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8288000" cy="10287000"/>
  <p:notesSz cx="6858000" cy="9144000"/>
  <p:embeddedFontLst>
    <p:embeddedFont>
      <p:font typeface="Glacial Indifference" panose="020B0604020202020204" charset="0"/>
      <p:regular r:id="rId15"/>
    </p:embeddedFont>
    <p:embeddedFont>
      <p:font typeface="Glacial Indifference Bold" panose="020B0604020202020204" charset="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4F308538-A0DC-4F71-A885-F38555A5B02B}"/>
    <pc:docChg chg="modSld">
      <pc:chgData name="Administración y Comunicaciones MCP" userId="6e1c2796-b399-4b97-baca-0d887e5a0dc8" providerId="ADAL" clId="{4F308538-A0DC-4F71-A885-F38555A5B02B}" dt="2025-07-23T20:10:29.174" v="10" actId="20577"/>
      <pc:docMkLst>
        <pc:docMk/>
      </pc:docMkLst>
      <pc:sldChg chg="modSp mod">
        <pc:chgData name="Administración y Comunicaciones MCP" userId="6e1c2796-b399-4b97-baca-0d887e5a0dc8" providerId="ADAL" clId="{4F308538-A0DC-4F71-A885-F38555A5B02B}" dt="2025-07-23T20:10:29.174" v="10" actId="20577"/>
        <pc:sldMkLst>
          <pc:docMk/>
          <pc:sldMk cId="0" sldId="268"/>
        </pc:sldMkLst>
        <pc:spChg chg="mod">
          <ac:chgData name="Administración y Comunicaciones MCP" userId="6e1c2796-b399-4b97-baca-0d887e5a0dc8" providerId="ADAL" clId="{4F308538-A0DC-4F71-A885-F38555A5B02B}" dt="2025-07-23T20:10:29.174" v="10" actId="20577"/>
          <ac:spMkLst>
            <pc:docMk/>
            <pc:sldMk cId="0" sldId="268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6982806">
            <a:off x="720300" y="6421716"/>
            <a:ext cx="8842272" cy="11861584"/>
          </a:xfrm>
          <a:custGeom>
            <a:avLst/>
            <a:gdLst/>
            <a:ahLst/>
            <a:cxnLst/>
            <a:rect l="l" t="t" r="r" b="b"/>
            <a:pathLst>
              <a:path w="8842272" h="11861584">
                <a:moveTo>
                  <a:pt x="0" y="0"/>
                </a:moveTo>
                <a:lnTo>
                  <a:pt x="8842272" y="0"/>
                </a:lnTo>
                <a:lnTo>
                  <a:pt x="8842272" y="11861584"/>
                </a:lnTo>
                <a:lnTo>
                  <a:pt x="0" y="1186158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6501204">
            <a:off x="11046831" y="-5088864"/>
            <a:ext cx="8807178" cy="11814508"/>
          </a:xfrm>
          <a:custGeom>
            <a:avLst/>
            <a:gdLst/>
            <a:ahLst/>
            <a:cxnLst/>
            <a:rect l="l" t="t" r="r" b="b"/>
            <a:pathLst>
              <a:path w="8807178" h="11814508">
                <a:moveTo>
                  <a:pt x="0" y="0"/>
                </a:moveTo>
                <a:lnTo>
                  <a:pt x="8807178" y="0"/>
                </a:lnTo>
                <a:lnTo>
                  <a:pt x="8807178" y="11814507"/>
                </a:lnTo>
                <a:lnTo>
                  <a:pt x="0" y="118145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10571821">
            <a:off x="10628437" y="8363453"/>
            <a:ext cx="5947318" cy="7978109"/>
          </a:xfrm>
          <a:custGeom>
            <a:avLst/>
            <a:gdLst/>
            <a:ahLst/>
            <a:cxnLst/>
            <a:rect l="l" t="t" r="r" b="b"/>
            <a:pathLst>
              <a:path w="5947318" h="7978109">
                <a:moveTo>
                  <a:pt x="0" y="0"/>
                </a:moveTo>
                <a:lnTo>
                  <a:pt x="5947318" y="0"/>
                </a:lnTo>
                <a:lnTo>
                  <a:pt x="5947318" y="7978110"/>
                </a:lnTo>
                <a:lnTo>
                  <a:pt x="0" y="79781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-5114765">
            <a:off x="11561828" y="5146485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-5058328">
            <a:off x="13255544" y="-4131370"/>
            <a:ext cx="7156478" cy="6935278"/>
          </a:xfrm>
          <a:custGeom>
            <a:avLst/>
            <a:gdLst/>
            <a:ahLst/>
            <a:cxnLst/>
            <a:rect l="l" t="t" r="r" b="b"/>
            <a:pathLst>
              <a:path w="7156478" h="6935278">
                <a:moveTo>
                  <a:pt x="0" y="0"/>
                </a:moveTo>
                <a:lnTo>
                  <a:pt x="7156479" y="0"/>
                </a:lnTo>
                <a:lnTo>
                  <a:pt x="7156479" y="6935279"/>
                </a:lnTo>
                <a:lnTo>
                  <a:pt x="0" y="693527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 rot="3318101">
            <a:off x="-3880130" y="6803731"/>
            <a:ext cx="10117864" cy="10062676"/>
          </a:xfrm>
          <a:custGeom>
            <a:avLst/>
            <a:gdLst/>
            <a:ahLst/>
            <a:cxnLst/>
            <a:rect l="l" t="t" r="r" b="b"/>
            <a:pathLst>
              <a:path w="10117864" h="10062676">
                <a:moveTo>
                  <a:pt x="0" y="0"/>
                </a:moveTo>
                <a:lnTo>
                  <a:pt x="10117864" y="0"/>
                </a:lnTo>
                <a:lnTo>
                  <a:pt x="10117864" y="10062675"/>
                </a:lnTo>
                <a:lnTo>
                  <a:pt x="0" y="1006267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 rot="6800871">
            <a:off x="-1846725" y="-2878373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7511636" y="1455047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0" name="TextBox 10"/>
          <p:cNvSpPr txBox="1"/>
          <p:nvPr/>
        </p:nvSpPr>
        <p:spPr>
          <a:xfrm>
            <a:off x="5023080" y="7635083"/>
            <a:ext cx="8005127" cy="12081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08"/>
              </a:lnSpc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Lcda. Marta Alicia de Magaña</a:t>
            </a:r>
          </a:p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Directora Ejecutiva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13298" y="2864941"/>
            <a:ext cx="17018401" cy="36703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b="1" spc="65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RESUMEN DEL MÓDULO 1 – INTRODUCCIÓN AL PROGRAMA DE ORIENTACIÓN PARA LOS MCP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454500" y="9688435"/>
            <a:ext cx="8005127" cy="598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27 de agosto de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4164660"/>
            <a:ext cx="12977487" cy="4866124"/>
            <a:chOff x="0" y="0"/>
            <a:chExt cx="2051741" cy="76933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769334"/>
            </a:xfrm>
            <a:custGeom>
              <a:avLst/>
              <a:gdLst/>
              <a:ahLst/>
              <a:cxnLst/>
              <a:rect l="l" t="t" r="r" b="b"/>
              <a:pathLst>
                <a:path w="2051741" h="769334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753823"/>
                  </a:lnTo>
                  <a:cubicBezTo>
                    <a:pt x="2051741" y="757937"/>
                    <a:pt x="2050106" y="761882"/>
                    <a:pt x="2047198" y="764791"/>
                  </a:cubicBezTo>
                  <a:cubicBezTo>
                    <a:pt x="2044289" y="767700"/>
                    <a:pt x="2040344" y="769334"/>
                    <a:pt x="2036230" y="769334"/>
                  </a:cubicBezTo>
                  <a:lnTo>
                    <a:pt x="15511" y="769334"/>
                  </a:lnTo>
                  <a:cubicBezTo>
                    <a:pt x="6944" y="769334"/>
                    <a:pt x="0" y="762390"/>
                    <a:pt x="0" y="753823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75980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981655" y="1682584"/>
            <a:ext cx="10091000" cy="9549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MÓDULOS TEMÁTICOS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693344" y="4330028"/>
            <a:ext cx="10379311" cy="51960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8"/>
              </a:lnSpc>
            </a:pPr>
            <a:r>
              <a:rPr lang="en-US" sz="3605" spc="7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Tratan temas transversales como:</a:t>
            </a:r>
          </a:p>
          <a:p>
            <a:pPr algn="just">
              <a:lnSpc>
                <a:spcPts val="3928"/>
              </a:lnSpc>
            </a:pPr>
            <a:endParaRPr lang="en-US" sz="3605" spc="7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Cambi</a:t>
            </a: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o climático y salud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Sistemas de salud resilientes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Respuestas comunitarias</a:t>
            </a:r>
          </a:p>
          <a:p>
            <a:pPr algn="just">
              <a:lnSpc>
                <a:spcPts val="3928"/>
              </a:lnSpc>
            </a:pPr>
            <a:endParaRPr lang="en-US" sz="2805" u="none" strike="noStrike" spc="6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928"/>
              </a:lnSpc>
            </a:pP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Son recomendados pero accesibles para todo miembro como material de referencia.</a:t>
            </a:r>
          </a:p>
          <a:p>
            <a:pPr algn="just">
              <a:lnSpc>
                <a:spcPts val="3928"/>
              </a:lnSpc>
            </a:pPr>
            <a:endParaRPr lang="en-US" sz="2805" u="none" strike="noStrike" spc="6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4908"/>
              </a:lnSpc>
            </a:pPr>
            <a:endParaRPr lang="en-US" sz="2805" u="none" strike="noStrike" spc="6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4164660"/>
            <a:ext cx="12977487" cy="4866124"/>
            <a:chOff x="0" y="0"/>
            <a:chExt cx="2051741" cy="76933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769334"/>
            </a:xfrm>
            <a:custGeom>
              <a:avLst/>
              <a:gdLst/>
              <a:ahLst/>
              <a:cxnLst/>
              <a:rect l="l" t="t" r="r" b="b"/>
              <a:pathLst>
                <a:path w="2051741" h="769334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753823"/>
                  </a:lnTo>
                  <a:cubicBezTo>
                    <a:pt x="2051741" y="757937"/>
                    <a:pt x="2050106" y="761882"/>
                    <a:pt x="2047198" y="764791"/>
                  </a:cubicBezTo>
                  <a:cubicBezTo>
                    <a:pt x="2044289" y="767700"/>
                    <a:pt x="2040344" y="769334"/>
                    <a:pt x="2036230" y="769334"/>
                  </a:cubicBezTo>
                  <a:lnTo>
                    <a:pt x="15511" y="769334"/>
                  </a:lnTo>
                  <a:cubicBezTo>
                    <a:pt x="6944" y="769334"/>
                    <a:pt x="0" y="762390"/>
                    <a:pt x="0" y="753823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75980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981655" y="1682584"/>
            <a:ext cx="10091000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ESTRUCTURA COMÚN DE LOS MÓDULOS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693344" y="4330028"/>
            <a:ext cx="10379311" cy="50627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8"/>
              </a:lnSpc>
            </a:pPr>
            <a:r>
              <a:rPr lang="en-US" sz="3605" spc="7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Cada módulo incluye:</a:t>
            </a:r>
          </a:p>
          <a:p>
            <a:pPr marL="778505" lvl="1" indent="-389252" algn="l">
              <a:lnSpc>
                <a:spcPts val="5048"/>
              </a:lnSpc>
              <a:buFont typeface="Arial"/>
              <a:buChar char="•"/>
            </a:pPr>
            <a:r>
              <a:rPr lang="en-US" sz="3605" spc="7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Contenid</a:t>
            </a:r>
            <a:r>
              <a:rPr lang="en-US" sz="3605" u="none" strike="noStrike" spc="7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o temático</a:t>
            </a:r>
          </a:p>
          <a:p>
            <a:pPr marL="778505" lvl="1" indent="-389252" algn="l">
              <a:lnSpc>
                <a:spcPts val="5048"/>
              </a:lnSpc>
              <a:buFont typeface="Arial"/>
              <a:buChar char="•"/>
            </a:pPr>
            <a:r>
              <a:rPr lang="en-US" sz="3605" u="none" strike="noStrike" spc="7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Preguntas de evaluación de conocimientos (no calificadas)</a:t>
            </a:r>
          </a:p>
          <a:p>
            <a:pPr marL="778505" lvl="1" indent="-389252" algn="l">
              <a:lnSpc>
                <a:spcPts val="5048"/>
              </a:lnSpc>
              <a:buFont typeface="Arial"/>
              <a:buChar char="•"/>
            </a:pPr>
            <a:r>
              <a:rPr lang="en-US" sz="3605" u="none" strike="noStrike" spc="7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Resumen</a:t>
            </a:r>
          </a:p>
          <a:p>
            <a:pPr marL="778505" lvl="1" indent="-389252" algn="l">
              <a:lnSpc>
                <a:spcPts val="5048"/>
              </a:lnSpc>
              <a:buFont typeface="Arial"/>
              <a:buChar char="•"/>
            </a:pPr>
            <a:r>
              <a:rPr lang="en-US" sz="3605" u="none" strike="noStrike" spc="7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Evaluación del resumen</a:t>
            </a:r>
          </a:p>
          <a:p>
            <a:pPr marL="778505" lvl="1" indent="-389252" algn="l">
              <a:lnSpc>
                <a:spcPts val="5048"/>
              </a:lnSpc>
              <a:buFont typeface="Arial"/>
              <a:buChar char="•"/>
            </a:pPr>
            <a:r>
              <a:rPr lang="en-US" sz="3605" u="none" strike="noStrike" spc="7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Recursos para profundizar en el tema</a:t>
            </a:r>
          </a:p>
          <a:p>
            <a:pPr algn="just">
              <a:lnSpc>
                <a:spcPts val="4908"/>
              </a:lnSpc>
            </a:pPr>
            <a:endParaRPr lang="en-US" sz="3605" u="none" strike="noStrike" spc="7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45467" y="211338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4164660"/>
            <a:ext cx="12977487" cy="4866124"/>
            <a:chOff x="0" y="0"/>
            <a:chExt cx="2051741" cy="76933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769334"/>
            </a:xfrm>
            <a:custGeom>
              <a:avLst/>
              <a:gdLst/>
              <a:ahLst/>
              <a:cxnLst/>
              <a:rect l="l" t="t" r="r" b="b"/>
              <a:pathLst>
                <a:path w="2051741" h="769334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753823"/>
                  </a:lnTo>
                  <a:cubicBezTo>
                    <a:pt x="2051741" y="757937"/>
                    <a:pt x="2050106" y="761882"/>
                    <a:pt x="2047198" y="764791"/>
                  </a:cubicBezTo>
                  <a:cubicBezTo>
                    <a:pt x="2044289" y="767700"/>
                    <a:pt x="2040344" y="769334"/>
                    <a:pt x="2036230" y="769334"/>
                  </a:cubicBezTo>
                  <a:lnTo>
                    <a:pt x="15511" y="769334"/>
                  </a:lnTo>
                  <a:cubicBezTo>
                    <a:pt x="6944" y="769334"/>
                    <a:pt x="0" y="762390"/>
                    <a:pt x="0" y="753823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75980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981655" y="1682584"/>
            <a:ext cx="10091000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FINALIZACIÓN Y PARTICIPACIÓN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693344" y="4330028"/>
            <a:ext cx="10379311" cy="50627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48"/>
              </a:lnSpc>
            </a:pPr>
            <a:r>
              <a:rPr lang="en-US" sz="3605" spc="7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Al concluir</a:t>
            </a:r>
            <a:r>
              <a:rPr lang="en-US" sz="3605" u="none" strike="noStrike" spc="7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el Nivel 2, se accede al Nivel 3, que es una capacitación presencial para reforzar aprendizajes y aclarar dudas.</a:t>
            </a:r>
          </a:p>
          <a:p>
            <a:pPr algn="l">
              <a:lnSpc>
                <a:spcPts val="5048"/>
              </a:lnSpc>
            </a:pPr>
            <a:endParaRPr lang="en-US" sz="3605" u="none" strike="noStrike" spc="7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5048"/>
              </a:lnSpc>
            </a:pPr>
            <a:r>
              <a:rPr lang="en-US" sz="3605" u="none" strike="noStrike" spc="7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También se solicita completar una evaluación de participante como retroalimentación para el Fondo Mundial.</a:t>
            </a:r>
          </a:p>
          <a:p>
            <a:pPr algn="just">
              <a:lnSpc>
                <a:spcPts val="4908"/>
              </a:lnSpc>
            </a:pPr>
            <a:endParaRPr lang="en-US" sz="3605" u="none" strike="noStrike" spc="7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131375" y="299403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478627" y="1685723"/>
            <a:ext cx="0" cy="6915554"/>
          </a:xfrm>
          <a:prstGeom prst="line">
            <a:avLst/>
          </a:prstGeom>
          <a:ln w="66675" cap="flat">
            <a:solidFill>
              <a:srgbClr val="E3D8D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>
            <a:off x="3197413" y="4747637"/>
            <a:ext cx="13420856" cy="5265599"/>
          </a:xfrm>
          <a:custGeom>
            <a:avLst/>
            <a:gdLst/>
            <a:ahLst/>
            <a:cxnLst/>
            <a:rect l="l" t="t" r="r" b="b"/>
            <a:pathLst>
              <a:path w="13420856" h="5265599">
                <a:moveTo>
                  <a:pt x="0" y="0"/>
                </a:moveTo>
                <a:lnTo>
                  <a:pt x="13420856" y="0"/>
                </a:lnTo>
                <a:lnTo>
                  <a:pt x="13420856" y="5265599"/>
                </a:lnTo>
                <a:lnTo>
                  <a:pt x="0" y="52655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5" name="TextBox 5"/>
          <p:cNvSpPr txBox="1"/>
          <p:nvPr/>
        </p:nvSpPr>
        <p:spPr>
          <a:xfrm>
            <a:off x="2945548" y="2126502"/>
            <a:ext cx="12984216" cy="22899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58"/>
              </a:lnSpc>
            </a:pPr>
            <a:r>
              <a:rPr lang="en-US" sz="4327" b="1" spc="406" dirty="0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CONTRIBUYENDO A LA RESPUESTA NACIONAL AL VIH Y LA TUBERCULOSIS EN EL SALVADOR.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622720" y="2042630"/>
            <a:ext cx="17072283" cy="8977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Obje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tivo del Programa de Orientación</a:t>
            </a:r>
          </a:p>
          <a:p>
            <a:pPr algn="ctr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objetivo principal del Programa de Orientación para los Mecanismos de Coordinación de País (MCP) es ayudar a que estos funcionen de forma eficaz. Esto se logra proporcionando a sus miembros información clave sobre sus funciones y responsabilidades dentro del mecanismo.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381000" y="1669127"/>
            <a:ext cx="17072283" cy="8453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Diseñ</a:t>
            </a:r>
            <a:r>
              <a:rPr lang="en-US" sz="5594" b="1" u="sng" strike="noStrike" spc="123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o y </a:t>
            </a:r>
            <a:r>
              <a:rPr lang="en-US" sz="5594" b="1" u="sng" strike="noStrike" spc="12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apoyo</a:t>
            </a:r>
            <a:r>
              <a:rPr lang="en-US" sz="5594" b="1" u="sng" strike="noStrike" spc="123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</a:t>
            </a:r>
            <a:r>
              <a:rPr lang="en-US" sz="5594" b="1" u="sng" strike="noStrike" spc="12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institucional</a:t>
            </a:r>
            <a:endParaRPr lang="en-US" sz="5594" b="1" u="sng" strike="noStrike" spc="123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7832"/>
              </a:lnSpc>
            </a:pPr>
            <a:r>
              <a:rPr lang="en-US" sz="5594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</a:t>
            </a:r>
            <a:r>
              <a:rPr lang="en-US" sz="5594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programa</a:t>
            </a:r>
            <a:r>
              <a:rPr lang="en-US" sz="5594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5594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fue</a:t>
            </a:r>
            <a:r>
              <a:rPr lang="en-US" sz="5594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desarrollado por el </a:t>
            </a:r>
            <a:r>
              <a:rPr lang="en-US" sz="5594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proyecto</a:t>
            </a:r>
            <a:r>
              <a:rPr lang="en-US" sz="5594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Leadership, Management and Governance (LMG), con el </a:t>
            </a:r>
            <a:r>
              <a:rPr lang="en-US" sz="5594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respaldo</a:t>
            </a:r>
            <a:r>
              <a:rPr lang="en-US" sz="5594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USAID y el Fondo Mundial. También </a:t>
            </a:r>
            <a:r>
              <a:rPr lang="en-US" sz="5594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contó</a:t>
            </a:r>
            <a:r>
              <a:rPr lang="en-US" sz="5594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con la </a:t>
            </a:r>
            <a:r>
              <a:rPr lang="en-US" sz="5594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colaboración</a:t>
            </a:r>
            <a:r>
              <a:rPr lang="en-US" sz="5594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</a:t>
            </a:r>
            <a:r>
              <a:rPr lang="en-US" sz="5594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organizaciones</a:t>
            </a:r>
            <a:r>
              <a:rPr lang="en-US" sz="5594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como PNUD, GIZ, GMS, Expertise France y la </a:t>
            </a:r>
            <a:r>
              <a:rPr lang="en-US" sz="5594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Alianza</a:t>
            </a:r>
            <a:r>
              <a:rPr lang="en-US" sz="5594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Internacional contra el VIH/</a:t>
            </a:r>
            <a:r>
              <a:rPr lang="en-US" sz="5594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sida</a:t>
            </a:r>
            <a:r>
              <a:rPr lang="en-US" sz="5594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, </a:t>
            </a:r>
            <a:r>
              <a:rPr lang="en-US" sz="5594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así</a:t>
            </a:r>
            <a:r>
              <a:rPr lang="en-US" sz="5594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como del MCP y </a:t>
            </a:r>
            <a:r>
              <a:rPr lang="en-US" sz="5594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Gobierno</a:t>
            </a:r>
            <a:r>
              <a:rPr lang="en-US" sz="5594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Zambia.</a:t>
            </a:r>
          </a:p>
          <a:p>
            <a:pPr algn="l">
              <a:lnSpc>
                <a:spcPts val="4192"/>
              </a:lnSpc>
            </a:pPr>
            <a:endParaRPr lang="en-US" sz="5594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06947" y="4364203"/>
            <a:ext cx="5141050" cy="4238108"/>
            <a:chOff x="0" y="0"/>
            <a:chExt cx="812800" cy="6700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670045"/>
            </a:xfrm>
            <a:custGeom>
              <a:avLst/>
              <a:gdLst/>
              <a:ahLst/>
              <a:cxnLst/>
              <a:rect l="l" t="t" r="r" b="b"/>
              <a:pathLst>
                <a:path w="812800" h="670045">
                  <a:moveTo>
                    <a:pt x="39153" y="0"/>
                  </a:moveTo>
                  <a:lnTo>
                    <a:pt x="773647" y="0"/>
                  </a:lnTo>
                  <a:cubicBezTo>
                    <a:pt x="784031" y="0"/>
                    <a:pt x="793990" y="4125"/>
                    <a:pt x="801332" y="11468"/>
                  </a:cubicBezTo>
                  <a:cubicBezTo>
                    <a:pt x="808675" y="18810"/>
                    <a:pt x="812800" y="28769"/>
                    <a:pt x="812800" y="39153"/>
                  </a:cubicBezTo>
                  <a:lnTo>
                    <a:pt x="812800" y="630891"/>
                  </a:lnTo>
                  <a:cubicBezTo>
                    <a:pt x="812800" y="641276"/>
                    <a:pt x="808675" y="651234"/>
                    <a:pt x="801332" y="658577"/>
                  </a:cubicBezTo>
                  <a:cubicBezTo>
                    <a:pt x="793990" y="665920"/>
                    <a:pt x="784031" y="670045"/>
                    <a:pt x="773647" y="670045"/>
                  </a:cubicBezTo>
                  <a:lnTo>
                    <a:pt x="39153" y="670045"/>
                  </a:lnTo>
                  <a:cubicBezTo>
                    <a:pt x="28769" y="670045"/>
                    <a:pt x="18810" y="665920"/>
                    <a:pt x="11468" y="658577"/>
                  </a:cubicBezTo>
                  <a:cubicBezTo>
                    <a:pt x="4125" y="651234"/>
                    <a:pt x="0" y="641276"/>
                    <a:pt x="0" y="630891"/>
                  </a:cubicBezTo>
                  <a:lnTo>
                    <a:pt x="0" y="39153"/>
                  </a:lnTo>
                  <a:cubicBezTo>
                    <a:pt x="0" y="28769"/>
                    <a:pt x="4125" y="18810"/>
                    <a:pt x="11468" y="11468"/>
                  </a:cubicBezTo>
                  <a:cubicBezTo>
                    <a:pt x="18810" y="4125"/>
                    <a:pt x="28769" y="0"/>
                    <a:pt x="39153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812800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575103" y="4364203"/>
            <a:ext cx="5141050" cy="4238108"/>
            <a:chOff x="0" y="0"/>
            <a:chExt cx="812800" cy="67004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670045"/>
            </a:xfrm>
            <a:custGeom>
              <a:avLst/>
              <a:gdLst/>
              <a:ahLst/>
              <a:cxnLst/>
              <a:rect l="l" t="t" r="r" b="b"/>
              <a:pathLst>
                <a:path w="812800" h="670045">
                  <a:moveTo>
                    <a:pt x="39153" y="0"/>
                  </a:moveTo>
                  <a:lnTo>
                    <a:pt x="773647" y="0"/>
                  </a:lnTo>
                  <a:cubicBezTo>
                    <a:pt x="784031" y="0"/>
                    <a:pt x="793990" y="4125"/>
                    <a:pt x="801332" y="11468"/>
                  </a:cubicBezTo>
                  <a:cubicBezTo>
                    <a:pt x="808675" y="18810"/>
                    <a:pt x="812800" y="28769"/>
                    <a:pt x="812800" y="39153"/>
                  </a:cubicBezTo>
                  <a:lnTo>
                    <a:pt x="812800" y="630891"/>
                  </a:lnTo>
                  <a:cubicBezTo>
                    <a:pt x="812800" y="641276"/>
                    <a:pt x="808675" y="651234"/>
                    <a:pt x="801332" y="658577"/>
                  </a:cubicBezTo>
                  <a:cubicBezTo>
                    <a:pt x="793990" y="665920"/>
                    <a:pt x="784031" y="670045"/>
                    <a:pt x="773647" y="670045"/>
                  </a:cubicBezTo>
                  <a:lnTo>
                    <a:pt x="39153" y="670045"/>
                  </a:lnTo>
                  <a:cubicBezTo>
                    <a:pt x="28769" y="670045"/>
                    <a:pt x="18810" y="665920"/>
                    <a:pt x="11468" y="658577"/>
                  </a:cubicBezTo>
                  <a:cubicBezTo>
                    <a:pt x="4125" y="651234"/>
                    <a:pt x="0" y="641276"/>
                    <a:pt x="0" y="630891"/>
                  </a:cubicBezTo>
                  <a:lnTo>
                    <a:pt x="0" y="39153"/>
                  </a:lnTo>
                  <a:cubicBezTo>
                    <a:pt x="0" y="28769"/>
                    <a:pt x="4125" y="18810"/>
                    <a:pt x="11468" y="11468"/>
                  </a:cubicBezTo>
                  <a:cubicBezTo>
                    <a:pt x="18810" y="4125"/>
                    <a:pt x="28769" y="0"/>
                    <a:pt x="39153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9525"/>
              <a:ext cx="812800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2040003" y="4364203"/>
            <a:ext cx="5141050" cy="4238108"/>
            <a:chOff x="0" y="0"/>
            <a:chExt cx="812800" cy="67004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670045"/>
            </a:xfrm>
            <a:custGeom>
              <a:avLst/>
              <a:gdLst/>
              <a:ahLst/>
              <a:cxnLst/>
              <a:rect l="l" t="t" r="r" b="b"/>
              <a:pathLst>
                <a:path w="812800" h="670045">
                  <a:moveTo>
                    <a:pt x="39153" y="0"/>
                  </a:moveTo>
                  <a:lnTo>
                    <a:pt x="773647" y="0"/>
                  </a:lnTo>
                  <a:cubicBezTo>
                    <a:pt x="784031" y="0"/>
                    <a:pt x="793990" y="4125"/>
                    <a:pt x="801332" y="11468"/>
                  </a:cubicBezTo>
                  <a:cubicBezTo>
                    <a:pt x="808675" y="18810"/>
                    <a:pt x="812800" y="28769"/>
                    <a:pt x="812800" y="39153"/>
                  </a:cubicBezTo>
                  <a:lnTo>
                    <a:pt x="812800" y="630891"/>
                  </a:lnTo>
                  <a:cubicBezTo>
                    <a:pt x="812800" y="641276"/>
                    <a:pt x="808675" y="651234"/>
                    <a:pt x="801332" y="658577"/>
                  </a:cubicBezTo>
                  <a:cubicBezTo>
                    <a:pt x="793990" y="665920"/>
                    <a:pt x="784031" y="670045"/>
                    <a:pt x="773647" y="670045"/>
                  </a:cubicBezTo>
                  <a:lnTo>
                    <a:pt x="39153" y="670045"/>
                  </a:lnTo>
                  <a:cubicBezTo>
                    <a:pt x="28769" y="670045"/>
                    <a:pt x="18810" y="665920"/>
                    <a:pt x="11468" y="658577"/>
                  </a:cubicBezTo>
                  <a:cubicBezTo>
                    <a:pt x="4125" y="651234"/>
                    <a:pt x="0" y="641276"/>
                    <a:pt x="0" y="630891"/>
                  </a:cubicBezTo>
                  <a:lnTo>
                    <a:pt x="0" y="39153"/>
                  </a:lnTo>
                  <a:cubicBezTo>
                    <a:pt x="0" y="28769"/>
                    <a:pt x="4125" y="18810"/>
                    <a:pt x="11468" y="11468"/>
                  </a:cubicBezTo>
                  <a:cubicBezTo>
                    <a:pt x="18810" y="4125"/>
                    <a:pt x="28769" y="0"/>
                    <a:pt x="39153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9525"/>
              <a:ext cx="812800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3677472" y="1056545"/>
            <a:ext cx="10843713" cy="2917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ESTRUCTURA DEL PROGRAMA DE ORIENTACIÓN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311213" y="4394943"/>
            <a:ext cx="4384724" cy="673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Nivel 1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779369" y="4278478"/>
            <a:ext cx="4384724" cy="673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Nivel 2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2328823" y="4394943"/>
            <a:ext cx="4384724" cy="673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Nivel 3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395766" y="5984161"/>
            <a:ext cx="4563411" cy="7370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4663" lvl="1" indent="-227331" algn="l">
              <a:lnSpc>
                <a:spcPts val="2948"/>
              </a:lnSpc>
              <a:buFont typeface="Arial"/>
              <a:buChar char="•"/>
            </a:pPr>
            <a:r>
              <a:rPr lang="en-US" sz="2105" u="none" strike="noStrike" spc="46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Reunión introductoria presencial (4 horas).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6863922" y="5974636"/>
            <a:ext cx="4563411" cy="905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62612" lvl="1" indent="-281306" algn="ctr">
              <a:lnSpc>
                <a:spcPts val="3648"/>
              </a:lnSpc>
              <a:buFont typeface="Arial"/>
              <a:buChar char="•"/>
            </a:pPr>
            <a:r>
              <a:rPr lang="en-US" sz="2605" spc="5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</a:t>
            </a:r>
            <a:r>
              <a:rPr lang="en-US" sz="2605" u="none" strike="noStrike" spc="5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prendizaje electrónico autodidacta.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2328823" y="5984161"/>
            <a:ext cx="4563411" cy="1854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4663" lvl="1" indent="-227331" algn="l">
              <a:lnSpc>
                <a:spcPts val="2948"/>
              </a:lnSpc>
              <a:buFont typeface="Arial"/>
              <a:buChar char="•"/>
            </a:pPr>
            <a:r>
              <a:rPr lang="en-US" sz="2105" spc="46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Cap</a:t>
            </a:r>
            <a:r>
              <a:rPr lang="en-US" sz="2105" u="none" strike="noStrike" spc="46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acitación presencial de consolidación.</a:t>
            </a:r>
          </a:p>
          <a:p>
            <a:pPr algn="l">
              <a:lnSpc>
                <a:spcPts val="2668"/>
              </a:lnSpc>
            </a:pPr>
            <a:endParaRPr lang="en-US" sz="2105" u="none" strike="noStrike" spc="46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2668"/>
              </a:lnSpc>
            </a:pPr>
            <a:endParaRPr lang="en-US" sz="2105" u="none" strike="noStrike" spc="46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648"/>
              </a:lnSpc>
            </a:pPr>
            <a:endParaRPr lang="en-US" sz="2105" u="none" strike="noStrike" spc="46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18" name="AutoShape 18"/>
          <p:cNvSpPr/>
          <p:nvPr/>
        </p:nvSpPr>
        <p:spPr>
          <a:xfrm flipV="1">
            <a:off x="1311213" y="5754241"/>
            <a:ext cx="4732518" cy="0"/>
          </a:xfrm>
          <a:prstGeom prst="line">
            <a:avLst/>
          </a:prstGeom>
          <a:ln w="38100" cap="flat">
            <a:solidFill>
              <a:srgbClr val="25375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19" name="AutoShape 19"/>
          <p:cNvSpPr/>
          <p:nvPr/>
        </p:nvSpPr>
        <p:spPr>
          <a:xfrm flipV="1">
            <a:off x="6779369" y="5754241"/>
            <a:ext cx="4732518" cy="0"/>
          </a:xfrm>
          <a:prstGeom prst="line">
            <a:avLst/>
          </a:prstGeom>
          <a:ln w="38100" cap="flat">
            <a:solidFill>
              <a:srgbClr val="25375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20" name="AutoShape 20"/>
          <p:cNvSpPr/>
          <p:nvPr/>
        </p:nvSpPr>
        <p:spPr>
          <a:xfrm flipV="1">
            <a:off x="12244269" y="5754241"/>
            <a:ext cx="4732518" cy="0"/>
          </a:xfrm>
          <a:prstGeom prst="line">
            <a:avLst/>
          </a:prstGeom>
          <a:ln w="38100" cap="flat">
            <a:solidFill>
              <a:srgbClr val="25375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21" name="Freeform 21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2" name="Freeform 22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3" name="Freeform 23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4" name="Freeform 24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5" name="Freeform 25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6" name="Freeform 26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7" name="Freeform 27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344047" y="4364203"/>
            <a:ext cx="12977487" cy="4238108"/>
            <a:chOff x="0" y="0"/>
            <a:chExt cx="2051741" cy="6700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670045"/>
            </a:xfrm>
            <a:custGeom>
              <a:avLst/>
              <a:gdLst/>
              <a:ahLst/>
              <a:cxnLst/>
              <a:rect l="l" t="t" r="r" b="b"/>
              <a:pathLst>
                <a:path w="2051741" h="670045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654534"/>
                  </a:lnTo>
                  <a:cubicBezTo>
                    <a:pt x="2051741" y="658648"/>
                    <a:pt x="2050106" y="662593"/>
                    <a:pt x="2047198" y="665502"/>
                  </a:cubicBezTo>
                  <a:cubicBezTo>
                    <a:pt x="2044289" y="668411"/>
                    <a:pt x="2040344" y="670045"/>
                    <a:pt x="2036230" y="670045"/>
                  </a:cubicBezTo>
                  <a:lnTo>
                    <a:pt x="15511" y="670045"/>
                  </a:lnTo>
                  <a:cubicBezTo>
                    <a:pt x="11397" y="670045"/>
                    <a:pt x="7452" y="668411"/>
                    <a:pt x="4543" y="665502"/>
                  </a:cubicBezTo>
                  <a:cubicBezTo>
                    <a:pt x="1634" y="662593"/>
                    <a:pt x="0" y="658648"/>
                    <a:pt x="0" y="654534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981655" y="1682584"/>
            <a:ext cx="10091000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NIVEL 2 – APRENDIZAJE ELECTRÓNICO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779369" y="4278478"/>
            <a:ext cx="5935748" cy="13592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Consta de 16 módulos:</a:t>
            </a:r>
          </a:p>
          <a:p>
            <a:pPr algn="ctr">
              <a:lnSpc>
                <a:spcPts val="5403"/>
              </a:lnSpc>
            </a:pPr>
            <a:endParaRPr lang="en-US" sz="3859" b="1" spc="38">
              <a:solidFill>
                <a:srgbClr val="25375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119152" y="5993686"/>
            <a:ext cx="10379311" cy="2104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11484" lvl="1" indent="-205742" algn="just">
              <a:lnSpc>
                <a:spcPts val="2668"/>
              </a:lnSpc>
              <a:buFont typeface="Arial"/>
              <a:buChar char="•"/>
            </a:pPr>
            <a:r>
              <a:rPr lang="en-US" sz="1905" spc="4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8 módulos nuclear</a:t>
            </a:r>
            <a:r>
              <a:rPr lang="en-US" sz="1905" u="none" strike="noStrike" spc="4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 para todos los miembros del MCP.</a:t>
            </a:r>
          </a:p>
          <a:p>
            <a:pPr marL="411484" lvl="1" indent="-205742" algn="just">
              <a:lnSpc>
                <a:spcPts val="2668"/>
              </a:lnSpc>
              <a:buFont typeface="Arial"/>
              <a:buChar char="•"/>
            </a:pPr>
            <a:r>
              <a:rPr lang="en-US" sz="1905" u="none" strike="noStrike" spc="4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2 módulos específicos para comités (Ejecutivo y Supervisión Estratégica).</a:t>
            </a:r>
          </a:p>
          <a:p>
            <a:pPr marL="411484" lvl="1" indent="-205742" algn="just">
              <a:lnSpc>
                <a:spcPts val="2668"/>
              </a:lnSpc>
              <a:buFont typeface="Arial"/>
              <a:buChar char="•"/>
            </a:pPr>
            <a:r>
              <a:rPr lang="en-US" sz="1905" u="none" strike="noStrike" spc="4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6 módulos temáticos recomendados según el contexto del país.</a:t>
            </a:r>
          </a:p>
          <a:p>
            <a:pPr marL="411484" lvl="1" indent="-205742" algn="just">
              <a:lnSpc>
                <a:spcPts val="2668"/>
              </a:lnSpc>
              <a:buFont typeface="Arial"/>
              <a:buChar char="•"/>
            </a:pPr>
            <a:r>
              <a:rPr lang="en-US" sz="1905" u="none" strike="noStrike" spc="4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Los módulos pueden realizarse en línea o desde una memoria USB, y a ritmo propio.</a:t>
            </a:r>
          </a:p>
          <a:p>
            <a:pPr algn="just">
              <a:lnSpc>
                <a:spcPts val="2668"/>
              </a:lnSpc>
            </a:pPr>
            <a:endParaRPr lang="en-US" sz="1905" u="none" strike="noStrike" spc="4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648"/>
              </a:lnSpc>
            </a:pPr>
            <a:endParaRPr lang="en-US" sz="1905" u="none" strike="noStrike" spc="4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8" name="AutoShape 8"/>
          <p:cNvSpPr/>
          <p:nvPr/>
        </p:nvSpPr>
        <p:spPr>
          <a:xfrm flipV="1">
            <a:off x="7660896" y="5162550"/>
            <a:ext cx="4732518" cy="0"/>
          </a:xfrm>
          <a:prstGeom prst="line">
            <a:avLst/>
          </a:prstGeom>
          <a:ln w="38100" cap="flat">
            <a:solidFill>
              <a:srgbClr val="25375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4" name="Freeform 14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5" name="Freeform 15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4164660"/>
            <a:ext cx="12977487" cy="4238108"/>
            <a:chOff x="0" y="0"/>
            <a:chExt cx="2051741" cy="6700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670045"/>
            </a:xfrm>
            <a:custGeom>
              <a:avLst/>
              <a:gdLst/>
              <a:ahLst/>
              <a:cxnLst/>
              <a:rect l="l" t="t" r="r" b="b"/>
              <a:pathLst>
                <a:path w="2051741" h="670045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654534"/>
                  </a:lnTo>
                  <a:cubicBezTo>
                    <a:pt x="2051741" y="658648"/>
                    <a:pt x="2050106" y="662593"/>
                    <a:pt x="2047198" y="665502"/>
                  </a:cubicBezTo>
                  <a:cubicBezTo>
                    <a:pt x="2044289" y="668411"/>
                    <a:pt x="2040344" y="670045"/>
                    <a:pt x="2036230" y="670045"/>
                  </a:cubicBezTo>
                  <a:lnTo>
                    <a:pt x="15511" y="670045"/>
                  </a:lnTo>
                  <a:cubicBezTo>
                    <a:pt x="11397" y="670045"/>
                    <a:pt x="7452" y="668411"/>
                    <a:pt x="4543" y="665502"/>
                  </a:cubicBezTo>
                  <a:cubicBezTo>
                    <a:pt x="1634" y="662593"/>
                    <a:pt x="0" y="658648"/>
                    <a:pt x="0" y="654534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981655" y="1682584"/>
            <a:ext cx="10091000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CONTENIDO DE LOS MÓDULOS NUCLEARES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693344" y="4339553"/>
            <a:ext cx="10379311" cy="40632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Módulo</a:t>
            </a: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1: Introducción</a:t>
            </a:r>
          </a:p>
          <a:p>
            <a:pPr algn="just">
              <a:lnSpc>
                <a:spcPts val="3928"/>
              </a:lnSpc>
            </a:pPr>
            <a:endParaRPr lang="en-US" sz="2805" u="none" strike="noStrike" spc="6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Módulo 2: Aspectos básicos del Fondo Mundial</a:t>
            </a:r>
          </a:p>
          <a:p>
            <a:pPr algn="just">
              <a:lnSpc>
                <a:spcPts val="3928"/>
              </a:lnSpc>
            </a:pPr>
            <a:endParaRPr lang="en-US" sz="2805" u="none" strike="noStrike" spc="6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Módulo 3: Aspectos básicos del MCP</a:t>
            </a:r>
          </a:p>
          <a:p>
            <a:pPr algn="just">
              <a:lnSpc>
                <a:spcPts val="3928"/>
              </a:lnSpc>
            </a:pPr>
            <a:endParaRPr lang="en-US" sz="2805" u="none" strike="noStrike" spc="6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Módulo 4: Gobernanza del MCP</a:t>
            </a:r>
          </a:p>
          <a:p>
            <a:pPr algn="just">
              <a:lnSpc>
                <a:spcPts val="4908"/>
              </a:lnSpc>
            </a:pPr>
            <a:endParaRPr lang="en-US" sz="2805" u="none" strike="noStrike" spc="6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4164660"/>
            <a:ext cx="12977487" cy="4238108"/>
            <a:chOff x="0" y="0"/>
            <a:chExt cx="2051741" cy="6700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670045"/>
            </a:xfrm>
            <a:custGeom>
              <a:avLst/>
              <a:gdLst/>
              <a:ahLst/>
              <a:cxnLst/>
              <a:rect l="l" t="t" r="r" b="b"/>
              <a:pathLst>
                <a:path w="2051741" h="670045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654534"/>
                  </a:lnTo>
                  <a:cubicBezTo>
                    <a:pt x="2051741" y="658648"/>
                    <a:pt x="2050106" y="662593"/>
                    <a:pt x="2047198" y="665502"/>
                  </a:cubicBezTo>
                  <a:cubicBezTo>
                    <a:pt x="2044289" y="668411"/>
                    <a:pt x="2040344" y="670045"/>
                    <a:pt x="2036230" y="670045"/>
                  </a:cubicBezTo>
                  <a:lnTo>
                    <a:pt x="15511" y="670045"/>
                  </a:lnTo>
                  <a:cubicBezTo>
                    <a:pt x="11397" y="670045"/>
                    <a:pt x="7452" y="668411"/>
                    <a:pt x="4543" y="665502"/>
                  </a:cubicBezTo>
                  <a:cubicBezTo>
                    <a:pt x="1634" y="662593"/>
                    <a:pt x="0" y="658648"/>
                    <a:pt x="0" y="654534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981655" y="1682584"/>
            <a:ext cx="10091000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CONTENIDO DE LOS MÓDULOS NUCLEARES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693344" y="4339553"/>
            <a:ext cx="10379311" cy="40632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Módulo</a:t>
            </a: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5: Estructura del MCP</a:t>
            </a:r>
          </a:p>
          <a:p>
            <a:pPr algn="just">
              <a:lnSpc>
                <a:spcPts val="3928"/>
              </a:lnSpc>
            </a:pPr>
            <a:endParaRPr lang="en-US" sz="2805" u="none" strike="noStrike" spc="6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Módulo 6: Proceso de financiamiento</a:t>
            </a:r>
          </a:p>
          <a:p>
            <a:pPr algn="just">
              <a:lnSpc>
                <a:spcPts val="3928"/>
              </a:lnSpc>
            </a:pPr>
            <a:endParaRPr lang="en-US" sz="2805" u="none" strike="noStrike" spc="6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Módulo 7: Supervisión estratégica</a:t>
            </a:r>
          </a:p>
          <a:p>
            <a:pPr algn="just">
              <a:lnSpc>
                <a:spcPts val="3928"/>
              </a:lnSpc>
            </a:pPr>
            <a:endParaRPr lang="en-US" sz="2805" u="none" strike="noStrike" spc="6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Módulo 8: Efectividad de los miembros del MCP</a:t>
            </a:r>
          </a:p>
          <a:p>
            <a:pPr algn="just">
              <a:lnSpc>
                <a:spcPts val="4908"/>
              </a:lnSpc>
            </a:pPr>
            <a:endParaRPr lang="en-US" sz="2805" u="none" strike="noStrike" spc="6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4164660"/>
            <a:ext cx="12977487" cy="4238108"/>
            <a:chOff x="0" y="0"/>
            <a:chExt cx="2051741" cy="6700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670045"/>
            </a:xfrm>
            <a:custGeom>
              <a:avLst/>
              <a:gdLst/>
              <a:ahLst/>
              <a:cxnLst/>
              <a:rect l="l" t="t" r="r" b="b"/>
              <a:pathLst>
                <a:path w="2051741" h="670045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654534"/>
                  </a:lnTo>
                  <a:cubicBezTo>
                    <a:pt x="2051741" y="658648"/>
                    <a:pt x="2050106" y="662593"/>
                    <a:pt x="2047198" y="665502"/>
                  </a:cubicBezTo>
                  <a:cubicBezTo>
                    <a:pt x="2044289" y="668411"/>
                    <a:pt x="2040344" y="670045"/>
                    <a:pt x="2036230" y="670045"/>
                  </a:cubicBezTo>
                  <a:lnTo>
                    <a:pt x="15511" y="670045"/>
                  </a:lnTo>
                  <a:cubicBezTo>
                    <a:pt x="11397" y="670045"/>
                    <a:pt x="7452" y="668411"/>
                    <a:pt x="4543" y="665502"/>
                  </a:cubicBezTo>
                  <a:cubicBezTo>
                    <a:pt x="1634" y="662593"/>
                    <a:pt x="0" y="658648"/>
                    <a:pt x="0" y="654534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981655" y="1682584"/>
            <a:ext cx="10091000" cy="9549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MÓDULOS PARA COMITÉS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693344" y="4339553"/>
            <a:ext cx="10379311" cy="40632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Comité Ejecutivo</a:t>
            </a: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: estructura, miembros, funciones y responsabilidades.</a:t>
            </a:r>
          </a:p>
          <a:p>
            <a:pPr algn="just">
              <a:lnSpc>
                <a:spcPts val="3928"/>
              </a:lnSpc>
            </a:pPr>
            <a:endParaRPr lang="en-US" sz="2805" u="none" strike="noStrike" spc="6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Comité de Supervisión Estratégica: ciclo de supervisión, funciones e informes.</a:t>
            </a:r>
          </a:p>
          <a:p>
            <a:pPr algn="just">
              <a:lnSpc>
                <a:spcPts val="3928"/>
              </a:lnSpc>
            </a:pPr>
            <a:endParaRPr lang="en-US" sz="2805" u="none" strike="noStrike" spc="6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Nota: No todos los MCP tienen Comité Ejecutivo.</a:t>
            </a:r>
          </a:p>
          <a:p>
            <a:pPr algn="just">
              <a:lnSpc>
                <a:spcPts val="4908"/>
              </a:lnSpc>
            </a:pPr>
            <a:endParaRPr lang="en-US" sz="2805" u="none" strike="noStrike" spc="6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4164660"/>
            <a:ext cx="12977487" cy="4238108"/>
            <a:chOff x="0" y="0"/>
            <a:chExt cx="2051741" cy="6700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670045"/>
            </a:xfrm>
            <a:custGeom>
              <a:avLst/>
              <a:gdLst/>
              <a:ahLst/>
              <a:cxnLst/>
              <a:rect l="l" t="t" r="r" b="b"/>
              <a:pathLst>
                <a:path w="2051741" h="670045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654534"/>
                  </a:lnTo>
                  <a:cubicBezTo>
                    <a:pt x="2051741" y="658648"/>
                    <a:pt x="2050106" y="662593"/>
                    <a:pt x="2047198" y="665502"/>
                  </a:cubicBezTo>
                  <a:cubicBezTo>
                    <a:pt x="2044289" y="668411"/>
                    <a:pt x="2040344" y="670045"/>
                    <a:pt x="2036230" y="670045"/>
                  </a:cubicBezTo>
                  <a:lnTo>
                    <a:pt x="15511" y="670045"/>
                  </a:lnTo>
                  <a:cubicBezTo>
                    <a:pt x="11397" y="670045"/>
                    <a:pt x="7452" y="668411"/>
                    <a:pt x="4543" y="665502"/>
                  </a:cubicBezTo>
                  <a:cubicBezTo>
                    <a:pt x="1634" y="662593"/>
                    <a:pt x="0" y="658648"/>
                    <a:pt x="0" y="654534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981655" y="1682584"/>
            <a:ext cx="10091000" cy="9549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MÓDULOS TEMÁTICOS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693344" y="4330028"/>
            <a:ext cx="10379311" cy="3214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8"/>
              </a:lnSpc>
            </a:pPr>
            <a:r>
              <a:rPr lang="en-US" sz="3605" spc="7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Tratan temas transversales como:</a:t>
            </a:r>
          </a:p>
          <a:p>
            <a:pPr algn="just">
              <a:lnSpc>
                <a:spcPts val="3928"/>
              </a:lnSpc>
            </a:pPr>
            <a:endParaRPr lang="en-US" sz="3605" spc="7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</a:t>
            </a: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erechos humanos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Igualdad de género y acceso a la salud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n-US" sz="2805" u="none" strike="noStrike" spc="6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Poblaciones clave</a:t>
            </a:r>
          </a:p>
          <a:p>
            <a:pPr algn="just">
              <a:lnSpc>
                <a:spcPts val="4908"/>
              </a:lnSpc>
            </a:pPr>
            <a:endParaRPr lang="en-US" sz="2805" u="none" strike="noStrike" spc="6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460</Words>
  <Application>Microsoft Office PowerPoint</Application>
  <PresentationFormat>Personalizado</PresentationFormat>
  <Paragraphs>71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Glacial Indifference</vt:lpstr>
      <vt:lpstr>Glacial Indifference 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al Programa de Orientación para los MCP</dc:title>
  <dc:creator>María Eugenia Ochoa Valencia</dc:creator>
  <cp:lastModifiedBy>Administración y Comunicaciones MCP</cp:lastModifiedBy>
  <cp:revision>2</cp:revision>
  <dcterms:created xsi:type="dcterms:W3CDTF">2006-08-16T00:00:00Z</dcterms:created>
  <dcterms:modified xsi:type="dcterms:W3CDTF">2025-07-23T20:10:35Z</dcterms:modified>
  <dc:identifier>DAGsOEOn5KQ</dc:identifier>
</cp:coreProperties>
</file>