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76" r:id="rId9"/>
    <p:sldId id="275" r:id="rId10"/>
    <p:sldId id="262" r:id="rId11"/>
    <p:sldId id="271" r:id="rId12"/>
    <p:sldId id="263" r:id="rId13"/>
    <p:sldId id="264" r:id="rId14"/>
    <p:sldId id="272" r:id="rId15"/>
    <p:sldId id="265" r:id="rId16"/>
    <p:sldId id="266" r:id="rId17"/>
    <p:sldId id="267" r:id="rId18"/>
    <p:sldId id="278" r:id="rId19"/>
    <p:sldId id="268" r:id="rId20"/>
    <p:sldId id="273" r:id="rId21"/>
    <p:sldId id="269" r:id="rId22"/>
    <p:sldId id="270" r:id="rId23"/>
    <p:sldId id="277" r:id="rId24"/>
  </p:sldIdLst>
  <p:sldSz cx="18288000" cy="10287000"/>
  <p:notesSz cx="6858000" cy="9144000"/>
  <p:embeddedFontLst>
    <p:embeddedFont>
      <p:font typeface="Glacial Indifference" panose="020B0604020202020204" charset="0"/>
      <p:regular r:id="rId26"/>
    </p:embeddedFont>
    <p:embeddedFont>
      <p:font typeface="Glacial Indifference Bold" panose="020B0604020202020204" charset="0"/>
      <p:regular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1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4EEAF-768C-4B56-85BE-2105A6B1A4B7}" type="datetimeFigureOut">
              <a:rPr lang="es-SV" smtClean="0"/>
              <a:t>30/7/2025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62E8E7-DFF5-4545-9266-E614163CA11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46465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62E8E7-DFF5-4545-9266-E614163CA110}" type="slidenum">
              <a:rPr lang="es-SV" smtClean="0"/>
              <a:t>18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89945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6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9.png"/><Relationship Id="rId2" Type="http://schemas.openxmlformats.org/officeDocument/2006/relationships/hyperlink" Target="https://www.theglobalfund.or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6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6982806">
            <a:off x="720300" y="6421716"/>
            <a:ext cx="8842272" cy="11861584"/>
          </a:xfrm>
          <a:custGeom>
            <a:avLst/>
            <a:gdLst/>
            <a:ahLst/>
            <a:cxnLst/>
            <a:rect l="l" t="t" r="r" b="b"/>
            <a:pathLst>
              <a:path w="8842272" h="11861584">
                <a:moveTo>
                  <a:pt x="0" y="0"/>
                </a:moveTo>
                <a:lnTo>
                  <a:pt x="8842272" y="0"/>
                </a:lnTo>
                <a:lnTo>
                  <a:pt x="8842272" y="11861584"/>
                </a:lnTo>
                <a:lnTo>
                  <a:pt x="0" y="118615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6501204">
            <a:off x="11046831" y="-5088864"/>
            <a:ext cx="8807178" cy="11814508"/>
          </a:xfrm>
          <a:custGeom>
            <a:avLst/>
            <a:gdLst/>
            <a:ahLst/>
            <a:cxnLst/>
            <a:rect l="l" t="t" r="r" b="b"/>
            <a:pathLst>
              <a:path w="8807178" h="11814508">
                <a:moveTo>
                  <a:pt x="0" y="0"/>
                </a:moveTo>
                <a:lnTo>
                  <a:pt x="8807178" y="0"/>
                </a:lnTo>
                <a:lnTo>
                  <a:pt x="8807178" y="11814507"/>
                </a:lnTo>
                <a:lnTo>
                  <a:pt x="0" y="11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65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10571821">
            <a:off x="10628437" y="8363453"/>
            <a:ext cx="5947318" cy="7978109"/>
          </a:xfrm>
          <a:custGeom>
            <a:avLst/>
            <a:gdLst/>
            <a:ahLst/>
            <a:cxnLst/>
            <a:rect l="l" t="t" r="r" b="b"/>
            <a:pathLst>
              <a:path w="5947318" h="7978109">
                <a:moveTo>
                  <a:pt x="0" y="0"/>
                </a:moveTo>
                <a:lnTo>
                  <a:pt x="5947318" y="0"/>
                </a:lnTo>
                <a:lnTo>
                  <a:pt x="5947318" y="7978110"/>
                </a:lnTo>
                <a:lnTo>
                  <a:pt x="0" y="79781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-5114765">
            <a:off x="11561828" y="5146485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 rot="3318101">
            <a:off x="-3880130" y="6803731"/>
            <a:ext cx="10117864" cy="10062676"/>
          </a:xfrm>
          <a:custGeom>
            <a:avLst/>
            <a:gdLst/>
            <a:ahLst/>
            <a:cxnLst/>
            <a:rect l="l" t="t" r="r" b="b"/>
            <a:pathLst>
              <a:path w="10117864" h="10062676">
                <a:moveTo>
                  <a:pt x="0" y="0"/>
                </a:moveTo>
                <a:lnTo>
                  <a:pt x="10117864" y="0"/>
                </a:lnTo>
                <a:lnTo>
                  <a:pt x="10117864" y="10062675"/>
                </a:lnTo>
                <a:lnTo>
                  <a:pt x="0" y="1006267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7511636" y="1455047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5023080" y="7635083"/>
            <a:ext cx="8005127" cy="1208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8"/>
              </a:lnSpc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Lcda. Marta Alicia de Magaña</a:t>
            </a:r>
          </a:p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Directora Ejecutiva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13298" y="2864941"/>
            <a:ext cx="17018401" cy="49085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 b="1" spc="657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INFORME</a:t>
            </a:r>
          </a:p>
          <a:p>
            <a:pPr algn="ctr">
              <a:lnSpc>
                <a:spcPts val="9799"/>
              </a:lnSpc>
            </a:pPr>
            <a:r>
              <a:rPr lang="en-US" sz="6999" b="1" spc="657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ASPECTOS BÁSICOS DEL FONDO MUNDIAL</a:t>
            </a:r>
          </a:p>
          <a:p>
            <a:pPr algn="ctr">
              <a:lnSpc>
                <a:spcPts val="9799"/>
              </a:lnSpc>
            </a:pPr>
            <a:endParaRPr lang="en-US" sz="6999" b="1" spc="657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454500" y="9688435"/>
            <a:ext cx="8005127" cy="59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27 de agosto de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191000" y="3392451"/>
            <a:ext cx="11644034" cy="5135211"/>
            <a:chOff x="0" y="0"/>
            <a:chExt cx="1840922" cy="67004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40922" cy="670045"/>
            </a:xfrm>
            <a:custGeom>
              <a:avLst/>
              <a:gdLst/>
              <a:ahLst/>
              <a:cxnLst/>
              <a:rect l="l" t="t" r="r" b="b"/>
              <a:pathLst>
                <a:path w="1840922" h="670045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652758"/>
                  </a:lnTo>
                  <a:cubicBezTo>
                    <a:pt x="1840922" y="657343"/>
                    <a:pt x="1839101" y="661740"/>
                    <a:pt x="1835858" y="664982"/>
                  </a:cubicBezTo>
                  <a:cubicBezTo>
                    <a:pt x="1832617" y="668224"/>
                    <a:pt x="1828220" y="670045"/>
                    <a:pt x="1823635" y="670045"/>
                  </a:cubicBezTo>
                  <a:lnTo>
                    <a:pt x="17287" y="670045"/>
                  </a:lnTo>
                  <a:cubicBezTo>
                    <a:pt x="12702" y="670045"/>
                    <a:pt x="8305" y="668224"/>
                    <a:pt x="5063" y="664982"/>
                  </a:cubicBezTo>
                  <a:cubicBezTo>
                    <a:pt x="1821" y="661740"/>
                    <a:pt x="0" y="657343"/>
                    <a:pt x="0" y="652758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1840922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038600" y="1441310"/>
            <a:ext cx="10961949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ESTRUCTURA Y PARTES INTERESADAS</a:t>
            </a:r>
          </a:p>
          <a:p>
            <a:pPr algn="ctr">
              <a:lnSpc>
                <a:spcPts val="7738"/>
              </a:lnSpc>
            </a:pPr>
            <a:endParaRPr lang="en-US" sz="5527" b="1" spc="519" dirty="0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662938" y="3527592"/>
            <a:ext cx="7005623" cy="20450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La estructura del Fondo Mundial </a:t>
            </a:r>
            <a:r>
              <a:rPr lang="en-US" sz="3859" b="1" spc="38" dirty="0" err="1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incluye</a:t>
            </a:r>
            <a:r>
              <a:rPr lang="en-US" sz="3859" b="1" spc="38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:</a:t>
            </a:r>
          </a:p>
          <a:p>
            <a:pPr algn="ctr">
              <a:lnSpc>
                <a:spcPts val="5403"/>
              </a:lnSpc>
            </a:pPr>
            <a:endParaRPr lang="en-US" sz="3859" b="1" spc="38" dirty="0">
              <a:solidFill>
                <a:srgbClr val="25375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090379" y="5222316"/>
            <a:ext cx="10150739" cy="3661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62612" lvl="1" indent="-281306">
              <a:lnSpc>
                <a:spcPts val="3648"/>
              </a:lnSpc>
              <a:buFont typeface="Arial"/>
              <a:buChar char="•"/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 Bold"/>
              </a:rPr>
              <a:t>Oficina del Inspector General (OIG):</a:t>
            </a: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 Realiza auditorías e investigaciones para asegurar</a:t>
            </a: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 Bold"/>
              </a:rPr>
              <a:t> </a:t>
            </a: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transparencia y rendición de cuentas.</a:t>
            </a:r>
          </a:p>
          <a:p>
            <a:pPr marL="562612" lvl="1" indent="-281306">
              <a:lnSpc>
                <a:spcPts val="3648"/>
              </a:lnSpc>
              <a:buFont typeface="Arial"/>
              <a:buChar char="•"/>
            </a:pPr>
            <a:endParaRPr lang="es-SV" sz="4400" spc="57" noProof="0" dirty="0">
              <a:solidFill>
                <a:srgbClr val="152540"/>
              </a:solidFill>
              <a:latin typeface="Glacial Indifference" panose="020B0604020202020204" charset="0"/>
              <a:sym typeface="Glacial Indifference"/>
            </a:endParaRPr>
          </a:p>
          <a:p>
            <a:pPr marL="562612" lvl="1" indent="-281306">
              <a:lnSpc>
                <a:spcPts val="3648"/>
              </a:lnSpc>
              <a:buFont typeface="Arial"/>
              <a:buChar char="•"/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Actores con los que el MCP interactúa más frecuentemente:</a:t>
            </a: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5" name="Freeform 15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6" name="Freeform 16"/>
          <p:cNvSpPr/>
          <p:nvPr/>
        </p:nvSpPr>
        <p:spPr>
          <a:xfrm>
            <a:off x="45467" y="287165"/>
            <a:ext cx="2546388" cy="72903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C793D92-B0FD-EAA0-A8ED-678710C52A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2559288"/>
            <a:ext cx="9694015" cy="7270512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A53FE94-B2BE-34F0-AAAB-9D6B2942D578}"/>
              </a:ext>
            </a:extLst>
          </p:cNvPr>
          <p:cNvSpPr txBox="1"/>
          <p:nvPr/>
        </p:nvSpPr>
        <p:spPr>
          <a:xfrm>
            <a:off x="14325600" y="9639300"/>
            <a:ext cx="838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30  De julio de 2025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C4EB15F-0FDD-97D3-46A6-144B32CCC261}"/>
              </a:ext>
            </a:extLst>
          </p:cNvPr>
          <p:cNvSpPr txBox="1"/>
          <p:nvPr/>
        </p:nvSpPr>
        <p:spPr>
          <a:xfrm>
            <a:off x="533400" y="1854729"/>
            <a:ext cx="1242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600" dirty="0"/>
              <a:t>El MCP-ES fue creado el 22 de mayo de 2002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131556" y="3550664"/>
            <a:ext cx="11644034" cy="5440011"/>
            <a:chOff x="0" y="0"/>
            <a:chExt cx="1840922" cy="77908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40922" cy="779088"/>
            </a:xfrm>
            <a:custGeom>
              <a:avLst/>
              <a:gdLst/>
              <a:ahLst/>
              <a:cxnLst/>
              <a:rect l="l" t="t" r="r" b="b"/>
              <a:pathLst>
                <a:path w="1840922" h="779088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761801"/>
                  </a:lnTo>
                  <a:cubicBezTo>
                    <a:pt x="1840922" y="766386"/>
                    <a:pt x="1839101" y="770783"/>
                    <a:pt x="1835858" y="774025"/>
                  </a:cubicBezTo>
                  <a:cubicBezTo>
                    <a:pt x="1832617" y="777267"/>
                    <a:pt x="1828220" y="779088"/>
                    <a:pt x="1823635" y="779088"/>
                  </a:cubicBezTo>
                  <a:lnTo>
                    <a:pt x="17287" y="779088"/>
                  </a:lnTo>
                  <a:cubicBezTo>
                    <a:pt x="12702" y="779088"/>
                    <a:pt x="8305" y="777267"/>
                    <a:pt x="5063" y="774025"/>
                  </a:cubicBezTo>
                  <a:cubicBezTo>
                    <a:pt x="1821" y="770783"/>
                    <a:pt x="0" y="766386"/>
                    <a:pt x="0" y="761801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1840922" cy="7695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598990" y="1611388"/>
            <a:ext cx="10961949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ESTRUCTURA Y PARTES INTERESADAS</a:t>
            </a:r>
          </a:p>
          <a:p>
            <a:pPr algn="ctr">
              <a:lnSpc>
                <a:spcPts val="7738"/>
              </a:lnSpc>
            </a:pPr>
            <a:endParaRPr lang="en-US" sz="5527" b="1" spc="519" dirty="0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410200" y="5052888"/>
            <a:ext cx="10150739" cy="36614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62612" lvl="1" indent="-281306" algn="l">
              <a:lnSpc>
                <a:spcPts val="3648"/>
              </a:lnSpc>
              <a:buFont typeface="Arial"/>
              <a:buChar char="•"/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 Bold"/>
              </a:rPr>
              <a:t>Gerente del Portafolio del Fondo (GPF) dentro del equipo de país.</a:t>
            </a:r>
          </a:p>
          <a:p>
            <a:pPr marL="562612" lvl="1" indent="-281306" algn="l">
              <a:lnSpc>
                <a:spcPts val="3648"/>
              </a:lnSpc>
              <a:buFont typeface="Arial"/>
              <a:buChar char="•"/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 Bold"/>
              </a:rPr>
              <a:t>Agente Local del Fondo.</a:t>
            </a:r>
          </a:p>
          <a:p>
            <a:pPr marL="562612" lvl="1" indent="-281306" algn="l">
              <a:lnSpc>
                <a:spcPts val="3648"/>
              </a:lnSpc>
              <a:buFont typeface="Arial"/>
              <a:buChar char="•"/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 Bold"/>
              </a:rPr>
              <a:t>Receptores Principales (RP) y subreceptores.</a:t>
            </a:r>
          </a:p>
          <a:p>
            <a:pPr algn="l">
              <a:lnSpc>
                <a:spcPts val="3648"/>
              </a:lnSpc>
            </a:pPr>
            <a:endParaRPr lang="es-SV" sz="2605" b="1" u="none" strike="noStrike" spc="57" noProof="0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l">
              <a:lnSpc>
                <a:spcPts val="3648"/>
              </a:lnSpc>
            </a:pPr>
            <a:r>
              <a:rPr lang="es-SV" sz="2605" u="none" strike="noStrike" spc="57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(Páginas 7 a 10)</a:t>
            </a: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5" name="Freeform 15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6" name="Freeform 16"/>
          <p:cNvSpPr/>
          <p:nvPr/>
        </p:nvSpPr>
        <p:spPr>
          <a:xfrm>
            <a:off x="381000" y="749044"/>
            <a:ext cx="2317950" cy="673499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966466" y="2703960"/>
            <a:ext cx="15178533" cy="6554340"/>
            <a:chOff x="0" y="0"/>
            <a:chExt cx="2051741" cy="97315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73150"/>
            </a:xfrm>
            <a:custGeom>
              <a:avLst/>
              <a:gdLst/>
              <a:ahLst/>
              <a:cxnLst/>
              <a:rect l="l" t="t" r="r" b="b"/>
              <a:pathLst>
                <a:path w="2051741" h="973150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57639"/>
                  </a:lnTo>
                  <a:cubicBezTo>
                    <a:pt x="2051741" y="961753"/>
                    <a:pt x="2050106" y="965698"/>
                    <a:pt x="2047198" y="968607"/>
                  </a:cubicBezTo>
                  <a:cubicBezTo>
                    <a:pt x="2044289" y="971516"/>
                    <a:pt x="2040344" y="973150"/>
                    <a:pt x="2036230" y="973150"/>
                  </a:cubicBezTo>
                  <a:lnTo>
                    <a:pt x="15511" y="973150"/>
                  </a:lnTo>
                  <a:cubicBezTo>
                    <a:pt x="11397" y="973150"/>
                    <a:pt x="7452" y="971516"/>
                    <a:pt x="4543" y="968607"/>
                  </a:cubicBezTo>
                  <a:cubicBezTo>
                    <a:pt x="1634" y="965698"/>
                    <a:pt x="0" y="961753"/>
                    <a:pt x="0" y="957639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636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ESTRATEGIA GLOBAL</a:t>
            </a:r>
          </a:p>
          <a:p>
            <a:pPr algn="ctr">
              <a:lnSpc>
                <a:spcPts val="7738"/>
              </a:lnSpc>
            </a:pPr>
            <a:endParaRPr lang="en-US" sz="5527" b="1" spc="519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843173" y="2785741"/>
            <a:ext cx="12478361" cy="29696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83"/>
              </a:lnSpc>
            </a:pPr>
            <a:r>
              <a:rPr lang="es-SV" sz="3059" b="1" spc="30" noProof="0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La estrategia 2017–2022 del Fondo Mundial, “Invertir para poner fin a las epidemias”, se centra en cuatro objetivos estratégicos y dos habilitadores:</a:t>
            </a:r>
          </a:p>
          <a:p>
            <a:pPr algn="ctr">
              <a:lnSpc>
                <a:spcPts val="5403"/>
              </a:lnSpc>
            </a:pPr>
            <a:endParaRPr lang="en-US" sz="3059" b="1" spc="30" dirty="0">
              <a:solidFill>
                <a:srgbClr val="25375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5403"/>
              </a:lnSpc>
            </a:pPr>
            <a:endParaRPr lang="en-US" sz="3059" b="1" spc="30" dirty="0">
              <a:solidFill>
                <a:srgbClr val="25375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443379" y="4696070"/>
            <a:ext cx="11167551" cy="54760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Acelerar el impacto</a:t>
            </a:r>
          </a:p>
          <a:p>
            <a:pPr algn="just">
              <a:lnSpc>
                <a:spcPts val="3368"/>
              </a:lnSpc>
            </a:pPr>
            <a:endParaRPr lang="es-SV" sz="4400" spc="57" noProof="0" dirty="0">
              <a:solidFill>
                <a:srgbClr val="152540"/>
              </a:solidFill>
              <a:latin typeface="Glacial Indifference" panose="020B0604020202020204" charset="0"/>
              <a:sym typeface="Glacial Indifference"/>
            </a:endParaRPr>
          </a:p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Generar sistemas sostenibles y resilientes,</a:t>
            </a:r>
          </a:p>
          <a:p>
            <a:pPr algn="just">
              <a:lnSpc>
                <a:spcPts val="3368"/>
              </a:lnSpc>
            </a:pPr>
            <a:endParaRPr lang="es-SV" sz="4400" spc="57" noProof="0" dirty="0">
              <a:solidFill>
                <a:srgbClr val="152540"/>
              </a:solidFill>
              <a:latin typeface="Glacial Indifference" panose="020B0604020202020204" charset="0"/>
              <a:sym typeface="Glacial Indifference"/>
            </a:endParaRPr>
          </a:p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Promover la equidad, derechos humanos y género,</a:t>
            </a:r>
          </a:p>
          <a:p>
            <a:pPr algn="just">
              <a:lnSpc>
                <a:spcPts val="3368"/>
              </a:lnSpc>
            </a:pPr>
            <a:endParaRPr lang="es-SV" sz="4400" spc="57" noProof="0" dirty="0">
              <a:solidFill>
                <a:srgbClr val="152540"/>
              </a:solidFill>
              <a:latin typeface="Glacial Indifference" panose="020B0604020202020204" charset="0"/>
              <a:sym typeface="Glacial Indifference"/>
            </a:endParaRPr>
          </a:p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Mejorar la eficiencia de las inversiones.</a:t>
            </a:r>
          </a:p>
          <a:p>
            <a:pPr algn="just">
              <a:lnSpc>
                <a:spcPts val="3368"/>
              </a:lnSpc>
            </a:pPr>
            <a:endParaRPr lang="es-SV" sz="4400" spc="57" noProof="0" dirty="0">
              <a:solidFill>
                <a:srgbClr val="152540"/>
              </a:solidFill>
              <a:latin typeface="Glacial Indifference" panose="020B0604020202020204" charset="0"/>
              <a:sym typeface="Glacial Indifference"/>
            </a:endParaRPr>
          </a:p>
          <a:p>
            <a:pPr algn="just">
              <a:lnSpc>
                <a:spcPts val="3368"/>
              </a:lnSpc>
            </a:pPr>
            <a:r>
              <a:rPr lang="es-SV" sz="4400" spc="57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(Página 11)</a:t>
            </a:r>
          </a:p>
          <a:p>
            <a:pPr algn="just">
              <a:lnSpc>
                <a:spcPts val="266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266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64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5" name="Freeform 15"/>
          <p:cNvSpPr/>
          <p:nvPr/>
        </p:nvSpPr>
        <p:spPr>
          <a:xfrm>
            <a:off x="0" y="385835"/>
            <a:ext cx="2535048" cy="867788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1C075B-FF8D-39C1-F6FE-EC737BEF1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456ABB0-542F-C553-D13B-E7B5C145F73B}"/>
              </a:ext>
            </a:extLst>
          </p:cNvPr>
          <p:cNvGrpSpPr/>
          <p:nvPr/>
        </p:nvGrpSpPr>
        <p:grpSpPr>
          <a:xfrm>
            <a:off x="3344047" y="2738999"/>
            <a:ext cx="12977487" cy="6519301"/>
            <a:chOff x="0" y="0"/>
            <a:chExt cx="2051741" cy="97315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5530897-646F-DED6-1719-CC7636848088}"/>
                </a:ext>
              </a:extLst>
            </p:cNvPr>
            <p:cNvSpPr/>
            <p:nvPr/>
          </p:nvSpPr>
          <p:spPr>
            <a:xfrm>
              <a:off x="0" y="0"/>
              <a:ext cx="2051741" cy="973150"/>
            </a:xfrm>
            <a:custGeom>
              <a:avLst/>
              <a:gdLst/>
              <a:ahLst/>
              <a:cxnLst/>
              <a:rect l="l" t="t" r="r" b="b"/>
              <a:pathLst>
                <a:path w="2051741" h="973150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57639"/>
                  </a:lnTo>
                  <a:cubicBezTo>
                    <a:pt x="2051741" y="961753"/>
                    <a:pt x="2050106" y="965698"/>
                    <a:pt x="2047198" y="968607"/>
                  </a:cubicBezTo>
                  <a:cubicBezTo>
                    <a:pt x="2044289" y="971516"/>
                    <a:pt x="2040344" y="973150"/>
                    <a:pt x="2036230" y="973150"/>
                  </a:cubicBezTo>
                  <a:lnTo>
                    <a:pt x="15511" y="973150"/>
                  </a:lnTo>
                  <a:cubicBezTo>
                    <a:pt x="11397" y="973150"/>
                    <a:pt x="7452" y="971516"/>
                    <a:pt x="4543" y="968607"/>
                  </a:cubicBezTo>
                  <a:cubicBezTo>
                    <a:pt x="1634" y="965698"/>
                    <a:pt x="0" y="961753"/>
                    <a:pt x="0" y="957639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E96962B9-5AD5-EB9D-0F54-EB05FCE605D6}"/>
                </a:ext>
              </a:extLst>
            </p:cNvPr>
            <p:cNvSpPr txBox="1"/>
            <p:nvPr/>
          </p:nvSpPr>
          <p:spPr>
            <a:xfrm>
              <a:off x="0" y="9525"/>
              <a:ext cx="2051741" cy="9636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0ACFB63B-ACF4-8F1A-1A98-0F008CAC250B}"/>
              </a:ext>
            </a:extLst>
          </p:cNvPr>
          <p:cNvSpPr txBox="1"/>
          <p:nvPr/>
        </p:nvSpPr>
        <p:spPr>
          <a:xfrm>
            <a:off x="4981655" y="1682584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ESTRATEGIA GLOBAL</a:t>
            </a:r>
          </a:p>
          <a:p>
            <a:pPr algn="ctr">
              <a:lnSpc>
                <a:spcPts val="7738"/>
              </a:lnSpc>
            </a:pPr>
            <a:endParaRPr lang="en-US" sz="5527" b="1" spc="519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431C413-A0B6-4FD9-00AE-F48E04D9AE4D}"/>
              </a:ext>
            </a:extLst>
          </p:cNvPr>
          <p:cNvSpPr txBox="1"/>
          <p:nvPr/>
        </p:nvSpPr>
        <p:spPr>
          <a:xfrm>
            <a:off x="3843173" y="5095875"/>
            <a:ext cx="11967514" cy="50400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ES" sz="3600" spc="57" dirty="0">
                <a:solidFill>
                  <a:srgbClr val="152540"/>
                </a:solidFill>
                <a:latin typeface="Glacial Indifference" panose="020B0604020202020204" charset="0"/>
              </a:rPr>
              <a:t>Invertir en planes de salud ambiciosos, equitativos y dirigidos por los países</a:t>
            </a:r>
            <a:endParaRPr lang="en-US" sz="3600" spc="57" dirty="0">
              <a:solidFill>
                <a:srgbClr val="152540"/>
              </a:solidFill>
              <a:latin typeface="Glacial Indifference" panose="020B0604020202020204" charset="0"/>
              <a:sym typeface="Glacial Indifference"/>
            </a:endParaRPr>
          </a:p>
          <a:p>
            <a:pPr algn="just">
              <a:lnSpc>
                <a:spcPts val="3368"/>
              </a:lnSpc>
            </a:pPr>
            <a:endParaRPr lang="en-US" sz="3600" spc="57" dirty="0">
              <a:solidFill>
                <a:srgbClr val="152540"/>
              </a:solidFill>
              <a:latin typeface="Glacial Indifference" panose="020B0604020202020204" charset="0"/>
              <a:sym typeface="Glacial Indifference"/>
            </a:endParaRPr>
          </a:p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ES" sz="3600" spc="57" dirty="0">
                <a:solidFill>
                  <a:srgbClr val="152540"/>
                </a:solidFill>
                <a:latin typeface="Glacial Indifference" panose="020B0604020202020204" charset="0"/>
              </a:rPr>
              <a:t>Acelerar los avances hacia las metas de los ODS 2030</a:t>
            </a:r>
            <a:r>
              <a:rPr lang="en-US" sz="3600" spc="57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,</a:t>
            </a:r>
          </a:p>
          <a:p>
            <a:pPr algn="just">
              <a:lnSpc>
                <a:spcPts val="3368"/>
              </a:lnSpc>
            </a:pPr>
            <a:endParaRPr lang="en-US" sz="3600" spc="57" dirty="0">
              <a:solidFill>
                <a:srgbClr val="152540"/>
              </a:solidFill>
              <a:latin typeface="Glacial Indifference" panose="020B0604020202020204" charset="0"/>
              <a:sym typeface="Glacial Indifference"/>
            </a:endParaRPr>
          </a:p>
          <a:p>
            <a:pPr marL="519431" lvl="1" indent="-259716" algn="just">
              <a:lnSpc>
                <a:spcPts val="3368"/>
              </a:lnSpc>
              <a:buFont typeface="Arial"/>
              <a:buChar char="•"/>
            </a:pPr>
            <a:r>
              <a:rPr lang="es-ES" sz="3600" spc="57" dirty="0">
                <a:solidFill>
                  <a:srgbClr val="152540"/>
                </a:solidFill>
                <a:latin typeface="Glacial Indifference" panose="020B0604020202020204" charset="0"/>
              </a:rPr>
              <a:t>Construir sistemas de salud y comunitarios sólidos, equitativos y resilientes</a:t>
            </a:r>
            <a:r>
              <a:rPr lang="en-US" sz="3600" spc="57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.</a:t>
            </a:r>
          </a:p>
          <a:p>
            <a:pPr algn="just">
              <a:lnSpc>
                <a:spcPts val="3368"/>
              </a:lnSpc>
            </a:pPr>
            <a:endParaRPr lang="en-US" sz="3600" spc="57" dirty="0">
              <a:solidFill>
                <a:srgbClr val="152540"/>
              </a:solidFill>
              <a:latin typeface="Glacial Indifference" panose="020B0604020202020204" charset="0"/>
              <a:sym typeface="Glacial Indifference"/>
            </a:endParaRPr>
          </a:p>
          <a:p>
            <a:pPr algn="just">
              <a:lnSpc>
                <a:spcPts val="3368"/>
              </a:lnSpc>
            </a:pPr>
            <a:r>
              <a:rPr lang="en-US" sz="3600" spc="57" dirty="0">
                <a:solidFill>
                  <a:srgbClr val="152540"/>
                </a:solidFill>
                <a:latin typeface="Glacial Indifference" panose="020B0604020202020204" charset="0"/>
                <a:sym typeface="Glacial Indifference"/>
              </a:rPr>
              <a:t>(Página 11)</a:t>
            </a:r>
          </a:p>
          <a:p>
            <a:pPr algn="just">
              <a:lnSpc>
                <a:spcPts val="266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266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648"/>
              </a:lnSpc>
            </a:pPr>
            <a:endParaRPr lang="en-US" sz="2405" u="none" strike="noStrike" spc="52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F7849F1D-A7CA-5B57-63DF-569702789DC1}"/>
              </a:ext>
            </a:extLst>
          </p:cNvPr>
          <p:cNvSpPr/>
          <p:nvPr/>
        </p:nvSpPr>
        <p:spPr>
          <a:xfrm flipV="1">
            <a:off x="7660896" y="4903447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037384D0-FA07-1E06-245E-F38779806FE4}"/>
              </a:ext>
            </a:extLst>
          </p:cNvPr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AB4D2B74-F863-63D3-89EB-F8502A85FC43}"/>
              </a:ext>
            </a:extLst>
          </p:cNvPr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DDA8C8D7-F341-D0AE-FFEC-92DC7AF6ACCD}"/>
              </a:ext>
            </a:extLst>
          </p:cNvPr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727DB9A4-5541-0439-B01D-CBBD44611650}"/>
              </a:ext>
            </a:extLst>
          </p:cNvPr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8408B981-2ED3-404D-5025-FAFD8816E775}"/>
              </a:ext>
            </a:extLst>
          </p:cNvPr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4473C9FA-4D97-E9E3-E6A5-A11E6E261AAC}"/>
              </a:ext>
            </a:extLst>
          </p:cNvPr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6B2949A9-6C17-A5DC-B9C9-222A62F88E55}"/>
              </a:ext>
            </a:extLst>
          </p:cNvPr>
          <p:cNvSpPr/>
          <p:nvPr/>
        </p:nvSpPr>
        <p:spPr>
          <a:xfrm>
            <a:off x="304800" y="688919"/>
            <a:ext cx="2363417" cy="643430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23CAD1D-8099-F658-9041-FDF4702B390C}"/>
              </a:ext>
            </a:extLst>
          </p:cNvPr>
          <p:cNvSpPr txBox="1"/>
          <p:nvPr/>
        </p:nvSpPr>
        <p:spPr>
          <a:xfrm>
            <a:off x="3843173" y="2991352"/>
            <a:ext cx="1208262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SV" sz="2800" noProof="0" dirty="0">
                <a:latin typeface="Glacial Indifference" panose="020B0604020202020204" charset="0"/>
              </a:rPr>
              <a:t>La estrategia del Fondo Mundial 2023-2030 se enfoca en maximizar el impacto de las inversiones para lograr resultados de salud sostenibles y equitativos, trabajando hacia el cumplimiento de los objetivos de desarrollo sostenible para 2030. </a:t>
            </a:r>
          </a:p>
        </p:txBody>
      </p:sp>
    </p:spTree>
    <p:extLst>
      <p:ext uri="{BB962C8B-B14F-4D97-AF65-F5344CB8AC3E}">
        <p14:creationId xmlns:p14="http://schemas.microsoft.com/office/powerpoint/2010/main" val="3636046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982299"/>
            <a:ext cx="12977487" cy="6276001"/>
            <a:chOff x="0" y="0"/>
            <a:chExt cx="2051741" cy="99223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992236"/>
            </a:xfrm>
            <a:custGeom>
              <a:avLst/>
              <a:gdLst/>
              <a:ahLst/>
              <a:cxnLst/>
              <a:rect l="l" t="t" r="r" b="b"/>
              <a:pathLst>
                <a:path w="2051741" h="992236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976725"/>
                  </a:lnTo>
                  <a:cubicBezTo>
                    <a:pt x="2051741" y="980839"/>
                    <a:pt x="2050106" y="984784"/>
                    <a:pt x="2047198" y="987693"/>
                  </a:cubicBezTo>
                  <a:cubicBezTo>
                    <a:pt x="2044289" y="990601"/>
                    <a:pt x="2040344" y="992236"/>
                    <a:pt x="2036230" y="992236"/>
                  </a:cubicBezTo>
                  <a:lnTo>
                    <a:pt x="15511" y="992236"/>
                  </a:lnTo>
                  <a:cubicBezTo>
                    <a:pt x="6944" y="992236"/>
                    <a:pt x="0" y="985291"/>
                    <a:pt x="0" y="976725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9827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458931" y="740468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EXPECTATIVAS PARA LOS PAÍSES RECEPTORES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747956" y="3375865"/>
            <a:ext cx="11995204" cy="6062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28"/>
              </a:lnSpc>
            </a:pPr>
            <a:endParaRPr lang="es-SV" sz="3200" noProof="0" dirty="0">
              <a:latin typeface="Glacial Indifference" panose="020B0604020202020204" charset="0"/>
            </a:endParaRPr>
          </a:p>
          <a:p>
            <a:pPr algn="just">
              <a:lnSpc>
                <a:spcPts val="3928"/>
              </a:lnSpc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El Fondo Mundial exige que cada país cuente con: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Un plan estratégico nacional (o supuesto de inversión),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Soluciones alineadas a dicho plan para responder al VIH, TB y malaria,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Compromiso para implementar y supervisar esas soluciones.</a:t>
            </a:r>
          </a:p>
          <a:p>
            <a:pPr algn="just">
              <a:lnSpc>
                <a:spcPts val="3928"/>
              </a:lnSpc>
            </a:pPr>
            <a:endParaRPr lang="es-SV" sz="3200" u="none" strike="noStrike" spc="61" noProof="0" dirty="0">
              <a:solidFill>
                <a:srgbClr val="152540"/>
              </a:solidFill>
              <a:latin typeface="Glacial Indifference" panose="020B0604020202020204" charset="0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Su financiamiento complementa recursos nacionales, enfocándose en cubrir brechas identificadas.</a:t>
            </a:r>
          </a:p>
          <a:p>
            <a:pPr algn="just">
              <a:lnSpc>
                <a:spcPts val="3928"/>
              </a:lnSpc>
            </a:pPr>
            <a:endParaRPr lang="es-SV" sz="3200" u="none" strike="noStrike" spc="61" noProof="0" dirty="0">
              <a:solidFill>
                <a:srgbClr val="152540"/>
              </a:solidFill>
              <a:latin typeface="Glacial Indifference" panose="020B0604020202020204" charset="0"/>
              <a:ea typeface="Glacial Indifference"/>
              <a:cs typeface="Glacial Indifference"/>
              <a:sym typeface="Glacial Indifference"/>
            </a:endParaRP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(Página 13)</a:t>
            </a:r>
          </a:p>
          <a:p>
            <a:pPr algn="just">
              <a:lnSpc>
                <a:spcPts val="4908"/>
              </a:lnSpc>
            </a:pPr>
            <a:endParaRPr lang="en-US" sz="2805" u="none" strike="noStrike" spc="6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0" y="129315"/>
            <a:ext cx="2434286" cy="744862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0" y="0"/>
                </a:lnTo>
                <a:lnTo>
                  <a:pt x="2927550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232470" y="2509355"/>
            <a:ext cx="14089064" cy="7292540"/>
            <a:chOff x="0" y="0"/>
            <a:chExt cx="2227481" cy="115295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27481" cy="1152950"/>
            </a:xfrm>
            <a:custGeom>
              <a:avLst/>
              <a:gdLst/>
              <a:ahLst/>
              <a:cxnLst/>
              <a:rect l="l" t="t" r="r" b="b"/>
              <a:pathLst>
                <a:path w="2227481" h="1152950">
                  <a:moveTo>
                    <a:pt x="14287" y="0"/>
                  </a:moveTo>
                  <a:lnTo>
                    <a:pt x="2213194" y="0"/>
                  </a:lnTo>
                  <a:cubicBezTo>
                    <a:pt x="2216983" y="0"/>
                    <a:pt x="2220617" y="1505"/>
                    <a:pt x="2223296" y="4185"/>
                  </a:cubicBezTo>
                  <a:cubicBezTo>
                    <a:pt x="2225976" y="6864"/>
                    <a:pt x="2227481" y="10498"/>
                    <a:pt x="2227481" y="14287"/>
                  </a:cubicBezTo>
                  <a:lnTo>
                    <a:pt x="2227481" y="1138664"/>
                  </a:lnTo>
                  <a:cubicBezTo>
                    <a:pt x="2227481" y="1142453"/>
                    <a:pt x="2225976" y="1146087"/>
                    <a:pt x="2223296" y="1148766"/>
                  </a:cubicBezTo>
                  <a:cubicBezTo>
                    <a:pt x="2220617" y="1151445"/>
                    <a:pt x="2216983" y="1152950"/>
                    <a:pt x="2213194" y="1152950"/>
                  </a:cubicBezTo>
                  <a:lnTo>
                    <a:pt x="14287" y="1152950"/>
                  </a:lnTo>
                  <a:cubicBezTo>
                    <a:pt x="10498" y="1152950"/>
                    <a:pt x="6864" y="1151445"/>
                    <a:pt x="4185" y="1148766"/>
                  </a:cubicBezTo>
                  <a:cubicBezTo>
                    <a:pt x="1505" y="1146087"/>
                    <a:pt x="0" y="1142453"/>
                    <a:pt x="0" y="1138664"/>
                  </a:cubicBezTo>
                  <a:lnTo>
                    <a:pt x="0" y="14287"/>
                  </a:lnTo>
                  <a:cubicBezTo>
                    <a:pt x="0" y="10498"/>
                    <a:pt x="1505" y="6864"/>
                    <a:pt x="4185" y="4185"/>
                  </a:cubicBezTo>
                  <a:cubicBezTo>
                    <a:pt x="6864" y="1505"/>
                    <a:pt x="10498" y="0"/>
                    <a:pt x="14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227481" cy="11434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335151" y="485105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INTERVENCIONES APOYADAS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909926" y="3104842"/>
            <a:ext cx="12468148" cy="6562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28"/>
              </a:lnSpc>
            </a:pPr>
            <a:endParaRPr dirty="0"/>
          </a:p>
          <a:p>
            <a:pPr algn="just">
              <a:lnSpc>
                <a:spcPts val="3928"/>
              </a:lnSpc>
            </a:pPr>
            <a:r>
              <a:rPr lang="es-SV" sz="3200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Fondo Mundial</a:t>
            </a: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financia intervenciones que incluyen: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VIH y sida: programas de pruebas, tratamiento, prevención madre-hijo, circuncisión médica voluntaria.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Tuberculosis: detección y tratamiento, gestión de casos resistentes, apoyo a pacientes.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Malaria: distribución de mosquiteros tratados, pruebas y tratamientos.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Fortalecimiento de sistemas de salud: sistemas de información, recursos humanos, cadena de suministros.</a:t>
            </a:r>
          </a:p>
          <a:p>
            <a:pPr algn="just">
              <a:lnSpc>
                <a:spcPts val="3928"/>
              </a:lnSpc>
            </a:pPr>
            <a:endParaRPr lang="es-SV" sz="3200" u="none" strike="noStrike" spc="61" noProof="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r>
              <a:rPr lang="es-SV" sz="32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(Páginas 14 a 16)</a:t>
            </a:r>
          </a:p>
          <a:p>
            <a:pPr algn="just">
              <a:lnSpc>
                <a:spcPts val="4908"/>
              </a:lnSpc>
            </a:pPr>
            <a:endParaRPr lang="en-US" sz="2805" u="none" strike="noStrike" spc="6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71346" y="-40803"/>
            <a:ext cx="2403115" cy="716531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325173"/>
            <a:ext cx="12977487" cy="6933127"/>
            <a:chOff x="0" y="0"/>
            <a:chExt cx="2051741" cy="109612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1096127"/>
            </a:xfrm>
            <a:custGeom>
              <a:avLst/>
              <a:gdLst/>
              <a:ahLst/>
              <a:cxnLst/>
              <a:rect l="l" t="t" r="r" b="b"/>
              <a:pathLst>
                <a:path w="2051741" h="1096127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1080617"/>
                  </a:lnTo>
                  <a:cubicBezTo>
                    <a:pt x="2051741" y="1084730"/>
                    <a:pt x="2050106" y="1088676"/>
                    <a:pt x="2047198" y="1091584"/>
                  </a:cubicBezTo>
                  <a:cubicBezTo>
                    <a:pt x="2044289" y="1094493"/>
                    <a:pt x="2040344" y="1096127"/>
                    <a:pt x="2036230" y="1096127"/>
                  </a:cubicBezTo>
                  <a:lnTo>
                    <a:pt x="15511" y="1096127"/>
                  </a:lnTo>
                  <a:cubicBezTo>
                    <a:pt x="6944" y="1096127"/>
                    <a:pt x="0" y="1089183"/>
                    <a:pt x="0" y="1080617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10866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458931" y="82970"/>
            <a:ext cx="10091000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MODELO DE FINANCIAMIENTO</a:t>
            </a:r>
          </a:p>
          <a:p>
            <a:pPr algn="ctr">
              <a:lnSpc>
                <a:spcPts val="7738"/>
              </a:lnSpc>
            </a:pPr>
            <a:endParaRPr lang="en-US" sz="5527" b="1" spc="519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411395" y="2428070"/>
            <a:ext cx="12448442" cy="75631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28"/>
              </a:lnSpc>
            </a:pPr>
            <a:r>
              <a:rPr lang="es-SV" sz="3000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Este modelo se basa en un ciclo</a:t>
            </a:r>
            <a:r>
              <a:rPr lang="es-SV" sz="30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estructurado: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0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Diálogo de país.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0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Solicitud de financiamiento.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0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Evaluación independiente.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0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Preparación de la subvención.</a:t>
            </a:r>
          </a:p>
          <a:p>
            <a:pPr marL="605789" lvl="1" indent="-302894" algn="just">
              <a:lnSpc>
                <a:spcPts val="3928"/>
              </a:lnSpc>
              <a:buFont typeface="Arial"/>
              <a:buChar char="•"/>
            </a:pPr>
            <a:r>
              <a:rPr lang="es-SV" sz="30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Aprobación y desembolso.</a:t>
            </a:r>
          </a:p>
          <a:p>
            <a:pPr algn="just">
              <a:lnSpc>
                <a:spcPts val="3928"/>
              </a:lnSpc>
            </a:pPr>
            <a:r>
              <a:rPr lang="es-SV" sz="30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(Página 17)</a:t>
            </a:r>
          </a:p>
          <a:p>
            <a:pPr algn="just">
              <a:lnSpc>
                <a:spcPts val="3928"/>
              </a:lnSpc>
            </a:pPr>
            <a:endParaRPr lang="es-SV" sz="3000" u="none" strike="noStrike" spc="61" noProof="0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r>
              <a:rPr lang="es-SV" sz="30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Además, el modelo es basado en desempeño: se evalúa periódicamente el cumplimiento de objetivos, absorción de fondos y gestión. Las subvenciones se califican de A a C y del 1 al 3. El MCP tiene un papel estratégico en esta supervisión.</a:t>
            </a:r>
          </a:p>
          <a:p>
            <a:pPr algn="just">
              <a:lnSpc>
                <a:spcPts val="3928"/>
              </a:lnSpc>
            </a:pPr>
            <a:r>
              <a:rPr lang="es-SV" sz="3000" u="none" strike="noStrike" spc="61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(Páginas 20-21)</a:t>
            </a:r>
          </a:p>
          <a:p>
            <a:pPr algn="just">
              <a:lnSpc>
                <a:spcPts val="3928"/>
              </a:lnSpc>
            </a:pPr>
            <a:endParaRPr lang="en-US" sz="2805" u="none" strike="noStrike" spc="6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2805" u="none" strike="noStrike" spc="6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8626" y="82970"/>
            <a:ext cx="2558270" cy="867492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BBB09B-5858-5EB7-B3DE-ECC550B69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109BDB3-1C71-1FE8-B096-0553841E5524}"/>
              </a:ext>
            </a:extLst>
          </p:cNvPr>
          <p:cNvGrpSpPr/>
          <p:nvPr/>
        </p:nvGrpSpPr>
        <p:grpSpPr>
          <a:xfrm>
            <a:off x="3015687" y="2325173"/>
            <a:ext cx="12977487" cy="6933127"/>
            <a:chOff x="0" y="0"/>
            <a:chExt cx="2051741" cy="1096127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4F688D5-7255-6F10-0F87-97CB8C423D37}"/>
                </a:ext>
              </a:extLst>
            </p:cNvPr>
            <p:cNvSpPr/>
            <p:nvPr/>
          </p:nvSpPr>
          <p:spPr>
            <a:xfrm>
              <a:off x="0" y="0"/>
              <a:ext cx="2051741" cy="1096127"/>
            </a:xfrm>
            <a:custGeom>
              <a:avLst/>
              <a:gdLst/>
              <a:ahLst/>
              <a:cxnLst/>
              <a:rect l="l" t="t" r="r" b="b"/>
              <a:pathLst>
                <a:path w="2051741" h="1096127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1080617"/>
                  </a:lnTo>
                  <a:cubicBezTo>
                    <a:pt x="2051741" y="1084730"/>
                    <a:pt x="2050106" y="1088676"/>
                    <a:pt x="2047198" y="1091584"/>
                  </a:cubicBezTo>
                  <a:cubicBezTo>
                    <a:pt x="2044289" y="1094493"/>
                    <a:pt x="2040344" y="1096127"/>
                    <a:pt x="2036230" y="1096127"/>
                  </a:cubicBezTo>
                  <a:lnTo>
                    <a:pt x="15511" y="1096127"/>
                  </a:lnTo>
                  <a:cubicBezTo>
                    <a:pt x="6944" y="1096127"/>
                    <a:pt x="0" y="1089183"/>
                    <a:pt x="0" y="1080617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B800AB9-C4B5-F5A4-298E-F0895E59CA10}"/>
                </a:ext>
              </a:extLst>
            </p:cNvPr>
            <p:cNvSpPr txBox="1"/>
            <p:nvPr/>
          </p:nvSpPr>
          <p:spPr>
            <a:xfrm>
              <a:off x="0" y="9525"/>
              <a:ext cx="2051741" cy="10866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E2C264BF-262F-6B00-826C-BF6F05831878}"/>
              </a:ext>
            </a:extLst>
          </p:cNvPr>
          <p:cNvSpPr txBox="1"/>
          <p:nvPr/>
        </p:nvSpPr>
        <p:spPr>
          <a:xfrm>
            <a:off x="4458931" y="82970"/>
            <a:ext cx="10091000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MODELO DE FINANCIAMIENTO</a:t>
            </a:r>
          </a:p>
          <a:p>
            <a:pPr algn="ctr">
              <a:lnSpc>
                <a:spcPts val="7738"/>
              </a:lnSpc>
            </a:pPr>
            <a:endParaRPr lang="en-US" sz="5527" b="1" spc="519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C1D4A69-5B92-9B54-8C2A-0F6383EA31AB}"/>
              </a:ext>
            </a:extLst>
          </p:cNvPr>
          <p:cNvSpPr txBox="1"/>
          <p:nvPr/>
        </p:nvSpPr>
        <p:spPr>
          <a:xfrm>
            <a:off x="3411395" y="2428070"/>
            <a:ext cx="12448442" cy="10613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928"/>
              </a:lnSpc>
            </a:pPr>
            <a:endParaRPr lang="en-US" sz="2805" u="none" strike="noStrike" spc="6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2805" u="none" strike="noStrike" spc="6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D2C64D76-2442-3FD2-F0AD-E956D4197D14}"/>
              </a:ext>
            </a:extLst>
          </p:cNvPr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ACAC673-1A1C-19EB-D724-8215E69ED719}"/>
              </a:ext>
            </a:extLst>
          </p:cNvPr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C44C5396-345D-CE51-52A4-7EE7DCCB5E55}"/>
              </a:ext>
            </a:extLst>
          </p:cNvPr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3CE87ACA-965D-B938-A304-9D896AF4B217}"/>
              </a:ext>
            </a:extLst>
          </p:cNvPr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2709451B-7A8C-5B86-4C87-CDB829A7D161}"/>
              </a:ext>
            </a:extLst>
          </p:cNvPr>
          <p:cNvSpPr/>
          <p:nvPr/>
        </p:nvSpPr>
        <p:spPr>
          <a:xfrm rot="672866">
            <a:off x="-250899" y="-1320156"/>
            <a:ext cx="5091449" cy="5305542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40627271-253D-A98F-99E8-31C1345C9966}"/>
              </a:ext>
            </a:extLst>
          </p:cNvPr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CB8069D8-5921-5F14-2C75-94C153CE0B26}"/>
              </a:ext>
            </a:extLst>
          </p:cNvPr>
          <p:cNvSpPr/>
          <p:nvPr/>
        </p:nvSpPr>
        <p:spPr>
          <a:xfrm>
            <a:off x="303046" y="409536"/>
            <a:ext cx="2289509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80BC57D8-787E-4087-63D7-739353571C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15687" y="2675704"/>
            <a:ext cx="12977486" cy="550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161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3731128"/>
            <a:ext cx="12977487" cy="5613756"/>
            <a:chOff x="0" y="0"/>
            <a:chExt cx="2051741" cy="88753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887535"/>
            </a:xfrm>
            <a:custGeom>
              <a:avLst/>
              <a:gdLst/>
              <a:ahLst/>
              <a:cxnLst/>
              <a:rect l="l" t="t" r="r" b="b"/>
              <a:pathLst>
                <a:path w="2051741" h="887535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872024"/>
                  </a:lnTo>
                  <a:cubicBezTo>
                    <a:pt x="2051741" y="876138"/>
                    <a:pt x="2050106" y="880083"/>
                    <a:pt x="2047198" y="882992"/>
                  </a:cubicBezTo>
                  <a:cubicBezTo>
                    <a:pt x="2044289" y="885901"/>
                    <a:pt x="2040344" y="887535"/>
                    <a:pt x="2036230" y="887535"/>
                  </a:cubicBezTo>
                  <a:lnTo>
                    <a:pt x="15511" y="887535"/>
                  </a:lnTo>
                  <a:cubicBezTo>
                    <a:pt x="6944" y="887535"/>
                    <a:pt x="0" y="880590"/>
                    <a:pt x="0" y="872024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87801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410181" y="1682584"/>
            <a:ext cx="10662474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DISTRIBUCIÓN DE FONDOS Y RESULTADOS</a:t>
            </a:r>
          </a:p>
          <a:p>
            <a:pPr algn="ctr">
              <a:lnSpc>
                <a:spcPts val="7738"/>
              </a:lnSpc>
            </a:pPr>
            <a:endParaRPr lang="en-US" sz="5527" b="1" spc="519" dirty="0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200063" y="4314078"/>
            <a:ext cx="12608736" cy="4988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8"/>
              </a:lnSpc>
            </a:pPr>
            <a:r>
              <a:rPr lang="es-SV" sz="4000" spc="79" noProof="0" dirty="0">
                <a:latin typeface="Glacial Indifference"/>
                <a:ea typeface="Glacial Indifference"/>
                <a:cs typeface="Glacial Indifference"/>
                <a:sym typeface="Glacial Indifference"/>
              </a:rPr>
              <a:t>Hasta la fecha, el Fondo Mundial ha:</a:t>
            </a:r>
          </a:p>
          <a:p>
            <a:pPr marL="778505" lvl="1" indent="-389252" algn="l">
              <a:lnSpc>
                <a:spcPts val="5048"/>
              </a:lnSpc>
              <a:buFont typeface="Arial"/>
              <a:buChar char="•"/>
            </a:pPr>
            <a:r>
              <a:rPr lang="es-SV" sz="4000" spc="79" noProof="0" dirty="0">
                <a:latin typeface="Glacial Indifference"/>
                <a:ea typeface="Glacial Indifference"/>
                <a:cs typeface="Glacial Indifference"/>
                <a:sym typeface="Glacial Indifference"/>
              </a:rPr>
              <a:t>Desembolsado $29.000 millones de un total de $37.000 millon</a:t>
            </a:r>
            <a:r>
              <a:rPr lang="es-SV" sz="4000" u="none" strike="noStrike" spc="79" noProof="0" dirty="0">
                <a:latin typeface="Glacial Indifference"/>
                <a:ea typeface="Glacial Indifference"/>
                <a:cs typeface="Glacial Indifference"/>
                <a:sym typeface="Glacial Indifference"/>
              </a:rPr>
              <a:t>es aprobados.</a:t>
            </a:r>
          </a:p>
          <a:p>
            <a:pPr marL="778505" lvl="1" indent="-389252" algn="l">
              <a:lnSpc>
                <a:spcPts val="5048"/>
              </a:lnSpc>
              <a:buFont typeface="Arial"/>
              <a:buChar char="•"/>
            </a:pPr>
            <a:r>
              <a:rPr lang="es-SV" sz="4000" u="none" strike="noStrike" spc="79" noProof="0" dirty="0">
                <a:latin typeface="Glacial Indifference"/>
                <a:ea typeface="Glacial Indifference"/>
                <a:cs typeface="Glacial Indifference"/>
                <a:sym typeface="Glacial Indifference"/>
              </a:rPr>
              <a:t>Asignado: 55% a VIH, 28% a malaria, 14% a tuberculosis, y 3% a otros componentes del sistema de salud.</a:t>
            </a:r>
          </a:p>
          <a:p>
            <a:pPr marL="778505" lvl="1" indent="-389252" algn="l">
              <a:lnSpc>
                <a:spcPts val="5048"/>
              </a:lnSpc>
              <a:buFont typeface="Arial"/>
              <a:buChar char="•"/>
            </a:pPr>
            <a:r>
              <a:rPr lang="es-SV" sz="4000" spc="79" noProof="0" dirty="0">
                <a:latin typeface="Glacial Indifference"/>
                <a:ea typeface="Glacial Indifference"/>
                <a:cs typeface="Glacial Indifference"/>
                <a:sym typeface="Glacial Indifference"/>
              </a:rPr>
              <a:t>(según lo publicado en el modulo)</a:t>
            </a:r>
            <a:endParaRPr lang="es-SV" sz="4000" u="none" strike="noStrike" spc="79" noProof="0" dirty="0"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3605" u="none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89936" y="-1709415"/>
            <a:ext cx="7355265" cy="6504581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88137" y="708223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661330" y="1661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243356" y="736999"/>
            <a:ext cx="17720288" cy="10124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In</a:t>
            </a:r>
            <a:r>
              <a:rPr lang="en-US" sz="5594" b="1" u="sng" strike="noStrike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troducción</a:t>
            </a: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7832"/>
              </a:lnSpc>
            </a:pPr>
            <a:r>
              <a:rPr lang="es-SV" sz="5594" u="none" strike="noStrike" spc="123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El Fondo Mundial de lucha contra el sida, la tuberculosis y la malaria es una organización internacional de financiamiento fundada en 2002 y con sede en Ginebra, Suiza. Su propósito central es acelerar el fin de las tres epidemias, actuando como una entidad que recauda e invierte alrededor de </a:t>
            </a:r>
            <a:r>
              <a:rPr lang="es-SV" sz="5594" spc="123" noProof="0" dirty="0">
                <a:solidFill>
                  <a:srgbClr val="152540"/>
                </a:solidFill>
                <a:latin typeface="Glacial Indifference"/>
              </a:rPr>
              <a:t>$5 mil  </a:t>
            </a:r>
            <a:r>
              <a:rPr lang="es-SV" sz="5594" u="none" strike="noStrike" spc="123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millones de dólares anuales en más de 140 países</a:t>
            </a: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59EB03-FA74-F63A-5C22-81B4C5DEE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B3A104D-DFDE-0138-F8EB-F93B377FD4B4}"/>
              </a:ext>
            </a:extLst>
          </p:cNvPr>
          <p:cNvGrpSpPr/>
          <p:nvPr/>
        </p:nvGrpSpPr>
        <p:grpSpPr>
          <a:xfrm>
            <a:off x="3015687" y="3731128"/>
            <a:ext cx="12977487" cy="5613756"/>
            <a:chOff x="0" y="0"/>
            <a:chExt cx="2051741" cy="887535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40E3659A-8E7A-E69B-E5C0-86702EEF6367}"/>
                </a:ext>
              </a:extLst>
            </p:cNvPr>
            <p:cNvSpPr/>
            <p:nvPr/>
          </p:nvSpPr>
          <p:spPr>
            <a:xfrm>
              <a:off x="0" y="0"/>
              <a:ext cx="2051741" cy="887535"/>
            </a:xfrm>
            <a:custGeom>
              <a:avLst/>
              <a:gdLst/>
              <a:ahLst/>
              <a:cxnLst/>
              <a:rect l="l" t="t" r="r" b="b"/>
              <a:pathLst>
                <a:path w="2051741" h="887535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872024"/>
                  </a:lnTo>
                  <a:cubicBezTo>
                    <a:pt x="2051741" y="876138"/>
                    <a:pt x="2050106" y="880083"/>
                    <a:pt x="2047198" y="882992"/>
                  </a:cubicBezTo>
                  <a:cubicBezTo>
                    <a:pt x="2044289" y="885901"/>
                    <a:pt x="2040344" y="887535"/>
                    <a:pt x="2036230" y="887535"/>
                  </a:cubicBezTo>
                  <a:lnTo>
                    <a:pt x="15511" y="887535"/>
                  </a:lnTo>
                  <a:cubicBezTo>
                    <a:pt x="6944" y="887535"/>
                    <a:pt x="0" y="880590"/>
                    <a:pt x="0" y="872024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1E0891B8-58EF-8EF6-5D24-4669FD4B62E8}"/>
                </a:ext>
              </a:extLst>
            </p:cNvPr>
            <p:cNvSpPr txBox="1"/>
            <p:nvPr/>
          </p:nvSpPr>
          <p:spPr>
            <a:xfrm>
              <a:off x="0" y="9525"/>
              <a:ext cx="2051741" cy="87801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72883E73-336F-07CA-A599-439E1E6099CA}"/>
              </a:ext>
            </a:extLst>
          </p:cNvPr>
          <p:cNvSpPr txBox="1"/>
          <p:nvPr/>
        </p:nvSpPr>
        <p:spPr>
          <a:xfrm>
            <a:off x="4410181" y="1682584"/>
            <a:ext cx="10662474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DISTRIBUCIÓN DE FONDOS Y RESULTADOS</a:t>
            </a:r>
          </a:p>
          <a:p>
            <a:pPr algn="ctr">
              <a:lnSpc>
                <a:spcPts val="7738"/>
              </a:lnSpc>
            </a:pPr>
            <a:endParaRPr lang="en-US" sz="5527" b="1" spc="519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40EF29C6-9558-CE53-92BC-54F3290C91B2}"/>
              </a:ext>
            </a:extLst>
          </p:cNvPr>
          <p:cNvSpPr txBox="1"/>
          <p:nvPr/>
        </p:nvSpPr>
        <p:spPr>
          <a:xfrm>
            <a:off x="3200063" y="4314078"/>
            <a:ext cx="12608736" cy="47292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48"/>
              </a:lnSpc>
            </a:pPr>
            <a:r>
              <a:rPr lang="es-ES" sz="3605" spc="79" dirty="0">
                <a:solidFill>
                  <a:srgbClr val="152540"/>
                </a:solidFill>
                <a:latin typeface="Glacial Indifference"/>
              </a:rPr>
              <a:t>El Fondo Mundial invierte 5.000 millones de dólares al año para combatir el VIH, la tuberculosis y la malaria para garantizar un futuro más saludable, seguro y equitativo para todos.</a:t>
            </a:r>
          </a:p>
          <a:p>
            <a:r>
              <a:rPr lang="es-ES" sz="3605" spc="79" dirty="0">
                <a:solidFill>
                  <a:srgbClr val="152540"/>
                </a:solidFill>
                <a:latin typeface="Glacial Indifference"/>
              </a:rPr>
              <a:t>US$89 mil millones   Promesas y contribuciones</a:t>
            </a:r>
          </a:p>
          <a:p>
            <a:r>
              <a:rPr lang="es-ES" sz="3605" spc="79" dirty="0">
                <a:solidFill>
                  <a:srgbClr val="152540"/>
                </a:solidFill>
                <a:latin typeface="Glacial Indifference"/>
              </a:rPr>
              <a:t>(publicado en la pagina web de FM)  </a:t>
            </a:r>
            <a:r>
              <a:rPr lang="en-US" sz="3605" spc="79" dirty="0">
                <a:solidFill>
                  <a:srgbClr val="152540"/>
                </a:solidFill>
                <a:latin typeface="Glacial Indifference"/>
                <a:sym typeface="Glacial Indifference"/>
              </a:rPr>
              <a:t>https://data.theglobalfund.org/</a:t>
            </a:r>
          </a:p>
          <a:p>
            <a:pPr algn="just">
              <a:lnSpc>
                <a:spcPts val="3928"/>
              </a:lnSpc>
            </a:pPr>
            <a:endParaRPr lang="en-US" sz="3605" u="none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D27CF067-E7F9-F127-AA66-3B741C66EA78}"/>
              </a:ext>
            </a:extLst>
          </p:cNvPr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38313C1D-C7BA-1266-FA2B-14AF96C67887}"/>
              </a:ext>
            </a:extLst>
          </p:cNvPr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E004BD10-4596-8FE3-D039-E2744DBAB353}"/>
              </a:ext>
            </a:extLst>
          </p:cNvPr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6ED2A2FC-8B17-9C3A-21F6-18A1670B8A73}"/>
              </a:ext>
            </a:extLst>
          </p:cNvPr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D6290B7D-4E0C-94FA-125E-E4A84595AE91}"/>
              </a:ext>
            </a:extLst>
          </p:cNvPr>
          <p:cNvSpPr/>
          <p:nvPr/>
        </p:nvSpPr>
        <p:spPr>
          <a:xfrm rot="672866">
            <a:off x="-728107" y="-412597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5D55E416-70BC-7EEB-0D00-49720166A0CE}"/>
              </a:ext>
            </a:extLst>
          </p:cNvPr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D12BF3F3-0DC8-0DE3-2B3A-E8FE99705F74}"/>
              </a:ext>
            </a:extLst>
          </p:cNvPr>
          <p:cNvSpPr/>
          <p:nvPr/>
        </p:nvSpPr>
        <p:spPr>
          <a:xfrm>
            <a:off x="696026" y="1371798"/>
            <a:ext cx="2148359" cy="850169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93172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3731128"/>
            <a:ext cx="12977487" cy="5613756"/>
            <a:chOff x="0" y="0"/>
            <a:chExt cx="2051741" cy="88753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1741" cy="887535"/>
            </a:xfrm>
            <a:custGeom>
              <a:avLst/>
              <a:gdLst/>
              <a:ahLst/>
              <a:cxnLst/>
              <a:rect l="l" t="t" r="r" b="b"/>
              <a:pathLst>
                <a:path w="2051741" h="887535">
                  <a:moveTo>
                    <a:pt x="15511" y="0"/>
                  </a:moveTo>
                  <a:lnTo>
                    <a:pt x="2036230" y="0"/>
                  </a:lnTo>
                  <a:cubicBezTo>
                    <a:pt x="2044796" y="0"/>
                    <a:pt x="2051741" y="6944"/>
                    <a:pt x="2051741" y="15511"/>
                  </a:cubicBezTo>
                  <a:lnTo>
                    <a:pt x="2051741" y="872024"/>
                  </a:lnTo>
                  <a:cubicBezTo>
                    <a:pt x="2051741" y="876138"/>
                    <a:pt x="2050106" y="880083"/>
                    <a:pt x="2047198" y="882992"/>
                  </a:cubicBezTo>
                  <a:cubicBezTo>
                    <a:pt x="2044289" y="885901"/>
                    <a:pt x="2040344" y="887535"/>
                    <a:pt x="2036230" y="887535"/>
                  </a:cubicBezTo>
                  <a:lnTo>
                    <a:pt x="15511" y="887535"/>
                  </a:lnTo>
                  <a:cubicBezTo>
                    <a:pt x="6944" y="887535"/>
                    <a:pt x="0" y="880590"/>
                    <a:pt x="0" y="872024"/>
                  </a:cubicBezTo>
                  <a:lnTo>
                    <a:pt x="0" y="15511"/>
                  </a:lnTo>
                  <a:cubicBezTo>
                    <a:pt x="0" y="6944"/>
                    <a:pt x="6944" y="0"/>
                    <a:pt x="15511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051741" cy="87801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410181" y="1682584"/>
            <a:ext cx="10662474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DISTRIBUCIÓN DE FONDOS Y RESULTADOS</a:t>
            </a:r>
          </a:p>
          <a:p>
            <a:pPr algn="ctr">
              <a:lnSpc>
                <a:spcPts val="7738"/>
              </a:lnSpc>
            </a:pPr>
            <a:endParaRPr lang="en-US" sz="5527" b="1" spc="519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437050" y="4014731"/>
            <a:ext cx="12608736" cy="5558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8"/>
              </a:lnSpc>
            </a:pPr>
            <a:endParaRPr dirty="0"/>
          </a:p>
          <a:p>
            <a:pPr algn="l">
              <a:lnSpc>
                <a:spcPts val="5048"/>
              </a:lnSpc>
            </a:pPr>
            <a:r>
              <a:rPr lang="es-SV" sz="4000" u="none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Entre sus logros principales:</a:t>
            </a:r>
          </a:p>
          <a:p>
            <a:pPr marL="778505" lvl="1" indent="-389252" algn="l">
              <a:lnSpc>
                <a:spcPts val="5048"/>
              </a:lnSpc>
              <a:buFont typeface="Arial"/>
              <a:buChar char="•"/>
            </a:pPr>
            <a:r>
              <a:rPr lang="es-SV" sz="4000" b="1" u="none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65 millones de vidas salvadas,</a:t>
            </a:r>
          </a:p>
          <a:p>
            <a:pPr marL="778505" lvl="1" indent="-389252">
              <a:lnSpc>
                <a:spcPts val="5048"/>
              </a:lnSpc>
              <a:buFont typeface="Arial"/>
              <a:buChar char="•"/>
            </a:pPr>
            <a:r>
              <a:rPr lang="es-SV" sz="4000" b="1" spc="79" noProof="0" dirty="0">
                <a:solidFill>
                  <a:srgbClr val="152540"/>
                </a:solidFill>
                <a:latin typeface="Glacial Indifference" panose="020B0604020202020204" charset="0"/>
              </a:rPr>
              <a:t>25</a:t>
            </a:r>
            <a:r>
              <a:rPr lang="es-SV" sz="4000" b="1" u="none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 millones de personas con TARV,</a:t>
            </a:r>
          </a:p>
          <a:p>
            <a:pPr marL="778505" lvl="1" indent="-389252">
              <a:lnSpc>
                <a:spcPts val="5048"/>
              </a:lnSpc>
              <a:buFont typeface="Arial"/>
              <a:buChar char="•"/>
            </a:pPr>
            <a:r>
              <a:rPr lang="es-SV" sz="4000" b="1" spc="79" noProof="0" dirty="0">
                <a:solidFill>
                  <a:srgbClr val="152540"/>
                </a:solidFill>
                <a:latin typeface="Glacial Indifference" panose="020B0604020202020204" charset="0"/>
              </a:rPr>
              <a:t>7.1</a:t>
            </a:r>
            <a:r>
              <a:rPr lang="es-SV" sz="4000" b="1" spc="79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 Bold"/>
              </a:rPr>
              <a:t> </a:t>
            </a:r>
            <a:r>
              <a:rPr lang="es-SV" sz="4000" b="1" u="none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millones atendidas por TB,</a:t>
            </a:r>
          </a:p>
          <a:p>
            <a:pPr marL="778505" lvl="1" indent="-389252">
              <a:lnSpc>
                <a:spcPts val="5048"/>
              </a:lnSpc>
              <a:buFont typeface="Arial"/>
              <a:buChar char="•"/>
            </a:pPr>
            <a:r>
              <a:rPr lang="es-SV" sz="4000" b="1" spc="79" noProof="0" dirty="0">
                <a:solidFill>
                  <a:srgbClr val="152540"/>
                </a:solidFill>
                <a:latin typeface="Glacial Indifference" panose="020B0604020202020204" charset="0"/>
              </a:rPr>
              <a:t>227</a:t>
            </a:r>
            <a:r>
              <a:rPr lang="es-SV" sz="4000" b="1" spc="79" noProof="0" dirty="0">
                <a:solidFill>
                  <a:srgbClr val="152540"/>
                </a:solidFill>
                <a:latin typeface="Glacial Indifference" panose="020B0604020202020204" charset="0"/>
                <a:sym typeface="Glacial Indifference Bold"/>
              </a:rPr>
              <a:t> </a:t>
            </a:r>
            <a:r>
              <a:rPr lang="es-SV" sz="4000" b="1" u="none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millones de mosquiteros distribuidos.</a:t>
            </a:r>
          </a:p>
          <a:p>
            <a:pPr algn="l">
              <a:lnSpc>
                <a:spcPts val="5048"/>
              </a:lnSpc>
            </a:pPr>
            <a:r>
              <a:rPr lang="es-SV" sz="4000" u="none" strike="noStrike" spc="79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(Páginas 25-26)</a:t>
            </a:r>
          </a:p>
          <a:p>
            <a:pPr algn="just">
              <a:lnSpc>
                <a:spcPts val="3928"/>
              </a:lnSpc>
            </a:pPr>
            <a:endParaRPr lang="en-US" sz="3605" u="none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3605" u="none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443CD45-71FA-D63B-08F7-F52E9C32A778}"/>
              </a:ext>
            </a:extLst>
          </p:cNvPr>
          <p:cNvSpPr/>
          <p:nvPr/>
        </p:nvSpPr>
        <p:spPr>
          <a:xfrm rot="672866">
            <a:off x="-404563" y="-602072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AD7A6A15-7002-8B21-67B8-6C3401D95021}"/>
              </a:ext>
            </a:extLst>
          </p:cNvPr>
          <p:cNvSpPr/>
          <p:nvPr/>
        </p:nvSpPr>
        <p:spPr>
          <a:xfrm>
            <a:off x="892286" y="1067465"/>
            <a:ext cx="2148359" cy="850169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015687" y="2933932"/>
            <a:ext cx="13883964" cy="6324368"/>
            <a:chOff x="0" y="0"/>
            <a:chExt cx="2195055" cy="9998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195055" cy="999883"/>
            </a:xfrm>
            <a:custGeom>
              <a:avLst/>
              <a:gdLst/>
              <a:ahLst/>
              <a:cxnLst/>
              <a:rect l="l" t="t" r="r" b="b"/>
              <a:pathLst>
                <a:path w="2195055" h="999883">
                  <a:moveTo>
                    <a:pt x="14498" y="0"/>
                  </a:moveTo>
                  <a:lnTo>
                    <a:pt x="2180557" y="0"/>
                  </a:lnTo>
                  <a:cubicBezTo>
                    <a:pt x="2184402" y="0"/>
                    <a:pt x="2188089" y="1527"/>
                    <a:pt x="2190808" y="4246"/>
                  </a:cubicBezTo>
                  <a:cubicBezTo>
                    <a:pt x="2193527" y="6965"/>
                    <a:pt x="2195055" y="10653"/>
                    <a:pt x="2195055" y="14498"/>
                  </a:cubicBezTo>
                  <a:lnTo>
                    <a:pt x="2195055" y="985385"/>
                  </a:lnTo>
                  <a:cubicBezTo>
                    <a:pt x="2195055" y="993392"/>
                    <a:pt x="2188564" y="999883"/>
                    <a:pt x="2180557" y="999883"/>
                  </a:cubicBezTo>
                  <a:lnTo>
                    <a:pt x="14498" y="999883"/>
                  </a:lnTo>
                  <a:cubicBezTo>
                    <a:pt x="10653" y="999883"/>
                    <a:pt x="6965" y="998355"/>
                    <a:pt x="4246" y="995636"/>
                  </a:cubicBezTo>
                  <a:cubicBezTo>
                    <a:pt x="1527" y="992917"/>
                    <a:pt x="0" y="989230"/>
                    <a:pt x="0" y="985385"/>
                  </a:cubicBezTo>
                  <a:lnTo>
                    <a:pt x="0" y="14498"/>
                  </a:lnTo>
                  <a:cubicBezTo>
                    <a:pt x="0" y="10653"/>
                    <a:pt x="1527" y="6965"/>
                    <a:pt x="4246" y="4246"/>
                  </a:cubicBezTo>
                  <a:cubicBezTo>
                    <a:pt x="6965" y="1527"/>
                    <a:pt x="10653" y="0"/>
                    <a:pt x="14498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9525"/>
              <a:ext cx="2195055" cy="9903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981655" y="1682584"/>
            <a:ext cx="10091000" cy="19360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CONCLUSIÓN</a:t>
            </a:r>
          </a:p>
          <a:p>
            <a:pPr algn="ctr">
              <a:lnSpc>
                <a:spcPts val="7738"/>
              </a:lnSpc>
            </a:pPr>
            <a:endParaRPr lang="en-US" sz="5527" b="1" spc="519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998671" y="2867257"/>
            <a:ext cx="12056968" cy="79678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8"/>
              </a:lnSpc>
            </a:pPr>
            <a:r>
              <a:rPr lang="es-SV" sz="3605" spc="79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Este módulo permite comprender el rol del Fondo Mundial, sus principios operativ</a:t>
            </a:r>
            <a:r>
              <a:rPr lang="es-SV" sz="3605" u="none" strike="noStrike" spc="79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os, estructura de gobernanza, y expectativas hacia los países receptores de fondos. Como miembro del MCP, tu labor es clave para asegurar que la implementación de las subvenciones sea transparente, efectiva y alineada con los planes nacionales.</a:t>
            </a:r>
          </a:p>
          <a:p>
            <a:pPr algn="ctr">
              <a:lnSpc>
                <a:spcPts val="5048"/>
              </a:lnSpc>
            </a:pPr>
            <a:r>
              <a:rPr lang="es-SV" sz="3605" u="none" strike="noStrike" spc="79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Para ampliar esta información, puede consultarse la sección de Recursos del módulo o visitar </a:t>
            </a:r>
            <a:r>
              <a:rPr lang="es-SV" sz="3605" u="sng" strike="noStrike" spc="79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  <a:hlinkClick r:id="rId2" tooltip="https://www.theglobalfund.org"/>
              </a:rPr>
              <a:t>www.theglobalfund.org</a:t>
            </a:r>
            <a:r>
              <a:rPr lang="es-SV" sz="3605" u="none" strike="noStrike" spc="79" noProof="0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.</a:t>
            </a:r>
          </a:p>
          <a:p>
            <a:pPr algn="just">
              <a:lnSpc>
                <a:spcPts val="3928"/>
              </a:lnSpc>
            </a:pPr>
            <a:endParaRPr lang="en-US" sz="3605" u="none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3928"/>
              </a:lnSpc>
            </a:pPr>
            <a:endParaRPr lang="en-US" sz="3605" u="none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4908"/>
              </a:lnSpc>
            </a:pPr>
            <a:endParaRPr lang="en-US" sz="3605" u="none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/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>
          <a:xfrm rot="672866">
            <a:off x="-1045588" y="-1783519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/>
          <p:cNvSpPr/>
          <p:nvPr/>
        </p:nvSpPr>
        <p:spPr>
          <a:xfrm rot="-10799999">
            <a:off x="12715117" y="7583041"/>
            <a:ext cx="6556116" cy="6126988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/>
          <p:cNvSpPr/>
          <p:nvPr/>
        </p:nvSpPr>
        <p:spPr>
          <a:xfrm>
            <a:off x="152400" y="769466"/>
            <a:ext cx="2546550" cy="913118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FED4E-4D22-D39E-F2F2-0B426439E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90E3A263-93A9-3101-D50E-14B94D6D5B4A}"/>
              </a:ext>
            </a:extLst>
          </p:cNvPr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FCDDA46-997B-7579-8CAB-A772C699C563}"/>
              </a:ext>
            </a:extLst>
          </p:cNvPr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68F1D7CD-E081-EB5C-14EF-18A098DEAA84}"/>
              </a:ext>
            </a:extLst>
          </p:cNvPr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83FDCC88-7B77-4D62-1089-1493ED1BBAAC}"/>
              </a:ext>
            </a:extLst>
          </p:cNvPr>
          <p:cNvSpPr txBox="1"/>
          <p:nvPr/>
        </p:nvSpPr>
        <p:spPr>
          <a:xfrm>
            <a:off x="2945548" y="2126502"/>
            <a:ext cx="12984216" cy="15100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s-SV" sz="4400" b="1" spc="406" noProof="0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</a:t>
            </a:r>
            <a:r>
              <a:rPr lang="es-SV" sz="4400" b="1" spc="406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y la </a:t>
            </a:r>
            <a:r>
              <a:rPr lang="es-SV" sz="4400" b="1" spc="406" noProof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Tuberculosis en </a:t>
            </a:r>
            <a:r>
              <a:rPr lang="es-SV" sz="4400" b="1" spc="406" noProof="0" dirty="0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El Salvador.</a:t>
            </a:r>
          </a:p>
        </p:txBody>
      </p:sp>
    </p:spTree>
    <p:extLst>
      <p:ext uri="{BB962C8B-B14F-4D97-AF65-F5344CB8AC3E}">
        <p14:creationId xmlns:p14="http://schemas.microsoft.com/office/powerpoint/2010/main" val="2204208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/>
          <p:nvPr/>
        </p:nvSpPr>
        <p:spPr>
          <a:xfrm rot="2770156">
            <a:off x="-2267320" y="-1766262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622720" y="2042630"/>
            <a:ext cx="17072283" cy="101243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endParaRPr dirty="0"/>
          </a:p>
          <a:p>
            <a:pPr algn="ctr">
              <a:lnSpc>
                <a:spcPts val="7832"/>
              </a:lnSpc>
            </a:pPr>
            <a:r>
              <a:rPr lang="es-SV" sz="5594" spc="123" noProof="0" dirty="0">
                <a:solidFill>
                  <a:srgbClr val="152540"/>
                </a:solidFill>
                <a:latin typeface="Glacial Indifference"/>
                <a:sym typeface="Glacial Indifference"/>
              </a:rPr>
              <a:t>A diferencia de otras organizaciones, el Fondo Mundial no tiene presencia física en los países. En su lugar, trabaja a través de alianzas con gobiernos, sociedad civil, sector privado, comunidades afectadas y otros actores para implementar los programas nacionales.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/>
          <p:nvPr/>
        </p:nvSpPr>
        <p:spPr>
          <a:xfrm rot="2770156">
            <a:off x="-1680118" y="-1084713"/>
            <a:ext cx="4122236" cy="3760651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438400" y="224743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 dirty="0"/>
          </a:p>
        </p:txBody>
      </p:sp>
      <p:sp>
        <p:nvSpPr>
          <p:cNvPr id="8" name="TextBox 8"/>
          <p:cNvSpPr txBox="1"/>
          <p:nvPr/>
        </p:nvSpPr>
        <p:spPr>
          <a:xfrm>
            <a:off x="762000" y="1104900"/>
            <a:ext cx="17145000" cy="114389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318"/>
              </a:lnSpc>
            </a:pPr>
            <a:r>
              <a:rPr lang="en-US" sz="3799" b="1" u="sng" spc="8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Principios</a:t>
            </a:r>
            <a:r>
              <a:rPr lang="en-US" sz="3799" b="1" u="sng" strike="noStrike" spc="83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  <a:r>
              <a:rPr lang="en-US" sz="3799" b="1" u="sng" strike="noStrike" spc="8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Fundamentales</a:t>
            </a:r>
            <a:endParaRPr lang="en-US" sz="3799" b="1" u="sng" strike="noStrike" spc="8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5318"/>
              </a:lnSpc>
            </a:pPr>
            <a:endParaRPr lang="en-US" sz="3799" b="1" u="sng" strike="noStrike" spc="8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5033"/>
              </a:lnSpc>
            </a:pPr>
            <a:r>
              <a:rPr lang="es-SV" sz="5594" spc="123" noProof="0" dirty="0">
                <a:solidFill>
                  <a:srgbClr val="152540"/>
                </a:solidFill>
                <a:latin typeface="Glacial Indifference"/>
                <a:sym typeface="Glacial Indifference"/>
              </a:rPr>
              <a:t>La acción del Fondo Mundial se rige por cuatro principios clave, los cuales también deben guiar el trabajo de los Mecanismos de Coordinación de País (MCP):</a:t>
            </a:r>
          </a:p>
          <a:p>
            <a:pPr algn="just">
              <a:lnSpc>
                <a:spcPts val="5033"/>
              </a:lnSpc>
            </a:pPr>
            <a:endParaRPr lang="es-SV" sz="5594" spc="123" noProof="0" dirty="0">
              <a:solidFill>
                <a:srgbClr val="152540"/>
              </a:solidFill>
              <a:latin typeface="Glacial Indifference"/>
              <a:sym typeface="Glacial Indifference"/>
            </a:endParaRPr>
          </a:p>
          <a:p>
            <a:pPr marL="776273" lvl="1" indent="-388137" algn="just">
              <a:lnSpc>
                <a:spcPts val="5033"/>
              </a:lnSpc>
              <a:buAutoNum type="arabicPeriod"/>
            </a:pPr>
            <a:r>
              <a:rPr lang="es-SV" sz="5594" spc="123" noProof="0" dirty="0">
                <a:solidFill>
                  <a:srgbClr val="152540"/>
                </a:solidFill>
                <a:latin typeface="Glacial Indifference"/>
                <a:sym typeface="Glacial Indifference"/>
              </a:rPr>
              <a:t>Asociaciones: </a:t>
            </a:r>
            <a:r>
              <a:rPr lang="es-SV" sz="5594" spc="123" noProof="0" dirty="0" err="1">
                <a:solidFill>
                  <a:srgbClr val="152540"/>
                </a:solidFill>
                <a:latin typeface="Glacial Indifference"/>
                <a:sym typeface="Glacial Indifference"/>
              </a:rPr>
              <a:t>Multiactorales</a:t>
            </a:r>
            <a:r>
              <a:rPr lang="es-SV" sz="5594" spc="123" noProof="0" dirty="0">
                <a:solidFill>
                  <a:srgbClr val="152540"/>
                </a:solidFill>
                <a:latin typeface="Glacial Indifference"/>
                <a:sym typeface="Glacial Indifference"/>
              </a:rPr>
              <a:t>, incluyendo todos los sectores involucrados en la respuesta a las enfermedades.</a:t>
            </a:r>
          </a:p>
          <a:p>
            <a:pPr algn="just">
              <a:lnSpc>
                <a:spcPts val="5033"/>
              </a:lnSpc>
            </a:pPr>
            <a:endParaRPr lang="es-SV" sz="5594" spc="123" noProof="0" dirty="0">
              <a:solidFill>
                <a:srgbClr val="152540"/>
              </a:solidFill>
              <a:latin typeface="Glacial Indifference"/>
              <a:sym typeface="Glacial Indifference"/>
            </a:endParaRPr>
          </a:p>
          <a:p>
            <a:pPr algn="just">
              <a:lnSpc>
                <a:spcPts val="5033"/>
              </a:lnSpc>
            </a:pPr>
            <a:r>
              <a:rPr lang="es-SV" sz="5594" spc="123" noProof="0" dirty="0">
                <a:solidFill>
                  <a:srgbClr val="152540"/>
                </a:solidFill>
                <a:latin typeface="Glacial Indifference"/>
                <a:sym typeface="Glacial Indifference"/>
              </a:rPr>
              <a:t>  2. Apropiación del país: Son los propios países quienes lideran el diseño y la implementación de sus respuestas.</a:t>
            </a:r>
          </a:p>
          <a:p>
            <a:pPr algn="just">
              <a:lnSpc>
                <a:spcPts val="5033"/>
              </a:lnSpc>
            </a:pPr>
            <a:endParaRPr lang="en-US" sz="3595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5318"/>
              </a:lnSpc>
            </a:pPr>
            <a:endParaRPr lang="en-US" sz="3595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5318"/>
              </a:lnSpc>
            </a:pPr>
            <a:endParaRPr lang="en-US" sz="3595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2847"/>
              </a:lnSpc>
            </a:pPr>
            <a:endParaRPr lang="en-US" sz="3595" strike="noStrike" spc="79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311225" y="1669471"/>
            <a:ext cx="15808099" cy="96538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5"/>
              </a:lnSpc>
            </a:pPr>
            <a:r>
              <a:rPr lang="es-SV" sz="4618" b="1" u="sng" spc="101" noProof="0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Principios</a:t>
            </a:r>
            <a:r>
              <a:rPr lang="es-SV" sz="4618" b="1" u="sng" strike="noStrike" spc="101" noProof="0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Fundamentales</a:t>
            </a:r>
          </a:p>
          <a:p>
            <a:pPr algn="ctr">
              <a:lnSpc>
                <a:spcPts val="6465"/>
              </a:lnSpc>
            </a:pPr>
            <a:endParaRPr lang="es-SV" sz="4618" b="1" u="sng" strike="noStrike" spc="101" noProof="0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465"/>
              </a:lnSpc>
            </a:pPr>
            <a:endParaRPr lang="es-SV" sz="4618" b="1" u="sng" strike="noStrike" spc="101" noProof="0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just">
              <a:lnSpc>
                <a:spcPts val="6465"/>
              </a:lnSpc>
            </a:pPr>
            <a:r>
              <a:rPr lang="es-SV" sz="5594" spc="123" noProof="0" dirty="0">
                <a:solidFill>
                  <a:srgbClr val="152540"/>
                </a:solidFill>
                <a:latin typeface="Glacial Indifference"/>
                <a:sym typeface="Glacial Indifference"/>
              </a:rPr>
              <a:t>3. Financiamiento basado en el desempeño: Los desembolsos dependen del cumplimiento de resultados acordados.</a:t>
            </a:r>
          </a:p>
          <a:p>
            <a:pPr algn="just">
              <a:lnSpc>
                <a:spcPts val="6465"/>
              </a:lnSpc>
            </a:pPr>
            <a:r>
              <a:rPr lang="es-SV" sz="5594" spc="123" noProof="0" dirty="0">
                <a:solidFill>
                  <a:srgbClr val="152540"/>
                </a:solidFill>
                <a:latin typeface="Glacial Indifference"/>
                <a:sym typeface="Glacial Indifference"/>
              </a:rPr>
              <a:t>4. Transparencia: Toda información sobre financiamiento, decisiones y resultados está disponible públicamente.</a:t>
            </a:r>
          </a:p>
          <a:p>
            <a:pPr algn="just">
              <a:lnSpc>
                <a:spcPts val="6465"/>
              </a:lnSpc>
            </a:pPr>
            <a:r>
              <a:rPr lang="es-SV" sz="5594" spc="123" noProof="0" dirty="0">
                <a:solidFill>
                  <a:srgbClr val="152540"/>
                </a:solidFill>
                <a:latin typeface="Glacial Indifference"/>
                <a:sym typeface="Glacial Indifference"/>
              </a:rPr>
              <a:t>(Páginas 4 a 6)</a:t>
            </a:r>
          </a:p>
          <a:p>
            <a:pPr algn="just">
              <a:lnSpc>
                <a:spcPts val="6465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3460"/>
              </a:lnSpc>
            </a:pPr>
            <a:endParaRPr lang="en-US" sz="4618" strike="noStrike" spc="10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4763394" y="338316"/>
            <a:ext cx="10961949" cy="2892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ESTRUCTURA DEL FONDO MUNDIAL </a:t>
            </a:r>
          </a:p>
          <a:p>
            <a:pPr algn="ctr">
              <a:lnSpc>
                <a:spcPts val="7738"/>
              </a:lnSpc>
            </a:pPr>
            <a:endParaRPr lang="en-US" sz="5527" b="1" spc="519" dirty="0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14" name="Freeform 14"/>
          <p:cNvSpPr/>
          <p:nvPr/>
        </p:nvSpPr>
        <p:spPr>
          <a:xfrm rot="672866">
            <a:off x="-410151" y="-1985672"/>
            <a:ext cx="6523055" cy="5018780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6" name="Freeform 16"/>
          <p:cNvSpPr/>
          <p:nvPr/>
        </p:nvSpPr>
        <p:spPr>
          <a:xfrm>
            <a:off x="304800" y="-5032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5" name="AutoShape 2">
            <a:extLst>
              <a:ext uri="{FF2B5EF4-FFF2-40B4-BE49-F238E27FC236}">
                <a16:creationId xmlns:a16="http://schemas.microsoft.com/office/drawing/2014/main" id="{21307D91-7FD3-0E0D-C635-236545D4B53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991600" y="4991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33D1E618-CF27-803F-95E9-34C3F54079D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657" y="2167575"/>
            <a:ext cx="13927377" cy="78341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DA0A9D-2C44-374E-E1B7-752904B51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F001691-702F-2504-D741-B3DE81EF7A25}"/>
              </a:ext>
            </a:extLst>
          </p:cNvPr>
          <p:cNvGrpSpPr/>
          <p:nvPr/>
        </p:nvGrpSpPr>
        <p:grpSpPr>
          <a:xfrm>
            <a:off x="4131557" y="4364202"/>
            <a:ext cx="11644034" cy="5702959"/>
            <a:chOff x="0" y="0"/>
            <a:chExt cx="1840922" cy="670045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185027CA-EB1F-53F7-D0D2-3618D22F7BB8}"/>
                </a:ext>
              </a:extLst>
            </p:cNvPr>
            <p:cNvSpPr/>
            <p:nvPr/>
          </p:nvSpPr>
          <p:spPr>
            <a:xfrm>
              <a:off x="0" y="0"/>
              <a:ext cx="1840922" cy="670045"/>
            </a:xfrm>
            <a:custGeom>
              <a:avLst/>
              <a:gdLst/>
              <a:ahLst/>
              <a:cxnLst/>
              <a:rect l="l" t="t" r="r" b="b"/>
              <a:pathLst>
                <a:path w="1840922" h="670045">
                  <a:moveTo>
                    <a:pt x="17287" y="0"/>
                  </a:moveTo>
                  <a:lnTo>
                    <a:pt x="1823635" y="0"/>
                  </a:lnTo>
                  <a:cubicBezTo>
                    <a:pt x="1833182" y="0"/>
                    <a:pt x="1840922" y="7740"/>
                    <a:pt x="1840922" y="17287"/>
                  </a:cubicBezTo>
                  <a:lnTo>
                    <a:pt x="1840922" y="652758"/>
                  </a:lnTo>
                  <a:cubicBezTo>
                    <a:pt x="1840922" y="657343"/>
                    <a:pt x="1839101" y="661740"/>
                    <a:pt x="1835858" y="664982"/>
                  </a:cubicBezTo>
                  <a:cubicBezTo>
                    <a:pt x="1832617" y="668224"/>
                    <a:pt x="1828220" y="670045"/>
                    <a:pt x="1823635" y="670045"/>
                  </a:cubicBezTo>
                  <a:lnTo>
                    <a:pt x="17287" y="670045"/>
                  </a:lnTo>
                  <a:cubicBezTo>
                    <a:pt x="12702" y="670045"/>
                    <a:pt x="8305" y="668224"/>
                    <a:pt x="5063" y="664982"/>
                  </a:cubicBezTo>
                  <a:cubicBezTo>
                    <a:pt x="1821" y="661740"/>
                    <a:pt x="0" y="657343"/>
                    <a:pt x="0" y="652758"/>
                  </a:cubicBezTo>
                  <a:lnTo>
                    <a:pt x="0" y="17287"/>
                  </a:lnTo>
                  <a:cubicBezTo>
                    <a:pt x="0" y="12702"/>
                    <a:pt x="1821" y="8305"/>
                    <a:pt x="5063" y="5063"/>
                  </a:cubicBezTo>
                  <a:cubicBezTo>
                    <a:pt x="8305" y="1821"/>
                    <a:pt x="12702" y="0"/>
                    <a:pt x="17287" y="0"/>
                  </a:cubicBezTo>
                  <a:close/>
                </a:path>
              </a:pathLst>
            </a:custGeom>
            <a:solidFill>
              <a:srgbClr val="EDE8E4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3859E7B0-94B3-09EF-2A78-561CE92AA009}"/>
                </a:ext>
              </a:extLst>
            </p:cNvPr>
            <p:cNvSpPr txBox="1"/>
            <p:nvPr/>
          </p:nvSpPr>
          <p:spPr>
            <a:xfrm>
              <a:off x="0" y="9525"/>
              <a:ext cx="1840922" cy="6605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1"/>
                </a:lnSpc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EA877CFA-DB4E-B704-6722-A9F1229259A5}"/>
              </a:ext>
            </a:extLst>
          </p:cNvPr>
          <p:cNvSpPr txBox="1"/>
          <p:nvPr/>
        </p:nvSpPr>
        <p:spPr>
          <a:xfrm>
            <a:off x="3886200" y="1771483"/>
            <a:ext cx="10961949" cy="2917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ESTRUCTURA Y PARTES INTERESADAS</a:t>
            </a:r>
          </a:p>
          <a:p>
            <a:pPr algn="ctr">
              <a:lnSpc>
                <a:spcPts val="7738"/>
              </a:lnSpc>
            </a:pPr>
            <a:endParaRPr lang="en-US" sz="5527" b="1" spc="519" dirty="0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7A230E75-E66C-2968-6C33-DBE1BBD78A80}"/>
              </a:ext>
            </a:extLst>
          </p:cNvPr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569B8C3E-ECA1-1088-2DE2-CDCD2C0B41C4}"/>
              </a:ext>
            </a:extLst>
          </p:cNvPr>
          <p:cNvSpPr txBox="1"/>
          <p:nvPr/>
        </p:nvSpPr>
        <p:spPr>
          <a:xfrm>
            <a:off x="6043731" y="4394943"/>
            <a:ext cx="7005623" cy="20450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La estructura del Fondo Mundial incluye:</a:t>
            </a:r>
          </a:p>
          <a:p>
            <a:pPr algn="ctr">
              <a:lnSpc>
                <a:spcPts val="5403"/>
              </a:lnSpc>
            </a:pPr>
            <a:endParaRPr lang="en-US" sz="3859" b="1" spc="38">
              <a:solidFill>
                <a:srgbClr val="25375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181DDD96-761F-36AF-06BB-B1BA4CEF086F}"/>
              </a:ext>
            </a:extLst>
          </p:cNvPr>
          <p:cNvSpPr txBox="1"/>
          <p:nvPr/>
        </p:nvSpPr>
        <p:spPr>
          <a:xfrm>
            <a:off x="4876801" y="5974636"/>
            <a:ext cx="10898790" cy="27381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62612" lvl="1" indent="-281306" algn="l">
              <a:lnSpc>
                <a:spcPts val="3648"/>
              </a:lnSpc>
              <a:buFont typeface="Arial"/>
              <a:buChar char="•"/>
            </a:pPr>
            <a:r>
              <a:rPr lang="es-SV" sz="4400" b="1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Junta Di</a:t>
            </a:r>
            <a:r>
              <a:rPr lang="es-SV" sz="4400" b="1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rectiva:</a:t>
            </a:r>
            <a:r>
              <a:rPr lang="es-SV" sz="4400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Toma las decisiones clave y recibe aportes de múltiples sectores.</a:t>
            </a:r>
          </a:p>
          <a:p>
            <a:pPr marL="562612" lvl="1" indent="-281306" algn="l">
              <a:lnSpc>
                <a:spcPts val="3648"/>
              </a:lnSpc>
              <a:buFont typeface="Arial"/>
              <a:buChar char="•"/>
            </a:pPr>
            <a:r>
              <a:rPr lang="es-SV" sz="4400" b="1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 Bold"/>
                <a:cs typeface="Glacial Indifference Bold"/>
                <a:sym typeface="Glacial Indifference Bold"/>
              </a:rPr>
              <a:t>Secretaría:</a:t>
            </a:r>
            <a:r>
              <a:rPr lang="es-SV" sz="4400" u="none" strike="noStrike" spc="57" noProof="0" dirty="0">
                <a:solidFill>
                  <a:srgbClr val="152540"/>
                </a:solidFill>
                <a:latin typeface="Glacial Indifference" panose="020B0604020202020204" charset="0"/>
                <a:ea typeface="Glacial Indifference"/>
                <a:cs typeface="Glacial Indifference"/>
                <a:sym typeface="Glacial Indifference"/>
              </a:rPr>
              <a:t> Coordina la implementación técnica y administrativa.</a:t>
            </a:r>
          </a:p>
          <a:p>
            <a:pPr algn="ctr">
              <a:lnSpc>
                <a:spcPts val="3648"/>
              </a:lnSpc>
            </a:pPr>
            <a:endParaRPr lang="en-US" sz="2605" u="none" strike="noStrike" spc="57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F9738E3C-F783-C940-C3A0-0FC84DC92C16}"/>
              </a:ext>
            </a:extLst>
          </p:cNvPr>
          <p:cNvSpPr/>
          <p:nvPr/>
        </p:nvSpPr>
        <p:spPr>
          <a:xfrm flipV="1">
            <a:off x="6779369" y="5754241"/>
            <a:ext cx="4732518" cy="0"/>
          </a:xfrm>
          <a:prstGeom prst="line">
            <a:avLst/>
          </a:prstGeom>
          <a:ln w="38100" cap="flat">
            <a:solidFill>
              <a:srgbClr val="25375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DDF6848F-AC8B-44CB-1F66-995E885B0296}"/>
              </a:ext>
            </a:extLst>
          </p:cNvPr>
          <p:cNvSpPr/>
          <p:nvPr/>
        </p:nvSpPr>
        <p:spPr>
          <a:xfrm>
            <a:off x="16321534" y="-285545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C9E8EB94-032E-946E-7AFB-0004F4E2F79F}"/>
              </a:ext>
            </a:extLst>
          </p:cNvPr>
          <p:cNvSpPr/>
          <p:nvPr/>
        </p:nvSpPr>
        <p:spPr>
          <a:xfrm>
            <a:off x="17304767" y="854768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2"/>
                </a:lnTo>
                <a:lnTo>
                  <a:pt x="0" y="188423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2EB68D32-6A4E-511C-6F92-5BF4AC72DD88}"/>
              </a:ext>
            </a:extLst>
          </p:cNvPr>
          <p:cNvSpPr/>
          <p:nvPr/>
        </p:nvSpPr>
        <p:spPr>
          <a:xfrm>
            <a:off x="0" y="9258300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43DECEB0-A212-9211-99CA-816E516BA895}"/>
              </a:ext>
            </a:extLst>
          </p:cNvPr>
          <p:cNvSpPr/>
          <p:nvPr/>
        </p:nvSpPr>
        <p:spPr>
          <a:xfrm>
            <a:off x="-937766" y="8402769"/>
            <a:ext cx="1966466" cy="1884231"/>
          </a:xfrm>
          <a:custGeom>
            <a:avLst/>
            <a:gdLst/>
            <a:ahLst/>
            <a:cxnLst/>
            <a:rect l="l" t="t" r="r" b="b"/>
            <a:pathLst>
              <a:path w="1966466" h="1884231">
                <a:moveTo>
                  <a:pt x="0" y="0"/>
                </a:moveTo>
                <a:lnTo>
                  <a:pt x="1966466" y="0"/>
                </a:lnTo>
                <a:lnTo>
                  <a:pt x="1966466" y="1884231"/>
                </a:lnTo>
                <a:lnTo>
                  <a:pt x="0" y="18842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8C65C605-C64A-A7B7-FB88-DCC02E6AB893}"/>
              </a:ext>
            </a:extLst>
          </p:cNvPr>
          <p:cNvSpPr/>
          <p:nvPr/>
        </p:nvSpPr>
        <p:spPr>
          <a:xfrm rot="672866">
            <a:off x="-1106345" y="-1647955"/>
            <a:ext cx="7997683" cy="6610255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B0EAEBC1-37E3-89DE-3BAF-63F6F0B2C443}"/>
              </a:ext>
            </a:extLst>
          </p:cNvPr>
          <p:cNvSpPr/>
          <p:nvPr/>
        </p:nvSpPr>
        <p:spPr>
          <a:xfrm>
            <a:off x="381000" y="545806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00907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EFBC38-AE7A-7314-0419-BA6104D2C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36295AF3-FED2-E429-31F8-62A74FCB6DEB}"/>
              </a:ext>
            </a:extLst>
          </p:cNvPr>
          <p:cNvSpPr txBox="1"/>
          <p:nvPr/>
        </p:nvSpPr>
        <p:spPr>
          <a:xfrm>
            <a:off x="3864534" y="127346"/>
            <a:ext cx="13829406" cy="28927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3600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PRINCIPALES PARTES INTERESADAS EN LA GESTIÓN</a:t>
            </a:r>
          </a:p>
          <a:p>
            <a:pPr algn="ctr">
              <a:lnSpc>
                <a:spcPts val="7738"/>
              </a:lnSpc>
            </a:pPr>
            <a:r>
              <a:rPr lang="en-US" sz="3600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DE SUBVENCIONES  </a:t>
            </a:r>
          </a:p>
          <a:p>
            <a:pPr algn="ctr">
              <a:lnSpc>
                <a:spcPts val="7738"/>
              </a:lnSpc>
            </a:pPr>
            <a:endParaRPr lang="en-US" sz="5527" b="1" spc="519" dirty="0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421A57C7-B5F9-7AE6-CA2F-94273B020D77}"/>
              </a:ext>
            </a:extLst>
          </p:cNvPr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28A1705C-FAA9-4EBB-79CA-789109CABE53}"/>
              </a:ext>
            </a:extLst>
          </p:cNvPr>
          <p:cNvSpPr/>
          <p:nvPr/>
        </p:nvSpPr>
        <p:spPr>
          <a:xfrm rot="672866">
            <a:off x="-410151" y="-1985672"/>
            <a:ext cx="6523055" cy="5018780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091F0945-856F-F93C-8A64-6F1509DAF1BC}"/>
              </a:ext>
            </a:extLst>
          </p:cNvPr>
          <p:cNvSpPr/>
          <p:nvPr/>
        </p:nvSpPr>
        <p:spPr>
          <a:xfrm>
            <a:off x="381000" y="0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5" name="AutoShape 2">
            <a:extLst>
              <a:ext uri="{FF2B5EF4-FFF2-40B4-BE49-F238E27FC236}">
                <a16:creationId xmlns:a16="http://schemas.microsoft.com/office/drawing/2014/main" id="{49BB2CFE-8108-9FD6-71C5-0FFB53DBD1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991600" y="4991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B4C4E89-D24E-1D78-9A8C-31D3C95FF4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818" y="2171700"/>
            <a:ext cx="11849100" cy="666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674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75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5FAF29-36AD-05C1-E4D5-535758962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id="{839632D9-7C14-10DD-EA23-DECDC4885DDB}"/>
              </a:ext>
            </a:extLst>
          </p:cNvPr>
          <p:cNvSpPr txBox="1"/>
          <p:nvPr/>
        </p:nvSpPr>
        <p:spPr>
          <a:xfrm>
            <a:off x="4763394" y="338316"/>
            <a:ext cx="10961949" cy="1905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38"/>
              </a:lnSpc>
            </a:pPr>
            <a:r>
              <a:rPr lang="en-US" sz="5527" b="1" spc="519" dirty="0">
                <a:solidFill>
                  <a:srgbClr val="EDE8E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LA SECRETARIA Y LA OIG</a:t>
            </a:r>
          </a:p>
          <a:p>
            <a:pPr algn="ctr">
              <a:lnSpc>
                <a:spcPts val="7738"/>
              </a:lnSpc>
            </a:pPr>
            <a:endParaRPr lang="en-US" sz="5527" b="1" spc="519" dirty="0">
              <a:solidFill>
                <a:srgbClr val="EDE8E4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DA8A82F4-D487-CFDA-9CBA-66902C99F5C8}"/>
              </a:ext>
            </a:extLst>
          </p:cNvPr>
          <p:cNvSpPr txBox="1"/>
          <p:nvPr/>
        </p:nvSpPr>
        <p:spPr>
          <a:xfrm>
            <a:off x="1311213" y="4394943"/>
            <a:ext cx="4384724" cy="6734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03"/>
              </a:lnSpc>
            </a:pPr>
            <a:r>
              <a:rPr lang="en-US" sz="3859" b="1" spc="38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Nivel 1</a:t>
            </a:r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53D9FCBA-07E3-1526-6190-56D9CCF5281E}"/>
              </a:ext>
            </a:extLst>
          </p:cNvPr>
          <p:cNvSpPr/>
          <p:nvPr/>
        </p:nvSpPr>
        <p:spPr>
          <a:xfrm rot="672866">
            <a:off x="-410151" y="-1985672"/>
            <a:ext cx="6523055" cy="5018780"/>
          </a:xfrm>
          <a:custGeom>
            <a:avLst/>
            <a:gdLst/>
            <a:ahLst/>
            <a:cxnLst/>
            <a:rect l="l" t="t" r="r" b="b"/>
            <a:pathLst>
              <a:path w="6556116" h="6126988">
                <a:moveTo>
                  <a:pt x="0" y="0"/>
                </a:moveTo>
                <a:lnTo>
                  <a:pt x="6556116" y="0"/>
                </a:lnTo>
                <a:lnTo>
                  <a:pt x="6556116" y="6126988"/>
                </a:lnTo>
                <a:lnTo>
                  <a:pt x="0" y="61269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5521671E-6840-412C-3985-05D36B7441C7}"/>
              </a:ext>
            </a:extLst>
          </p:cNvPr>
          <p:cNvSpPr/>
          <p:nvPr/>
        </p:nvSpPr>
        <p:spPr>
          <a:xfrm>
            <a:off x="304800" y="78486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5" name="AutoShape 2">
            <a:extLst>
              <a:ext uri="{FF2B5EF4-FFF2-40B4-BE49-F238E27FC236}">
                <a16:creationId xmlns:a16="http://schemas.microsoft.com/office/drawing/2014/main" id="{E6B02CE4-2038-08F8-8A6F-FB7FCE059A3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991600" y="4991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C2EB5AB-37DB-FA55-3CF1-8CE1D316A5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465" y="2552700"/>
            <a:ext cx="13192878" cy="7418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976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1019</Words>
  <Application>Microsoft Office PowerPoint</Application>
  <PresentationFormat>Personalizado</PresentationFormat>
  <Paragraphs>130</Paragraphs>
  <Slides>23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9" baseType="lpstr">
      <vt:lpstr>Calibri</vt:lpstr>
      <vt:lpstr>Aptos</vt:lpstr>
      <vt:lpstr>Glacial Indifference</vt:lpstr>
      <vt:lpstr>Glacial Indifference Bold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Informe: Aspectos Básicos del Fondo Mundial</dc:title>
  <dc:creator>María Eugenia Ochoa Valencia</dc:creator>
  <cp:lastModifiedBy>Administración y Comunicaciones MCP</cp:lastModifiedBy>
  <cp:revision>7</cp:revision>
  <dcterms:created xsi:type="dcterms:W3CDTF">2006-08-16T00:00:00Z</dcterms:created>
  <dcterms:modified xsi:type="dcterms:W3CDTF">2025-07-30T18:31:33Z</dcterms:modified>
  <dc:identifier>DAGsOC1emyI</dc:identifier>
</cp:coreProperties>
</file>