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8288000" cy="10287000"/>
  <p:notesSz cx="6858000" cy="9144000"/>
  <p:embeddedFontLst>
    <p:embeddedFont>
      <p:font typeface="Glacial Indifference" panose="020B0604020202020204" charset="0"/>
      <p:regular r:id="rId18"/>
    </p:embeddedFont>
    <p:embeddedFont>
      <p:font typeface="Glacial Indifference Bold" panose="020B0604020202020204" charset="0"/>
      <p:regular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36" d="100"/>
          <a:sy n="36" d="100"/>
        </p:scale>
        <p:origin x="1192"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s>
</file>

<file path=ppt/slides/_rels/slide10.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16.svg"/><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16.svg"/><Relationship Id="rId4" Type="http://schemas.openxmlformats.org/officeDocument/2006/relationships/image" Target="../media/image15.png"/></Relationships>
</file>

<file path=ppt/slides/_rels/slide13.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16.svg"/><Relationship Id="rId4" Type="http://schemas.openxmlformats.org/officeDocument/2006/relationships/image" Target="../media/image15.png"/></Relationships>
</file>

<file path=ppt/slides/_rels/slide14.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16.svg"/><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16.svg"/><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6982806">
            <a:off x="720300" y="6421716"/>
            <a:ext cx="8842272" cy="11861584"/>
          </a:xfrm>
          <a:custGeom>
            <a:avLst/>
            <a:gdLst/>
            <a:ahLst/>
            <a:cxnLst/>
            <a:rect l="l" t="t" r="r" b="b"/>
            <a:pathLst>
              <a:path w="8842272" h="11861584">
                <a:moveTo>
                  <a:pt x="0" y="0"/>
                </a:moveTo>
                <a:lnTo>
                  <a:pt x="8842272" y="0"/>
                </a:lnTo>
                <a:lnTo>
                  <a:pt x="8842272" y="11861584"/>
                </a:lnTo>
                <a:lnTo>
                  <a:pt x="0" y="11861584"/>
                </a:lnTo>
                <a:lnTo>
                  <a:pt x="0" y="0"/>
                </a:lnTo>
                <a:close/>
              </a:path>
            </a:pathLst>
          </a:custGeom>
          <a:blipFill>
            <a:blip r:embed="rId2">
              <a:alphaModFix amt="65999"/>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6501204">
            <a:off x="11046831" y="-5088864"/>
            <a:ext cx="8807178" cy="11814508"/>
          </a:xfrm>
          <a:custGeom>
            <a:avLst/>
            <a:gdLst/>
            <a:ahLst/>
            <a:cxnLst/>
            <a:rect l="l" t="t" r="r" b="b"/>
            <a:pathLst>
              <a:path w="8807178" h="11814508">
                <a:moveTo>
                  <a:pt x="0" y="0"/>
                </a:moveTo>
                <a:lnTo>
                  <a:pt x="8807178" y="0"/>
                </a:lnTo>
                <a:lnTo>
                  <a:pt x="8807178" y="11814507"/>
                </a:lnTo>
                <a:lnTo>
                  <a:pt x="0" y="11814507"/>
                </a:lnTo>
                <a:lnTo>
                  <a:pt x="0" y="0"/>
                </a:lnTo>
                <a:close/>
              </a:path>
            </a:pathLst>
          </a:custGeom>
          <a:blipFill>
            <a:blip r:embed="rId2">
              <a:alphaModFix amt="65999"/>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4" name="Freeform 4"/>
          <p:cNvSpPr/>
          <p:nvPr/>
        </p:nvSpPr>
        <p:spPr>
          <a:xfrm rot="10571821">
            <a:off x="10628437" y="8363453"/>
            <a:ext cx="5947318" cy="7978109"/>
          </a:xfrm>
          <a:custGeom>
            <a:avLst/>
            <a:gdLst/>
            <a:ahLst/>
            <a:cxnLst/>
            <a:rect l="l" t="t" r="r" b="b"/>
            <a:pathLst>
              <a:path w="5947318" h="7978109">
                <a:moveTo>
                  <a:pt x="0" y="0"/>
                </a:moveTo>
                <a:lnTo>
                  <a:pt x="5947318" y="0"/>
                </a:lnTo>
                <a:lnTo>
                  <a:pt x="5947318" y="7978110"/>
                </a:lnTo>
                <a:lnTo>
                  <a:pt x="0" y="797811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5" name="Freeform 5"/>
          <p:cNvSpPr/>
          <p:nvPr/>
        </p:nvSpPr>
        <p:spPr>
          <a:xfrm rot="-5114765">
            <a:off x="11561828" y="5146485"/>
            <a:ext cx="8542938" cy="7393525"/>
          </a:xfrm>
          <a:custGeom>
            <a:avLst/>
            <a:gdLst/>
            <a:ahLst/>
            <a:cxnLst/>
            <a:rect l="l" t="t" r="r" b="b"/>
            <a:pathLst>
              <a:path w="8542938" h="7393525">
                <a:moveTo>
                  <a:pt x="0" y="0"/>
                </a:moveTo>
                <a:lnTo>
                  <a:pt x="8542938" y="0"/>
                </a:lnTo>
                <a:lnTo>
                  <a:pt x="8542938" y="7393525"/>
                </a:lnTo>
                <a:lnTo>
                  <a:pt x="0" y="7393525"/>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6" name="Freeform 6"/>
          <p:cNvSpPr/>
          <p:nvPr/>
        </p:nvSpPr>
        <p:spPr>
          <a:xfrm rot="-5058328">
            <a:off x="13255544" y="-4131370"/>
            <a:ext cx="7156478" cy="6935278"/>
          </a:xfrm>
          <a:custGeom>
            <a:avLst/>
            <a:gdLst/>
            <a:ahLst/>
            <a:cxnLst/>
            <a:rect l="l" t="t" r="r" b="b"/>
            <a:pathLst>
              <a:path w="7156478" h="6935278">
                <a:moveTo>
                  <a:pt x="0" y="0"/>
                </a:moveTo>
                <a:lnTo>
                  <a:pt x="7156479" y="0"/>
                </a:lnTo>
                <a:lnTo>
                  <a:pt x="7156479" y="6935279"/>
                </a:lnTo>
                <a:lnTo>
                  <a:pt x="0" y="6935279"/>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rot="3318101">
            <a:off x="-3880130" y="6803731"/>
            <a:ext cx="10117864" cy="10062676"/>
          </a:xfrm>
          <a:custGeom>
            <a:avLst/>
            <a:gdLst/>
            <a:ahLst/>
            <a:cxnLst/>
            <a:rect l="l" t="t" r="r" b="b"/>
            <a:pathLst>
              <a:path w="10117864" h="10062676">
                <a:moveTo>
                  <a:pt x="0" y="0"/>
                </a:moveTo>
                <a:lnTo>
                  <a:pt x="10117864" y="0"/>
                </a:lnTo>
                <a:lnTo>
                  <a:pt x="10117864" y="10062675"/>
                </a:lnTo>
                <a:lnTo>
                  <a:pt x="0" y="10062675"/>
                </a:lnTo>
                <a:lnTo>
                  <a:pt x="0" y="0"/>
                </a:lnTo>
                <a:close/>
              </a:path>
            </a:pathLst>
          </a:custGeom>
          <a:blipFill>
            <a:blip r:embed="rId8">
              <a:extLst>
                <a:ext uri="{96DAC541-7B7A-43D3-8B79-37D633B846F1}">
                  <asvg:svgBlip xmlns:asvg="http://schemas.microsoft.com/office/drawing/2016/SVG/main" r:embed="rId9"/>
                </a:ext>
              </a:extLst>
            </a:blip>
            <a:stretch>
              <a:fillRect/>
            </a:stretch>
          </a:blipFill>
          <a:ln cap="sq">
            <a:noFill/>
            <a:prstDash val="solid"/>
            <a:miter/>
          </a:ln>
        </p:spPr>
        <p:txBody>
          <a:bodyPr/>
          <a:lstStyle/>
          <a:p>
            <a:endParaRPr lang="es-SV"/>
          </a:p>
        </p:txBody>
      </p:sp>
      <p:sp>
        <p:nvSpPr>
          <p:cNvPr id="8" name="Freeform 8"/>
          <p:cNvSpPr/>
          <p:nvPr/>
        </p:nvSpPr>
        <p:spPr>
          <a:xfrm rot="6800871">
            <a:off x="-1846725" y="-2878373"/>
            <a:ext cx="8542938" cy="7393525"/>
          </a:xfrm>
          <a:custGeom>
            <a:avLst/>
            <a:gdLst/>
            <a:ahLst/>
            <a:cxnLst/>
            <a:rect l="l" t="t" r="r" b="b"/>
            <a:pathLst>
              <a:path w="8542938" h="7393525">
                <a:moveTo>
                  <a:pt x="0" y="0"/>
                </a:moveTo>
                <a:lnTo>
                  <a:pt x="8542938" y="0"/>
                </a:lnTo>
                <a:lnTo>
                  <a:pt x="8542938" y="7393525"/>
                </a:lnTo>
                <a:lnTo>
                  <a:pt x="0" y="7393525"/>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9" name="Freeform 9"/>
          <p:cNvSpPr/>
          <p:nvPr/>
        </p:nvSpPr>
        <p:spPr>
          <a:xfrm>
            <a:off x="7511636" y="818389"/>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10"/>
            <a:stretch>
              <a:fillRect/>
            </a:stretch>
          </a:blipFill>
        </p:spPr>
        <p:txBody>
          <a:bodyPr/>
          <a:lstStyle/>
          <a:p>
            <a:endParaRPr lang="es-SV"/>
          </a:p>
        </p:txBody>
      </p:sp>
      <p:sp>
        <p:nvSpPr>
          <p:cNvPr id="10" name="TextBox 10"/>
          <p:cNvSpPr txBox="1"/>
          <p:nvPr/>
        </p:nvSpPr>
        <p:spPr>
          <a:xfrm>
            <a:off x="5023080" y="7635083"/>
            <a:ext cx="8005127" cy="1208165"/>
          </a:xfrm>
          <a:prstGeom prst="rect">
            <a:avLst/>
          </a:prstGeom>
        </p:spPr>
        <p:txBody>
          <a:bodyPr lIns="0" tIns="0" rIns="0" bIns="0" rtlCol="0" anchor="t">
            <a:spAutoFit/>
          </a:bodyPr>
          <a:lstStyle/>
          <a:p>
            <a:pPr algn="ctr">
              <a:lnSpc>
                <a:spcPts val="4808"/>
              </a:lnSpc>
            </a:pPr>
            <a:r>
              <a:rPr lang="en-US" sz="3434" spc="75">
                <a:solidFill>
                  <a:srgbClr val="152540"/>
                </a:solidFill>
                <a:latin typeface="Glacial Indifference"/>
                <a:ea typeface="Glacial Indifference"/>
                <a:cs typeface="Glacial Indifference"/>
                <a:sym typeface="Glacial Indifference"/>
              </a:rPr>
              <a:t>Lcda. Marta Alicia de Magaña</a:t>
            </a:r>
          </a:p>
          <a:p>
            <a:pPr marL="0" lvl="0" indent="0" algn="ctr">
              <a:lnSpc>
                <a:spcPts val="4808"/>
              </a:lnSpc>
              <a:spcBef>
                <a:spcPct val="0"/>
              </a:spcBef>
            </a:pPr>
            <a:r>
              <a:rPr lang="en-US" sz="3434" spc="75">
                <a:solidFill>
                  <a:srgbClr val="152540"/>
                </a:solidFill>
                <a:latin typeface="Glacial Indifference"/>
                <a:ea typeface="Glacial Indifference"/>
                <a:cs typeface="Glacial Indifference"/>
                <a:sym typeface="Glacial Indifference"/>
              </a:rPr>
              <a:t>Directora Ejecutiva </a:t>
            </a:r>
          </a:p>
        </p:txBody>
      </p:sp>
      <p:sp>
        <p:nvSpPr>
          <p:cNvPr id="11" name="TextBox 11"/>
          <p:cNvSpPr txBox="1"/>
          <p:nvPr/>
        </p:nvSpPr>
        <p:spPr>
          <a:xfrm>
            <a:off x="634799" y="2103175"/>
            <a:ext cx="17018401" cy="6146812"/>
          </a:xfrm>
          <a:prstGeom prst="rect">
            <a:avLst/>
          </a:prstGeom>
        </p:spPr>
        <p:txBody>
          <a:bodyPr lIns="0" tIns="0" rIns="0" bIns="0" rtlCol="0" anchor="t">
            <a:spAutoFit/>
          </a:bodyPr>
          <a:lstStyle/>
          <a:p>
            <a:pPr algn="ctr">
              <a:lnSpc>
                <a:spcPts val="9799"/>
              </a:lnSpc>
            </a:pPr>
            <a:endParaRPr/>
          </a:p>
          <a:p>
            <a:pPr algn="ctr">
              <a:lnSpc>
                <a:spcPts val="9799"/>
              </a:lnSpc>
            </a:pPr>
            <a:r>
              <a:rPr lang="en-US" sz="6999" b="1" spc="657">
                <a:solidFill>
                  <a:srgbClr val="152540"/>
                </a:solidFill>
                <a:latin typeface="Glacial Indifference Bold"/>
                <a:ea typeface="Glacial Indifference Bold"/>
                <a:cs typeface="Glacial Indifference Bold"/>
                <a:sym typeface="Glacial Indifference Bold"/>
              </a:rPr>
              <a:t>ESTRUCTURA DEL MCP</a:t>
            </a:r>
          </a:p>
          <a:p>
            <a:pPr algn="ctr">
              <a:lnSpc>
                <a:spcPts val="9799"/>
              </a:lnSpc>
            </a:pPr>
            <a:r>
              <a:rPr lang="en-US" sz="6999" b="1" spc="657">
                <a:solidFill>
                  <a:srgbClr val="152540"/>
                </a:solidFill>
                <a:latin typeface="Glacial Indifference Bold"/>
                <a:ea typeface="Glacial Indifference Bold"/>
                <a:cs typeface="Glacial Indifference Bold"/>
                <a:sym typeface="Glacial Indifference Bold"/>
              </a:rPr>
              <a:t>MODULO 5</a:t>
            </a:r>
          </a:p>
          <a:p>
            <a:pPr algn="ctr">
              <a:lnSpc>
                <a:spcPts val="9799"/>
              </a:lnSpc>
            </a:pPr>
            <a:endParaRPr lang="en-US" sz="6999" b="1" spc="657">
              <a:solidFill>
                <a:srgbClr val="152540"/>
              </a:solidFill>
              <a:latin typeface="Glacial Indifference Bold"/>
              <a:ea typeface="Glacial Indifference Bold"/>
              <a:cs typeface="Glacial Indifference Bold"/>
              <a:sym typeface="Glacial Indifference Bold"/>
            </a:endParaRPr>
          </a:p>
          <a:p>
            <a:pPr algn="ctr">
              <a:lnSpc>
                <a:spcPts val="9799"/>
              </a:lnSpc>
            </a:pPr>
            <a:endParaRPr lang="en-US" sz="6999" b="1" spc="657">
              <a:solidFill>
                <a:srgbClr val="152540"/>
              </a:solidFill>
              <a:latin typeface="Glacial Indifference Bold"/>
              <a:ea typeface="Glacial Indifference Bold"/>
              <a:cs typeface="Glacial Indifference Bold"/>
              <a:sym typeface="Glacial Indifference Bold"/>
            </a:endParaRPr>
          </a:p>
        </p:txBody>
      </p:sp>
      <p:sp>
        <p:nvSpPr>
          <p:cNvPr id="12" name="TextBox 12"/>
          <p:cNvSpPr txBox="1"/>
          <p:nvPr/>
        </p:nvSpPr>
        <p:spPr>
          <a:xfrm>
            <a:off x="4454500" y="9688435"/>
            <a:ext cx="8005127" cy="598565"/>
          </a:xfrm>
          <a:prstGeom prst="rect">
            <a:avLst/>
          </a:prstGeom>
        </p:spPr>
        <p:txBody>
          <a:bodyPr lIns="0" tIns="0" rIns="0" bIns="0" rtlCol="0" anchor="t">
            <a:spAutoFit/>
          </a:bodyPr>
          <a:lstStyle/>
          <a:p>
            <a:pPr marL="0" lvl="0" indent="0" algn="ctr">
              <a:lnSpc>
                <a:spcPts val="4808"/>
              </a:lnSpc>
              <a:spcBef>
                <a:spcPct val="0"/>
              </a:spcBef>
            </a:pPr>
            <a:r>
              <a:rPr lang="en-US" sz="3434" spc="75">
                <a:solidFill>
                  <a:srgbClr val="152540"/>
                </a:solidFill>
                <a:latin typeface="Glacial Indifference"/>
                <a:ea typeface="Glacial Indifference"/>
                <a:cs typeface="Glacial Indifference"/>
                <a:sym typeface="Glacial Indifference"/>
              </a:rPr>
              <a:t>27 de agosto de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1311225" y="1669471"/>
            <a:ext cx="15808099" cy="11886452"/>
          </a:xfrm>
          <a:prstGeom prst="rect">
            <a:avLst/>
          </a:prstGeom>
        </p:spPr>
        <p:txBody>
          <a:bodyPr lIns="0" tIns="0" rIns="0" bIns="0" rtlCol="0" anchor="t">
            <a:spAutoFit/>
          </a:bodyPr>
          <a:lstStyle/>
          <a:p>
            <a:pPr algn="ctr">
              <a:lnSpc>
                <a:spcPts val="6465"/>
              </a:lnSpc>
            </a:pPr>
            <a:r>
              <a:rPr lang="en-US" sz="4618" b="1" u="sng" spc="101">
                <a:solidFill>
                  <a:srgbClr val="152540"/>
                </a:solidFill>
                <a:latin typeface="Glacial Indifference Bold"/>
                <a:ea typeface="Glacial Indifference Bold"/>
                <a:cs typeface="Glacial Indifference Bold"/>
                <a:sym typeface="Glacial Indifference Bold"/>
              </a:rPr>
              <a:t>Co</a:t>
            </a:r>
            <a:r>
              <a:rPr lang="en-US" sz="4618" b="1" u="sng" strike="noStrike" spc="101">
                <a:solidFill>
                  <a:srgbClr val="152540"/>
                </a:solidFill>
                <a:latin typeface="Glacial Indifference Bold"/>
                <a:ea typeface="Glacial Indifference Bold"/>
                <a:cs typeface="Glacial Indifference Bold"/>
                <a:sym typeface="Glacial Indifference Bold"/>
              </a:rPr>
              <a:t>mponentes Clave de la Estructura</a:t>
            </a:r>
          </a:p>
          <a:p>
            <a:pPr algn="just">
              <a:lnSpc>
                <a:spcPts val="6465"/>
              </a:lnSpc>
            </a:pPr>
            <a:endParaRPr lang="en-US" sz="4618" b="1" u="sng" strike="noStrike" spc="101">
              <a:solidFill>
                <a:srgbClr val="152540"/>
              </a:solidFill>
              <a:latin typeface="Glacial Indifference Bold"/>
              <a:ea typeface="Glacial Indifference Bold"/>
              <a:cs typeface="Glacial Indifference Bold"/>
              <a:sym typeface="Glacial Indifference Bold"/>
            </a:endParaRPr>
          </a:p>
          <a:p>
            <a:pPr algn="just">
              <a:lnSpc>
                <a:spcPts val="6465"/>
              </a:lnSpc>
            </a:pPr>
            <a:r>
              <a:rPr lang="en-US" sz="4618" strike="noStrike" spc="101">
                <a:solidFill>
                  <a:srgbClr val="152540"/>
                </a:solidFill>
                <a:latin typeface="Glacial Indifference"/>
                <a:ea typeface="Glacial Indifference"/>
                <a:cs typeface="Glacial Indifference"/>
                <a:sym typeface="Glacial Indifference"/>
              </a:rPr>
              <a:t> Comité Ejecutivo: Opcional, puede encargarse de temas urgentes o de gobernanza, si así se estipula en el reglamento interno.</a:t>
            </a: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r>
              <a:rPr lang="en-US" sz="4618" strike="noStrike" spc="101">
                <a:solidFill>
                  <a:srgbClr val="152540"/>
                </a:solidFill>
                <a:latin typeface="Glacial Indifference"/>
                <a:ea typeface="Glacial Indifference"/>
                <a:cs typeface="Glacial Indifference"/>
                <a:sym typeface="Glacial Indifference"/>
              </a:rPr>
              <a:t>Ningún comité puede tomar decisiones vinculantes sin aprobación del pleno del MCP.</a:t>
            </a: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l">
              <a:lnSpc>
                <a:spcPts val="3460"/>
              </a:lnSpc>
            </a:pPr>
            <a:endParaRPr lang="en-US" sz="4618" strike="noStrike" spc="101">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253754"/>
        </a:solidFill>
        <a:effectLst/>
      </p:bgPr>
    </p:bg>
    <p:spTree>
      <p:nvGrpSpPr>
        <p:cNvPr id="1" name=""/>
        <p:cNvGrpSpPr/>
        <p:nvPr/>
      </p:nvGrpSpPr>
      <p:grpSpPr>
        <a:xfrm>
          <a:off x="0" y="0"/>
          <a:ext cx="0" cy="0"/>
          <a:chOff x="0" y="0"/>
          <a:chExt cx="0" cy="0"/>
        </a:xfrm>
      </p:grpSpPr>
      <p:grpSp>
        <p:nvGrpSpPr>
          <p:cNvPr id="2" name="Group 2"/>
          <p:cNvGrpSpPr/>
          <p:nvPr/>
        </p:nvGrpSpPr>
        <p:grpSpPr>
          <a:xfrm>
            <a:off x="4131557" y="4364203"/>
            <a:ext cx="11644034" cy="5258994"/>
            <a:chOff x="0" y="0"/>
            <a:chExt cx="1840922" cy="831447"/>
          </a:xfrm>
        </p:grpSpPr>
        <p:sp>
          <p:nvSpPr>
            <p:cNvPr id="3" name="Freeform 3"/>
            <p:cNvSpPr/>
            <p:nvPr/>
          </p:nvSpPr>
          <p:spPr>
            <a:xfrm>
              <a:off x="0" y="0"/>
              <a:ext cx="1840922" cy="831447"/>
            </a:xfrm>
            <a:custGeom>
              <a:avLst/>
              <a:gdLst/>
              <a:ahLst/>
              <a:cxnLst/>
              <a:rect l="l" t="t" r="r" b="b"/>
              <a:pathLst>
                <a:path w="1840922" h="831447">
                  <a:moveTo>
                    <a:pt x="17287" y="0"/>
                  </a:moveTo>
                  <a:lnTo>
                    <a:pt x="1823635" y="0"/>
                  </a:lnTo>
                  <a:cubicBezTo>
                    <a:pt x="1833182" y="0"/>
                    <a:pt x="1840922" y="7740"/>
                    <a:pt x="1840922" y="17287"/>
                  </a:cubicBezTo>
                  <a:lnTo>
                    <a:pt x="1840922" y="814160"/>
                  </a:lnTo>
                  <a:cubicBezTo>
                    <a:pt x="1840922" y="818745"/>
                    <a:pt x="1839101" y="823142"/>
                    <a:pt x="1835858" y="826384"/>
                  </a:cubicBezTo>
                  <a:cubicBezTo>
                    <a:pt x="1832617" y="829626"/>
                    <a:pt x="1828220" y="831447"/>
                    <a:pt x="1823635" y="831447"/>
                  </a:cubicBezTo>
                  <a:lnTo>
                    <a:pt x="17287" y="831447"/>
                  </a:lnTo>
                  <a:cubicBezTo>
                    <a:pt x="12702" y="831447"/>
                    <a:pt x="8305" y="829626"/>
                    <a:pt x="5063" y="826384"/>
                  </a:cubicBezTo>
                  <a:cubicBezTo>
                    <a:pt x="1821" y="823142"/>
                    <a:pt x="0" y="818745"/>
                    <a:pt x="0" y="814160"/>
                  </a:cubicBezTo>
                  <a:lnTo>
                    <a:pt x="0" y="17287"/>
                  </a:lnTo>
                  <a:cubicBezTo>
                    <a:pt x="0" y="12702"/>
                    <a:pt x="1821" y="8305"/>
                    <a:pt x="5063" y="5063"/>
                  </a:cubicBezTo>
                  <a:cubicBezTo>
                    <a:pt x="8305" y="1821"/>
                    <a:pt x="12702" y="0"/>
                    <a:pt x="17287" y="0"/>
                  </a:cubicBezTo>
                  <a:close/>
                </a:path>
              </a:pathLst>
            </a:custGeom>
            <a:solidFill>
              <a:srgbClr val="EDE8E4"/>
            </a:solidFill>
          </p:spPr>
          <p:txBody>
            <a:bodyPr/>
            <a:lstStyle/>
            <a:p>
              <a:endParaRPr lang="es-SV"/>
            </a:p>
          </p:txBody>
        </p:sp>
        <p:sp>
          <p:nvSpPr>
            <p:cNvPr id="4" name="TextBox 4"/>
            <p:cNvSpPr txBox="1"/>
            <p:nvPr/>
          </p:nvSpPr>
          <p:spPr>
            <a:xfrm>
              <a:off x="0" y="9525"/>
              <a:ext cx="1840922" cy="821922"/>
            </a:xfrm>
            <a:prstGeom prst="rect">
              <a:avLst/>
            </a:prstGeom>
          </p:spPr>
          <p:txBody>
            <a:bodyPr lIns="50800" tIns="50800" rIns="50800" bIns="50800" rtlCol="0" anchor="ctr"/>
            <a:lstStyle/>
            <a:p>
              <a:pPr algn="ctr">
                <a:lnSpc>
                  <a:spcPts val="2121"/>
                </a:lnSpc>
              </a:pPr>
              <a:endParaRPr/>
            </a:p>
          </p:txBody>
        </p:sp>
      </p:grpSp>
      <p:sp>
        <p:nvSpPr>
          <p:cNvPr id="5" name="TextBox 5"/>
          <p:cNvSpPr txBox="1"/>
          <p:nvPr/>
        </p:nvSpPr>
        <p:spPr>
          <a:xfrm>
            <a:off x="3766815" y="1165675"/>
            <a:ext cx="10961949" cy="1936058"/>
          </a:xfrm>
          <a:prstGeom prst="rect">
            <a:avLst/>
          </a:prstGeom>
        </p:spPr>
        <p:txBody>
          <a:bodyPr lIns="0" tIns="0" rIns="0" bIns="0" rtlCol="0" anchor="t">
            <a:spAutoFit/>
          </a:bodyPr>
          <a:lstStyle/>
          <a:p>
            <a:pPr algn="ctr">
              <a:lnSpc>
                <a:spcPts val="7738"/>
              </a:lnSpc>
            </a:pPr>
            <a:r>
              <a:rPr lang="en-US" sz="5527" b="1" spc="519">
                <a:solidFill>
                  <a:srgbClr val="EDE8E4"/>
                </a:solidFill>
                <a:latin typeface="Glacial Indifference Bold"/>
                <a:ea typeface="Glacial Indifference Bold"/>
                <a:cs typeface="Glacial Indifference Bold"/>
                <a:sym typeface="Glacial Indifference Bold"/>
              </a:rPr>
              <a:t>SECRETARÍA DEL MCP</a:t>
            </a:r>
          </a:p>
          <a:p>
            <a:pPr algn="ctr">
              <a:lnSpc>
                <a:spcPts val="7738"/>
              </a:lnSpc>
            </a:pPr>
            <a:endParaRPr lang="en-US" sz="5527" b="1" spc="519">
              <a:solidFill>
                <a:srgbClr val="EDE8E4"/>
              </a:solidFill>
              <a:latin typeface="Glacial Indifference Bold"/>
              <a:ea typeface="Glacial Indifference Bold"/>
              <a:cs typeface="Glacial Indifference Bold"/>
              <a:sym typeface="Glacial Indifference Bold"/>
            </a:endParaRPr>
          </a:p>
        </p:txBody>
      </p:sp>
      <p:sp>
        <p:nvSpPr>
          <p:cNvPr id="6" name="TextBox 6"/>
          <p:cNvSpPr txBox="1"/>
          <p:nvPr/>
        </p:nvSpPr>
        <p:spPr>
          <a:xfrm>
            <a:off x="1311213" y="4394943"/>
            <a:ext cx="4384724" cy="673498"/>
          </a:xfrm>
          <a:prstGeom prst="rect">
            <a:avLst/>
          </a:prstGeom>
        </p:spPr>
        <p:txBody>
          <a:bodyPr lIns="0" tIns="0" rIns="0" bIns="0" rtlCol="0" anchor="t">
            <a:spAutoFit/>
          </a:bodyPr>
          <a:lstStyle/>
          <a:p>
            <a:pPr algn="ctr">
              <a:lnSpc>
                <a:spcPts val="5403"/>
              </a:lnSpc>
            </a:pPr>
            <a:r>
              <a:rPr lang="en-US" sz="3859" b="1" spc="38">
                <a:solidFill>
                  <a:srgbClr val="253754"/>
                </a:solidFill>
                <a:latin typeface="Glacial Indifference Bold"/>
                <a:ea typeface="Glacial Indifference Bold"/>
                <a:cs typeface="Glacial Indifference Bold"/>
                <a:sym typeface="Glacial Indifference Bold"/>
              </a:rPr>
              <a:t>Nivel 1</a:t>
            </a:r>
          </a:p>
        </p:txBody>
      </p:sp>
      <p:sp>
        <p:nvSpPr>
          <p:cNvPr id="7" name="TextBox 7"/>
          <p:cNvSpPr txBox="1"/>
          <p:nvPr/>
        </p:nvSpPr>
        <p:spPr>
          <a:xfrm>
            <a:off x="4789715" y="5143015"/>
            <a:ext cx="10985877" cy="6344771"/>
          </a:xfrm>
          <a:prstGeom prst="rect">
            <a:avLst/>
          </a:prstGeom>
        </p:spPr>
        <p:txBody>
          <a:bodyPr lIns="0" tIns="0" rIns="0" bIns="0" rtlCol="0" anchor="t">
            <a:spAutoFit/>
          </a:bodyPr>
          <a:lstStyle/>
          <a:p>
            <a:pPr algn="l">
              <a:lnSpc>
                <a:spcPts val="4628"/>
              </a:lnSpc>
            </a:pPr>
            <a:r>
              <a:rPr lang="en-US" sz="3305" b="1" spc="72">
                <a:solidFill>
                  <a:srgbClr val="152540"/>
                </a:solidFill>
                <a:latin typeface="Glacial Indifference Bold"/>
                <a:ea typeface="Glacial Indifference Bold"/>
                <a:cs typeface="Glacial Indifference Bold"/>
                <a:sym typeface="Glacial Indifference Bold"/>
              </a:rPr>
              <a:t>La S</a:t>
            </a:r>
            <a:r>
              <a:rPr lang="en-US" sz="3305" b="1" u="none" strike="noStrike" spc="72">
                <a:solidFill>
                  <a:srgbClr val="152540"/>
                </a:solidFill>
                <a:latin typeface="Glacial Indifference Bold"/>
                <a:ea typeface="Glacial Indifference Bold"/>
                <a:cs typeface="Glacial Indifference Bold"/>
                <a:sym typeface="Glacial Indifference Bold"/>
              </a:rPr>
              <a:t>ecretaría cumple una función de apoyo técnico, logístico y administrativo. Sus funciones incluyen:</a:t>
            </a:r>
          </a:p>
          <a:p>
            <a:pPr algn="l">
              <a:lnSpc>
                <a:spcPts val="4628"/>
              </a:lnSpc>
            </a:pPr>
            <a:endParaRPr lang="en-US" sz="3305" b="1" u="none" strike="noStrike" spc="72">
              <a:solidFill>
                <a:srgbClr val="152540"/>
              </a:solidFill>
              <a:latin typeface="Glacial Indifference Bold"/>
              <a:ea typeface="Glacial Indifference Bold"/>
              <a:cs typeface="Glacial Indifference Bold"/>
              <a:sym typeface="Glacial Indifference Bold"/>
            </a:endParaRPr>
          </a:p>
          <a:p>
            <a:pPr algn="l">
              <a:lnSpc>
                <a:spcPts val="4628"/>
              </a:lnSpc>
            </a:pPr>
            <a:r>
              <a:rPr lang="en-US" sz="3305" u="none" strike="noStrike" spc="72">
                <a:solidFill>
                  <a:srgbClr val="152540"/>
                </a:solidFill>
                <a:latin typeface="Glacial Indifference"/>
                <a:ea typeface="Glacial Indifference"/>
                <a:cs typeface="Glacial Indifference"/>
                <a:sym typeface="Glacial Indifference"/>
              </a:rPr>
              <a:t> - Organización de reuniones y seguimiento de decisiones.</a:t>
            </a:r>
          </a:p>
          <a:p>
            <a:pPr algn="l">
              <a:lnSpc>
                <a:spcPts val="4628"/>
              </a:lnSpc>
            </a:pPr>
            <a:endParaRPr lang="en-US" sz="3305" u="none" strike="noStrike" spc="72">
              <a:solidFill>
                <a:srgbClr val="152540"/>
              </a:solidFill>
              <a:latin typeface="Glacial Indifference"/>
              <a:ea typeface="Glacial Indifference"/>
              <a:cs typeface="Glacial Indifference"/>
              <a:sym typeface="Glacial Indifference"/>
            </a:endParaRPr>
          </a:p>
          <a:p>
            <a:pPr algn="l">
              <a:lnSpc>
                <a:spcPts val="4628"/>
              </a:lnSpc>
            </a:pPr>
            <a:r>
              <a:rPr lang="en-US" sz="3305" u="none" strike="noStrike" spc="72">
                <a:solidFill>
                  <a:srgbClr val="152540"/>
                </a:solidFill>
                <a:latin typeface="Glacial Indifference"/>
                <a:ea typeface="Glacial Indifference"/>
                <a:cs typeface="Glacial Indifference"/>
                <a:sym typeface="Glacial Indifference"/>
              </a:rPr>
              <a:t> - Gestión documental.</a:t>
            </a:r>
          </a:p>
          <a:p>
            <a:pPr algn="l">
              <a:lnSpc>
                <a:spcPts val="3648"/>
              </a:lnSpc>
            </a:pPr>
            <a:endParaRPr lang="en-US" sz="3305" u="none" strike="noStrike" spc="72">
              <a:solidFill>
                <a:srgbClr val="152540"/>
              </a:solidFill>
              <a:latin typeface="Glacial Indifference"/>
              <a:ea typeface="Glacial Indifference"/>
              <a:cs typeface="Glacial Indifference"/>
              <a:sym typeface="Glacial Indifference"/>
            </a:endParaRPr>
          </a:p>
          <a:p>
            <a:pPr algn="l">
              <a:lnSpc>
                <a:spcPts val="3648"/>
              </a:lnSpc>
            </a:pPr>
            <a:endParaRPr lang="en-US" sz="3305" u="none" strike="noStrike" spc="72">
              <a:solidFill>
                <a:srgbClr val="152540"/>
              </a:solidFill>
              <a:latin typeface="Glacial Indifference"/>
              <a:ea typeface="Glacial Indifference"/>
              <a:cs typeface="Glacial Indifference"/>
              <a:sym typeface="Glacial Indifference"/>
            </a:endParaRPr>
          </a:p>
          <a:p>
            <a:pPr algn="l">
              <a:lnSpc>
                <a:spcPts val="3648"/>
              </a:lnSpc>
            </a:pPr>
            <a:endParaRPr lang="en-US" sz="3305" u="none" strike="noStrike" spc="72">
              <a:solidFill>
                <a:srgbClr val="152540"/>
              </a:solidFill>
              <a:latin typeface="Glacial Indifference"/>
              <a:ea typeface="Glacial Indifference"/>
              <a:cs typeface="Glacial Indifference"/>
              <a:sym typeface="Glacial Indifference"/>
            </a:endParaRPr>
          </a:p>
          <a:p>
            <a:pPr algn="l">
              <a:lnSpc>
                <a:spcPts val="3648"/>
              </a:lnSpc>
            </a:pPr>
            <a:endParaRPr lang="en-US" sz="3305" u="none" strike="noStrike" spc="72">
              <a:solidFill>
                <a:srgbClr val="152540"/>
              </a:solidFill>
              <a:latin typeface="Glacial Indifference"/>
              <a:ea typeface="Glacial Indifference"/>
              <a:cs typeface="Glacial Indifference"/>
              <a:sym typeface="Glacial Indifference"/>
            </a:endParaRPr>
          </a:p>
          <a:p>
            <a:pPr algn="ctr">
              <a:lnSpc>
                <a:spcPts val="3648"/>
              </a:lnSpc>
            </a:pPr>
            <a:endParaRPr lang="en-US" sz="3305" u="none" strike="noStrike" spc="72">
              <a:solidFill>
                <a:srgbClr val="152540"/>
              </a:solidFill>
              <a:latin typeface="Glacial Indifference"/>
              <a:ea typeface="Glacial Indifference"/>
              <a:cs typeface="Glacial Indifference"/>
              <a:sym typeface="Glacial Indifference"/>
            </a:endParaRPr>
          </a:p>
        </p:txBody>
      </p:sp>
      <p:sp>
        <p:nvSpPr>
          <p:cNvPr id="8" name="AutoShape 8"/>
          <p:cNvSpPr/>
          <p:nvPr/>
        </p:nvSpPr>
        <p:spPr>
          <a:xfrm flipV="1">
            <a:off x="7567542" y="4903447"/>
            <a:ext cx="4732518" cy="0"/>
          </a:xfrm>
          <a:prstGeom prst="line">
            <a:avLst/>
          </a:prstGeom>
          <a:ln w="38100" cap="flat">
            <a:solidFill>
              <a:srgbClr val="253754"/>
            </a:solidFill>
            <a:prstDash val="solid"/>
            <a:headEnd type="none" w="sm" len="sm"/>
            <a:tailEnd type="none" w="sm" len="sm"/>
          </a:ln>
        </p:spPr>
        <p:txBody>
          <a:bodyPr/>
          <a:lstStyle/>
          <a:p>
            <a:endParaRPr lang="es-SV"/>
          </a:p>
        </p:txBody>
      </p:sp>
      <p:sp>
        <p:nvSpPr>
          <p:cNvPr id="9" name="Freeform 9"/>
          <p:cNvSpPr/>
          <p:nvPr/>
        </p:nvSpPr>
        <p:spPr>
          <a:xfrm>
            <a:off x="16321534" y="-285545"/>
            <a:ext cx="1966466" cy="1884231"/>
          </a:xfrm>
          <a:custGeom>
            <a:avLst/>
            <a:gdLst/>
            <a:ahLst/>
            <a:cxnLst/>
            <a:rect l="l" t="t" r="r" b="b"/>
            <a:pathLst>
              <a:path w="1966466" h="1884231">
                <a:moveTo>
                  <a:pt x="0" y="0"/>
                </a:moveTo>
                <a:lnTo>
                  <a:pt x="1966466" y="0"/>
                </a:lnTo>
                <a:lnTo>
                  <a:pt x="1966466" y="1884232"/>
                </a:lnTo>
                <a:lnTo>
                  <a:pt x="0" y="1884232"/>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10" name="Freeform 10"/>
          <p:cNvSpPr/>
          <p:nvPr/>
        </p:nvSpPr>
        <p:spPr>
          <a:xfrm>
            <a:off x="17304767" y="854768"/>
            <a:ext cx="1966466" cy="1884231"/>
          </a:xfrm>
          <a:custGeom>
            <a:avLst/>
            <a:gdLst/>
            <a:ahLst/>
            <a:cxnLst/>
            <a:rect l="l" t="t" r="r" b="b"/>
            <a:pathLst>
              <a:path w="1966466" h="1884231">
                <a:moveTo>
                  <a:pt x="0" y="0"/>
                </a:moveTo>
                <a:lnTo>
                  <a:pt x="1966466" y="0"/>
                </a:lnTo>
                <a:lnTo>
                  <a:pt x="1966466" y="1884232"/>
                </a:lnTo>
                <a:lnTo>
                  <a:pt x="0" y="1884232"/>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11" name="Freeform 11"/>
          <p:cNvSpPr/>
          <p:nvPr/>
        </p:nvSpPr>
        <p:spPr>
          <a:xfrm>
            <a:off x="0" y="9258300"/>
            <a:ext cx="1966466" cy="1884231"/>
          </a:xfrm>
          <a:custGeom>
            <a:avLst/>
            <a:gdLst/>
            <a:ahLst/>
            <a:cxnLst/>
            <a:rect l="l" t="t" r="r" b="b"/>
            <a:pathLst>
              <a:path w="1966466" h="1884231">
                <a:moveTo>
                  <a:pt x="0" y="0"/>
                </a:moveTo>
                <a:lnTo>
                  <a:pt x="1966466" y="0"/>
                </a:lnTo>
                <a:lnTo>
                  <a:pt x="1966466" y="1884231"/>
                </a:lnTo>
                <a:lnTo>
                  <a:pt x="0" y="1884231"/>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12" name="Freeform 12"/>
          <p:cNvSpPr/>
          <p:nvPr/>
        </p:nvSpPr>
        <p:spPr>
          <a:xfrm>
            <a:off x="-937766" y="8402769"/>
            <a:ext cx="1966466" cy="1884231"/>
          </a:xfrm>
          <a:custGeom>
            <a:avLst/>
            <a:gdLst/>
            <a:ahLst/>
            <a:cxnLst/>
            <a:rect l="l" t="t" r="r" b="b"/>
            <a:pathLst>
              <a:path w="1966466" h="1884231">
                <a:moveTo>
                  <a:pt x="0" y="0"/>
                </a:moveTo>
                <a:lnTo>
                  <a:pt x="1966466" y="0"/>
                </a:lnTo>
                <a:lnTo>
                  <a:pt x="1966466" y="1884231"/>
                </a:lnTo>
                <a:lnTo>
                  <a:pt x="0" y="1884231"/>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13" name="Freeform 13"/>
          <p:cNvSpPr/>
          <p:nvPr/>
        </p:nvSpPr>
        <p:spPr>
          <a:xfrm rot="672866">
            <a:off x="-1045588" y="-1783519"/>
            <a:ext cx="6556116" cy="6126988"/>
          </a:xfrm>
          <a:custGeom>
            <a:avLst/>
            <a:gdLst/>
            <a:ahLst/>
            <a:cxnLst/>
            <a:rect l="l" t="t" r="r" b="b"/>
            <a:pathLst>
              <a:path w="6556116" h="6126988">
                <a:moveTo>
                  <a:pt x="0" y="0"/>
                </a:moveTo>
                <a:lnTo>
                  <a:pt x="6556116" y="0"/>
                </a:lnTo>
                <a:lnTo>
                  <a:pt x="6556116" y="6126988"/>
                </a:lnTo>
                <a:lnTo>
                  <a:pt x="0" y="6126988"/>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14" name="Freeform 14"/>
          <p:cNvSpPr/>
          <p:nvPr/>
        </p:nvSpPr>
        <p:spPr>
          <a:xfrm rot="-10799999">
            <a:off x="12715117" y="7583041"/>
            <a:ext cx="6556116" cy="6126988"/>
          </a:xfrm>
          <a:custGeom>
            <a:avLst/>
            <a:gdLst/>
            <a:ahLst/>
            <a:cxnLst/>
            <a:rect l="l" t="t" r="r" b="b"/>
            <a:pathLst>
              <a:path w="6556116" h="6126988">
                <a:moveTo>
                  <a:pt x="0" y="0"/>
                </a:moveTo>
                <a:lnTo>
                  <a:pt x="6556116" y="0"/>
                </a:lnTo>
                <a:lnTo>
                  <a:pt x="6556116" y="6126988"/>
                </a:lnTo>
                <a:lnTo>
                  <a:pt x="0" y="6126988"/>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15" name="Freeform 15"/>
          <p:cNvSpPr/>
          <p:nvPr/>
        </p:nvSpPr>
        <p:spPr>
          <a:xfrm>
            <a:off x="749921" y="138237"/>
            <a:ext cx="2927550" cy="890463"/>
          </a:xfrm>
          <a:custGeom>
            <a:avLst/>
            <a:gdLst/>
            <a:ahLst/>
            <a:cxnLst/>
            <a:rect l="l" t="t" r="r" b="b"/>
            <a:pathLst>
              <a:path w="2927550" h="890463">
                <a:moveTo>
                  <a:pt x="0" y="0"/>
                </a:moveTo>
                <a:lnTo>
                  <a:pt x="2927551" y="0"/>
                </a:lnTo>
                <a:lnTo>
                  <a:pt x="2927551" y="890463"/>
                </a:lnTo>
                <a:lnTo>
                  <a:pt x="0" y="890463"/>
                </a:lnTo>
                <a:lnTo>
                  <a:pt x="0" y="0"/>
                </a:lnTo>
                <a:close/>
              </a:path>
            </a:pathLst>
          </a:custGeom>
          <a:blipFill>
            <a:blip r:embed="rId6"/>
            <a:stretch>
              <a:fillRect/>
            </a:stretch>
          </a:blipFill>
        </p:spPr>
        <p:txBody>
          <a:bodyPr/>
          <a:lstStyle/>
          <a:p>
            <a:endParaRPr lang="es-SV"/>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253754"/>
        </a:solidFill>
        <a:effectLst/>
      </p:bgPr>
    </p:bg>
    <p:spTree>
      <p:nvGrpSpPr>
        <p:cNvPr id="1" name=""/>
        <p:cNvGrpSpPr/>
        <p:nvPr/>
      </p:nvGrpSpPr>
      <p:grpSpPr>
        <a:xfrm>
          <a:off x="0" y="0"/>
          <a:ext cx="0" cy="0"/>
          <a:chOff x="0" y="0"/>
          <a:chExt cx="0" cy="0"/>
        </a:xfrm>
      </p:grpSpPr>
      <p:grpSp>
        <p:nvGrpSpPr>
          <p:cNvPr id="2" name="Group 2"/>
          <p:cNvGrpSpPr/>
          <p:nvPr/>
        </p:nvGrpSpPr>
        <p:grpSpPr>
          <a:xfrm>
            <a:off x="4131557" y="4364203"/>
            <a:ext cx="11644034" cy="5258994"/>
            <a:chOff x="0" y="0"/>
            <a:chExt cx="1840922" cy="831447"/>
          </a:xfrm>
        </p:grpSpPr>
        <p:sp>
          <p:nvSpPr>
            <p:cNvPr id="3" name="Freeform 3"/>
            <p:cNvSpPr/>
            <p:nvPr/>
          </p:nvSpPr>
          <p:spPr>
            <a:xfrm>
              <a:off x="0" y="0"/>
              <a:ext cx="1840922" cy="831447"/>
            </a:xfrm>
            <a:custGeom>
              <a:avLst/>
              <a:gdLst/>
              <a:ahLst/>
              <a:cxnLst/>
              <a:rect l="l" t="t" r="r" b="b"/>
              <a:pathLst>
                <a:path w="1840922" h="831447">
                  <a:moveTo>
                    <a:pt x="17287" y="0"/>
                  </a:moveTo>
                  <a:lnTo>
                    <a:pt x="1823635" y="0"/>
                  </a:lnTo>
                  <a:cubicBezTo>
                    <a:pt x="1833182" y="0"/>
                    <a:pt x="1840922" y="7740"/>
                    <a:pt x="1840922" y="17287"/>
                  </a:cubicBezTo>
                  <a:lnTo>
                    <a:pt x="1840922" y="814160"/>
                  </a:lnTo>
                  <a:cubicBezTo>
                    <a:pt x="1840922" y="818745"/>
                    <a:pt x="1839101" y="823142"/>
                    <a:pt x="1835858" y="826384"/>
                  </a:cubicBezTo>
                  <a:cubicBezTo>
                    <a:pt x="1832617" y="829626"/>
                    <a:pt x="1828220" y="831447"/>
                    <a:pt x="1823635" y="831447"/>
                  </a:cubicBezTo>
                  <a:lnTo>
                    <a:pt x="17287" y="831447"/>
                  </a:lnTo>
                  <a:cubicBezTo>
                    <a:pt x="12702" y="831447"/>
                    <a:pt x="8305" y="829626"/>
                    <a:pt x="5063" y="826384"/>
                  </a:cubicBezTo>
                  <a:cubicBezTo>
                    <a:pt x="1821" y="823142"/>
                    <a:pt x="0" y="818745"/>
                    <a:pt x="0" y="814160"/>
                  </a:cubicBezTo>
                  <a:lnTo>
                    <a:pt x="0" y="17287"/>
                  </a:lnTo>
                  <a:cubicBezTo>
                    <a:pt x="0" y="12702"/>
                    <a:pt x="1821" y="8305"/>
                    <a:pt x="5063" y="5063"/>
                  </a:cubicBezTo>
                  <a:cubicBezTo>
                    <a:pt x="8305" y="1821"/>
                    <a:pt x="12702" y="0"/>
                    <a:pt x="17287" y="0"/>
                  </a:cubicBezTo>
                  <a:close/>
                </a:path>
              </a:pathLst>
            </a:custGeom>
            <a:solidFill>
              <a:srgbClr val="EDE8E4"/>
            </a:solidFill>
          </p:spPr>
          <p:txBody>
            <a:bodyPr/>
            <a:lstStyle/>
            <a:p>
              <a:endParaRPr lang="es-SV"/>
            </a:p>
          </p:txBody>
        </p:sp>
        <p:sp>
          <p:nvSpPr>
            <p:cNvPr id="4" name="TextBox 4"/>
            <p:cNvSpPr txBox="1"/>
            <p:nvPr/>
          </p:nvSpPr>
          <p:spPr>
            <a:xfrm>
              <a:off x="0" y="9525"/>
              <a:ext cx="1840922" cy="821922"/>
            </a:xfrm>
            <a:prstGeom prst="rect">
              <a:avLst/>
            </a:prstGeom>
          </p:spPr>
          <p:txBody>
            <a:bodyPr lIns="50800" tIns="50800" rIns="50800" bIns="50800" rtlCol="0" anchor="ctr"/>
            <a:lstStyle/>
            <a:p>
              <a:pPr algn="ctr">
                <a:lnSpc>
                  <a:spcPts val="2121"/>
                </a:lnSpc>
              </a:pPr>
              <a:endParaRPr/>
            </a:p>
          </p:txBody>
        </p:sp>
      </p:grpSp>
      <p:sp>
        <p:nvSpPr>
          <p:cNvPr id="5" name="TextBox 5"/>
          <p:cNvSpPr txBox="1"/>
          <p:nvPr/>
        </p:nvSpPr>
        <p:spPr>
          <a:xfrm>
            <a:off x="3766815" y="1165675"/>
            <a:ext cx="10961949" cy="1936058"/>
          </a:xfrm>
          <a:prstGeom prst="rect">
            <a:avLst/>
          </a:prstGeom>
        </p:spPr>
        <p:txBody>
          <a:bodyPr lIns="0" tIns="0" rIns="0" bIns="0" rtlCol="0" anchor="t">
            <a:spAutoFit/>
          </a:bodyPr>
          <a:lstStyle/>
          <a:p>
            <a:pPr algn="ctr">
              <a:lnSpc>
                <a:spcPts val="7738"/>
              </a:lnSpc>
            </a:pPr>
            <a:r>
              <a:rPr lang="en-US" sz="5527" b="1" spc="519">
                <a:solidFill>
                  <a:srgbClr val="EDE8E4"/>
                </a:solidFill>
                <a:latin typeface="Glacial Indifference Bold"/>
                <a:ea typeface="Glacial Indifference Bold"/>
                <a:cs typeface="Glacial Indifference Bold"/>
                <a:sym typeface="Glacial Indifference Bold"/>
              </a:rPr>
              <a:t>SECRETARÍA DEL MCP</a:t>
            </a:r>
          </a:p>
          <a:p>
            <a:pPr algn="ctr">
              <a:lnSpc>
                <a:spcPts val="7738"/>
              </a:lnSpc>
            </a:pPr>
            <a:endParaRPr lang="en-US" sz="5527" b="1" spc="519">
              <a:solidFill>
                <a:srgbClr val="EDE8E4"/>
              </a:solidFill>
              <a:latin typeface="Glacial Indifference Bold"/>
              <a:ea typeface="Glacial Indifference Bold"/>
              <a:cs typeface="Glacial Indifference Bold"/>
              <a:sym typeface="Glacial Indifference Bold"/>
            </a:endParaRPr>
          </a:p>
        </p:txBody>
      </p:sp>
      <p:sp>
        <p:nvSpPr>
          <p:cNvPr id="6" name="TextBox 6"/>
          <p:cNvSpPr txBox="1"/>
          <p:nvPr/>
        </p:nvSpPr>
        <p:spPr>
          <a:xfrm>
            <a:off x="1311213" y="4394943"/>
            <a:ext cx="4384724" cy="673498"/>
          </a:xfrm>
          <a:prstGeom prst="rect">
            <a:avLst/>
          </a:prstGeom>
        </p:spPr>
        <p:txBody>
          <a:bodyPr lIns="0" tIns="0" rIns="0" bIns="0" rtlCol="0" anchor="t">
            <a:spAutoFit/>
          </a:bodyPr>
          <a:lstStyle/>
          <a:p>
            <a:pPr algn="ctr">
              <a:lnSpc>
                <a:spcPts val="5403"/>
              </a:lnSpc>
            </a:pPr>
            <a:r>
              <a:rPr lang="en-US" sz="3859" b="1" spc="38">
                <a:solidFill>
                  <a:srgbClr val="253754"/>
                </a:solidFill>
                <a:latin typeface="Glacial Indifference Bold"/>
                <a:ea typeface="Glacial Indifference Bold"/>
                <a:cs typeface="Glacial Indifference Bold"/>
                <a:sym typeface="Glacial Indifference Bold"/>
              </a:rPr>
              <a:t>Nivel 1</a:t>
            </a:r>
          </a:p>
        </p:txBody>
      </p:sp>
      <p:sp>
        <p:nvSpPr>
          <p:cNvPr id="7" name="TextBox 7"/>
          <p:cNvSpPr txBox="1"/>
          <p:nvPr/>
        </p:nvSpPr>
        <p:spPr>
          <a:xfrm>
            <a:off x="4789715" y="5143015"/>
            <a:ext cx="10985877" cy="4515971"/>
          </a:xfrm>
          <a:prstGeom prst="rect">
            <a:avLst/>
          </a:prstGeom>
        </p:spPr>
        <p:txBody>
          <a:bodyPr lIns="0" tIns="0" rIns="0" bIns="0" rtlCol="0" anchor="t">
            <a:spAutoFit/>
          </a:bodyPr>
          <a:lstStyle/>
          <a:p>
            <a:pPr algn="l">
              <a:lnSpc>
                <a:spcPts val="4628"/>
              </a:lnSpc>
            </a:pPr>
            <a:r>
              <a:rPr lang="en-US" sz="3305" spc="72">
                <a:solidFill>
                  <a:srgbClr val="152540"/>
                </a:solidFill>
                <a:latin typeface="Glacial Indifference"/>
                <a:ea typeface="Glacial Indifference"/>
                <a:cs typeface="Glacial Indifference"/>
                <a:sym typeface="Glacial Indifference"/>
              </a:rPr>
              <a:t>- Apoyo </a:t>
            </a:r>
            <a:r>
              <a:rPr lang="en-US" sz="3305" u="none" strike="noStrike" spc="72">
                <a:solidFill>
                  <a:srgbClr val="152540"/>
                </a:solidFill>
                <a:latin typeface="Glacial Indifference"/>
                <a:ea typeface="Glacial Indifference"/>
                <a:cs typeface="Glacial Indifference"/>
                <a:sym typeface="Glacial Indifference"/>
              </a:rPr>
              <a:t>en comunicación interna y externa.</a:t>
            </a:r>
          </a:p>
          <a:p>
            <a:pPr algn="l">
              <a:lnSpc>
                <a:spcPts val="4628"/>
              </a:lnSpc>
            </a:pPr>
            <a:endParaRPr lang="en-US" sz="3305" u="none" strike="noStrike" spc="72">
              <a:solidFill>
                <a:srgbClr val="152540"/>
              </a:solidFill>
              <a:latin typeface="Glacial Indifference"/>
              <a:ea typeface="Glacial Indifference"/>
              <a:cs typeface="Glacial Indifference"/>
              <a:sym typeface="Glacial Indifference"/>
            </a:endParaRPr>
          </a:p>
          <a:p>
            <a:pPr algn="l">
              <a:lnSpc>
                <a:spcPts val="4628"/>
              </a:lnSpc>
            </a:pPr>
            <a:r>
              <a:rPr lang="en-US" sz="3305" u="none" strike="noStrike" spc="72">
                <a:solidFill>
                  <a:srgbClr val="152540"/>
                </a:solidFill>
                <a:latin typeface="Glacial Indifference"/>
                <a:ea typeface="Glacial Indifference"/>
                <a:cs typeface="Glacial Indifference"/>
                <a:sym typeface="Glacial Indifference"/>
              </a:rPr>
              <a:t> - Evaluación del desempeño del MCP.</a:t>
            </a:r>
          </a:p>
          <a:p>
            <a:pPr algn="l">
              <a:lnSpc>
                <a:spcPts val="4628"/>
              </a:lnSpc>
            </a:pPr>
            <a:endParaRPr lang="en-US" sz="3305" u="none" strike="noStrike" spc="72">
              <a:solidFill>
                <a:srgbClr val="152540"/>
              </a:solidFill>
              <a:latin typeface="Glacial Indifference"/>
              <a:ea typeface="Glacial Indifference"/>
              <a:cs typeface="Glacial Indifference"/>
              <a:sym typeface="Glacial Indifference"/>
            </a:endParaRPr>
          </a:p>
          <a:p>
            <a:pPr algn="l">
              <a:lnSpc>
                <a:spcPts val="4628"/>
              </a:lnSpc>
            </a:pPr>
            <a:r>
              <a:rPr lang="en-US" sz="3305" u="none" strike="noStrike" spc="72">
                <a:solidFill>
                  <a:srgbClr val="152540"/>
                </a:solidFill>
                <a:latin typeface="Glacial Indifference"/>
                <a:ea typeface="Glacial Indifference"/>
                <a:cs typeface="Glacial Indifference"/>
                <a:sym typeface="Glacial Indifference"/>
              </a:rPr>
              <a:t> Puede estar integrada por una sola persona o por un equipo, según los recursos del país y el financiamiento disponible.</a:t>
            </a:r>
          </a:p>
          <a:p>
            <a:pPr algn="ctr">
              <a:lnSpc>
                <a:spcPts val="3648"/>
              </a:lnSpc>
            </a:pPr>
            <a:endParaRPr lang="en-US" sz="3305" u="none" strike="noStrike" spc="72">
              <a:solidFill>
                <a:srgbClr val="152540"/>
              </a:solidFill>
              <a:latin typeface="Glacial Indifference"/>
              <a:ea typeface="Glacial Indifference"/>
              <a:cs typeface="Glacial Indifference"/>
              <a:sym typeface="Glacial Indifference"/>
            </a:endParaRPr>
          </a:p>
        </p:txBody>
      </p:sp>
      <p:sp>
        <p:nvSpPr>
          <p:cNvPr id="8" name="AutoShape 8"/>
          <p:cNvSpPr/>
          <p:nvPr/>
        </p:nvSpPr>
        <p:spPr>
          <a:xfrm flipV="1">
            <a:off x="7567542" y="4903447"/>
            <a:ext cx="4732518" cy="0"/>
          </a:xfrm>
          <a:prstGeom prst="line">
            <a:avLst/>
          </a:prstGeom>
          <a:ln w="38100" cap="flat">
            <a:solidFill>
              <a:srgbClr val="253754"/>
            </a:solidFill>
            <a:prstDash val="solid"/>
            <a:headEnd type="none" w="sm" len="sm"/>
            <a:tailEnd type="none" w="sm" len="sm"/>
          </a:ln>
        </p:spPr>
        <p:txBody>
          <a:bodyPr/>
          <a:lstStyle/>
          <a:p>
            <a:endParaRPr lang="es-SV"/>
          </a:p>
        </p:txBody>
      </p:sp>
      <p:sp>
        <p:nvSpPr>
          <p:cNvPr id="9" name="Freeform 9"/>
          <p:cNvSpPr/>
          <p:nvPr/>
        </p:nvSpPr>
        <p:spPr>
          <a:xfrm>
            <a:off x="16321534" y="-285545"/>
            <a:ext cx="1966466" cy="1884231"/>
          </a:xfrm>
          <a:custGeom>
            <a:avLst/>
            <a:gdLst/>
            <a:ahLst/>
            <a:cxnLst/>
            <a:rect l="l" t="t" r="r" b="b"/>
            <a:pathLst>
              <a:path w="1966466" h="1884231">
                <a:moveTo>
                  <a:pt x="0" y="0"/>
                </a:moveTo>
                <a:lnTo>
                  <a:pt x="1966466" y="0"/>
                </a:lnTo>
                <a:lnTo>
                  <a:pt x="1966466" y="1884232"/>
                </a:lnTo>
                <a:lnTo>
                  <a:pt x="0" y="1884232"/>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10" name="Freeform 10"/>
          <p:cNvSpPr/>
          <p:nvPr/>
        </p:nvSpPr>
        <p:spPr>
          <a:xfrm>
            <a:off x="17304767" y="854768"/>
            <a:ext cx="1966466" cy="1884231"/>
          </a:xfrm>
          <a:custGeom>
            <a:avLst/>
            <a:gdLst/>
            <a:ahLst/>
            <a:cxnLst/>
            <a:rect l="l" t="t" r="r" b="b"/>
            <a:pathLst>
              <a:path w="1966466" h="1884231">
                <a:moveTo>
                  <a:pt x="0" y="0"/>
                </a:moveTo>
                <a:lnTo>
                  <a:pt x="1966466" y="0"/>
                </a:lnTo>
                <a:lnTo>
                  <a:pt x="1966466" y="1884232"/>
                </a:lnTo>
                <a:lnTo>
                  <a:pt x="0" y="1884232"/>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11" name="Freeform 11"/>
          <p:cNvSpPr/>
          <p:nvPr/>
        </p:nvSpPr>
        <p:spPr>
          <a:xfrm>
            <a:off x="0" y="9258300"/>
            <a:ext cx="1966466" cy="1884231"/>
          </a:xfrm>
          <a:custGeom>
            <a:avLst/>
            <a:gdLst/>
            <a:ahLst/>
            <a:cxnLst/>
            <a:rect l="l" t="t" r="r" b="b"/>
            <a:pathLst>
              <a:path w="1966466" h="1884231">
                <a:moveTo>
                  <a:pt x="0" y="0"/>
                </a:moveTo>
                <a:lnTo>
                  <a:pt x="1966466" y="0"/>
                </a:lnTo>
                <a:lnTo>
                  <a:pt x="1966466" y="1884231"/>
                </a:lnTo>
                <a:lnTo>
                  <a:pt x="0" y="1884231"/>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12" name="Freeform 12"/>
          <p:cNvSpPr/>
          <p:nvPr/>
        </p:nvSpPr>
        <p:spPr>
          <a:xfrm>
            <a:off x="-937766" y="8402769"/>
            <a:ext cx="1966466" cy="1884231"/>
          </a:xfrm>
          <a:custGeom>
            <a:avLst/>
            <a:gdLst/>
            <a:ahLst/>
            <a:cxnLst/>
            <a:rect l="l" t="t" r="r" b="b"/>
            <a:pathLst>
              <a:path w="1966466" h="1884231">
                <a:moveTo>
                  <a:pt x="0" y="0"/>
                </a:moveTo>
                <a:lnTo>
                  <a:pt x="1966466" y="0"/>
                </a:lnTo>
                <a:lnTo>
                  <a:pt x="1966466" y="1884231"/>
                </a:lnTo>
                <a:lnTo>
                  <a:pt x="0" y="1884231"/>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13" name="Freeform 13"/>
          <p:cNvSpPr/>
          <p:nvPr/>
        </p:nvSpPr>
        <p:spPr>
          <a:xfrm rot="672866">
            <a:off x="-1045588" y="-1783519"/>
            <a:ext cx="6556116" cy="6126988"/>
          </a:xfrm>
          <a:custGeom>
            <a:avLst/>
            <a:gdLst/>
            <a:ahLst/>
            <a:cxnLst/>
            <a:rect l="l" t="t" r="r" b="b"/>
            <a:pathLst>
              <a:path w="6556116" h="6126988">
                <a:moveTo>
                  <a:pt x="0" y="0"/>
                </a:moveTo>
                <a:lnTo>
                  <a:pt x="6556116" y="0"/>
                </a:lnTo>
                <a:lnTo>
                  <a:pt x="6556116" y="6126988"/>
                </a:lnTo>
                <a:lnTo>
                  <a:pt x="0" y="6126988"/>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14" name="Freeform 14"/>
          <p:cNvSpPr/>
          <p:nvPr/>
        </p:nvSpPr>
        <p:spPr>
          <a:xfrm rot="-10799999">
            <a:off x="12715117" y="7583041"/>
            <a:ext cx="6556116" cy="6126988"/>
          </a:xfrm>
          <a:custGeom>
            <a:avLst/>
            <a:gdLst/>
            <a:ahLst/>
            <a:cxnLst/>
            <a:rect l="l" t="t" r="r" b="b"/>
            <a:pathLst>
              <a:path w="6556116" h="6126988">
                <a:moveTo>
                  <a:pt x="0" y="0"/>
                </a:moveTo>
                <a:lnTo>
                  <a:pt x="6556116" y="0"/>
                </a:lnTo>
                <a:lnTo>
                  <a:pt x="6556116" y="6126988"/>
                </a:lnTo>
                <a:lnTo>
                  <a:pt x="0" y="6126988"/>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15" name="Freeform 15"/>
          <p:cNvSpPr/>
          <p:nvPr/>
        </p:nvSpPr>
        <p:spPr>
          <a:xfrm>
            <a:off x="749921" y="138237"/>
            <a:ext cx="2927550" cy="890463"/>
          </a:xfrm>
          <a:custGeom>
            <a:avLst/>
            <a:gdLst/>
            <a:ahLst/>
            <a:cxnLst/>
            <a:rect l="l" t="t" r="r" b="b"/>
            <a:pathLst>
              <a:path w="2927550" h="890463">
                <a:moveTo>
                  <a:pt x="0" y="0"/>
                </a:moveTo>
                <a:lnTo>
                  <a:pt x="2927551" y="0"/>
                </a:lnTo>
                <a:lnTo>
                  <a:pt x="2927551" y="890463"/>
                </a:lnTo>
                <a:lnTo>
                  <a:pt x="0" y="890463"/>
                </a:lnTo>
                <a:lnTo>
                  <a:pt x="0" y="0"/>
                </a:lnTo>
                <a:close/>
              </a:path>
            </a:pathLst>
          </a:custGeom>
          <a:blipFill>
            <a:blip r:embed="rId6"/>
            <a:stretch>
              <a:fillRect/>
            </a:stretch>
          </a:blipFill>
        </p:spPr>
        <p:txBody>
          <a:bodyPr/>
          <a:lstStyle/>
          <a:p>
            <a:endParaRPr lang="es-SV"/>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253754"/>
        </a:solidFill>
        <a:effectLst/>
      </p:bgPr>
    </p:bg>
    <p:spTree>
      <p:nvGrpSpPr>
        <p:cNvPr id="1" name=""/>
        <p:cNvGrpSpPr/>
        <p:nvPr/>
      </p:nvGrpSpPr>
      <p:grpSpPr>
        <a:xfrm>
          <a:off x="0" y="0"/>
          <a:ext cx="0" cy="0"/>
          <a:chOff x="0" y="0"/>
          <a:chExt cx="0" cy="0"/>
        </a:xfrm>
      </p:grpSpPr>
      <p:grpSp>
        <p:nvGrpSpPr>
          <p:cNvPr id="2" name="Group 2"/>
          <p:cNvGrpSpPr/>
          <p:nvPr/>
        </p:nvGrpSpPr>
        <p:grpSpPr>
          <a:xfrm>
            <a:off x="4677500" y="4141948"/>
            <a:ext cx="11644034" cy="4238108"/>
            <a:chOff x="0" y="0"/>
            <a:chExt cx="1840922" cy="670045"/>
          </a:xfrm>
        </p:grpSpPr>
        <p:sp>
          <p:nvSpPr>
            <p:cNvPr id="3" name="Freeform 3"/>
            <p:cNvSpPr/>
            <p:nvPr/>
          </p:nvSpPr>
          <p:spPr>
            <a:xfrm>
              <a:off x="0" y="0"/>
              <a:ext cx="1840922" cy="670045"/>
            </a:xfrm>
            <a:custGeom>
              <a:avLst/>
              <a:gdLst/>
              <a:ahLst/>
              <a:cxnLst/>
              <a:rect l="l" t="t" r="r" b="b"/>
              <a:pathLst>
                <a:path w="1840922" h="670045">
                  <a:moveTo>
                    <a:pt x="17287" y="0"/>
                  </a:moveTo>
                  <a:lnTo>
                    <a:pt x="1823635" y="0"/>
                  </a:lnTo>
                  <a:cubicBezTo>
                    <a:pt x="1833182" y="0"/>
                    <a:pt x="1840922" y="7740"/>
                    <a:pt x="1840922" y="17287"/>
                  </a:cubicBezTo>
                  <a:lnTo>
                    <a:pt x="1840922" y="652758"/>
                  </a:lnTo>
                  <a:cubicBezTo>
                    <a:pt x="1840922" y="657343"/>
                    <a:pt x="1839101" y="661740"/>
                    <a:pt x="1835858" y="664982"/>
                  </a:cubicBezTo>
                  <a:cubicBezTo>
                    <a:pt x="1832617" y="668224"/>
                    <a:pt x="1828220" y="670045"/>
                    <a:pt x="1823635" y="670045"/>
                  </a:cubicBezTo>
                  <a:lnTo>
                    <a:pt x="17287" y="670045"/>
                  </a:lnTo>
                  <a:cubicBezTo>
                    <a:pt x="12702" y="670045"/>
                    <a:pt x="8305" y="668224"/>
                    <a:pt x="5063" y="664982"/>
                  </a:cubicBezTo>
                  <a:cubicBezTo>
                    <a:pt x="1821" y="661740"/>
                    <a:pt x="0" y="657343"/>
                    <a:pt x="0" y="652758"/>
                  </a:cubicBezTo>
                  <a:lnTo>
                    <a:pt x="0" y="17287"/>
                  </a:lnTo>
                  <a:cubicBezTo>
                    <a:pt x="0" y="12702"/>
                    <a:pt x="1821" y="8305"/>
                    <a:pt x="5063" y="5063"/>
                  </a:cubicBezTo>
                  <a:cubicBezTo>
                    <a:pt x="8305" y="1821"/>
                    <a:pt x="12702" y="0"/>
                    <a:pt x="17287" y="0"/>
                  </a:cubicBezTo>
                  <a:close/>
                </a:path>
              </a:pathLst>
            </a:custGeom>
            <a:solidFill>
              <a:srgbClr val="EDE8E4"/>
            </a:solidFill>
          </p:spPr>
          <p:txBody>
            <a:bodyPr/>
            <a:lstStyle/>
            <a:p>
              <a:endParaRPr lang="es-SV"/>
            </a:p>
          </p:txBody>
        </p:sp>
        <p:sp>
          <p:nvSpPr>
            <p:cNvPr id="4" name="TextBox 4"/>
            <p:cNvSpPr txBox="1"/>
            <p:nvPr/>
          </p:nvSpPr>
          <p:spPr>
            <a:xfrm>
              <a:off x="0" y="9525"/>
              <a:ext cx="1840922" cy="660520"/>
            </a:xfrm>
            <a:prstGeom prst="rect">
              <a:avLst/>
            </a:prstGeom>
          </p:spPr>
          <p:txBody>
            <a:bodyPr lIns="50800" tIns="50800" rIns="50800" bIns="50800" rtlCol="0" anchor="ctr"/>
            <a:lstStyle/>
            <a:p>
              <a:pPr algn="ctr">
                <a:lnSpc>
                  <a:spcPts val="2121"/>
                </a:lnSpc>
              </a:pPr>
              <a:endParaRPr/>
            </a:p>
          </p:txBody>
        </p:sp>
      </p:grpSp>
      <p:sp>
        <p:nvSpPr>
          <p:cNvPr id="5" name="TextBox 5"/>
          <p:cNvSpPr txBox="1"/>
          <p:nvPr/>
        </p:nvSpPr>
        <p:spPr>
          <a:xfrm>
            <a:off x="3766815" y="1165675"/>
            <a:ext cx="10961949" cy="1936058"/>
          </a:xfrm>
          <a:prstGeom prst="rect">
            <a:avLst/>
          </a:prstGeom>
        </p:spPr>
        <p:txBody>
          <a:bodyPr lIns="0" tIns="0" rIns="0" bIns="0" rtlCol="0" anchor="t">
            <a:spAutoFit/>
          </a:bodyPr>
          <a:lstStyle/>
          <a:p>
            <a:pPr algn="ctr">
              <a:lnSpc>
                <a:spcPts val="7738"/>
              </a:lnSpc>
            </a:pPr>
            <a:r>
              <a:rPr lang="en-US" sz="5527" b="1" spc="519">
                <a:solidFill>
                  <a:srgbClr val="EDE8E4"/>
                </a:solidFill>
                <a:latin typeface="Glacial Indifference Bold"/>
                <a:ea typeface="Glacial Indifference Bold"/>
                <a:cs typeface="Glacial Indifference Bold"/>
                <a:sym typeface="Glacial Indifference Bold"/>
              </a:rPr>
              <a:t>MANDATOS Y REPRESENTACIÓN</a:t>
            </a:r>
          </a:p>
        </p:txBody>
      </p:sp>
      <p:sp>
        <p:nvSpPr>
          <p:cNvPr id="6" name="TextBox 6"/>
          <p:cNvSpPr txBox="1"/>
          <p:nvPr/>
        </p:nvSpPr>
        <p:spPr>
          <a:xfrm>
            <a:off x="5273539" y="4627222"/>
            <a:ext cx="10451957" cy="4849346"/>
          </a:xfrm>
          <a:prstGeom prst="rect">
            <a:avLst/>
          </a:prstGeom>
        </p:spPr>
        <p:txBody>
          <a:bodyPr lIns="0" tIns="0" rIns="0" bIns="0" rtlCol="0" anchor="t">
            <a:spAutoFit/>
          </a:bodyPr>
          <a:lstStyle/>
          <a:p>
            <a:pPr algn="just">
              <a:lnSpc>
                <a:spcPts val="4628"/>
              </a:lnSpc>
            </a:pPr>
            <a:r>
              <a:rPr lang="en-US" sz="3305" spc="72">
                <a:solidFill>
                  <a:srgbClr val="152540"/>
                </a:solidFill>
                <a:latin typeface="Glacial Indifference"/>
                <a:ea typeface="Glacial Indifference"/>
                <a:cs typeface="Glacial Indifference"/>
                <a:sym typeface="Glacial Indifference"/>
              </a:rPr>
              <a:t>La duración </a:t>
            </a:r>
            <a:r>
              <a:rPr lang="en-US" sz="3305" u="none" strike="noStrike" spc="72">
                <a:solidFill>
                  <a:srgbClr val="152540"/>
                </a:solidFill>
                <a:latin typeface="Glacial Indifference"/>
                <a:ea typeface="Glacial Indifference"/>
                <a:cs typeface="Glacial Indifference"/>
                <a:sym typeface="Glacial Indifference"/>
              </a:rPr>
              <a:t>típica del mandato es de dos años, con posibilidad de reelección por una vez. Se espera que al menos el 30% de los miembros del MCP sean mujeres. La representación debe ser legítima y basada en procesos documentados, especialmente para los sectores no gubernamentales y de sociedad civil.</a:t>
            </a:r>
          </a:p>
          <a:p>
            <a:pPr algn="just">
              <a:lnSpc>
                <a:spcPts val="3648"/>
              </a:lnSpc>
            </a:pPr>
            <a:endParaRPr lang="en-US" sz="3305" u="none" strike="noStrike" spc="72">
              <a:solidFill>
                <a:srgbClr val="152540"/>
              </a:solidFill>
              <a:latin typeface="Glacial Indifference"/>
              <a:ea typeface="Glacial Indifference"/>
              <a:cs typeface="Glacial Indifference"/>
              <a:sym typeface="Glacial Indifference"/>
            </a:endParaRPr>
          </a:p>
          <a:p>
            <a:pPr algn="l">
              <a:lnSpc>
                <a:spcPts val="3648"/>
              </a:lnSpc>
            </a:pPr>
            <a:endParaRPr lang="en-US" sz="3305" u="none" strike="noStrike" spc="72">
              <a:solidFill>
                <a:srgbClr val="152540"/>
              </a:solidFill>
              <a:latin typeface="Glacial Indifference"/>
              <a:ea typeface="Glacial Indifference"/>
              <a:cs typeface="Glacial Indifference"/>
              <a:sym typeface="Glacial Indifference"/>
            </a:endParaRPr>
          </a:p>
          <a:p>
            <a:pPr algn="ctr">
              <a:lnSpc>
                <a:spcPts val="3648"/>
              </a:lnSpc>
            </a:pPr>
            <a:endParaRPr lang="en-US" sz="3305" u="none" strike="noStrike" spc="72">
              <a:solidFill>
                <a:srgbClr val="152540"/>
              </a:solidFill>
              <a:latin typeface="Glacial Indifference"/>
              <a:ea typeface="Glacial Indifference"/>
              <a:cs typeface="Glacial Indifference"/>
              <a:sym typeface="Glacial Indifference"/>
            </a:endParaRPr>
          </a:p>
        </p:txBody>
      </p:sp>
      <p:sp>
        <p:nvSpPr>
          <p:cNvPr id="7" name="Freeform 7"/>
          <p:cNvSpPr/>
          <p:nvPr/>
        </p:nvSpPr>
        <p:spPr>
          <a:xfrm>
            <a:off x="16321534" y="-285545"/>
            <a:ext cx="1966466" cy="1884231"/>
          </a:xfrm>
          <a:custGeom>
            <a:avLst/>
            <a:gdLst/>
            <a:ahLst/>
            <a:cxnLst/>
            <a:rect l="l" t="t" r="r" b="b"/>
            <a:pathLst>
              <a:path w="1966466" h="1884231">
                <a:moveTo>
                  <a:pt x="0" y="0"/>
                </a:moveTo>
                <a:lnTo>
                  <a:pt x="1966466" y="0"/>
                </a:lnTo>
                <a:lnTo>
                  <a:pt x="1966466" y="1884232"/>
                </a:lnTo>
                <a:lnTo>
                  <a:pt x="0" y="1884232"/>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8" name="Freeform 8"/>
          <p:cNvSpPr/>
          <p:nvPr/>
        </p:nvSpPr>
        <p:spPr>
          <a:xfrm>
            <a:off x="17304767" y="854768"/>
            <a:ext cx="1966466" cy="1884231"/>
          </a:xfrm>
          <a:custGeom>
            <a:avLst/>
            <a:gdLst/>
            <a:ahLst/>
            <a:cxnLst/>
            <a:rect l="l" t="t" r="r" b="b"/>
            <a:pathLst>
              <a:path w="1966466" h="1884231">
                <a:moveTo>
                  <a:pt x="0" y="0"/>
                </a:moveTo>
                <a:lnTo>
                  <a:pt x="1966466" y="0"/>
                </a:lnTo>
                <a:lnTo>
                  <a:pt x="1966466" y="1884232"/>
                </a:lnTo>
                <a:lnTo>
                  <a:pt x="0" y="1884232"/>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9" name="Freeform 9"/>
          <p:cNvSpPr/>
          <p:nvPr/>
        </p:nvSpPr>
        <p:spPr>
          <a:xfrm>
            <a:off x="0" y="9258300"/>
            <a:ext cx="1966466" cy="1884231"/>
          </a:xfrm>
          <a:custGeom>
            <a:avLst/>
            <a:gdLst/>
            <a:ahLst/>
            <a:cxnLst/>
            <a:rect l="l" t="t" r="r" b="b"/>
            <a:pathLst>
              <a:path w="1966466" h="1884231">
                <a:moveTo>
                  <a:pt x="0" y="0"/>
                </a:moveTo>
                <a:lnTo>
                  <a:pt x="1966466" y="0"/>
                </a:lnTo>
                <a:lnTo>
                  <a:pt x="1966466" y="1884231"/>
                </a:lnTo>
                <a:lnTo>
                  <a:pt x="0" y="1884231"/>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10" name="Freeform 10"/>
          <p:cNvSpPr/>
          <p:nvPr/>
        </p:nvSpPr>
        <p:spPr>
          <a:xfrm>
            <a:off x="-937766" y="8402769"/>
            <a:ext cx="1966466" cy="1884231"/>
          </a:xfrm>
          <a:custGeom>
            <a:avLst/>
            <a:gdLst/>
            <a:ahLst/>
            <a:cxnLst/>
            <a:rect l="l" t="t" r="r" b="b"/>
            <a:pathLst>
              <a:path w="1966466" h="1884231">
                <a:moveTo>
                  <a:pt x="0" y="0"/>
                </a:moveTo>
                <a:lnTo>
                  <a:pt x="1966466" y="0"/>
                </a:lnTo>
                <a:lnTo>
                  <a:pt x="1966466" y="1884231"/>
                </a:lnTo>
                <a:lnTo>
                  <a:pt x="0" y="1884231"/>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11" name="Freeform 11"/>
          <p:cNvSpPr/>
          <p:nvPr/>
        </p:nvSpPr>
        <p:spPr>
          <a:xfrm rot="672866">
            <a:off x="-1045588" y="-1783519"/>
            <a:ext cx="6556116" cy="6126988"/>
          </a:xfrm>
          <a:custGeom>
            <a:avLst/>
            <a:gdLst/>
            <a:ahLst/>
            <a:cxnLst/>
            <a:rect l="l" t="t" r="r" b="b"/>
            <a:pathLst>
              <a:path w="6556116" h="6126988">
                <a:moveTo>
                  <a:pt x="0" y="0"/>
                </a:moveTo>
                <a:lnTo>
                  <a:pt x="6556116" y="0"/>
                </a:lnTo>
                <a:lnTo>
                  <a:pt x="6556116" y="6126988"/>
                </a:lnTo>
                <a:lnTo>
                  <a:pt x="0" y="6126988"/>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12" name="Freeform 12"/>
          <p:cNvSpPr/>
          <p:nvPr/>
        </p:nvSpPr>
        <p:spPr>
          <a:xfrm rot="-10799999">
            <a:off x="12715117" y="7583041"/>
            <a:ext cx="6556116" cy="6126988"/>
          </a:xfrm>
          <a:custGeom>
            <a:avLst/>
            <a:gdLst/>
            <a:ahLst/>
            <a:cxnLst/>
            <a:rect l="l" t="t" r="r" b="b"/>
            <a:pathLst>
              <a:path w="6556116" h="6126988">
                <a:moveTo>
                  <a:pt x="0" y="0"/>
                </a:moveTo>
                <a:lnTo>
                  <a:pt x="6556116" y="0"/>
                </a:lnTo>
                <a:lnTo>
                  <a:pt x="6556116" y="6126988"/>
                </a:lnTo>
                <a:lnTo>
                  <a:pt x="0" y="6126988"/>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13" name="Freeform 13"/>
          <p:cNvSpPr/>
          <p:nvPr/>
        </p:nvSpPr>
        <p:spPr>
          <a:xfrm>
            <a:off x="749921" y="138237"/>
            <a:ext cx="2927550" cy="890463"/>
          </a:xfrm>
          <a:custGeom>
            <a:avLst/>
            <a:gdLst/>
            <a:ahLst/>
            <a:cxnLst/>
            <a:rect l="l" t="t" r="r" b="b"/>
            <a:pathLst>
              <a:path w="2927550" h="890463">
                <a:moveTo>
                  <a:pt x="0" y="0"/>
                </a:moveTo>
                <a:lnTo>
                  <a:pt x="2927551" y="0"/>
                </a:lnTo>
                <a:lnTo>
                  <a:pt x="2927551" y="890463"/>
                </a:lnTo>
                <a:lnTo>
                  <a:pt x="0" y="890463"/>
                </a:lnTo>
                <a:lnTo>
                  <a:pt x="0" y="0"/>
                </a:lnTo>
                <a:close/>
              </a:path>
            </a:pathLst>
          </a:custGeom>
          <a:blipFill>
            <a:blip r:embed="rId6"/>
            <a:stretch>
              <a:fillRect/>
            </a:stretch>
          </a:blipFill>
        </p:spPr>
        <p:txBody>
          <a:bodyPr/>
          <a:lstStyle/>
          <a:p>
            <a:endParaRPr lang="es-SV"/>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253754"/>
        </a:solidFill>
        <a:effectLst/>
      </p:bgPr>
    </p:bg>
    <p:spTree>
      <p:nvGrpSpPr>
        <p:cNvPr id="1" name=""/>
        <p:cNvGrpSpPr/>
        <p:nvPr/>
      </p:nvGrpSpPr>
      <p:grpSpPr>
        <a:xfrm>
          <a:off x="0" y="0"/>
          <a:ext cx="0" cy="0"/>
          <a:chOff x="0" y="0"/>
          <a:chExt cx="0" cy="0"/>
        </a:xfrm>
      </p:grpSpPr>
      <p:grpSp>
        <p:nvGrpSpPr>
          <p:cNvPr id="2" name="Group 2"/>
          <p:cNvGrpSpPr/>
          <p:nvPr/>
        </p:nvGrpSpPr>
        <p:grpSpPr>
          <a:xfrm>
            <a:off x="4131557" y="3674492"/>
            <a:ext cx="11644034" cy="5583808"/>
            <a:chOff x="0" y="0"/>
            <a:chExt cx="1840922" cy="882800"/>
          </a:xfrm>
        </p:grpSpPr>
        <p:sp>
          <p:nvSpPr>
            <p:cNvPr id="3" name="Freeform 3"/>
            <p:cNvSpPr/>
            <p:nvPr/>
          </p:nvSpPr>
          <p:spPr>
            <a:xfrm>
              <a:off x="0" y="0"/>
              <a:ext cx="1840922" cy="882800"/>
            </a:xfrm>
            <a:custGeom>
              <a:avLst/>
              <a:gdLst/>
              <a:ahLst/>
              <a:cxnLst/>
              <a:rect l="l" t="t" r="r" b="b"/>
              <a:pathLst>
                <a:path w="1840922" h="882800">
                  <a:moveTo>
                    <a:pt x="17287" y="0"/>
                  </a:moveTo>
                  <a:lnTo>
                    <a:pt x="1823635" y="0"/>
                  </a:lnTo>
                  <a:cubicBezTo>
                    <a:pt x="1833182" y="0"/>
                    <a:pt x="1840922" y="7740"/>
                    <a:pt x="1840922" y="17287"/>
                  </a:cubicBezTo>
                  <a:lnTo>
                    <a:pt x="1840922" y="865513"/>
                  </a:lnTo>
                  <a:cubicBezTo>
                    <a:pt x="1840922" y="870098"/>
                    <a:pt x="1839101" y="874495"/>
                    <a:pt x="1835858" y="877737"/>
                  </a:cubicBezTo>
                  <a:cubicBezTo>
                    <a:pt x="1832617" y="880979"/>
                    <a:pt x="1828220" y="882800"/>
                    <a:pt x="1823635" y="882800"/>
                  </a:cubicBezTo>
                  <a:lnTo>
                    <a:pt x="17287" y="882800"/>
                  </a:lnTo>
                  <a:cubicBezTo>
                    <a:pt x="12702" y="882800"/>
                    <a:pt x="8305" y="880979"/>
                    <a:pt x="5063" y="877737"/>
                  </a:cubicBezTo>
                  <a:cubicBezTo>
                    <a:pt x="1821" y="874495"/>
                    <a:pt x="0" y="870098"/>
                    <a:pt x="0" y="865513"/>
                  </a:cubicBezTo>
                  <a:lnTo>
                    <a:pt x="0" y="17287"/>
                  </a:lnTo>
                  <a:cubicBezTo>
                    <a:pt x="0" y="12702"/>
                    <a:pt x="1821" y="8305"/>
                    <a:pt x="5063" y="5063"/>
                  </a:cubicBezTo>
                  <a:cubicBezTo>
                    <a:pt x="8305" y="1821"/>
                    <a:pt x="12702" y="0"/>
                    <a:pt x="17287" y="0"/>
                  </a:cubicBezTo>
                  <a:close/>
                </a:path>
              </a:pathLst>
            </a:custGeom>
            <a:solidFill>
              <a:srgbClr val="EDE8E4"/>
            </a:solidFill>
          </p:spPr>
          <p:txBody>
            <a:bodyPr/>
            <a:lstStyle/>
            <a:p>
              <a:endParaRPr lang="es-SV"/>
            </a:p>
          </p:txBody>
        </p:sp>
        <p:sp>
          <p:nvSpPr>
            <p:cNvPr id="4" name="TextBox 4"/>
            <p:cNvSpPr txBox="1"/>
            <p:nvPr/>
          </p:nvSpPr>
          <p:spPr>
            <a:xfrm>
              <a:off x="0" y="9525"/>
              <a:ext cx="1840922" cy="873275"/>
            </a:xfrm>
            <a:prstGeom prst="rect">
              <a:avLst/>
            </a:prstGeom>
          </p:spPr>
          <p:txBody>
            <a:bodyPr lIns="50800" tIns="50800" rIns="50800" bIns="50800" rtlCol="0" anchor="ctr"/>
            <a:lstStyle/>
            <a:p>
              <a:pPr algn="ctr">
                <a:lnSpc>
                  <a:spcPts val="2121"/>
                </a:lnSpc>
              </a:pPr>
              <a:endParaRPr/>
            </a:p>
          </p:txBody>
        </p:sp>
      </p:grpSp>
      <p:sp>
        <p:nvSpPr>
          <p:cNvPr id="5" name="TextBox 5"/>
          <p:cNvSpPr txBox="1"/>
          <p:nvPr/>
        </p:nvSpPr>
        <p:spPr>
          <a:xfrm>
            <a:off x="3766815" y="1165675"/>
            <a:ext cx="12226360" cy="1936058"/>
          </a:xfrm>
          <a:prstGeom prst="rect">
            <a:avLst/>
          </a:prstGeom>
        </p:spPr>
        <p:txBody>
          <a:bodyPr lIns="0" tIns="0" rIns="0" bIns="0" rtlCol="0" anchor="t">
            <a:spAutoFit/>
          </a:bodyPr>
          <a:lstStyle/>
          <a:p>
            <a:pPr algn="ctr">
              <a:lnSpc>
                <a:spcPts val="7738"/>
              </a:lnSpc>
            </a:pPr>
            <a:r>
              <a:rPr lang="en-US" sz="5527" b="1" spc="519">
                <a:solidFill>
                  <a:srgbClr val="EDE8E4"/>
                </a:solidFill>
                <a:latin typeface="Glacial Indifference Bold"/>
                <a:ea typeface="Glacial Indifference Bold"/>
                <a:cs typeface="Glacial Indifference Bold"/>
                <a:sym typeface="Glacial Indifference Bold"/>
              </a:rPr>
              <a:t>FINANCIAMIENTO Y EVALUACIÓN DE DESEMPEÑO</a:t>
            </a:r>
          </a:p>
        </p:txBody>
      </p:sp>
      <p:sp>
        <p:nvSpPr>
          <p:cNvPr id="6" name="TextBox 6"/>
          <p:cNvSpPr txBox="1"/>
          <p:nvPr/>
        </p:nvSpPr>
        <p:spPr>
          <a:xfrm>
            <a:off x="1311213" y="4394943"/>
            <a:ext cx="4384724" cy="673498"/>
          </a:xfrm>
          <a:prstGeom prst="rect">
            <a:avLst/>
          </a:prstGeom>
        </p:spPr>
        <p:txBody>
          <a:bodyPr lIns="0" tIns="0" rIns="0" bIns="0" rtlCol="0" anchor="t">
            <a:spAutoFit/>
          </a:bodyPr>
          <a:lstStyle/>
          <a:p>
            <a:pPr algn="ctr">
              <a:lnSpc>
                <a:spcPts val="5403"/>
              </a:lnSpc>
            </a:pPr>
            <a:r>
              <a:rPr lang="en-US" sz="3859" b="1" spc="38">
                <a:solidFill>
                  <a:srgbClr val="253754"/>
                </a:solidFill>
                <a:latin typeface="Glacial Indifference Bold"/>
                <a:ea typeface="Glacial Indifference Bold"/>
                <a:cs typeface="Glacial Indifference Bold"/>
                <a:sym typeface="Glacial Indifference Bold"/>
              </a:rPr>
              <a:t>Nivel 1</a:t>
            </a:r>
          </a:p>
        </p:txBody>
      </p:sp>
      <p:sp>
        <p:nvSpPr>
          <p:cNvPr id="7" name="TextBox 7"/>
          <p:cNvSpPr txBox="1"/>
          <p:nvPr/>
        </p:nvSpPr>
        <p:spPr>
          <a:xfrm>
            <a:off x="4354791" y="4047421"/>
            <a:ext cx="11197566" cy="6167606"/>
          </a:xfrm>
          <a:prstGeom prst="rect">
            <a:avLst/>
          </a:prstGeom>
        </p:spPr>
        <p:txBody>
          <a:bodyPr lIns="0" tIns="0" rIns="0" bIns="0" rtlCol="0" anchor="t">
            <a:spAutoFit/>
          </a:bodyPr>
          <a:lstStyle/>
          <a:p>
            <a:pPr algn="l">
              <a:lnSpc>
                <a:spcPts val="4208"/>
              </a:lnSpc>
            </a:pPr>
            <a:r>
              <a:rPr lang="en-US" sz="3005" u="none" strike="noStrike" spc="66">
                <a:solidFill>
                  <a:srgbClr val="152540"/>
                </a:solidFill>
                <a:latin typeface="Glacial Indifference"/>
                <a:ea typeface="Glacial Indifference"/>
                <a:cs typeface="Glacial Indifference"/>
                <a:sym typeface="Glacial Indifference"/>
              </a:rPr>
              <a:t>El Fondo Mundial financia las operaciones del MCP cuando este tiene al menos una subvención activa. El financiamiento es por ciclos de tres años, con desembolsos anuales basados en desempeño. Este desempeño se mide a través de indicadores específicos y la EED anual. (Evaluación de Elegibilidad y Desempeño anual</a:t>
            </a:r>
          </a:p>
          <a:p>
            <a:pPr algn="l">
              <a:lnSpc>
                <a:spcPts val="4208"/>
              </a:lnSpc>
            </a:pPr>
            <a:endParaRPr lang="en-US" sz="3005" u="none" strike="noStrike" spc="66">
              <a:solidFill>
                <a:srgbClr val="152540"/>
              </a:solidFill>
              <a:latin typeface="Glacial Indifference"/>
              <a:ea typeface="Glacial Indifference"/>
              <a:cs typeface="Glacial Indifference"/>
              <a:sym typeface="Glacial Indifference"/>
            </a:endParaRPr>
          </a:p>
          <a:p>
            <a:pPr algn="l">
              <a:lnSpc>
                <a:spcPts val="4208"/>
              </a:lnSpc>
            </a:pPr>
            <a:r>
              <a:rPr lang="en-US" sz="3005" u="none" strike="noStrike" spc="66">
                <a:solidFill>
                  <a:srgbClr val="152540"/>
                </a:solidFill>
                <a:latin typeface="Glacial Indifference"/>
                <a:ea typeface="Glacial Indifference"/>
                <a:cs typeface="Glacial Indifference"/>
                <a:sym typeface="Glacial Indifference"/>
              </a:rPr>
              <a:t> En caso de identificar deficiencias en la EED, se debe implementar un plan de mejora.</a:t>
            </a:r>
          </a:p>
          <a:p>
            <a:pPr algn="l">
              <a:lnSpc>
                <a:spcPts val="3648"/>
              </a:lnSpc>
            </a:pPr>
            <a:endParaRPr lang="en-US" sz="3005" u="none" strike="noStrike" spc="66">
              <a:solidFill>
                <a:srgbClr val="152540"/>
              </a:solidFill>
              <a:latin typeface="Glacial Indifference"/>
              <a:ea typeface="Glacial Indifference"/>
              <a:cs typeface="Glacial Indifference"/>
              <a:sym typeface="Glacial Indifference"/>
            </a:endParaRPr>
          </a:p>
          <a:p>
            <a:pPr algn="l">
              <a:lnSpc>
                <a:spcPts val="3648"/>
              </a:lnSpc>
            </a:pPr>
            <a:endParaRPr lang="en-US" sz="3005" u="none" strike="noStrike" spc="66">
              <a:solidFill>
                <a:srgbClr val="152540"/>
              </a:solidFill>
              <a:latin typeface="Glacial Indifference"/>
              <a:ea typeface="Glacial Indifference"/>
              <a:cs typeface="Glacial Indifference"/>
              <a:sym typeface="Glacial Indifference"/>
            </a:endParaRPr>
          </a:p>
          <a:p>
            <a:pPr algn="ctr">
              <a:lnSpc>
                <a:spcPts val="3648"/>
              </a:lnSpc>
            </a:pPr>
            <a:endParaRPr lang="en-US" sz="3005" u="none" strike="noStrike" spc="66">
              <a:solidFill>
                <a:srgbClr val="152540"/>
              </a:solidFill>
              <a:latin typeface="Glacial Indifference"/>
              <a:ea typeface="Glacial Indifference"/>
              <a:cs typeface="Glacial Indifference"/>
              <a:sym typeface="Glacial Indifference"/>
            </a:endParaRPr>
          </a:p>
        </p:txBody>
      </p:sp>
      <p:sp>
        <p:nvSpPr>
          <p:cNvPr id="8" name="Freeform 8"/>
          <p:cNvSpPr/>
          <p:nvPr/>
        </p:nvSpPr>
        <p:spPr>
          <a:xfrm>
            <a:off x="16321534" y="-285545"/>
            <a:ext cx="1966466" cy="1884231"/>
          </a:xfrm>
          <a:custGeom>
            <a:avLst/>
            <a:gdLst/>
            <a:ahLst/>
            <a:cxnLst/>
            <a:rect l="l" t="t" r="r" b="b"/>
            <a:pathLst>
              <a:path w="1966466" h="1884231">
                <a:moveTo>
                  <a:pt x="0" y="0"/>
                </a:moveTo>
                <a:lnTo>
                  <a:pt x="1966466" y="0"/>
                </a:lnTo>
                <a:lnTo>
                  <a:pt x="1966466" y="1884232"/>
                </a:lnTo>
                <a:lnTo>
                  <a:pt x="0" y="1884232"/>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9" name="Freeform 9"/>
          <p:cNvSpPr/>
          <p:nvPr/>
        </p:nvSpPr>
        <p:spPr>
          <a:xfrm>
            <a:off x="17304767" y="854768"/>
            <a:ext cx="1966466" cy="1884231"/>
          </a:xfrm>
          <a:custGeom>
            <a:avLst/>
            <a:gdLst/>
            <a:ahLst/>
            <a:cxnLst/>
            <a:rect l="l" t="t" r="r" b="b"/>
            <a:pathLst>
              <a:path w="1966466" h="1884231">
                <a:moveTo>
                  <a:pt x="0" y="0"/>
                </a:moveTo>
                <a:lnTo>
                  <a:pt x="1966466" y="0"/>
                </a:lnTo>
                <a:lnTo>
                  <a:pt x="1966466" y="1884232"/>
                </a:lnTo>
                <a:lnTo>
                  <a:pt x="0" y="1884232"/>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10" name="Freeform 10"/>
          <p:cNvSpPr/>
          <p:nvPr/>
        </p:nvSpPr>
        <p:spPr>
          <a:xfrm>
            <a:off x="0" y="9258300"/>
            <a:ext cx="1966466" cy="1884231"/>
          </a:xfrm>
          <a:custGeom>
            <a:avLst/>
            <a:gdLst/>
            <a:ahLst/>
            <a:cxnLst/>
            <a:rect l="l" t="t" r="r" b="b"/>
            <a:pathLst>
              <a:path w="1966466" h="1884231">
                <a:moveTo>
                  <a:pt x="0" y="0"/>
                </a:moveTo>
                <a:lnTo>
                  <a:pt x="1966466" y="0"/>
                </a:lnTo>
                <a:lnTo>
                  <a:pt x="1966466" y="1884231"/>
                </a:lnTo>
                <a:lnTo>
                  <a:pt x="0" y="1884231"/>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11" name="Freeform 11"/>
          <p:cNvSpPr/>
          <p:nvPr/>
        </p:nvSpPr>
        <p:spPr>
          <a:xfrm>
            <a:off x="-937766" y="8402769"/>
            <a:ext cx="1966466" cy="1884231"/>
          </a:xfrm>
          <a:custGeom>
            <a:avLst/>
            <a:gdLst/>
            <a:ahLst/>
            <a:cxnLst/>
            <a:rect l="l" t="t" r="r" b="b"/>
            <a:pathLst>
              <a:path w="1966466" h="1884231">
                <a:moveTo>
                  <a:pt x="0" y="0"/>
                </a:moveTo>
                <a:lnTo>
                  <a:pt x="1966466" y="0"/>
                </a:lnTo>
                <a:lnTo>
                  <a:pt x="1966466" y="1884231"/>
                </a:lnTo>
                <a:lnTo>
                  <a:pt x="0" y="1884231"/>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12" name="Freeform 12"/>
          <p:cNvSpPr/>
          <p:nvPr/>
        </p:nvSpPr>
        <p:spPr>
          <a:xfrm rot="672866">
            <a:off x="-1045588" y="-1783519"/>
            <a:ext cx="6556116" cy="6126988"/>
          </a:xfrm>
          <a:custGeom>
            <a:avLst/>
            <a:gdLst/>
            <a:ahLst/>
            <a:cxnLst/>
            <a:rect l="l" t="t" r="r" b="b"/>
            <a:pathLst>
              <a:path w="6556116" h="6126988">
                <a:moveTo>
                  <a:pt x="0" y="0"/>
                </a:moveTo>
                <a:lnTo>
                  <a:pt x="6556116" y="0"/>
                </a:lnTo>
                <a:lnTo>
                  <a:pt x="6556116" y="6126988"/>
                </a:lnTo>
                <a:lnTo>
                  <a:pt x="0" y="6126988"/>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13" name="Freeform 13"/>
          <p:cNvSpPr/>
          <p:nvPr/>
        </p:nvSpPr>
        <p:spPr>
          <a:xfrm rot="-10799999">
            <a:off x="12715117" y="7583041"/>
            <a:ext cx="6556116" cy="6126988"/>
          </a:xfrm>
          <a:custGeom>
            <a:avLst/>
            <a:gdLst/>
            <a:ahLst/>
            <a:cxnLst/>
            <a:rect l="l" t="t" r="r" b="b"/>
            <a:pathLst>
              <a:path w="6556116" h="6126988">
                <a:moveTo>
                  <a:pt x="0" y="0"/>
                </a:moveTo>
                <a:lnTo>
                  <a:pt x="6556116" y="0"/>
                </a:lnTo>
                <a:lnTo>
                  <a:pt x="6556116" y="6126988"/>
                </a:lnTo>
                <a:lnTo>
                  <a:pt x="0" y="6126988"/>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14" name="Freeform 14"/>
          <p:cNvSpPr/>
          <p:nvPr/>
        </p:nvSpPr>
        <p:spPr>
          <a:xfrm>
            <a:off x="749921" y="138237"/>
            <a:ext cx="2927550" cy="890463"/>
          </a:xfrm>
          <a:custGeom>
            <a:avLst/>
            <a:gdLst/>
            <a:ahLst/>
            <a:cxnLst/>
            <a:rect l="l" t="t" r="r" b="b"/>
            <a:pathLst>
              <a:path w="2927550" h="890463">
                <a:moveTo>
                  <a:pt x="0" y="0"/>
                </a:moveTo>
                <a:lnTo>
                  <a:pt x="2927551" y="0"/>
                </a:lnTo>
                <a:lnTo>
                  <a:pt x="2927551" y="890463"/>
                </a:lnTo>
                <a:lnTo>
                  <a:pt x="0" y="890463"/>
                </a:lnTo>
                <a:lnTo>
                  <a:pt x="0" y="0"/>
                </a:lnTo>
                <a:close/>
              </a:path>
            </a:pathLst>
          </a:custGeom>
          <a:blipFill>
            <a:blip r:embed="rId6"/>
            <a:stretch>
              <a:fillRect/>
            </a:stretch>
          </a:blipFill>
        </p:spPr>
        <p:txBody>
          <a:bodyPr/>
          <a:lstStyle/>
          <a:p>
            <a:endParaRPr lang="es-SV"/>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253754"/>
        </a:solidFill>
        <a:effectLst/>
      </p:bgPr>
    </p:bg>
    <p:spTree>
      <p:nvGrpSpPr>
        <p:cNvPr id="1" name=""/>
        <p:cNvGrpSpPr/>
        <p:nvPr/>
      </p:nvGrpSpPr>
      <p:grpSpPr>
        <a:xfrm>
          <a:off x="0" y="0"/>
          <a:ext cx="0" cy="0"/>
          <a:chOff x="0" y="0"/>
          <a:chExt cx="0" cy="0"/>
        </a:xfrm>
      </p:grpSpPr>
      <p:grpSp>
        <p:nvGrpSpPr>
          <p:cNvPr id="2" name="Group 2"/>
          <p:cNvGrpSpPr/>
          <p:nvPr/>
        </p:nvGrpSpPr>
        <p:grpSpPr>
          <a:xfrm>
            <a:off x="3015687" y="2982299"/>
            <a:ext cx="12977487" cy="6276001"/>
            <a:chOff x="0" y="0"/>
            <a:chExt cx="2051741" cy="992236"/>
          </a:xfrm>
        </p:grpSpPr>
        <p:sp>
          <p:nvSpPr>
            <p:cNvPr id="3" name="Freeform 3"/>
            <p:cNvSpPr/>
            <p:nvPr/>
          </p:nvSpPr>
          <p:spPr>
            <a:xfrm>
              <a:off x="0" y="0"/>
              <a:ext cx="2051741" cy="992236"/>
            </a:xfrm>
            <a:custGeom>
              <a:avLst/>
              <a:gdLst/>
              <a:ahLst/>
              <a:cxnLst/>
              <a:rect l="l" t="t" r="r" b="b"/>
              <a:pathLst>
                <a:path w="2051741" h="992236">
                  <a:moveTo>
                    <a:pt x="15511" y="0"/>
                  </a:moveTo>
                  <a:lnTo>
                    <a:pt x="2036230" y="0"/>
                  </a:lnTo>
                  <a:cubicBezTo>
                    <a:pt x="2044796" y="0"/>
                    <a:pt x="2051741" y="6944"/>
                    <a:pt x="2051741" y="15511"/>
                  </a:cubicBezTo>
                  <a:lnTo>
                    <a:pt x="2051741" y="976725"/>
                  </a:lnTo>
                  <a:cubicBezTo>
                    <a:pt x="2051741" y="980839"/>
                    <a:pt x="2050106" y="984784"/>
                    <a:pt x="2047198" y="987693"/>
                  </a:cubicBezTo>
                  <a:cubicBezTo>
                    <a:pt x="2044289" y="990601"/>
                    <a:pt x="2040344" y="992236"/>
                    <a:pt x="2036230" y="992236"/>
                  </a:cubicBezTo>
                  <a:lnTo>
                    <a:pt x="15511" y="992236"/>
                  </a:lnTo>
                  <a:cubicBezTo>
                    <a:pt x="6944" y="992236"/>
                    <a:pt x="0" y="985291"/>
                    <a:pt x="0" y="976725"/>
                  </a:cubicBezTo>
                  <a:lnTo>
                    <a:pt x="0" y="15511"/>
                  </a:lnTo>
                  <a:cubicBezTo>
                    <a:pt x="0" y="6944"/>
                    <a:pt x="6944" y="0"/>
                    <a:pt x="15511" y="0"/>
                  </a:cubicBezTo>
                  <a:close/>
                </a:path>
              </a:pathLst>
            </a:custGeom>
            <a:solidFill>
              <a:srgbClr val="EDE8E4"/>
            </a:solidFill>
          </p:spPr>
          <p:txBody>
            <a:bodyPr/>
            <a:lstStyle/>
            <a:p>
              <a:endParaRPr lang="es-SV"/>
            </a:p>
          </p:txBody>
        </p:sp>
        <p:sp>
          <p:nvSpPr>
            <p:cNvPr id="4" name="TextBox 4"/>
            <p:cNvSpPr txBox="1"/>
            <p:nvPr/>
          </p:nvSpPr>
          <p:spPr>
            <a:xfrm>
              <a:off x="0" y="9525"/>
              <a:ext cx="2051741" cy="982711"/>
            </a:xfrm>
            <a:prstGeom prst="rect">
              <a:avLst/>
            </a:prstGeom>
          </p:spPr>
          <p:txBody>
            <a:bodyPr lIns="50800" tIns="50800" rIns="50800" bIns="50800" rtlCol="0" anchor="ctr"/>
            <a:lstStyle/>
            <a:p>
              <a:pPr algn="ctr">
                <a:lnSpc>
                  <a:spcPts val="2121"/>
                </a:lnSpc>
              </a:pPr>
              <a:endParaRPr/>
            </a:p>
          </p:txBody>
        </p:sp>
      </p:grpSp>
      <p:sp>
        <p:nvSpPr>
          <p:cNvPr id="5" name="TextBox 5"/>
          <p:cNvSpPr txBox="1"/>
          <p:nvPr/>
        </p:nvSpPr>
        <p:spPr>
          <a:xfrm>
            <a:off x="4623111" y="740468"/>
            <a:ext cx="10091000" cy="954983"/>
          </a:xfrm>
          <a:prstGeom prst="rect">
            <a:avLst/>
          </a:prstGeom>
        </p:spPr>
        <p:txBody>
          <a:bodyPr lIns="0" tIns="0" rIns="0" bIns="0" rtlCol="0" anchor="t">
            <a:spAutoFit/>
          </a:bodyPr>
          <a:lstStyle/>
          <a:p>
            <a:pPr algn="ctr">
              <a:lnSpc>
                <a:spcPts val="7738"/>
              </a:lnSpc>
            </a:pPr>
            <a:r>
              <a:rPr lang="en-US" sz="5527" b="1" spc="519">
                <a:solidFill>
                  <a:srgbClr val="EDE8E4"/>
                </a:solidFill>
                <a:latin typeface="Glacial Indifference Bold"/>
                <a:ea typeface="Glacial Indifference Bold"/>
                <a:cs typeface="Glacial Indifference Bold"/>
                <a:sym typeface="Glacial Indifference Bold"/>
              </a:rPr>
              <a:t>CONCLUSIÓN</a:t>
            </a:r>
          </a:p>
        </p:txBody>
      </p:sp>
      <p:sp>
        <p:nvSpPr>
          <p:cNvPr id="6" name="TextBox 6"/>
          <p:cNvSpPr txBox="1"/>
          <p:nvPr/>
        </p:nvSpPr>
        <p:spPr>
          <a:xfrm>
            <a:off x="3506829" y="3651047"/>
            <a:ext cx="11995204" cy="6077436"/>
          </a:xfrm>
          <a:prstGeom prst="rect">
            <a:avLst/>
          </a:prstGeom>
        </p:spPr>
        <p:txBody>
          <a:bodyPr lIns="0" tIns="0" rIns="0" bIns="0" rtlCol="0" anchor="t">
            <a:spAutoFit/>
          </a:bodyPr>
          <a:lstStyle/>
          <a:p>
            <a:pPr algn="just">
              <a:lnSpc>
                <a:spcPts val="4488"/>
              </a:lnSpc>
            </a:pPr>
            <a:r>
              <a:rPr lang="en-US" sz="3205" spc="70">
                <a:solidFill>
                  <a:srgbClr val="152540"/>
                </a:solidFill>
                <a:latin typeface="Glacial Indifference"/>
                <a:ea typeface="Glacial Indifference"/>
                <a:cs typeface="Glacial Indifference"/>
                <a:sym typeface="Glacial Indifference"/>
              </a:rPr>
              <a:t>El </a:t>
            </a:r>
            <a:r>
              <a:rPr lang="en-US" sz="3205" u="none" strike="noStrike" spc="70">
                <a:solidFill>
                  <a:srgbClr val="152540"/>
                </a:solidFill>
                <a:latin typeface="Glacial Indifference"/>
                <a:ea typeface="Glacial Indifference"/>
                <a:cs typeface="Glacial Indifference"/>
                <a:sym typeface="Glacial Indifference"/>
              </a:rPr>
              <a:t>M</a:t>
            </a:r>
            <a:r>
              <a:rPr lang="en-US" sz="3205" spc="70">
                <a:solidFill>
                  <a:srgbClr val="152540"/>
                </a:solidFill>
                <a:latin typeface="Glacial Indifference"/>
                <a:ea typeface="Glacial Indifference"/>
                <a:cs typeface="Glacial Indifference"/>
                <a:sym typeface="Glacial Indifference"/>
              </a:rPr>
              <a:t>ódulo </a:t>
            </a:r>
            <a:r>
              <a:rPr lang="en-US" sz="3205" u="none" strike="noStrike" spc="70">
                <a:solidFill>
                  <a:srgbClr val="152540"/>
                </a:solidFill>
                <a:latin typeface="Glacial Indifference"/>
                <a:ea typeface="Glacial Indifference"/>
                <a:cs typeface="Glacial Indifference"/>
                <a:sym typeface="Glacial Indifference"/>
              </a:rPr>
              <a:t>5 propor</a:t>
            </a:r>
            <a:r>
              <a:rPr lang="en-US" sz="3205" spc="70">
                <a:solidFill>
                  <a:srgbClr val="152540"/>
                </a:solidFill>
                <a:latin typeface="Glacial Indifference"/>
                <a:ea typeface="Glacial Indifference"/>
                <a:cs typeface="Glacial Indifference"/>
                <a:sym typeface="Glacial Indifference"/>
              </a:rPr>
              <a:t>c</a:t>
            </a:r>
            <a:r>
              <a:rPr lang="en-US" sz="3205" u="none" strike="noStrike" spc="70">
                <a:solidFill>
                  <a:srgbClr val="152540"/>
                </a:solidFill>
                <a:latin typeface="Glacial Indifference"/>
                <a:ea typeface="Glacial Indifference"/>
                <a:cs typeface="Glacial Indifference"/>
                <a:sym typeface="Glacial Indifference"/>
              </a:rPr>
              <a:t>i</a:t>
            </a:r>
            <a:r>
              <a:rPr lang="en-US" sz="3205" spc="70">
                <a:solidFill>
                  <a:srgbClr val="152540"/>
                </a:solidFill>
                <a:latin typeface="Glacial Indifference"/>
                <a:ea typeface="Glacial Indifference"/>
                <a:cs typeface="Glacial Indifference"/>
                <a:sym typeface="Glacial Indifference"/>
              </a:rPr>
              <a:t>o</a:t>
            </a:r>
            <a:r>
              <a:rPr lang="en-US" sz="3205" u="none" strike="noStrike" spc="70">
                <a:solidFill>
                  <a:srgbClr val="152540"/>
                </a:solidFill>
                <a:latin typeface="Glacial Indifference"/>
                <a:ea typeface="Glacial Indifference"/>
                <a:cs typeface="Glacial Indifference"/>
                <a:sym typeface="Glacial Indifference"/>
              </a:rPr>
              <a:t>na un marco ese</a:t>
            </a:r>
            <a:r>
              <a:rPr lang="en-US" sz="3205" spc="70">
                <a:solidFill>
                  <a:srgbClr val="152540"/>
                </a:solidFill>
                <a:latin typeface="Glacial Indifference"/>
                <a:ea typeface="Glacial Indifference"/>
                <a:cs typeface="Glacial Indifference"/>
                <a:sym typeface="Glacial Indifference"/>
              </a:rPr>
              <a:t>nc</a:t>
            </a:r>
            <a:r>
              <a:rPr lang="en-US" sz="3205" u="none" strike="noStrike" spc="70">
                <a:solidFill>
                  <a:srgbClr val="152540"/>
                </a:solidFill>
                <a:latin typeface="Glacial Indifference"/>
                <a:ea typeface="Glacial Indifference"/>
                <a:cs typeface="Glacial Indifference"/>
                <a:sym typeface="Glacial Indifference"/>
              </a:rPr>
              <a:t>ia</a:t>
            </a:r>
            <a:r>
              <a:rPr lang="en-US" sz="3205" spc="70">
                <a:solidFill>
                  <a:srgbClr val="152540"/>
                </a:solidFill>
                <a:latin typeface="Glacial Indifference"/>
                <a:ea typeface="Glacial Indifference"/>
                <a:cs typeface="Glacial Indifference"/>
                <a:sym typeface="Glacial Indifference"/>
              </a:rPr>
              <a:t>l</a:t>
            </a:r>
            <a:r>
              <a:rPr lang="en-US" sz="3205" u="none" strike="noStrike" spc="70">
                <a:solidFill>
                  <a:srgbClr val="152540"/>
                </a:solidFill>
                <a:latin typeface="Glacial Indifference"/>
                <a:ea typeface="Glacial Indifference"/>
                <a:cs typeface="Glacial Indifference"/>
                <a:sym typeface="Glacial Indifference"/>
              </a:rPr>
              <a:t> para compr</a:t>
            </a:r>
            <a:r>
              <a:rPr lang="en-US" sz="3205" spc="70">
                <a:solidFill>
                  <a:srgbClr val="152540"/>
                </a:solidFill>
                <a:latin typeface="Glacial Indifference"/>
                <a:ea typeface="Glacial Indifference"/>
                <a:cs typeface="Glacial Indifference"/>
                <a:sym typeface="Glacial Indifference"/>
              </a:rPr>
              <a:t>e</a:t>
            </a:r>
            <a:r>
              <a:rPr lang="en-US" sz="3205" u="none" strike="noStrike" spc="70">
                <a:solidFill>
                  <a:srgbClr val="152540"/>
                </a:solidFill>
                <a:latin typeface="Glacial Indifference"/>
                <a:ea typeface="Glacial Indifference"/>
                <a:cs typeface="Glacial Indifference"/>
                <a:sym typeface="Glacial Indifference"/>
              </a:rPr>
              <a:t>nder</a:t>
            </a:r>
            <a:r>
              <a:rPr lang="en-US" sz="3205" spc="70">
                <a:solidFill>
                  <a:srgbClr val="152540"/>
                </a:solidFill>
                <a:latin typeface="Glacial Indifference"/>
                <a:ea typeface="Glacial Indifference"/>
                <a:cs typeface="Glacial Indifference"/>
                <a:sym typeface="Glacial Indifference"/>
              </a:rPr>
              <a:t> e</a:t>
            </a:r>
            <a:r>
              <a:rPr lang="en-US" sz="3205" u="none" strike="noStrike" spc="70">
                <a:solidFill>
                  <a:srgbClr val="152540"/>
                </a:solidFill>
                <a:latin typeface="Glacial Indifference"/>
                <a:ea typeface="Glacial Indifference"/>
                <a:cs typeface="Glacial Indifference"/>
                <a:sym typeface="Glacial Indifference"/>
              </a:rPr>
              <a:t>l</a:t>
            </a:r>
            <a:r>
              <a:rPr lang="en-US" sz="3205" spc="70">
                <a:solidFill>
                  <a:srgbClr val="152540"/>
                </a:solidFill>
                <a:latin typeface="Glacial Indifference"/>
                <a:ea typeface="Glacial Indifference"/>
                <a:cs typeface="Glacial Indifference"/>
                <a:sym typeface="Glacial Indifference"/>
              </a:rPr>
              <a:t> </a:t>
            </a:r>
            <a:r>
              <a:rPr lang="en-US" sz="3205" u="none" strike="noStrike" spc="70">
                <a:solidFill>
                  <a:srgbClr val="152540"/>
                </a:solidFill>
                <a:latin typeface="Glacial Indifference"/>
                <a:ea typeface="Glacial Indifference"/>
                <a:cs typeface="Glacial Indifference"/>
                <a:sym typeface="Glacial Indifference"/>
              </a:rPr>
              <a:t>f</a:t>
            </a:r>
            <a:r>
              <a:rPr lang="en-US" sz="3205" spc="70">
                <a:solidFill>
                  <a:srgbClr val="152540"/>
                </a:solidFill>
                <a:latin typeface="Glacial Indifference"/>
                <a:ea typeface="Glacial Indifference"/>
                <a:cs typeface="Glacial Indifference"/>
                <a:sym typeface="Glacial Indifference"/>
              </a:rPr>
              <a:t>un</a:t>
            </a:r>
            <a:r>
              <a:rPr lang="en-US" sz="3205" u="none" strike="noStrike" spc="70">
                <a:solidFill>
                  <a:srgbClr val="152540"/>
                </a:solidFill>
                <a:latin typeface="Glacial Indifference"/>
                <a:ea typeface="Glacial Indifference"/>
                <a:cs typeface="Glacial Indifference"/>
                <a:sym typeface="Glacial Indifference"/>
              </a:rPr>
              <a:t>cion</a:t>
            </a:r>
            <a:r>
              <a:rPr lang="en-US" sz="3205" spc="70">
                <a:solidFill>
                  <a:srgbClr val="152540"/>
                </a:solidFill>
                <a:latin typeface="Glacial Indifference"/>
                <a:ea typeface="Glacial Indifference"/>
                <a:cs typeface="Glacial Indifference"/>
                <a:sym typeface="Glacial Indifference"/>
              </a:rPr>
              <a:t>a</a:t>
            </a:r>
            <a:r>
              <a:rPr lang="en-US" sz="3205" u="none" strike="noStrike" spc="70">
                <a:solidFill>
                  <a:srgbClr val="152540"/>
                </a:solidFill>
                <a:latin typeface="Glacial Indifference"/>
                <a:ea typeface="Glacial Indifference"/>
                <a:cs typeface="Glacial Indifference"/>
                <a:sym typeface="Glacial Indifference"/>
              </a:rPr>
              <a:t>mi</a:t>
            </a:r>
            <a:r>
              <a:rPr lang="en-US" sz="3205" spc="70">
                <a:solidFill>
                  <a:srgbClr val="152540"/>
                </a:solidFill>
                <a:latin typeface="Glacial Indifference"/>
                <a:ea typeface="Glacial Indifference"/>
                <a:cs typeface="Glacial Indifference"/>
                <a:sym typeface="Glacial Indifference"/>
              </a:rPr>
              <a:t>en</a:t>
            </a:r>
            <a:r>
              <a:rPr lang="en-US" sz="3205" u="none" strike="noStrike" spc="70">
                <a:solidFill>
                  <a:srgbClr val="152540"/>
                </a:solidFill>
                <a:latin typeface="Glacial Indifference"/>
                <a:ea typeface="Glacial Indifference"/>
                <a:cs typeface="Glacial Indifference"/>
                <a:sym typeface="Glacial Indifference"/>
              </a:rPr>
              <a:t>to y</a:t>
            </a:r>
            <a:r>
              <a:rPr lang="en-US" sz="3205" spc="70">
                <a:solidFill>
                  <a:srgbClr val="152540"/>
                </a:solidFill>
                <a:latin typeface="Glacial Indifference"/>
                <a:ea typeface="Glacial Indifference"/>
                <a:cs typeface="Glacial Indifference"/>
                <a:sym typeface="Glacial Indifference"/>
              </a:rPr>
              <a:t> gobernanza</a:t>
            </a:r>
            <a:r>
              <a:rPr lang="en-US" sz="3205" u="none" strike="noStrike" spc="70">
                <a:solidFill>
                  <a:srgbClr val="152540"/>
                </a:solidFill>
                <a:latin typeface="Glacial Indifference"/>
                <a:ea typeface="Glacial Indifference"/>
                <a:cs typeface="Glacial Indifference"/>
                <a:sym typeface="Glacial Indifference"/>
              </a:rPr>
              <a:t> de</a:t>
            </a:r>
            <a:r>
              <a:rPr lang="en-US" sz="3205" spc="70">
                <a:solidFill>
                  <a:srgbClr val="152540"/>
                </a:solidFill>
                <a:latin typeface="Glacial Indifference"/>
                <a:ea typeface="Glacial Indifference"/>
                <a:cs typeface="Glacial Indifference"/>
                <a:sym typeface="Glacial Indifference"/>
              </a:rPr>
              <a:t> </a:t>
            </a:r>
            <a:r>
              <a:rPr lang="en-US" sz="3205" u="none" strike="noStrike" spc="70">
                <a:solidFill>
                  <a:srgbClr val="152540"/>
                </a:solidFill>
                <a:latin typeface="Glacial Indifference"/>
                <a:ea typeface="Glacial Indifference"/>
                <a:cs typeface="Glacial Indifference"/>
                <a:sym typeface="Glacial Indifference"/>
              </a:rPr>
              <a:t>lo</a:t>
            </a:r>
            <a:r>
              <a:rPr lang="en-US" sz="3205" spc="70">
                <a:solidFill>
                  <a:srgbClr val="152540"/>
                </a:solidFill>
                <a:latin typeface="Glacial Indifference"/>
                <a:ea typeface="Glacial Indifference"/>
                <a:cs typeface="Glacial Indifference"/>
                <a:sym typeface="Glacial Indifference"/>
              </a:rPr>
              <a:t>s </a:t>
            </a:r>
            <a:r>
              <a:rPr lang="en-US" sz="3205" u="none" strike="noStrike" spc="70">
                <a:solidFill>
                  <a:srgbClr val="152540"/>
                </a:solidFill>
                <a:latin typeface="Glacial Indifference"/>
                <a:ea typeface="Glacial Indifference"/>
                <a:cs typeface="Glacial Indifference"/>
                <a:sym typeface="Glacial Indifference"/>
              </a:rPr>
              <a:t>MCP. La</a:t>
            </a:r>
            <a:r>
              <a:rPr lang="en-US" sz="3205" spc="70">
                <a:solidFill>
                  <a:srgbClr val="152540"/>
                </a:solidFill>
                <a:latin typeface="Glacial Indifference"/>
                <a:ea typeface="Glacial Indifference"/>
                <a:cs typeface="Glacial Indifference"/>
                <a:sym typeface="Glacial Indifference"/>
              </a:rPr>
              <a:t> est</a:t>
            </a:r>
            <a:r>
              <a:rPr lang="en-US" sz="3205" u="none" strike="noStrike" spc="70">
                <a:solidFill>
                  <a:srgbClr val="152540"/>
                </a:solidFill>
                <a:latin typeface="Glacial Indifference"/>
                <a:ea typeface="Glacial Indifference"/>
                <a:cs typeface="Glacial Indifference"/>
                <a:sym typeface="Glacial Indifference"/>
              </a:rPr>
              <a:t>ruc</a:t>
            </a:r>
            <a:r>
              <a:rPr lang="en-US" sz="3205" spc="70">
                <a:solidFill>
                  <a:srgbClr val="152540"/>
                </a:solidFill>
                <a:latin typeface="Glacial Indifference"/>
                <a:ea typeface="Glacial Indifference"/>
                <a:cs typeface="Glacial Indifference"/>
                <a:sym typeface="Glacial Indifference"/>
              </a:rPr>
              <a:t>t</a:t>
            </a:r>
            <a:r>
              <a:rPr lang="en-US" sz="3205" u="none" strike="noStrike" spc="70">
                <a:solidFill>
                  <a:srgbClr val="152540"/>
                </a:solidFill>
                <a:latin typeface="Glacial Indifference"/>
                <a:ea typeface="Glacial Indifference"/>
                <a:cs typeface="Glacial Indifference"/>
                <a:sym typeface="Glacial Indifference"/>
              </a:rPr>
              <a:t>ura flex</a:t>
            </a:r>
            <a:r>
              <a:rPr lang="en-US" sz="3205" spc="70">
                <a:solidFill>
                  <a:srgbClr val="152540"/>
                </a:solidFill>
                <a:latin typeface="Glacial Indifference"/>
                <a:ea typeface="Glacial Indifference"/>
                <a:cs typeface="Glacial Indifference"/>
                <a:sym typeface="Glacial Indifference"/>
              </a:rPr>
              <a:t>i</a:t>
            </a:r>
            <a:r>
              <a:rPr lang="en-US" sz="3205" u="none" strike="noStrike" spc="70">
                <a:solidFill>
                  <a:srgbClr val="152540"/>
                </a:solidFill>
                <a:latin typeface="Glacial Indifference"/>
                <a:ea typeface="Glacial Indifference"/>
                <a:cs typeface="Glacial Indifference"/>
                <a:sym typeface="Glacial Indifference"/>
              </a:rPr>
              <a:t>bl</a:t>
            </a:r>
            <a:r>
              <a:rPr lang="en-US" sz="3205" spc="70">
                <a:solidFill>
                  <a:srgbClr val="152540"/>
                </a:solidFill>
                <a:latin typeface="Glacial Indifference"/>
                <a:ea typeface="Glacial Indifference"/>
                <a:cs typeface="Glacial Indifference"/>
                <a:sym typeface="Glacial Indifference"/>
              </a:rPr>
              <a:t>e </a:t>
            </a:r>
            <a:r>
              <a:rPr lang="en-US" sz="3205" u="none" strike="noStrike" spc="70">
                <a:solidFill>
                  <a:srgbClr val="152540"/>
                </a:solidFill>
                <a:latin typeface="Glacial Indifference"/>
                <a:ea typeface="Glacial Indifference"/>
                <a:cs typeface="Glacial Indifference"/>
                <a:sym typeface="Glacial Indifference"/>
              </a:rPr>
              <a:t>p</a:t>
            </a:r>
            <a:r>
              <a:rPr lang="en-US" sz="3205" spc="70">
                <a:solidFill>
                  <a:srgbClr val="152540"/>
                </a:solidFill>
                <a:latin typeface="Glacial Indifference"/>
                <a:ea typeface="Glacial Indifference"/>
                <a:cs typeface="Glacial Indifference"/>
                <a:sym typeface="Glacial Indifference"/>
              </a:rPr>
              <a:t>e</a:t>
            </a:r>
            <a:r>
              <a:rPr lang="en-US" sz="3205" u="none" strike="noStrike" spc="70">
                <a:solidFill>
                  <a:srgbClr val="152540"/>
                </a:solidFill>
                <a:latin typeface="Glacial Indifference"/>
                <a:ea typeface="Glacial Indifference"/>
                <a:cs typeface="Glacial Indifference"/>
                <a:sym typeface="Glacial Indifference"/>
              </a:rPr>
              <a:t>r</a:t>
            </a:r>
            <a:r>
              <a:rPr lang="en-US" sz="3205" spc="70">
                <a:solidFill>
                  <a:srgbClr val="152540"/>
                </a:solidFill>
                <a:latin typeface="Glacial Indifference"/>
                <a:ea typeface="Glacial Indifference"/>
                <a:cs typeface="Glacial Indifference"/>
                <a:sym typeface="Glacial Indifference"/>
              </a:rPr>
              <a:t>o</a:t>
            </a:r>
            <a:r>
              <a:rPr lang="en-US" sz="3205" u="none" strike="noStrike" spc="70">
                <a:solidFill>
                  <a:srgbClr val="152540"/>
                </a:solidFill>
                <a:latin typeface="Glacial Indifference"/>
                <a:ea typeface="Glacial Indifference"/>
                <a:cs typeface="Glacial Indifference"/>
                <a:sym typeface="Glacial Indifference"/>
              </a:rPr>
              <a:t> r</a:t>
            </a:r>
            <a:r>
              <a:rPr lang="en-US" sz="3205" spc="70">
                <a:solidFill>
                  <a:srgbClr val="152540"/>
                </a:solidFill>
                <a:latin typeface="Glacial Indifference"/>
                <a:ea typeface="Glacial Indifference"/>
                <a:cs typeface="Glacial Indifference"/>
                <a:sym typeface="Glacial Indifference"/>
              </a:rPr>
              <a:t>egu</a:t>
            </a:r>
            <a:r>
              <a:rPr lang="en-US" sz="3205" u="none" strike="noStrike" spc="70">
                <a:solidFill>
                  <a:srgbClr val="152540"/>
                </a:solidFill>
                <a:latin typeface="Glacial Indifference"/>
                <a:ea typeface="Glacial Indifference"/>
                <a:cs typeface="Glacial Indifference"/>
                <a:sym typeface="Glacial Indifference"/>
              </a:rPr>
              <a:t>l</a:t>
            </a:r>
            <a:r>
              <a:rPr lang="en-US" sz="3205" spc="70">
                <a:solidFill>
                  <a:srgbClr val="152540"/>
                </a:solidFill>
                <a:latin typeface="Glacial Indifference"/>
                <a:ea typeface="Glacial Indifference"/>
                <a:cs typeface="Glacial Indifference"/>
                <a:sym typeface="Glacial Indifference"/>
              </a:rPr>
              <a:t>ada p</a:t>
            </a:r>
            <a:r>
              <a:rPr lang="en-US" sz="3205" u="none" strike="noStrike" spc="70">
                <a:solidFill>
                  <a:srgbClr val="152540"/>
                </a:solidFill>
                <a:latin typeface="Glacial Indifference"/>
                <a:ea typeface="Glacial Indifference"/>
                <a:cs typeface="Glacial Indifference"/>
                <a:sym typeface="Glacial Indifference"/>
              </a:rPr>
              <a:t>e</a:t>
            </a:r>
            <a:r>
              <a:rPr lang="en-US" sz="3205" spc="70">
                <a:solidFill>
                  <a:srgbClr val="152540"/>
                </a:solidFill>
                <a:latin typeface="Glacial Indifference"/>
                <a:ea typeface="Glacial Indifference"/>
                <a:cs typeface="Glacial Indifference"/>
                <a:sym typeface="Glacial Indifference"/>
              </a:rPr>
              <a:t>rmi</a:t>
            </a:r>
            <a:r>
              <a:rPr lang="en-US" sz="3205" u="none" strike="noStrike" spc="70">
                <a:solidFill>
                  <a:srgbClr val="152540"/>
                </a:solidFill>
                <a:latin typeface="Glacial Indifference"/>
                <a:ea typeface="Glacial Indifference"/>
                <a:cs typeface="Glacial Indifference"/>
                <a:sym typeface="Glacial Indifference"/>
              </a:rPr>
              <a:t>te</a:t>
            </a:r>
            <a:r>
              <a:rPr lang="en-US" sz="3205" spc="70">
                <a:solidFill>
                  <a:srgbClr val="152540"/>
                </a:solidFill>
                <a:latin typeface="Glacial Indifference"/>
                <a:ea typeface="Glacial Indifference"/>
                <a:cs typeface="Glacial Indifference"/>
                <a:sym typeface="Glacial Indifference"/>
              </a:rPr>
              <a:t> </a:t>
            </a:r>
            <a:r>
              <a:rPr lang="en-US" sz="3205" u="none" strike="noStrike" spc="70">
                <a:solidFill>
                  <a:srgbClr val="152540"/>
                </a:solidFill>
                <a:latin typeface="Glacial Indifference"/>
                <a:ea typeface="Glacial Indifference"/>
                <a:cs typeface="Glacial Indifference"/>
                <a:sym typeface="Glacial Indifference"/>
              </a:rPr>
              <a:t>que</a:t>
            </a:r>
            <a:r>
              <a:rPr lang="en-US" sz="3205" spc="70">
                <a:solidFill>
                  <a:srgbClr val="152540"/>
                </a:solidFill>
                <a:latin typeface="Glacial Indifference"/>
                <a:ea typeface="Glacial Indifference"/>
                <a:cs typeface="Glacial Indifference"/>
                <a:sym typeface="Glacial Indifference"/>
              </a:rPr>
              <a:t> </a:t>
            </a:r>
            <a:r>
              <a:rPr lang="en-US" sz="3205" u="none" strike="noStrike" spc="70">
                <a:solidFill>
                  <a:srgbClr val="152540"/>
                </a:solidFill>
                <a:latin typeface="Glacial Indifference"/>
                <a:ea typeface="Glacial Indifference"/>
                <a:cs typeface="Glacial Indifference"/>
                <a:sym typeface="Glacial Indifference"/>
              </a:rPr>
              <a:t>c</a:t>
            </a:r>
            <a:r>
              <a:rPr lang="en-US" sz="3205" spc="70">
                <a:solidFill>
                  <a:srgbClr val="152540"/>
                </a:solidFill>
                <a:latin typeface="Glacial Indifference"/>
                <a:ea typeface="Glacial Indifference"/>
                <a:cs typeface="Glacial Indifference"/>
                <a:sym typeface="Glacial Indifference"/>
              </a:rPr>
              <a:t>ada</a:t>
            </a:r>
            <a:r>
              <a:rPr lang="en-US" sz="3205" u="none" strike="noStrike" spc="70">
                <a:solidFill>
                  <a:srgbClr val="152540"/>
                </a:solidFill>
                <a:latin typeface="Glacial Indifference"/>
                <a:ea typeface="Glacial Indifference"/>
                <a:cs typeface="Glacial Indifference"/>
                <a:sym typeface="Glacial Indifference"/>
              </a:rPr>
              <a:t> paí</a:t>
            </a:r>
            <a:r>
              <a:rPr lang="en-US" sz="3205" spc="70">
                <a:solidFill>
                  <a:srgbClr val="152540"/>
                </a:solidFill>
                <a:latin typeface="Glacial Indifference"/>
                <a:ea typeface="Glacial Indifference"/>
                <a:cs typeface="Glacial Indifference"/>
                <a:sym typeface="Glacial Indifference"/>
              </a:rPr>
              <a:t>s a</a:t>
            </a:r>
            <a:r>
              <a:rPr lang="en-US" sz="3205" u="none" strike="noStrike" spc="70">
                <a:solidFill>
                  <a:srgbClr val="152540"/>
                </a:solidFill>
                <a:latin typeface="Glacial Indifference"/>
                <a:ea typeface="Glacial Indifference"/>
                <a:cs typeface="Glacial Indifference"/>
                <a:sym typeface="Glacial Indifference"/>
              </a:rPr>
              <a:t>dapte e</a:t>
            </a:r>
            <a:r>
              <a:rPr lang="en-US" sz="3205" spc="70">
                <a:solidFill>
                  <a:srgbClr val="152540"/>
                </a:solidFill>
                <a:latin typeface="Glacial Indifference"/>
                <a:ea typeface="Glacial Indifference"/>
                <a:cs typeface="Glacial Indifference"/>
                <a:sym typeface="Glacial Indifference"/>
              </a:rPr>
              <a:t>l </a:t>
            </a:r>
            <a:r>
              <a:rPr lang="en-US" sz="3205" u="none" strike="noStrike" spc="70">
                <a:solidFill>
                  <a:srgbClr val="152540"/>
                </a:solidFill>
                <a:latin typeface="Glacial Indifference"/>
                <a:ea typeface="Glacial Indifference"/>
                <a:cs typeface="Glacial Indifference"/>
                <a:sym typeface="Glacial Indifference"/>
              </a:rPr>
              <a:t>m</a:t>
            </a:r>
            <a:r>
              <a:rPr lang="en-US" sz="3205" spc="70">
                <a:solidFill>
                  <a:srgbClr val="152540"/>
                </a:solidFill>
                <a:latin typeface="Glacial Indifference"/>
                <a:ea typeface="Glacial Indifference"/>
                <a:cs typeface="Glacial Indifference"/>
                <a:sym typeface="Glacial Indifference"/>
              </a:rPr>
              <a:t>e</a:t>
            </a:r>
            <a:r>
              <a:rPr lang="en-US" sz="3205" u="none" strike="noStrike" spc="70">
                <a:solidFill>
                  <a:srgbClr val="152540"/>
                </a:solidFill>
                <a:latin typeface="Glacial Indifference"/>
                <a:ea typeface="Glacial Indifference"/>
                <a:cs typeface="Glacial Indifference"/>
                <a:sym typeface="Glacial Indifference"/>
              </a:rPr>
              <a:t>ca</a:t>
            </a:r>
            <a:r>
              <a:rPr lang="en-US" sz="3205" spc="70">
                <a:solidFill>
                  <a:srgbClr val="152540"/>
                </a:solidFill>
                <a:latin typeface="Glacial Indifference"/>
                <a:ea typeface="Glacial Indifference"/>
                <a:cs typeface="Glacial Indifference"/>
                <a:sym typeface="Glacial Indifference"/>
              </a:rPr>
              <a:t>n</a:t>
            </a:r>
            <a:r>
              <a:rPr lang="en-US" sz="3205" u="none" strike="noStrike" spc="70">
                <a:solidFill>
                  <a:srgbClr val="152540"/>
                </a:solidFill>
                <a:latin typeface="Glacial Indifference"/>
                <a:ea typeface="Glacial Indifference"/>
                <a:cs typeface="Glacial Indifference"/>
                <a:sym typeface="Glacial Indifference"/>
              </a:rPr>
              <a:t>ismo a su</a:t>
            </a:r>
            <a:r>
              <a:rPr lang="en-US" sz="3205" spc="70">
                <a:solidFill>
                  <a:srgbClr val="152540"/>
                </a:solidFill>
                <a:latin typeface="Glacial Indifference"/>
                <a:ea typeface="Glacial Indifference"/>
                <a:cs typeface="Glacial Indifference"/>
                <a:sym typeface="Glacial Indifference"/>
              </a:rPr>
              <a:t> con</a:t>
            </a:r>
            <a:r>
              <a:rPr lang="en-US" sz="3205" u="none" strike="noStrike" spc="70">
                <a:solidFill>
                  <a:srgbClr val="152540"/>
                </a:solidFill>
                <a:latin typeface="Glacial Indifference"/>
                <a:ea typeface="Glacial Indifference"/>
                <a:cs typeface="Glacial Indifference"/>
                <a:sym typeface="Glacial Indifference"/>
              </a:rPr>
              <a:t>texto,</a:t>
            </a:r>
            <a:r>
              <a:rPr lang="en-US" sz="3205" spc="70">
                <a:solidFill>
                  <a:srgbClr val="152540"/>
                </a:solidFill>
                <a:latin typeface="Glacial Indifference"/>
                <a:ea typeface="Glacial Indifference"/>
                <a:cs typeface="Glacial Indifference"/>
                <a:sym typeface="Glacial Indifference"/>
              </a:rPr>
              <a:t> </a:t>
            </a:r>
            <a:r>
              <a:rPr lang="en-US" sz="3205" u="none" strike="noStrike" spc="70">
                <a:solidFill>
                  <a:srgbClr val="152540"/>
                </a:solidFill>
                <a:latin typeface="Glacial Indifference"/>
                <a:ea typeface="Glacial Indifference"/>
                <a:cs typeface="Glacial Indifference"/>
                <a:sym typeface="Glacial Indifference"/>
              </a:rPr>
              <a:t>s</a:t>
            </a:r>
            <a:r>
              <a:rPr lang="en-US" sz="3205" spc="70">
                <a:solidFill>
                  <a:srgbClr val="152540"/>
                </a:solidFill>
                <a:latin typeface="Glacial Indifference"/>
                <a:ea typeface="Glacial Indifference"/>
                <a:cs typeface="Glacial Indifference"/>
                <a:sym typeface="Glacial Indifference"/>
              </a:rPr>
              <a:t>i</a:t>
            </a:r>
            <a:r>
              <a:rPr lang="en-US" sz="3205" u="none" strike="noStrike" spc="70">
                <a:solidFill>
                  <a:srgbClr val="152540"/>
                </a:solidFill>
                <a:latin typeface="Glacial Indifference"/>
                <a:ea typeface="Glacial Indifference"/>
                <a:cs typeface="Glacial Indifference"/>
                <a:sym typeface="Glacial Indifference"/>
              </a:rPr>
              <a:t>n p</a:t>
            </a:r>
            <a:r>
              <a:rPr lang="en-US" sz="3205" spc="70">
                <a:solidFill>
                  <a:srgbClr val="152540"/>
                </a:solidFill>
                <a:latin typeface="Glacial Indifference"/>
                <a:ea typeface="Glacial Indifference"/>
                <a:cs typeface="Glacial Indifference"/>
                <a:sym typeface="Glacial Indifference"/>
              </a:rPr>
              <a:t>er</a:t>
            </a:r>
            <a:r>
              <a:rPr lang="en-US" sz="3205" u="none" strike="noStrike" spc="70">
                <a:solidFill>
                  <a:srgbClr val="152540"/>
                </a:solidFill>
                <a:latin typeface="Glacial Indifference"/>
                <a:ea typeface="Glacial Indifference"/>
                <a:cs typeface="Glacial Indifference"/>
                <a:sym typeface="Glacial Indifference"/>
              </a:rPr>
              <a:t>d</a:t>
            </a:r>
            <a:r>
              <a:rPr lang="en-US" sz="3205" spc="70">
                <a:solidFill>
                  <a:srgbClr val="152540"/>
                </a:solidFill>
                <a:latin typeface="Glacial Indifference"/>
                <a:ea typeface="Glacial Indifference"/>
                <a:cs typeface="Glacial Indifference"/>
                <a:sym typeface="Glacial Indifference"/>
              </a:rPr>
              <a:t>e</a:t>
            </a:r>
            <a:r>
              <a:rPr lang="en-US" sz="3205" u="none" strike="noStrike" spc="70">
                <a:solidFill>
                  <a:srgbClr val="152540"/>
                </a:solidFill>
                <a:latin typeface="Glacial Indifference"/>
                <a:ea typeface="Glacial Indifference"/>
                <a:cs typeface="Glacial Indifference"/>
                <a:sym typeface="Glacial Indifference"/>
              </a:rPr>
              <a:t>r</a:t>
            </a:r>
            <a:r>
              <a:rPr lang="en-US" sz="3205" spc="70">
                <a:solidFill>
                  <a:srgbClr val="152540"/>
                </a:solidFill>
                <a:latin typeface="Glacial Indifference"/>
                <a:ea typeface="Glacial Indifference"/>
                <a:cs typeface="Glacial Indifference"/>
                <a:sym typeface="Glacial Indifference"/>
              </a:rPr>
              <a:t> </a:t>
            </a:r>
            <a:r>
              <a:rPr lang="en-US" sz="3205" u="none" strike="noStrike" spc="70">
                <a:solidFill>
                  <a:srgbClr val="152540"/>
                </a:solidFill>
                <a:latin typeface="Glacial Indifference"/>
                <a:ea typeface="Glacial Indifference"/>
                <a:cs typeface="Glacial Indifference"/>
                <a:sym typeface="Glacial Indifference"/>
              </a:rPr>
              <a:t>de v</a:t>
            </a:r>
            <a:r>
              <a:rPr lang="en-US" sz="3205" spc="70">
                <a:solidFill>
                  <a:srgbClr val="152540"/>
                </a:solidFill>
                <a:latin typeface="Glacial Indifference"/>
                <a:ea typeface="Glacial Indifference"/>
                <a:cs typeface="Glacial Indifference"/>
                <a:sym typeface="Glacial Indifference"/>
              </a:rPr>
              <a:t>i</a:t>
            </a:r>
            <a:r>
              <a:rPr lang="en-US" sz="3205" u="none" strike="noStrike" spc="70">
                <a:solidFill>
                  <a:srgbClr val="152540"/>
                </a:solidFill>
                <a:latin typeface="Glacial Indifference"/>
                <a:ea typeface="Glacial Indifference"/>
                <a:cs typeface="Glacial Indifference"/>
                <a:sym typeface="Glacial Indifference"/>
              </a:rPr>
              <a:t>st</a:t>
            </a:r>
            <a:r>
              <a:rPr lang="en-US" sz="3205" spc="70">
                <a:solidFill>
                  <a:srgbClr val="152540"/>
                </a:solidFill>
                <a:latin typeface="Glacial Indifference"/>
                <a:ea typeface="Glacial Indifference"/>
                <a:cs typeface="Glacial Indifference"/>
                <a:sym typeface="Glacial Indifference"/>
              </a:rPr>
              <a:t>a </a:t>
            </a:r>
            <a:r>
              <a:rPr lang="en-US" sz="3205" u="none" strike="noStrike" spc="70">
                <a:solidFill>
                  <a:srgbClr val="152540"/>
                </a:solidFill>
                <a:latin typeface="Glacial Indifference"/>
                <a:ea typeface="Glacial Indifference"/>
                <a:cs typeface="Glacial Indifference"/>
                <a:sym typeface="Glacial Indifference"/>
              </a:rPr>
              <a:t>l</a:t>
            </a:r>
            <a:r>
              <a:rPr lang="en-US" sz="3205" spc="70">
                <a:solidFill>
                  <a:srgbClr val="152540"/>
                </a:solidFill>
                <a:latin typeface="Glacial Indifference"/>
                <a:ea typeface="Glacial Indifference"/>
                <a:cs typeface="Glacial Indifference"/>
                <a:sym typeface="Glacial Indifference"/>
              </a:rPr>
              <a:t>os </a:t>
            </a:r>
            <a:r>
              <a:rPr lang="en-US" sz="3205" u="none" strike="noStrike" spc="70">
                <a:solidFill>
                  <a:srgbClr val="152540"/>
                </a:solidFill>
                <a:latin typeface="Glacial Indifference"/>
                <a:ea typeface="Glacial Indifference"/>
                <a:cs typeface="Glacial Indifference"/>
                <a:sym typeface="Glacial Indifference"/>
              </a:rPr>
              <a:t>e</a:t>
            </a:r>
            <a:r>
              <a:rPr lang="en-US" sz="3205" spc="70">
                <a:solidFill>
                  <a:srgbClr val="152540"/>
                </a:solidFill>
                <a:latin typeface="Glacial Indifference"/>
                <a:ea typeface="Glacial Indifference"/>
                <a:cs typeface="Glacial Indifference"/>
                <a:sym typeface="Glacial Indifference"/>
              </a:rPr>
              <a:t>st</a:t>
            </a:r>
            <a:r>
              <a:rPr lang="en-US" sz="3205" u="none" strike="noStrike" spc="70">
                <a:solidFill>
                  <a:srgbClr val="152540"/>
                </a:solidFill>
                <a:latin typeface="Glacial Indifference"/>
                <a:ea typeface="Glacial Indifference"/>
                <a:cs typeface="Glacial Indifference"/>
                <a:sym typeface="Glacial Indifference"/>
              </a:rPr>
              <a:t>á</a:t>
            </a:r>
            <a:r>
              <a:rPr lang="en-US" sz="3205" spc="70">
                <a:solidFill>
                  <a:srgbClr val="152540"/>
                </a:solidFill>
                <a:latin typeface="Glacial Indifference"/>
                <a:ea typeface="Glacial Indifference"/>
                <a:cs typeface="Glacial Indifference"/>
                <a:sym typeface="Glacial Indifference"/>
              </a:rPr>
              <a:t>nda</a:t>
            </a:r>
            <a:r>
              <a:rPr lang="en-US" sz="3205" u="none" strike="noStrike" spc="70">
                <a:solidFill>
                  <a:srgbClr val="152540"/>
                </a:solidFill>
                <a:latin typeface="Glacial Indifference"/>
                <a:ea typeface="Glacial Indifference"/>
                <a:cs typeface="Glacial Indifference"/>
                <a:sym typeface="Glacial Indifference"/>
              </a:rPr>
              <a:t>re</a:t>
            </a:r>
            <a:r>
              <a:rPr lang="en-US" sz="3205" spc="70">
                <a:solidFill>
                  <a:srgbClr val="152540"/>
                </a:solidFill>
                <a:latin typeface="Glacial Indifference"/>
                <a:ea typeface="Glacial Indifference"/>
                <a:cs typeface="Glacial Indifference"/>
                <a:sym typeface="Glacial Indifference"/>
              </a:rPr>
              <a:t>s </a:t>
            </a:r>
            <a:r>
              <a:rPr lang="en-US" sz="3205" u="none" strike="noStrike" spc="70">
                <a:solidFill>
                  <a:srgbClr val="152540"/>
                </a:solidFill>
                <a:latin typeface="Glacial Indifference"/>
                <a:ea typeface="Glacial Indifference"/>
                <a:cs typeface="Glacial Indifference"/>
                <a:sym typeface="Glacial Indifference"/>
              </a:rPr>
              <a:t>glo</a:t>
            </a:r>
            <a:r>
              <a:rPr lang="en-US" sz="3205" spc="70">
                <a:solidFill>
                  <a:srgbClr val="152540"/>
                </a:solidFill>
                <a:latin typeface="Glacial Indifference"/>
                <a:ea typeface="Glacial Indifference"/>
                <a:cs typeface="Glacial Indifference"/>
                <a:sym typeface="Glacial Indifference"/>
              </a:rPr>
              <a:t>b</a:t>
            </a:r>
            <a:r>
              <a:rPr lang="en-US" sz="3205" u="none" strike="noStrike" spc="70">
                <a:solidFill>
                  <a:srgbClr val="152540"/>
                </a:solidFill>
                <a:latin typeface="Glacial Indifference"/>
                <a:ea typeface="Glacial Indifference"/>
                <a:cs typeface="Glacial Indifference"/>
                <a:sym typeface="Glacial Indifference"/>
              </a:rPr>
              <a:t>al</a:t>
            </a:r>
            <a:r>
              <a:rPr lang="en-US" sz="3205" spc="70">
                <a:solidFill>
                  <a:srgbClr val="152540"/>
                </a:solidFill>
                <a:latin typeface="Glacial Indifference"/>
                <a:ea typeface="Glacial Indifference"/>
                <a:cs typeface="Glacial Indifference"/>
                <a:sym typeface="Glacial Indifference"/>
              </a:rPr>
              <a:t>e</a:t>
            </a:r>
            <a:r>
              <a:rPr lang="en-US" sz="3205" u="none" strike="noStrike" spc="70">
                <a:solidFill>
                  <a:srgbClr val="152540"/>
                </a:solidFill>
                <a:latin typeface="Glacial Indifference"/>
                <a:ea typeface="Glacial Indifference"/>
                <a:cs typeface="Glacial Indifference"/>
                <a:sym typeface="Glacial Indifference"/>
              </a:rPr>
              <a:t>s</a:t>
            </a:r>
            <a:r>
              <a:rPr lang="en-US" sz="3205" spc="70">
                <a:solidFill>
                  <a:srgbClr val="152540"/>
                </a:solidFill>
                <a:latin typeface="Glacial Indifference"/>
                <a:ea typeface="Glacial Indifference"/>
                <a:cs typeface="Glacial Indifference"/>
                <a:sym typeface="Glacial Indifference"/>
              </a:rPr>
              <a:t> </a:t>
            </a:r>
            <a:r>
              <a:rPr lang="en-US" sz="3205" u="none" strike="noStrike" spc="70">
                <a:solidFill>
                  <a:srgbClr val="152540"/>
                </a:solidFill>
                <a:latin typeface="Glacial Indifference"/>
                <a:ea typeface="Glacial Indifference"/>
                <a:cs typeface="Glacial Indifference"/>
                <a:sym typeface="Glacial Indifference"/>
              </a:rPr>
              <a:t>exigi</a:t>
            </a:r>
            <a:r>
              <a:rPr lang="en-US" sz="3205" spc="70">
                <a:solidFill>
                  <a:srgbClr val="152540"/>
                </a:solidFill>
                <a:latin typeface="Glacial Indifference"/>
                <a:ea typeface="Glacial Indifference"/>
                <a:cs typeface="Glacial Indifference"/>
                <a:sym typeface="Glacial Indifference"/>
              </a:rPr>
              <a:t>d</a:t>
            </a:r>
            <a:r>
              <a:rPr lang="en-US" sz="3205" u="none" strike="noStrike" spc="70">
                <a:solidFill>
                  <a:srgbClr val="152540"/>
                </a:solidFill>
                <a:latin typeface="Glacial Indifference"/>
                <a:ea typeface="Glacial Indifference"/>
                <a:cs typeface="Glacial Indifference"/>
                <a:sym typeface="Glacial Indifference"/>
              </a:rPr>
              <a:t>os po</a:t>
            </a:r>
            <a:r>
              <a:rPr lang="en-US" sz="3205" spc="70">
                <a:solidFill>
                  <a:srgbClr val="152540"/>
                </a:solidFill>
                <a:latin typeface="Glacial Indifference"/>
                <a:ea typeface="Glacial Indifference"/>
                <a:cs typeface="Glacial Indifference"/>
                <a:sym typeface="Glacial Indifference"/>
              </a:rPr>
              <a:t>r e</a:t>
            </a:r>
            <a:r>
              <a:rPr lang="en-US" sz="3205" u="none" strike="noStrike" spc="70">
                <a:solidFill>
                  <a:srgbClr val="152540"/>
                </a:solidFill>
                <a:latin typeface="Glacial Indifference"/>
                <a:ea typeface="Glacial Indifference"/>
                <a:cs typeface="Glacial Indifference"/>
                <a:sym typeface="Glacial Indifference"/>
              </a:rPr>
              <a:t>l</a:t>
            </a:r>
            <a:r>
              <a:rPr lang="en-US" sz="3205" spc="70">
                <a:solidFill>
                  <a:srgbClr val="152540"/>
                </a:solidFill>
                <a:latin typeface="Glacial Indifference"/>
                <a:ea typeface="Glacial Indifference"/>
                <a:cs typeface="Glacial Indifference"/>
                <a:sym typeface="Glacial Indifference"/>
              </a:rPr>
              <a:t> </a:t>
            </a:r>
            <a:r>
              <a:rPr lang="en-US" sz="3205" u="none" strike="noStrike" spc="70">
                <a:solidFill>
                  <a:srgbClr val="152540"/>
                </a:solidFill>
                <a:latin typeface="Glacial Indifference"/>
                <a:ea typeface="Glacial Indifference"/>
                <a:cs typeface="Glacial Indifference"/>
                <a:sym typeface="Glacial Indifference"/>
              </a:rPr>
              <a:t>F</a:t>
            </a:r>
            <a:r>
              <a:rPr lang="en-US" sz="3205" spc="70">
                <a:solidFill>
                  <a:srgbClr val="152540"/>
                </a:solidFill>
                <a:latin typeface="Glacial Indifference"/>
                <a:ea typeface="Glacial Indifference"/>
                <a:cs typeface="Glacial Indifference"/>
                <a:sym typeface="Glacial Indifference"/>
              </a:rPr>
              <a:t>on</a:t>
            </a:r>
            <a:r>
              <a:rPr lang="en-US" sz="3205" u="none" strike="noStrike" spc="70">
                <a:solidFill>
                  <a:srgbClr val="152540"/>
                </a:solidFill>
                <a:latin typeface="Glacial Indifference"/>
                <a:ea typeface="Glacial Indifference"/>
                <a:cs typeface="Glacial Indifference"/>
                <a:sym typeface="Glacial Indifference"/>
              </a:rPr>
              <a:t>do</a:t>
            </a:r>
            <a:r>
              <a:rPr lang="en-US" sz="3205" spc="70">
                <a:solidFill>
                  <a:srgbClr val="152540"/>
                </a:solidFill>
                <a:latin typeface="Glacial Indifference"/>
                <a:ea typeface="Glacial Indifference"/>
                <a:cs typeface="Glacial Indifference"/>
                <a:sym typeface="Glacial Indifference"/>
              </a:rPr>
              <a:t> </a:t>
            </a:r>
            <a:r>
              <a:rPr lang="en-US" sz="3205" u="none" strike="noStrike" spc="70">
                <a:solidFill>
                  <a:srgbClr val="152540"/>
                </a:solidFill>
                <a:latin typeface="Glacial Indifference"/>
                <a:ea typeface="Glacial Indifference"/>
                <a:cs typeface="Glacial Indifference"/>
                <a:sym typeface="Glacial Indifference"/>
              </a:rPr>
              <a:t>Mu</a:t>
            </a:r>
            <a:r>
              <a:rPr lang="en-US" sz="3205" spc="70">
                <a:solidFill>
                  <a:srgbClr val="152540"/>
                </a:solidFill>
                <a:latin typeface="Glacial Indifference"/>
                <a:ea typeface="Glacial Indifference"/>
                <a:cs typeface="Glacial Indifference"/>
                <a:sym typeface="Glacial Indifference"/>
              </a:rPr>
              <a:t>n</a:t>
            </a:r>
            <a:r>
              <a:rPr lang="en-US" sz="3205" u="none" strike="noStrike" spc="70">
                <a:solidFill>
                  <a:srgbClr val="152540"/>
                </a:solidFill>
                <a:latin typeface="Glacial Indifference"/>
                <a:ea typeface="Glacial Indifference"/>
                <a:cs typeface="Glacial Indifference"/>
                <a:sym typeface="Glacial Indifference"/>
              </a:rPr>
              <a:t>di</a:t>
            </a:r>
            <a:r>
              <a:rPr lang="en-US" sz="3205" spc="70">
                <a:solidFill>
                  <a:srgbClr val="152540"/>
                </a:solidFill>
                <a:latin typeface="Glacial Indifference"/>
                <a:ea typeface="Glacial Indifference"/>
                <a:cs typeface="Glacial Indifference"/>
                <a:sym typeface="Glacial Indifference"/>
              </a:rPr>
              <a:t>a</a:t>
            </a:r>
            <a:r>
              <a:rPr lang="en-US" sz="3205" u="none" strike="noStrike" spc="70">
                <a:solidFill>
                  <a:srgbClr val="152540"/>
                </a:solidFill>
                <a:latin typeface="Glacial Indifference"/>
                <a:ea typeface="Glacial Indifference"/>
                <a:cs typeface="Glacial Indifference"/>
                <a:sym typeface="Glacial Indifference"/>
              </a:rPr>
              <a:t>l.</a:t>
            </a:r>
            <a:r>
              <a:rPr lang="en-US" sz="3205" spc="70">
                <a:solidFill>
                  <a:srgbClr val="152540"/>
                </a:solidFill>
                <a:latin typeface="Glacial Indifference"/>
                <a:ea typeface="Glacial Indifference"/>
                <a:cs typeface="Glacial Indifference"/>
                <a:sym typeface="Glacial Indifference"/>
              </a:rPr>
              <a:t> </a:t>
            </a:r>
            <a:r>
              <a:rPr lang="en-US" sz="3205" u="none" strike="noStrike" spc="70">
                <a:solidFill>
                  <a:srgbClr val="152540"/>
                </a:solidFill>
                <a:latin typeface="Glacial Indifference"/>
                <a:ea typeface="Glacial Indifference"/>
                <a:cs typeface="Glacial Indifference"/>
                <a:sym typeface="Glacial Indifference"/>
              </a:rPr>
              <a:t>El</a:t>
            </a:r>
            <a:r>
              <a:rPr lang="en-US" sz="3205" spc="70">
                <a:solidFill>
                  <a:srgbClr val="152540"/>
                </a:solidFill>
                <a:latin typeface="Glacial Indifference"/>
                <a:ea typeface="Glacial Indifference"/>
                <a:cs typeface="Glacial Indifference"/>
                <a:sym typeface="Glacial Indifference"/>
              </a:rPr>
              <a:t> fortalec</a:t>
            </a:r>
            <a:r>
              <a:rPr lang="en-US" sz="3205" u="none" strike="noStrike" spc="70">
                <a:solidFill>
                  <a:srgbClr val="152540"/>
                </a:solidFill>
                <a:latin typeface="Glacial Indifference"/>
                <a:ea typeface="Glacial Indifference"/>
                <a:cs typeface="Glacial Indifference"/>
                <a:sym typeface="Glacial Indifference"/>
              </a:rPr>
              <a:t>imie</a:t>
            </a:r>
            <a:r>
              <a:rPr lang="en-US" sz="3205" spc="70">
                <a:solidFill>
                  <a:srgbClr val="152540"/>
                </a:solidFill>
                <a:latin typeface="Glacial Indifference"/>
                <a:ea typeface="Glacial Indifference"/>
                <a:cs typeface="Glacial Indifference"/>
                <a:sym typeface="Glacial Indifference"/>
              </a:rPr>
              <a:t>n</a:t>
            </a:r>
            <a:r>
              <a:rPr lang="en-US" sz="3205" u="none" strike="noStrike" spc="70">
                <a:solidFill>
                  <a:srgbClr val="152540"/>
                </a:solidFill>
                <a:latin typeface="Glacial Indifference"/>
                <a:ea typeface="Glacial Indifference"/>
                <a:cs typeface="Glacial Indifference"/>
                <a:sym typeface="Glacial Indifference"/>
              </a:rPr>
              <a:t>to</a:t>
            </a:r>
            <a:r>
              <a:rPr lang="en-US" sz="3205" spc="70">
                <a:solidFill>
                  <a:srgbClr val="152540"/>
                </a:solidFill>
                <a:latin typeface="Glacial Indifference"/>
                <a:ea typeface="Glacial Indifference"/>
                <a:cs typeface="Glacial Indifference"/>
                <a:sym typeface="Glacial Indifference"/>
              </a:rPr>
              <a:t> </a:t>
            </a:r>
            <a:r>
              <a:rPr lang="en-US" sz="3205" u="none" strike="noStrike" spc="70">
                <a:solidFill>
                  <a:srgbClr val="152540"/>
                </a:solidFill>
                <a:latin typeface="Glacial Indifference"/>
                <a:ea typeface="Glacial Indifference"/>
                <a:cs typeface="Glacial Indifference"/>
                <a:sym typeface="Glacial Indifference"/>
              </a:rPr>
              <a:t>inst</a:t>
            </a:r>
            <a:r>
              <a:rPr lang="en-US" sz="3205" spc="70">
                <a:solidFill>
                  <a:srgbClr val="152540"/>
                </a:solidFill>
                <a:latin typeface="Glacial Indifference"/>
                <a:ea typeface="Glacial Indifference"/>
                <a:cs typeface="Glacial Indifference"/>
                <a:sym typeface="Glacial Indifference"/>
              </a:rPr>
              <a:t>i</a:t>
            </a:r>
            <a:r>
              <a:rPr lang="en-US" sz="3205" u="none" strike="noStrike" spc="70">
                <a:solidFill>
                  <a:srgbClr val="152540"/>
                </a:solidFill>
                <a:latin typeface="Glacial Indifference"/>
                <a:ea typeface="Glacial Indifference"/>
                <a:cs typeface="Glacial Indifference"/>
                <a:sym typeface="Glacial Indifference"/>
              </a:rPr>
              <a:t>tu</a:t>
            </a:r>
            <a:r>
              <a:rPr lang="en-US" sz="3205" spc="70">
                <a:solidFill>
                  <a:srgbClr val="152540"/>
                </a:solidFill>
                <a:latin typeface="Glacial Indifference"/>
                <a:ea typeface="Glacial Indifference"/>
                <a:cs typeface="Glacial Indifference"/>
                <a:sym typeface="Glacial Indifference"/>
              </a:rPr>
              <a:t>ci</a:t>
            </a:r>
            <a:r>
              <a:rPr lang="en-US" sz="3205" u="none" strike="noStrike" spc="70">
                <a:solidFill>
                  <a:srgbClr val="152540"/>
                </a:solidFill>
                <a:latin typeface="Glacial Indifference"/>
                <a:ea typeface="Glacial Indifference"/>
                <a:cs typeface="Glacial Indifference"/>
                <a:sym typeface="Glacial Indifference"/>
              </a:rPr>
              <a:t>on</a:t>
            </a:r>
            <a:r>
              <a:rPr lang="en-US" sz="3205" spc="70">
                <a:solidFill>
                  <a:srgbClr val="152540"/>
                </a:solidFill>
                <a:latin typeface="Glacial Indifference"/>
                <a:ea typeface="Glacial Indifference"/>
                <a:cs typeface="Glacial Indifference"/>
                <a:sym typeface="Glacial Indifference"/>
              </a:rPr>
              <a:t>a</a:t>
            </a:r>
            <a:r>
              <a:rPr lang="en-US" sz="3205" u="none" strike="noStrike" spc="70">
                <a:solidFill>
                  <a:srgbClr val="152540"/>
                </a:solidFill>
                <a:latin typeface="Glacial Indifference"/>
                <a:ea typeface="Glacial Indifference"/>
                <a:cs typeface="Glacial Indifference"/>
                <a:sym typeface="Glacial Indifference"/>
              </a:rPr>
              <a:t>l</a:t>
            </a:r>
            <a:r>
              <a:rPr lang="en-US" sz="3205" spc="70">
                <a:solidFill>
                  <a:srgbClr val="152540"/>
                </a:solidFill>
                <a:latin typeface="Glacial Indifference"/>
                <a:ea typeface="Glacial Indifference"/>
                <a:cs typeface="Glacial Indifference"/>
                <a:sym typeface="Glacial Indifference"/>
              </a:rPr>
              <a:t> del MCP y e</a:t>
            </a:r>
            <a:r>
              <a:rPr lang="en-US" sz="3205" u="none" strike="noStrike" spc="70">
                <a:solidFill>
                  <a:srgbClr val="152540"/>
                </a:solidFill>
                <a:latin typeface="Glacial Indifference"/>
                <a:ea typeface="Glacial Indifference"/>
                <a:cs typeface="Glacial Indifference"/>
                <a:sym typeface="Glacial Indifference"/>
              </a:rPr>
              <a:t>l c</a:t>
            </a:r>
            <a:r>
              <a:rPr lang="en-US" sz="3205" spc="70">
                <a:solidFill>
                  <a:srgbClr val="152540"/>
                </a:solidFill>
                <a:latin typeface="Glacial Indifference"/>
                <a:ea typeface="Glacial Indifference"/>
                <a:cs typeface="Glacial Indifference"/>
                <a:sym typeface="Glacial Indifference"/>
              </a:rPr>
              <a:t>u</a:t>
            </a:r>
            <a:r>
              <a:rPr lang="en-US" sz="3205" u="none" strike="noStrike" spc="70">
                <a:solidFill>
                  <a:srgbClr val="152540"/>
                </a:solidFill>
                <a:latin typeface="Glacial Indifference"/>
                <a:ea typeface="Glacial Indifference"/>
                <a:cs typeface="Glacial Indifference"/>
                <a:sym typeface="Glacial Indifference"/>
              </a:rPr>
              <a:t>mplimi</a:t>
            </a:r>
            <a:r>
              <a:rPr lang="en-US" sz="3205" spc="70">
                <a:solidFill>
                  <a:srgbClr val="152540"/>
                </a:solidFill>
                <a:latin typeface="Glacial Indifference"/>
                <a:ea typeface="Glacial Indifference"/>
                <a:cs typeface="Glacial Indifference"/>
                <a:sym typeface="Glacial Indifference"/>
              </a:rPr>
              <a:t>en</a:t>
            </a:r>
            <a:r>
              <a:rPr lang="en-US" sz="3205" u="none" strike="noStrike" spc="70">
                <a:solidFill>
                  <a:srgbClr val="152540"/>
                </a:solidFill>
                <a:latin typeface="Glacial Indifference"/>
                <a:ea typeface="Glacial Indifference"/>
                <a:cs typeface="Glacial Indifference"/>
                <a:sym typeface="Glacial Indifference"/>
              </a:rPr>
              <a:t>to</a:t>
            </a:r>
            <a:r>
              <a:rPr lang="en-US" sz="3205" spc="70">
                <a:solidFill>
                  <a:srgbClr val="152540"/>
                </a:solidFill>
                <a:latin typeface="Glacial Indifference"/>
                <a:ea typeface="Glacial Indifference"/>
                <a:cs typeface="Glacial Indifference"/>
                <a:sym typeface="Glacial Indifference"/>
              </a:rPr>
              <a:t> </a:t>
            </a:r>
            <a:r>
              <a:rPr lang="en-US" sz="3205" u="none" strike="noStrike" spc="70">
                <a:solidFill>
                  <a:srgbClr val="152540"/>
                </a:solidFill>
                <a:latin typeface="Glacial Indifference"/>
                <a:ea typeface="Glacial Indifference"/>
                <a:cs typeface="Glacial Indifference"/>
                <a:sym typeface="Glacial Indifference"/>
              </a:rPr>
              <a:t>d</a:t>
            </a:r>
            <a:r>
              <a:rPr lang="en-US" sz="3205" spc="70">
                <a:solidFill>
                  <a:srgbClr val="152540"/>
                </a:solidFill>
                <a:latin typeface="Glacial Indifference"/>
                <a:ea typeface="Glacial Indifference"/>
                <a:cs typeface="Glacial Indifference"/>
                <a:sym typeface="Glacial Indifference"/>
              </a:rPr>
              <a:t>e </a:t>
            </a:r>
            <a:r>
              <a:rPr lang="en-US" sz="3205" u="none" strike="noStrike" spc="70">
                <a:solidFill>
                  <a:srgbClr val="152540"/>
                </a:solidFill>
                <a:latin typeface="Glacial Indifference"/>
                <a:ea typeface="Glacial Indifference"/>
                <a:cs typeface="Glacial Indifference"/>
                <a:sym typeface="Glacial Indifference"/>
              </a:rPr>
              <a:t>s</a:t>
            </a:r>
            <a:r>
              <a:rPr lang="en-US" sz="3205" spc="70">
                <a:solidFill>
                  <a:srgbClr val="152540"/>
                </a:solidFill>
                <a:latin typeface="Glacial Indifference"/>
                <a:ea typeface="Glacial Indifference"/>
                <a:cs typeface="Glacial Indifference"/>
                <a:sym typeface="Glacial Indifference"/>
              </a:rPr>
              <a:t>us</a:t>
            </a:r>
            <a:r>
              <a:rPr lang="en-US" sz="3205" u="none" strike="noStrike" spc="70">
                <a:solidFill>
                  <a:srgbClr val="152540"/>
                </a:solidFill>
                <a:latin typeface="Glacial Indifference"/>
                <a:ea typeface="Glacial Indifference"/>
                <a:cs typeface="Glacial Indifference"/>
                <a:sym typeface="Glacial Indifference"/>
              </a:rPr>
              <a:t> funci</a:t>
            </a:r>
            <a:r>
              <a:rPr lang="en-US" sz="3205" spc="70">
                <a:solidFill>
                  <a:srgbClr val="152540"/>
                </a:solidFill>
                <a:latin typeface="Glacial Indifference"/>
                <a:ea typeface="Glacial Indifference"/>
                <a:cs typeface="Glacial Indifference"/>
                <a:sym typeface="Glacial Indifference"/>
              </a:rPr>
              <a:t>o</a:t>
            </a:r>
            <a:r>
              <a:rPr lang="en-US" sz="3205" u="none" strike="noStrike" spc="70">
                <a:solidFill>
                  <a:srgbClr val="152540"/>
                </a:solidFill>
                <a:latin typeface="Glacial Indifference"/>
                <a:ea typeface="Glacial Indifference"/>
                <a:cs typeface="Glacial Indifference"/>
                <a:sym typeface="Glacial Indifference"/>
              </a:rPr>
              <a:t>nes</a:t>
            </a:r>
            <a:r>
              <a:rPr lang="en-US" sz="3205" spc="70">
                <a:solidFill>
                  <a:srgbClr val="152540"/>
                </a:solidFill>
                <a:latin typeface="Glacial Indifference"/>
                <a:ea typeface="Glacial Indifference"/>
                <a:cs typeface="Glacial Indifference"/>
                <a:sym typeface="Glacial Indifference"/>
              </a:rPr>
              <a:t> </a:t>
            </a:r>
            <a:r>
              <a:rPr lang="en-US" sz="3205" u="none" strike="noStrike" spc="70">
                <a:solidFill>
                  <a:srgbClr val="152540"/>
                </a:solidFill>
                <a:latin typeface="Glacial Indifference"/>
                <a:ea typeface="Glacial Indifference"/>
                <a:cs typeface="Glacial Indifference"/>
                <a:sym typeface="Glacial Indifference"/>
              </a:rPr>
              <a:t>dependen </a:t>
            </a:r>
            <a:r>
              <a:rPr lang="en-US" sz="3205" spc="70">
                <a:solidFill>
                  <a:srgbClr val="152540"/>
                </a:solidFill>
                <a:latin typeface="Glacial Indifference"/>
                <a:ea typeface="Glacial Indifference"/>
                <a:cs typeface="Glacial Indifference"/>
                <a:sym typeface="Glacial Indifference"/>
              </a:rPr>
              <a:t>d</a:t>
            </a:r>
            <a:r>
              <a:rPr lang="en-US" sz="3205" u="none" strike="noStrike" spc="70">
                <a:solidFill>
                  <a:srgbClr val="152540"/>
                </a:solidFill>
                <a:latin typeface="Glacial Indifference"/>
                <a:ea typeface="Glacial Indifference"/>
                <a:cs typeface="Glacial Indifference"/>
                <a:sym typeface="Glacial Indifference"/>
              </a:rPr>
              <a:t>ir</a:t>
            </a:r>
            <a:r>
              <a:rPr lang="en-US" sz="3205" spc="70">
                <a:solidFill>
                  <a:srgbClr val="152540"/>
                </a:solidFill>
                <a:latin typeface="Glacial Indifference"/>
                <a:ea typeface="Glacial Indifference"/>
                <a:cs typeface="Glacial Indifference"/>
                <a:sym typeface="Glacial Indifference"/>
              </a:rPr>
              <a:t>ec</a:t>
            </a:r>
            <a:r>
              <a:rPr lang="en-US" sz="3205" u="none" strike="noStrike" spc="70">
                <a:solidFill>
                  <a:srgbClr val="152540"/>
                </a:solidFill>
                <a:latin typeface="Glacial Indifference"/>
                <a:ea typeface="Glacial Indifference"/>
                <a:cs typeface="Glacial Indifference"/>
                <a:sym typeface="Glacial Indifference"/>
              </a:rPr>
              <a:t>t</a:t>
            </a:r>
            <a:r>
              <a:rPr lang="en-US" sz="3205" spc="70">
                <a:solidFill>
                  <a:srgbClr val="152540"/>
                </a:solidFill>
                <a:latin typeface="Glacial Indifference"/>
                <a:ea typeface="Glacial Indifference"/>
                <a:cs typeface="Glacial Indifference"/>
                <a:sym typeface="Glacial Indifference"/>
              </a:rPr>
              <a:t>a</a:t>
            </a:r>
            <a:r>
              <a:rPr lang="en-US" sz="3205" u="none" strike="noStrike" spc="70">
                <a:solidFill>
                  <a:srgbClr val="152540"/>
                </a:solidFill>
                <a:latin typeface="Glacial Indifference"/>
                <a:ea typeface="Glacial Indifference"/>
                <a:cs typeface="Glacial Indifference"/>
                <a:sym typeface="Glacial Indifference"/>
              </a:rPr>
              <a:t>mente </a:t>
            </a:r>
            <a:r>
              <a:rPr lang="en-US" sz="3205" spc="70">
                <a:solidFill>
                  <a:srgbClr val="152540"/>
                </a:solidFill>
                <a:latin typeface="Glacial Indifference"/>
                <a:ea typeface="Glacial Indifference"/>
                <a:cs typeface="Glacial Indifference"/>
                <a:sym typeface="Glacial Indifference"/>
              </a:rPr>
              <a:t>d</a:t>
            </a:r>
            <a:r>
              <a:rPr lang="en-US" sz="3205" u="none" strike="noStrike" spc="70">
                <a:solidFill>
                  <a:srgbClr val="152540"/>
                </a:solidFill>
                <a:latin typeface="Glacial Indifference"/>
                <a:ea typeface="Glacial Indifference"/>
                <a:cs typeface="Glacial Indifference"/>
                <a:sym typeface="Glacial Indifference"/>
              </a:rPr>
              <a:t>el entendimient</a:t>
            </a:r>
            <a:r>
              <a:rPr lang="en-US" sz="3205" spc="70">
                <a:solidFill>
                  <a:srgbClr val="152540"/>
                </a:solidFill>
                <a:latin typeface="Glacial Indifference"/>
                <a:ea typeface="Glacial Indifference"/>
                <a:cs typeface="Glacial Indifference"/>
                <a:sym typeface="Glacial Indifference"/>
              </a:rPr>
              <a:t>o </a:t>
            </a:r>
            <a:r>
              <a:rPr lang="en-US" sz="3205" u="none" strike="noStrike" spc="70">
                <a:solidFill>
                  <a:srgbClr val="152540"/>
                </a:solidFill>
                <a:latin typeface="Glacial Indifference"/>
                <a:ea typeface="Glacial Indifference"/>
                <a:cs typeface="Glacial Indifference"/>
                <a:sym typeface="Glacial Indifference"/>
              </a:rPr>
              <a:t>y aplicación </a:t>
            </a:r>
            <a:r>
              <a:rPr lang="en-US" sz="3205" spc="70">
                <a:solidFill>
                  <a:srgbClr val="152540"/>
                </a:solidFill>
                <a:latin typeface="Glacial Indifference"/>
                <a:ea typeface="Glacial Indifference"/>
                <a:cs typeface="Glacial Indifference"/>
                <a:sym typeface="Glacial Indifference"/>
              </a:rPr>
              <a:t>de </a:t>
            </a:r>
            <a:r>
              <a:rPr lang="en-US" sz="3205" u="none" strike="noStrike" spc="70">
                <a:solidFill>
                  <a:srgbClr val="152540"/>
                </a:solidFill>
                <a:latin typeface="Glacial Indifference"/>
                <a:ea typeface="Glacial Indifference"/>
                <a:cs typeface="Glacial Indifference"/>
                <a:sym typeface="Glacial Indifference"/>
              </a:rPr>
              <a:t>esta</a:t>
            </a:r>
            <a:r>
              <a:rPr lang="en-US" sz="3205" spc="70">
                <a:solidFill>
                  <a:srgbClr val="152540"/>
                </a:solidFill>
                <a:latin typeface="Glacial Indifference"/>
                <a:ea typeface="Glacial Indifference"/>
                <a:cs typeface="Glacial Indifference"/>
                <a:sym typeface="Glacial Indifference"/>
              </a:rPr>
              <a:t>s </a:t>
            </a:r>
            <a:r>
              <a:rPr lang="en-US" sz="3205" u="none" strike="noStrike" spc="70">
                <a:solidFill>
                  <a:srgbClr val="152540"/>
                </a:solidFill>
                <a:latin typeface="Glacial Indifference"/>
                <a:ea typeface="Glacial Indifference"/>
                <a:cs typeface="Glacial Indifference"/>
                <a:sym typeface="Glacial Indifference"/>
              </a:rPr>
              <a:t>di</a:t>
            </a:r>
            <a:r>
              <a:rPr lang="en-US" sz="3205" spc="70">
                <a:solidFill>
                  <a:srgbClr val="152540"/>
                </a:solidFill>
                <a:latin typeface="Glacial Indifference"/>
                <a:ea typeface="Glacial Indifference"/>
                <a:cs typeface="Glacial Indifference"/>
                <a:sym typeface="Glacial Indifference"/>
              </a:rPr>
              <a:t>rec</a:t>
            </a:r>
            <a:r>
              <a:rPr lang="en-US" sz="3205" u="none" strike="noStrike" spc="70">
                <a:solidFill>
                  <a:srgbClr val="152540"/>
                </a:solidFill>
                <a:latin typeface="Glacial Indifference"/>
                <a:ea typeface="Glacial Indifference"/>
                <a:cs typeface="Glacial Indifference"/>
                <a:sym typeface="Glacial Indifference"/>
              </a:rPr>
              <a:t>t</a:t>
            </a:r>
            <a:r>
              <a:rPr lang="en-US" sz="3205" spc="70">
                <a:solidFill>
                  <a:srgbClr val="152540"/>
                </a:solidFill>
                <a:latin typeface="Glacial Indifference"/>
                <a:ea typeface="Glacial Indifference"/>
                <a:cs typeface="Glacial Indifference"/>
                <a:sym typeface="Glacial Indifference"/>
              </a:rPr>
              <a:t>r</a:t>
            </a:r>
            <a:r>
              <a:rPr lang="en-US" sz="3205" u="none" strike="noStrike" spc="70">
                <a:solidFill>
                  <a:srgbClr val="152540"/>
                </a:solidFill>
                <a:latin typeface="Glacial Indifference"/>
                <a:ea typeface="Glacial Indifference"/>
                <a:cs typeface="Glacial Indifference"/>
                <a:sym typeface="Glacial Indifference"/>
              </a:rPr>
              <a:t>ice</a:t>
            </a:r>
            <a:r>
              <a:rPr lang="en-US" sz="3205" spc="70">
                <a:solidFill>
                  <a:srgbClr val="152540"/>
                </a:solidFill>
                <a:latin typeface="Glacial Indifference"/>
                <a:ea typeface="Glacial Indifference"/>
                <a:cs typeface="Glacial Indifference"/>
                <a:sym typeface="Glacial Indifference"/>
              </a:rPr>
              <a:t>s</a:t>
            </a:r>
            <a:r>
              <a:rPr lang="en-US" sz="3205" u="none" strike="noStrike" spc="70">
                <a:solidFill>
                  <a:srgbClr val="152540"/>
                </a:solidFill>
                <a:latin typeface="Glacial Indifference"/>
                <a:ea typeface="Glacial Indifference"/>
                <a:cs typeface="Glacial Indifference"/>
                <a:sym typeface="Glacial Indifference"/>
              </a:rPr>
              <a:t> por parte de todos sus miembr</a:t>
            </a:r>
            <a:r>
              <a:rPr lang="en-US" sz="3205" spc="70">
                <a:solidFill>
                  <a:srgbClr val="152540"/>
                </a:solidFill>
                <a:latin typeface="Glacial Indifference"/>
                <a:ea typeface="Glacial Indifference"/>
                <a:cs typeface="Glacial Indifference"/>
                <a:sym typeface="Glacial Indifference"/>
              </a:rPr>
              <a:t>os.</a:t>
            </a:r>
          </a:p>
          <a:p>
            <a:pPr algn="just">
              <a:lnSpc>
                <a:spcPts val="3928"/>
              </a:lnSpc>
            </a:pPr>
            <a:endParaRPr lang="en-US" sz="3205" spc="70">
              <a:solidFill>
                <a:srgbClr val="152540"/>
              </a:solidFill>
              <a:latin typeface="Glacial Indifference"/>
              <a:ea typeface="Glacial Indifference"/>
              <a:cs typeface="Glacial Indifference"/>
              <a:sym typeface="Glacial Indifference"/>
            </a:endParaRPr>
          </a:p>
          <a:p>
            <a:pPr algn="just">
              <a:lnSpc>
                <a:spcPts val="3928"/>
              </a:lnSpc>
            </a:pPr>
            <a:endParaRPr lang="en-US" sz="3205" spc="70">
              <a:solidFill>
                <a:srgbClr val="152540"/>
              </a:solidFill>
              <a:latin typeface="Glacial Indifference"/>
              <a:ea typeface="Glacial Indifference"/>
              <a:cs typeface="Glacial Indifference"/>
              <a:sym typeface="Glacial Indifference"/>
            </a:endParaRPr>
          </a:p>
          <a:p>
            <a:pPr algn="just">
              <a:lnSpc>
                <a:spcPts val="4908"/>
              </a:lnSpc>
            </a:pPr>
            <a:endParaRPr lang="en-US" sz="3205" spc="70">
              <a:solidFill>
                <a:srgbClr val="152540"/>
              </a:solidFill>
              <a:latin typeface="Glacial Indifference"/>
              <a:ea typeface="Glacial Indifference"/>
              <a:cs typeface="Glacial Indifference"/>
              <a:sym typeface="Glacial Indifference"/>
            </a:endParaRPr>
          </a:p>
        </p:txBody>
      </p:sp>
      <p:sp>
        <p:nvSpPr>
          <p:cNvPr id="7" name="Freeform 7"/>
          <p:cNvSpPr/>
          <p:nvPr/>
        </p:nvSpPr>
        <p:spPr>
          <a:xfrm>
            <a:off x="16321534" y="-285545"/>
            <a:ext cx="1966466" cy="1884231"/>
          </a:xfrm>
          <a:custGeom>
            <a:avLst/>
            <a:gdLst/>
            <a:ahLst/>
            <a:cxnLst/>
            <a:rect l="l" t="t" r="r" b="b"/>
            <a:pathLst>
              <a:path w="1966466" h="1884231">
                <a:moveTo>
                  <a:pt x="0" y="0"/>
                </a:moveTo>
                <a:lnTo>
                  <a:pt x="1966466" y="0"/>
                </a:lnTo>
                <a:lnTo>
                  <a:pt x="1966466" y="1884232"/>
                </a:lnTo>
                <a:lnTo>
                  <a:pt x="0" y="1884232"/>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8" name="Freeform 8"/>
          <p:cNvSpPr/>
          <p:nvPr/>
        </p:nvSpPr>
        <p:spPr>
          <a:xfrm>
            <a:off x="17304767" y="854768"/>
            <a:ext cx="1966466" cy="1884231"/>
          </a:xfrm>
          <a:custGeom>
            <a:avLst/>
            <a:gdLst/>
            <a:ahLst/>
            <a:cxnLst/>
            <a:rect l="l" t="t" r="r" b="b"/>
            <a:pathLst>
              <a:path w="1966466" h="1884231">
                <a:moveTo>
                  <a:pt x="0" y="0"/>
                </a:moveTo>
                <a:lnTo>
                  <a:pt x="1966466" y="0"/>
                </a:lnTo>
                <a:lnTo>
                  <a:pt x="1966466" y="1884232"/>
                </a:lnTo>
                <a:lnTo>
                  <a:pt x="0" y="1884232"/>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9" name="Freeform 9"/>
          <p:cNvSpPr/>
          <p:nvPr/>
        </p:nvSpPr>
        <p:spPr>
          <a:xfrm>
            <a:off x="0" y="9258300"/>
            <a:ext cx="1966466" cy="1884231"/>
          </a:xfrm>
          <a:custGeom>
            <a:avLst/>
            <a:gdLst/>
            <a:ahLst/>
            <a:cxnLst/>
            <a:rect l="l" t="t" r="r" b="b"/>
            <a:pathLst>
              <a:path w="1966466" h="1884231">
                <a:moveTo>
                  <a:pt x="0" y="0"/>
                </a:moveTo>
                <a:lnTo>
                  <a:pt x="1966466" y="0"/>
                </a:lnTo>
                <a:lnTo>
                  <a:pt x="1966466" y="1884231"/>
                </a:lnTo>
                <a:lnTo>
                  <a:pt x="0" y="1884231"/>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10" name="Freeform 10"/>
          <p:cNvSpPr/>
          <p:nvPr/>
        </p:nvSpPr>
        <p:spPr>
          <a:xfrm>
            <a:off x="-937766" y="8402769"/>
            <a:ext cx="1966466" cy="1884231"/>
          </a:xfrm>
          <a:custGeom>
            <a:avLst/>
            <a:gdLst/>
            <a:ahLst/>
            <a:cxnLst/>
            <a:rect l="l" t="t" r="r" b="b"/>
            <a:pathLst>
              <a:path w="1966466" h="1884231">
                <a:moveTo>
                  <a:pt x="0" y="0"/>
                </a:moveTo>
                <a:lnTo>
                  <a:pt x="1966466" y="0"/>
                </a:lnTo>
                <a:lnTo>
                  <a:pt x="1966466" y="1884231"/>
                </a:lnTo>
                <a:lnTo>
                  <a:pt x="0" y="1884231"/>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11" name="Freeform 11"/>
          <p:cNvSpPr/>
          <p:nvPr/>
        </p:nvSpPr>
        <p:spPr>
          <a:xfrm rot="672866">
            <a:off x="-1045588" y="-1783519"/>
            <a:ext cx="6556116" cy="6126988"/>
          </a:xfrm>
          <a:custGeom>
            <a:avLst/>
            <a:gdLst/>
            <a:ahLst/>
            <a:cxnLst/>
            <a:rect l="l" t="t" r="r" b="b"/>
            <a:pathLst>
              <a:path w="6556116" h="6126988">
                <a:moveTo>
                  <a:pt x="0" y="0"/>
                </a:moveTo>
                <a:lnTo>
                  <a:pt x="6556116" y="0"/>
                </a:lnTo>
                <a:lnTo>
                  <a:pt x="6556116" y="6126988"/>
                </a:lnTo>
                <a:lnTo>
                  <a:pt x="0" y="6126988"/>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12" name="Freeform 12"/>
          <p:cNvSpPr/>
          <p:nvPr/>
        </p:nvSpPr>
        <p:spPr>
          <a:xfrm rot="-10799999">
            <a:off x="12715117" y="7583041"/>
            <a:ext cx="6556116" cy="6126988"/>
          </a:xfrm>
          <a:custGeom>
            <a:avLst/>
            <a:gdLst/>
            <a:ahLst/>
            <a:cxnLst/>
            <a:rect l="l" t="t" r="r" b="b"/>
            <a:pathLst>
              <a:path w="6556116" h="6126988">
                <a:moveTo>
                  <a:pt x="0" y="0"/>
                </a:moveTo>
                <a:lnTo>
                  <a:pt x="6556116" y="0"/>
                </a:lnTo>
                <a:lnTo>
                  <a:pt x="6556116" y="6126988"/>
                </a:lnTo>
                <a:lnTo>
                  <a:pt x="0" y="6126988"/>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13" name="Freeform 13"/>
          <p:cNvSpPr/>
          <p:nvPr/>
        </p:nvSpPr>
        <p:spPr>
          <a:xfrm>
            <a:off x="88137" y="138237"/>
            <a:ext cx="2927550" cy="890463"/>
          </a:xfrm>
          <a:custGeom>
            <a:avLst/>
            <a:gdLst/>
            <a:ahLst/>
            <a:cxnLst/>
            <a:rect l="l" t="t" r="r" b="b"/>
            <a:pathLst>
              <a:path w="2927550" h="890463">
                <a:moveTo>
                  <a:pt x="0" y="0"/>
                </a:moveTo>
                <a:lnTo>
                  <a:pt x="2927550" y="0"/>
                </a:lnTo>
                <a:lnTo>
                  <a:pt x="2927550" y="890463"/>
                </a:lnTo>
                <a:lnTo>
                  <a:pt x="0" y="890463"/>
                </a:lnTo>
                <a:lnTo>
                  <a:pt x="0" y="0"/>
                </a:lnTo>
                <a:close/>
              </a:path>
            </a:pathLst>
          </a:custGeom>
          <a:blipFill>
            <a:blip r:embed="rId6"/>
            <a:stretch>
              <a:fillRect/>
            </a:stretch>
          </a:blipFill>
        </p:spPr>
        <p:txBody>
          <a:bodyPr/>
          <a:lstStyle/>
          <a:p>
            <a:endParaRPr lang="es-SV"/>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flipV="1">
            <a:off x="1478627" y="1685723"/>
            <a:ext cx="0" cy="6915554"/>
          </a:xfrm>
          <a:prstGeom prst="line">
            <a:avLst/>
          </a:prstGeom>
          <a:ln w="66675" cap="flat">
            <a:solidFill>
              <a:srgbClr val="E3D8D4"/>
            </a:solidFill>
            <a:prstDash val="solid"/>
            <a:headEnd type="none" w="sm" len="sm"/>
            <a:tailEnd type="none" w="sm" len="sm"/>
          </a:ln>
        </p:spPr>
        <p:txBody>
          <a:bodyPr/>
          <a:lstStyle/>
          <a:p>
            <a:endParaRPr lang="es-SV"/>
          </a:p>
        </p:txBody>
      </p:sp>
      <p:sp>
        <p:nvSpPr>
          <p:cNvPr id="3" name="Freeform 3"/>
          <p:cNvSpPr/>
          <p:nvPr/>
        </p:nvSpPr>
        <p:spPr>
          <a:xfrm>
            <a:off x="749921" y="138237"/>
            <a:ext cx="2927550" cy="890463"/>
          </a:xfrm>
          <a:custGeom>
            <a:avLst/>
            <a:gdLst/>
            <a:ahLst/>
            <a:cxnLst/>
            <a:rect l="l" t="t" r="r" b="b"/>
            <a:pathLst>
              <a:path w="2927550" h="890463">
                <a:moveTo>
                  <a:pt x="0" y="0"/>
                </a:moveTo>
                <a:lnTo>
                  <a:pt x="2927551" y="0"/>
                </a:lnTo>
                <a:lnTo>
                  <a:pt x="2927551" y="890463"/>
                </a:lnTo>
                <a:lnTo>
                  <a:pt x="0" y="890463"/>
                </a:lnTo>
                <a:lnTo>
                  <a:pt x="0" y="0"/>
                </a:lnTo>
                <a:close/>
              </a:path>
            </a:pathLst>
          </a:custGeom>
          <a:blipFill>
            <a:blip r:embed="rId2"/>
            <a:stretch>
              <a:fillRect/>
            </a:stretch>
          </a:blipFill>
        </p:spPr>
        <p:txBody>
          <a:bodyPr/>
          <a:lstStyle/>
          <a:p>
            <a:endParaRPr lang="es-SV"/>
          </a:p>
        </p:txBody>
      </p:sp>
      <p:sp>
        <p:nvSpPr>
          <p:cNvPr id="4" name="Freeform 4"/>
          <p:cNvSpPr/>
          <p:nvPr/>
        </p:nvSpPr>
        <p:spPr>
          <a:xfrm>
            <a:off x="3197413" y="4747637"/>
            <a:ext cx="13420856" cy="5265599"/>
          </a:xfrm>
          <a:custGeom>
            <a:avLst/>
            <a:gdLst/>
            <a:ahLst/>
            <a:cxnLst/>
            <a:rect l="l" t="t" r="r" b="b"/>
            <a:pathLst>
              <a:path w="13420856" h="5265599">
                <a:moveTo>
                  <a:pt x="0" y="0"/>
                </a:moveTo>
                <a:lnTo>
                  <a:pt x="13420856" y="0"/>
                </a:lnTo>
                <a:lnTo>
                  <a:pt x="13420856" y="5265599"/>
                </a:lnTo>
                <a:lnTo>
                  <a:pt x="0" y="5265599"/>
                </a:lnTo>
                <a:lnTo>
                  <a:pt x="0" y="0"/>
                </a:lnTo>
                <a:close/>
              </a:path>
            </a:pathLst>
          </a:custGeom>
          <a:blipFill>
            <a:blip r:embed="rId3"/>
            <a:stretch>
              <a:fillRect/>
            </a:stretch>
          </a:blipFill>
        </p:spPr>
        <p:txBody>
          <a:bodyPr/>
          <a:lstStyle/>
          <a:p>
            <a:endParaRPr lang="es-SV"/>
          </a:p>
        </p:txBody>
      </p:sp>
      <p:sp>
        <p:nvSpPr>
          <p:cNvPr id="5" name="TextBox 5"/>
          <p:cNvSpPr txBox="1"/>
          <p:nvPr/>
        </p:nvSpPr>
        <p:spPr>
          <a:xfrm>
            <a:off x="2945548" y="2126502"/>
            <a:ext cx="12984216" cy="2261812"/>
          </a:xfrm>
          <a:prstGeom prst="rect">
            <a:avLst/>
          </a:prstGeom>
        </p:spPr>
        <p:txBody>
          <a:bodyPr lIns="0" tIns="0" rIns="0" bIns="0" rtlCol="0" anchor="t">
            <a:spAutoFit/>
          </a:bodyPr>
          <a:lstStyle/>
          <a:p>
            <a:pPr algn="ctr">
              <a:lnSpc>
                <a:spcPts val="6058"/>
              </a:lnSpc>
            </a:pPr>
            <a:r>
              <a:rPr lang="en-US" sz="4327" b="1" spc="406">
                <a:solidFill>
                  <a:srgbClr val="253754"/>
                </a:solidFill>
                <a:latin typeface="Glacial Indifference Bold"/>
                <a:ea typeface="Glacial Indifference Bold"/>
                <a:cs typeface="Glacial Indifference Bold"/>
                <a:sym typeface="Glacial Indifference Bold"/>
              </a:rPr>
              <a:t>CONTRIBUYENDO A LA RESPUESTA NACIONAL AL VIH Y LA TUBERCULOSIS EN EL SALVADOR.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567712" y="2114009"/>
            <a:ext cx="17720288" cy="13321171"/>
          </a:xfrm>
          <a:prstGeom prst="rect">
            <a:avLst/>
          </a:prstGeom>
        </p:spPr>
        <p:txBody>
          <a:bodyPr lIns="0" tIns="0" rIns="0" bIns="0" rtlCol="0" anchor="t">
            <a:spAutoFit/>
          </a:bodyPr>
          <a:lstStyle/>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In</a:t>
            </a:r>
            <a:r>
              <a:rPr lang="en-US" sz="5594" b="1" u="sng" strike="noStrike" spc="123">
                <a:solidFill>
                  <a:srgbClr val="152540"/>
                </a:solidFill>
                <a:latin typeface="Glacial Indifference Bold"/>
                <a:ea typeface="Glacial Indifference Bold"/>
                <a:cs typeface="Glacial Indifference Bold"/>
                <a:sym typeface="Glacial Indifference Bold"/>
              </a:rPr>
              <a:t>troducción</a:t>
            </a:r>
          </a:p>
          <a:p>
            <a:pPr algn="ctr">
              <a:lnSpc>
                <a:spcPts val="7272"/>
              </a:lnSpc>
            </a:pPr>
            <a:r>
              <a:rPr lang="en-US" sz="5194" u="none" strike="noStrike" spc="114">
                <a:solidFill>
                  <a:srgbClr val="152540"/>
                </a:solidFill>
                <a:latin typeface="Glacial Indifference"/>
                <a:ea typeface="Glacial Indifference"/>
                <a:cs typeface="Glacial Indifference"/>
                <a:sym typeface="Glacial Indifference"/>
              </a:rPr>
              <a:t>El Módulo 5 del programa de orientación para los Mecanismos de Coordinación de País (MCP) proporciona una visión integral sobre cómo están estructurados los MCP, sus funciones y requisitos operativos establecidos por el Fondo Mundial. Este conocimiento es esencial para que los miembros del MCP comprendan sus responsabilidades y contribuyan eficazmente al funcionamiento del mecanismo.</a:t>
            </a:r>
          </a:p>
          <a:p>
            <a:pPr algn="ctr">
              <a:lnSpc>
                <a:spcPts val="7832"/>
              </a:lnSpc>
            </a:pPr>
            <a:endParaRPr lang="en-US" sz="5194" u="none" strike="noStrike" spc="114">
              <a:solidFill>
                <a:srgbClr val="152540"/>
              </a:solidFill>
              <a:latin typeface="Glacial Indifference"/>
              <a:ea typeface="Glacial Indifference"/>
              <a:cs typeface="Glacial Indifference"/>
              <a:sym typeface="Glacial Indifference"/>
            </a:endParaRPr>
          </a:p>
          <a:p>
            <a:pPr algn="ctr">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567712" y="1307868"/>
            <a:ext cx="17720288" cy="13930771"/>
          </a:xfrm>
          <a:prstGeom prst="rect">
            <a:avLst/>
          </a:prstGeom>
        </p:spPr>
        <p:txBody>
          <a:bodyPr lIns="0" tIns="0" rIns="0" bIns="0" rtlCol="0" anchor="t">
            <a:spAutoFit/>
          </a:bodyPr>
          <a:lstStyle/>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Requisi</a:t>
            </a:r>
            <a:r>
              <a:rPr lang="en-US" sz="5594" b="1" u="sng" strike="noStrike" spc="123">
                <a:solidFill>
                  <a:srgbClr val="152540"/>
                </a:solidFill>
                <a:latin typeface="Glacial Indifference Bold"/>
                <a:ea typeface="Glacial Indifference Bold"/>
                <a:cs typeface="Glacial Indifference Bold"/>
                <a:sym typeface="Glacial Indifference Bold"/>
              </a:rPr>
              <a:t>tos de Elegibilidad del MCP</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El Fondo Mundial establece seis requisitos de elegibilidad que todo MCP debe cumplir para acceder a financiamiento mediante subvenciones. Estos son:</a:t>
            </a: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1. Proceso de Elaboración de SF .</a:t>
            </a: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2. Selección abierta y transparente de los Receptores Principales (RP).</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567712" y="1307868"/>
            <a:ext cx="17720288" cy="13930771"/>
          </a:xfrm>
          <a:prstGeom prst="rect">
            <a:avLst/>
          </a:prstGeom>
        </p:spPr>
        <p:txBody>
          <a:bodyPr lIns="0" tIns="0" rIns="0" bIns="0" rtlCol="0" anchor="t">
            <a:spAutoFit/>
          </a:bodyPr>
          <a:lstStyle/>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Requisi</a:t>
            </a:r>
            <a:r>
              <a:rPr lang="en-US" sz="5594" b="1" u="sng" strike="noStrike" spc="123">
                <a:solidFill>
                  <a:srgbClr val="152540"/>
                </a:solidFill>
                <a:latin typeface="Glacial Indifference Bold"/>
                <a:ea typeface="Glacial Indifference Bold"/>
                <a:cs typeface="Glacial Indifference Bold"/>
                <a:sym typeface="Glacial Indifference Bold"/>
              </a:rPr>
              <a:t>tos de Elegibilidad del MCP</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3. Procesos transparentes y sin conflicto de interés para el monitoreo de los proyectos </a:t>
            </a: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4. Incorporación de personas que viven con enfermedades, así como poblaciones clave y con vulnerabilidades.</a:t>
            </a: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567712" y="1307868"/>
            <a:ext cx="17720288" cy="13930771"/>
          </a:xfrm>
          <a:prstGeom prst="rect">
            <a:avLst/>
          </a:prstGeom>
        </p:spPr>
        <p:txBody>
          <a:bodyPr lIns="0" tIns="0" rIns="0" bIns="0" rtlCol="0" anchor="t">
            <a:spAutoFit/>
          </a:bodyPr>
          <a:lstStyle/>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Requisi</a:t>
            </a:r>
            <a:r>
              <a:rPr lang="en-US" sz="5594" b="1" u="sng" strike="noStrike" spc="123">
                <a:solidFill>
                  <a:srgbClr val="152540"/>
                </a:solidFill>
                <a:latin typeface="Glacial Indifference Bold"/>
                <a:ea typeface="Glacial Indifference Bold"/>
                <a:cs typeface="Glacial Indifference Bold"/>
                <a:sym typeface="Glacial Indifference Bold"/>
              </a:rPr>
              <a:t>tos de Elegibilidad del MCP</a:t>
            </a:r>
          </a:p>
          <a:p>
            <a:pPr algn="ctr">
              <a:lnSpc>
                <a:spcPts val="7832"/>
              </a:lnSpc>
            </a:pPr>
            <a:endParaRPr lang="en-US" sz="5594" b="1" u="sng" strike="noStrike" spc="123">
              <a:solidFill>
                <a:srgbClr val="152540"/>
              </a:solidFill>
              <a:latin typeface="Glacial Indifference Bold"/>
              <a:ea typeface="Glacial Indifference Bold"/>
              <a:cs typeface="Glacial Indifference Bold"/>
              <a:sym typeface="Glacial Indifference Bold"/>
            </a:endParaRP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5. Procesos de selección documentados y equitativos para miembros no gubernamentales.</a:t>
            </a: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6. Política y manejo efectivo de conflictos de interés.</a:t>
            </a: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4" name="Freeform 4"/>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4"/>
            <a:stretch>
              <a:fillRect/>
            </a:stretch>
          </a:blipFill>
        </p:spPr>
        <p:txBody>
          <a:bodyPr/>
          <a:lstStyle/>
          <a:p>
            <a:endParaRPr lang="es-SV"/>
          </a:p>
        </p:txBody>
      </p:sp>
      <p:sp>
        <p:nvSpPr>
          <p:cNvPr id="5" name="Freeform 5"/>
          <p:cNvSpPr/>
          <p:nvPr/>
        </p:nvSpPr>
        <p:spPr>
          <a:xfrm>
            <a:off x="2958122" y="1549886"/>
            <a:ext cx="12348727" cy="6926832"/>
          </a:xfrm>
          <a:custGeom>
            <a:avLst/>
            <a:gdLst/>
            <a:ahLst/>
            <a:cxnLst/>
            <a:rect l="l" t="t" r="r" b="b"/>
            <a:pathLst>
              <a:path w="12348727" h="6926832">
                <a:moveTo>
                  <a:pt x="0" y="0"/>
                </a:moveTo>
                <a:lnTo>
                  <a:pt x="12348727" y="0"/>
                </a:lnTo>
                <a:lnTo>
                  <a:pt x="12348727" y="6926832"/>
                </a:lnTo>
                <a:lnTo>
                  <a:pt x="0" y="6926832"/>
                </a:lnTo>
                <a:lnTo>
                  <a:pt x="0" y="0"/>
                </a:lnTo>
                <a:close/>
              </a:path>
            </a:pathLst>
          </a:custGeom>
          <a:blipFill>
            <a:blip r:embed="rId5"/>
            <a:stretch>
              <a:fillRect/>
            </a:stretch>
          </a:blipFill>
        </p:spPr>
        <p:txBody>
          <a:bodyPr/>
          <a:lstStyle/>
          <a:p>
            <a:endParaRPr lang="es-SV"/>
          </a:p>
        </p:txBody>
      </p:sp>
      <p:sp>
        <p:nvSpPr>
          <p:cNvPr id="6" name="TextBox 6"/>
          <p:cNvSpPr txBox="1"/>
          <p:nvPr/>
        </p:nvSpPr>
        <p:spPr>
          <a:xfrm>
            <a:off x="3586465" y="8537761"/>
            <a:ext cx="11888636" cy="3431803"/>
          </a:xfrm>
          <a:prstGeom prst="rect">
            <a:avLst/>
          </a:prstGeom>
        </p:spPr>
        <p:txBody>
          <a:bodyPr lIns="0" tIns="0" rIns="0" bIns="0" rtlCol="0" anchor="t">
            <a:spAutoFit/>
          </a:bodyPr>
          <a:lstStyle/>
          <a:p>
            <a:pPr algn="just">
              <a:lnSpc>
                <a:spcPts val="4211"/>
              </a:lnSpc>
            </a:pPr>
            <a:r>
              <a:rPr lang="en-US" sz="3008" spc="66">
                <a:solidFill>
                  <a:srgbClr val="152540"/>
                </a:solidFill>
                <a:latin typeface="Glacial Indifference"/>
                <a:ea typeface="Glacial Indifference"/>
                <a:cs typeface="Glacial Indifference"/>
                <a:sym typeface="Glacial Indifference"/>
              </a:rPr>
              <a:t>Estos requisitos deben revisarse</a:t>
            </a:r>
            <a:r>
              <a:rPr lang="en-US" sz="3008" strike="noStrike" spc="66">
                <a:solidFill>
                  <a:srgbClr val="152540"/>
                </a:solidFill>
                <a:latin typeface="Glacial Indifference"/>
                <a:ea typeface="Glacial Indifference"/>
                <a:cs typeface="Glacial Indifference"/>
                <a:sym typeface="Glacial Indifference"/>
              </a:rPr>
              <a:t> periódicamente, y se evalúan mediante la Evaluación de Elegibilidad y Desempeño (EED), de carácter anual.</a:t>
            </a:r>
          </a:p>
          <a:p>
            <a:pPr algn="just">
              <a:lnSpc>
                <a:spcPts val="3985"/>
              </a:lnSpc>
            </a:pPr>
            <a:endParaRPr lang="en-US" sz="3008" strike="noStrike" spc="66">
              <a:solidFill>
                <a:srgbClr val="152540"/>
              </a:solidFill>
              <a:latin typeface="Glacial Indifference"/>
              <a:ea typeface="Glacial Indifference"/>
              <a:cs typeface="Glacial Indifference"/>
              <a:sym typeface="Glacial Indifference"/>
            </a:endParaRPr>
          </a:p>
          <a:p>
            <a:pPr algn="just">
              <a:lnSpc>
                <a:spcPts val="4211"/>
              </a:lnSpc>
            </a:pPr>
            <a:endParaRPr lang="en-US" sz="3008" strike="noStrike" spc="66">
              <a:solidFill>
                <a:srgbClr val="152540"/>
              </a:solidFill>
              <a:latin typeface="Glacial Indifference"/>
              <a:ea typeface="Glacial Indifference"/>
              <a:cs typeface="Glacial Indifference"/>
              <a:sym typeface="Glacial Indifference"/>
            </a:endParaRPr>
          </a:p>
          <a:p>
            <a:pPr algn="just">
              <a:lnSpc>
                <a:spcPts val="4211"/>
              </a:lnSpc>
            </a:pPr>
            <a:endParaRPr lang="en-US" sz="3008" strike="noStrike" spc="66">
              <a:solidFill>
                <a:srgbClr val="152540"/>
              </a:solidFill>
              <a:latin typeface="Glacial Indifference"/>
              <a:ea typeface="Glacial Indifference"/>
              <a:cs typeface="Glacial Indifference"/>
              <a:sym typeface="Glacial Indifference"/>
            </a:endParaRPr>
          </a:p>
          <a:p>
            <a:pPr algn="l">
              <a:lnSpc>
                <a:spcPts val="2254"/>
              </a:lnSpc>
            </a:pPr>
            <a:endParaRPr lang="en-US" sz="3008" strike="noStrike" spc="66">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1311225" y="1669471"/>
            <a:ext cx="15808099" cy="11068682"/>
          </a:xfrm>
          <a:prstGeom prst="rect">
            <a:avLst/>
          </a:prstGeom>
        </p:spPr>
        <p:txBody>
          <a:bodyPr lIns="0" tIns="0" rIns="0" bIns="0" rtlCol="0" anchor="t">
            <a:spAutoFit/>
          </a:bodyPr>
          <a:lstStyle/>
          <a:p>
            <a:pPr algn="ctr">
              <a:lnSpc>
                <a:spcPts val="6465"/>
              </a:lnSpc>
            </a:pPr>
            <a:r>
              <a:rPr lang="en-US" sz="4618" b="1" u="sng" spc="101">
                <a:solidFill>
                  <a:srgbClr val="152540"/>
                </a:solidFill>
                <a:latin typeface="Glacial Indifference Bold"/>
                <a:ea typeface="Glacial Indifference Bold"/>
                <a:cs typeface="Glacial Indifference Bold"/>
                <a:sym typeface="Glacial Indifference Bold"/>
              </a:rPr>
              <a:t>Estructura</a:t>
            </a:r>
            <a:r>
              <a:rPr lang="en-US" sz="4618" b="1" u="sng" strike="noStrike" spc="101">
                <a:solidFill>
                  <a:srgbClr val="152540"/>
                </a:solidFill>
                <a:latin typeface="Glacial Indifference Bold"/>
                <a:ea typeface="Glacial Indifference Bold"/>
                <a:cs typeface="Glacial Indifference Bold"/>
                <a:sym typeface="Glacial Indifference Bold"/>
              </a:rPr>
              <a:t> Organizativa del MCP</a:t>
            </a:r>
          </a:p>
          <a:p>
            <a:pPr algn="ctr">
              <a:lnSpc>
                <a:spcPts val="6465"/>
              </a:lnSpc>
            </a:pPr>
            <a:endParaRPr lang="en-US" sz="4618" b="1" u="sng" strike="noStrike" spc="101">
              <a:solidFill>
                <a:srgbClr val="152540"/>
              </a:solidFill>
              <a:latin typeface="Glacial Indifference Bold"/>
              <a:ea typeface="Glacial Indifference Bold"/>
              <a:cs typeface="Glacial Indifference Bold"/>
              <a:sym typeface="Glacial Indifference Bold"/>
            </a:endParaRPr>
          </a:p>
          <a:p>
            <a:pPr algn="just">
              <a:lnSpc>
                <a:spcPts val="6465"/>
              </a:lnSpc>
            </a:pPr>
            <a:endParaRPr lang="en-US" sz="4618" b="1" u="sng" strike="noStrike" spc="101">
              <a:solidFill>
                <a:srgbClr val="152540"/>
              </a:solidFill>
              <a:latin typeface="Glacial Indifference Bold"/>
              <a:ea typeface="Glacial Indifference Bold"/>
              <a:cs typeface="Glacial Indifference Bold"/>
              <a:sym typeface="Glacial Indifference Bold"/>
            </a:endParaRPr>
          </a:p>
          <a:p>
            <a:pPr algn="just">
              <a:lnSpc>
                <a:spcPts val="6465"/>
              </a:lnSpc>
            </a:pPr>
            <a:r>
              <a:rPr lang="en-US" sz="4618" strike="noStrike" spc="101">
                <a:solidFill>
                  <a:srgbClr val="152540"/>
                </a:solidFill>
                <a:latin typeface="Glacial Indifference"/>
                <a:ea typeface="Glacial Indifference"/>
                <a:cs typeface="Glacial Indifference"/>
                <a:sym typeface="Glacial Indifference"/>
              </a:rPr>
              <a:t>Los MCP no siguen un único modelo estructural. Su diseño varía según:</a:t>
            </a:r>
          </a:p>
          <a:p>
            <a:pPr algn="just">
              <a:lnSpc>
                <a:spcPts val="6465"/>
              </a:lnSpc>
            </a:pPr>
            <a:r>
              <a:rPr lang="en-US" sz="4618" strike="noStrike" spc="101">
                <a:solidFill>
                  <a:srgbClr val="152540"/>
                </a:solidFill>
                <a:latin typeface="Glacial Indifference"/>
                <a:ea typeface="Glacial Indifference"/>
                <a:cs typeface="Glacial Indifference"/>
                <a:sym typeface="Glacial Indifference"/>
              </a:rPr>
              <a:t> - Su tamaño.</a:t>
            </a:r>
          </a:p>
          <a:p>
            <a:pPr algn="just">
              <a:lnSpc>
                <a:spcPts val="6465"/>
              </a:lnSpc>
            </a:pPr>
            <a:r>
              <a:rPr lang="en-US" sz="4618" strike="noStrike" spc="101">
                <a:solidFill>
                  <a:srgbClr val="152540"/>
                </a:solidFill>
                <a:latin typeface="Glacial Indifference"/>
                <a:ea typeface="Glacial Indifference"/>
                <a:cs typeface="Glacial Indifference"/>
                <a:sym typeface="Glacial Indifference"/>
              </a:rPr>
              <a:t> - Los sectores constituyentes representados.</a:t>
            </a:r>
          </a:p>
          <a:p>
            <a:pPr algn="just">
              <a:lnSpc>
                <a:spcPts val="6465"/>
              </a:lnSpc>
            </a:pPr>
            <a:r>
              <a:rPr lang="en-US" sz="4618" strike="noStrike" spc="101">
                <a:solidFill>
                  <a:srgbClr val="152540"/>
                </a:solidFill>
                <a:latin typeface="Glacial Indifference"/>
                <a:ea typeface="Glacial Indifference"/>
                <a:cs typeface="Glacial Indifference"/>
                <a:sym typeface="Glacial Indifference"/>
              </a:rPr>
              <a:t> - El número y tipo de comités.</a:t>
            </a:r>
          </a:p>
          <a:p>
            <a:pPr algn="just">
              <a:lnSpc>
                <a:spcPts val="6465"/>
              </a:lnSpc>
            </a:pPr>
            <a:r>
              <a:rPr lang="en-US" sz="4618" strike="noStrike" spc="101">
                <a:solidFill>
                  <a:srgbClr val="152540"/>
                </a:solidFill>
                <a:latin typeface="Glacial Indifference"/>
                <a:ea typeface="Glacial Indifference"/>
                <a:cs typeface="Glacial Indifference"/>
                <a:sym typeface="Glacial Indifference"/>
              </a:rPr>
              <a:t> - Otros factores contextuales nacionales.</a:t>
            </a: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l">
              <a:lnSpc>
                <a:spcPts val="3460"/>
              </a:lnSpc>
            </a:pPr>
            <a:endParaRPr lang="en-US" sz="4618" strike="noStrike" spc="101">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1311225" y="1669471"/>
            <a:ext cx="15808099" cy="12704222"/>
          </a:xfrm>
          <a:prstGeom prst="rect">
            <a:avLst/>
          </a:prstGeom>
        </p:spPr>
        <p:txBody>
          <a:bodyPr lIns="0" tIns="0" rIns="0" bIns="0" rtlCol="0" anchor="t">
            <a:spAutoFit/>
          </a:bodyPr>
          <a:lstStyle/>
          <a:p>
            <a:pPr algn="ctr">
              <a:lnSpc>
                <a:spcPts val="6465"/>
              </a:lnSpc>
            </a:pPr>
            <a:r>
              <a:rPr lang="en-US" sz="4618" b="1" u="sng" spc="101">
                <a:solidFill>
                  <a:srgbClr val="152540"/>
                </a:solidFill>
                <a:latin typeface="Glacial Indifference Bold"/>
                <a:ea typeface="Glacial Indifference Bold"/>
                <a:cs typeface="Glacial Indifference Bold"/>
                <a:sym typeface="Glacial Indifference Bold"/>
              </a:rPr>
              <a:t>Co</a:t>
            </a:r>
            <a:r>
              <a:rPr lang="en-US" sz="4618" b="1" u="sng" strike="noStrike" spc="101">
                <a:solidFill>
                  <a:srgbClr val="152540"/>
                </a:solidFill>
                <a:latin typeface="Glacial Indifference Bold"/>
                <a:ea typeface="Glacial Indifference Bold"/>
                <a:cs typeface="Glacial Indifference Bold"/>
                <a:sym typeface="Glacial Indifference Bold"/>
              </a:rPr>
              <a:t>mponentes Clave de la Estructura</a:t>
            </a:r>
          </a:p>
          <a:p>
            <a:pPr algn="ctr">
              <a:lnSpc>
                <a:spcPts val="6465"/>
              </a:lnSpc>
            </a:pPr>
            <a:endParaRPr lang="en-US" sz="4618" b="1" u="sng" strike="noStrike" spc="101">
              <a:solidFill>
                <a:srgbClr val="152540"/>
              </a:solidFill>
              <a:latin typeface="Glacial Indifference Bold"/>
              <a:ea typeface="Glacial Indifference Bold"/>
              <a:cs typeface="Glacial Indifference Bold"/>
              <a:sym typeface="Glacial Indifference Bold"/>
            </a:endParaRPr>
          </a:p>
          <a:p>
            <a:pPr algn="just">
              <a:lnSpc>
                <a:spcPts val="6465"/>
              </a:lnSpc>
            </a:pPr>
            <a:endParaRPr lang="en-US" sz="4618" b="1" u="sng" strike="noStrike" spc="101">
              <a:solidFill>
                <a:srgbClr val="152540"/>
              </a:solidFill>
              <a:latin typeface="Glacial Indifference Bold"/>
              <a:ea typeface="Glacial Indifference Bold"/>
              <a:cs typeface="Glacial Indifference Bold"/>
              <a:sym typeface="Glacial Indifference Bold"/>
            </a:endParaRPr>
          </a:p>
          <a:p>
            <a:pPr algn="just">
              <a:lnSpc>
                <a:spcPts val="6465"/>
              </a:lnSpc>
            </a:pPr>
            <a:r>
              <a:rPr lang="en-US" sz="4618" strike="noStrike" spc="101">
                <a:solidFill>
                  <a:srgbClr val="152540"/>
                </a:solidFill>
                <a:latin typeface="Glacial Indifference"/>
                <a:ea typeface="Glacial Indifference"/>
                <a:cs typeface="Glacial Indifference"/>
                <a:sym typeface="Glacial Indifference"/>
              </a:rPr>
              <a:t>Los miembros representan sectores como Gobierno, sociedad civil y , organismos internacionales. Cada miembro debe tener un suplente formalmente designado.</a:t>
            </a: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r>
              <a:rPr lang="en-US" sz="4618" strike="noStrike" spc="101">
                <a:solidFill>
                  <a:srgbClr val="152540"/>
                </a:solidFill>
                <a:latin typeface="Glacial Indifference"/>
                <a:ea typeface="Glacial Indifference"/>
                <a:cs typeface="Glacial Indifference"/>
                <a:sym typeface="Glacial Indifference"/>
              </a:rPr>
              <a:t>Se recomienda que cada miembro titular tenga un suplente que asista en su ausencia, con voz pero sin voto si el titular está presente.</a:t>
            </a: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l">
              <a:lnSpc>
                <a:spcPts val="3460"/>
              </a:lnSpc>
            </a:pPr>
            <a:endParaRPr lang="en-US" sz="4618" strike="noStrike" spc="101">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1311225" y="1669471"/>
            <a:ext cx="15808099" cy="13521991"/>
          </a:xfrm>
          <a:prstGeom prst="rect">
            <a:avLst/>
          </a:prstGeom>
        </p:spPr>
        <p:txBody>
          <a:bodyPr lIns="0" tIns="0" rIns="0" bIns="0" rtlCol="0" anchor="t">
            <a:spAutoFit/>
          </a:bodyPr>
          <a:lstStyle/>
          <a:p>
            <a:pPr algn="ctr">
              <a:lnSpc>
                <a:spcPts val="6465"/>
              </a:lnSpc>
            </a:pPr>
            <a:r>
              <a:rPr lang="en-US" sz="4618" b="1" u="sng" spc="101">
                <a:solidFill>
                  <a:srgbClr val="152540"/>
                </a:solidFill>
                <a:latin typeface="Glacial Indifference Bold"/>
                <a:ea typeface="Glacial Indifference Bold"/>
                <a:cs typeface="Glacial Indifference Bold"/>
                <a:sym typeface="Glacial Indifference Bold"/>
              </a:rPr>
              <a:t>Co</a:t>
            </a:r>
            <a:r>
              <a:rPr lang="en-US" sz="4618" b="1" u="sng" strike="noStrike" spc="101">
                <a:solidFill>
                  <a:srgbClr val="152540"/>
                </a:solidFill>
                <a:latin typeface="Glacial Indifference Bold"/>
                <a:ea typeface="Glacial Indifference Bold"/>
                <a:cs typeface="Glacial Indifference Bold"/>
                <a:sym typeface="Glacial Indifference Bold"/>
              </a:rPr>
              <a:t>mponentes Clave de la Estructura</a:t>
            </a:r>
          </a:p>
          <a:p>
            <a:pPr algn="just">
              <a:lnSpc>
                <a:spcPts val="6465"/>
              </a:lnSpc>
            </a:pPr>
            <a:endParaRPr lang="en-US" sz="4618" b="1" u="sng" strike="noStrike" spc="101">
              <a:solidFill>
                <a:srgbClr val="152540"/>
              </a:solidFill>
              <a:latin typeface="Glacial Indifference Bold"/>
              <a:ea typeface="Glacial Indifference Bold"/>
              <a:cs typeface="Glacial Indifference Bold"/>
              <a:sym typeface="Glacial Indifference Bold"/>
            </a:endParaRPr>
          </a:p>
          <a:p>
            <a:pPr algn="just">
              <a:lnSpc>
                <a:spcPts val="6465"/>
              </a:lnSpc>
            </a:pPr>
            <a:r>
              <a:rPr lang="en-US" sz="4618" strike="noStrike" spc="101">
                <a:solidFill>
                  <a:srgbClr val="152540"/>
                </a:solidFill>
                <a:latin typeface="Glacial Indifference"/>
                <a:ea typeface="Glacial Indifference"/>
                <a:cs typeface="Glacial Indifference"/>
                <a:sym typeface="Glacial Indifference"/>
              </a:rPr>
              <a:t>Incluye a la presidencia y vicepresidencias del MCP, con funciones de liderazgo, coordinación y representación institucional.</a:t>
            </a: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r>
              <a:rPr lang="en-US" sz="4618" strike="noStrike" spc="101">
                <a:solidFill>
                  <a:srgbClr val="152540"/>
                </a:solidFill>
                <a:latin typeface="Glacial Indifference"/>
                <a:ea typeface="Glacial Indifference"/>
                <a:cs typeface="Glacial Indifference"/>
                <a:sym typeface="Glacial Indifference"/>
              </a:rPr>
              <a:t>Comité de Supervisión Estratégica: Obligatorio para todos los MCP, supervisa el desempeño del RP y realiza recomendaciones técnicas.</a:t>
            </a:r>
          </a:p>
          <a:p>
            <a:pPr algn="just">
              <a:lnSpc>
                <a:spcPts val="6465"/>
              </a:lnSpc>
            </a:pPr>
            <a:r>
              <a:rPr lang="en-US" sz="4618" strike="noStrike" spc="101">
                <a:solidFill>
                  <a:srgbClr val="152540"/>
                </a:solidFill>
                <a:latin typeface="Glacial Indifference"/>
                <a:ea typeface="Glacial Indifference"/>
                <a:cs typeface="Glacial Indifference"/>
                <a:sym typeface="Glacial Indifference"/>
              </a:rPr>
              <a:t> </a:t>
            </a: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l">
              <a:lnSpc>
                <a:spcPts val="3460"/>
              </a:lnSpc>
            </a:pPr>
            <a:endParaRPr lang="en-US" sz="4618" strike="noStrike" spc="101">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722</Words>
  <Application>Microsoft Office PowerPoint</Application>
  <PresentationFormat>Personalizado</PresentationFormat>
  <Paragraphs>119</Paragraphs>
  <Slides>16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16</vt:i4>
      </vt:variant>
    </vt:vector>
  </HeadingPairs>
  <TitlesOfParts>
    <vt:vector size="21" baseType="lpstr">
      <vt:lpstr>Arial</vt:lpstr>
      <vt:lpstr>Calibri</vt:lpstr>
      <vt:lpstr>Glacial Indifference</vt:lpstr>
      <vt:lpstr>Glacial Indifference Bold</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Modulo 5</dc:title>
  <dc:creator>María Eugenia Ochoa Valencia</dc:creator>
  <cp:lastModifiedBy>Administración y Comunicaciones MCP</cp:lastModifiedBy>
  <cp:revision>1</cp:revision>
  <dcterms:created xsi:type="dcterms:W3CDTF">2006-08-16T00:00:00Z</dcterms:created>
  <dcterms:modified xsi:type="dcterms:W3CDTF">2025-07-23T22:03:03Z</dcterms:modified>
  <dc:identifier>DAGuBbP_aN4</dc:identifier>
</cp:coreProperties>
</file>