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 id="264" r:id="rId9"/>
    <p:sldId id="268" r:id="rId10"/>
    <p:sldId id="270" r:id="rId11"/>
    <p:sldId id="269" r:id="rId12"/>
    <p:sldId id="266"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597A8-61F3-ED84-BA27-5001E527BE9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A5CA816F-EF3A-4C6B-C414-01E4EF442F0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75E908BC-EBF7-59B7-FFD2-692B2CF7B886}"/>
              </a:ext>
            </a:extLst>
          </p:cNvPr>
          <p:cNvSpPr>
            <a:spLocks noGrp="1"/>
          </p:cNvSpPr>
          <p:nvPr>
            <p:ph type="dt" sz="half" idx="10"/>
          </p:nvPr>
        </p:nvSpPr>
        <p:spPr/>
        <p:txBody>
          <a:bodyPr/>
          <a:lstStyle/>
          <a:p>
            <a:fld id="{4116F5CF-D911-44A4-9E5D-73A1E4550F7E}" type="datetimeFigureOut">
              <a:rPr lang="es-SV" smtClean="0"/>
              <a:t>18/8/2025</a:t>
            </a:fld>
            <a:endParaRPr lang="es-SV"/>
          </a:p>
        </p:txBody>
      </p:sp>
      <p:sp>
        <p:nvSpPr>
          <p:cNvPr id="5" name="Marcador de pie de página 4">
            <a:extLst>
              <a:ext uri="{FF2B5EF4-FFF2-40B4-BE49-F238E27FC236}">
                <a16:creationId xmlns:a16="http://schemas.microsoft.com/office/drawing/2014/main" id="{12AA9346-6EEE-24D5-02FC-6E8E917A164F}"/>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EE95DEE6-6B37-6F73-7AC5-1FD531E746AB}"/>
              </a:ext>
            </a:extLst>
          </p:cNvPr>
          <p:cNvSpPr>
            <a:spLocks noGrp="1"/>
          </p:cNvSpPr>
          <p:nvPr>
            <p:ph type="sldNum" sz="quarter" idx="12"/>
          </p:nvPr>
        </p:nvSpPr>
        <p:spPr/>
        <p:txBody>
          <a:bodyPr/>
          <a:lstStyle/>
          <a:p>
            <a:fld id="{52C893AB-CDC2-4D07-B57A-F4B5AF6AED8F}" type="slidenum">
              <a:rPr lang="es-SV" smtClean="0"/>
              <a:t>‹Nº›</a:t>
            </a:fld>
            <a:endParaRPr lang="es-SV"/>
          </a:p>
        </p:txBody>
      </p:sp>
    </p:spTree>
    <p:extLst>
      <p:ext uri="{BB962C8B-B14F-4D97-AF65-F5344CB8AC3E}">
        <p14:creationId xmlns:p14="http://schemas.microsoft.com/office/powerpoint/2010/main" val="192581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90FF4-6F94-B098-0F03-D9524FE68D8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85CB1466-3D9C-3EA3-E9FC-BCDC0D634692}"/>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A357577C-77D8-9A2A-7693-96439CFBEFC9}"/>
              </a:ext>
            </a:extLst>
          </p:cNvPr>
          <p:cNvSpPr>
            <a:spLocks noGrp="1"/>
          </p:cNvSpPr>
          <p:nvPr>
            <p:ph type="dt" sz="half" idx="10"/>
          </p:nvPr>
        </p:nvSpPr>
        <p:spPr/>
        <p:txBody>
          <a:bodyPr/>
          <a:lstStyle/>
          <a:p>
            <a:fld id="{4116F5CF-D911-44A4-9E5D-73A1E4550F7E}" type="datetimeFigureOut">
              <a:rPr lang="es-SV" smtClean="0"/>
              <a:t>18/8/2025</a:t>
            </a:fld>
            <a:endParaRPr lang="es-SV"/>
          </a:p>
        </p:txBody>
      </p:sp>
      <p:sp>
        <p:nvSpPr>
          <p:cNvPr id="5" name="Marcador de pie de página 4">
            <a:extLst>
              <a:ext uri="{FF2B5EF4-FFF2-40B4-BE49-F238E27FC236}">
                <a16:creationId xmlns:a16="http://schemas.microsoft.com/office/drawing/2014/main" id="{FEDD087F-8434-764A-EBE0-FD11336C3E36}"/>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D2E96392-2186-A507-66CF-3CEAEF6C1A66}"/>
              </a:ext>
            </a:extLst>
          </p:cNvPr>
          <p:cNvSpPr>
            <a:spLocks noGrp="1"/>
          </p:cNvSpPr>
          <p:nvPr>
            <p:ph type="sldNum" sz="quarter" idx="12"/>
          </p:nvPr>
        </p:nvSpPr>
        <p:spPr/>
        <p:txBody>
          <a:bodyPr/>
          <a:lstStyle/>
          <a:p>
            <a:fld id="{52C893AB-CDC2-4D07-B57A-F4B5AF6AED8F}" type="slidenum">
              <a:rPr lang="es-SV" smtClean="0"/>
              <a:t>‹Nº›</a:t>
            </a:fld>
            <a:endParaRPr lang="es-SV"/>
          </a:p>
        </p:txBody>
      </p:sp>
    </p:spTree>
    <p:extLst>
      <p:ext uri="{BB962C8B-B14F-4D97-AF65-F5344CB8AC3E}">
        <p14:creationId xmlns:p14="http://schemas.microsoft.com/office/powerpoint/2010/main" val="206873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3D2CF6A-543E-9B8C-BBE1-F83C7B6067EC}"/>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52C18E84-22D9-88C6-742F-ED5764D9216A}"/>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9C7BD115-692D-715A-ECC5-2474CD6E8D6C}"/>
              </a:ext>
            </a:extLst>
          </p:cNvPr>
          <p:cNvSpPr>
            <a:spLocks noGrp="1"/>
          </p:cNvSpPr>
          <p:nvPr>
            <p:ph type="dt" sz="half" idx="10"/>
          </p:nvPr>
        </p:nvSpPr>
        <p:spPr/>
        <p:txBody>
          <a:bodyPr/>
          <a:lstStyle/>
          <a:p>
            <a:fld id="{4116F5CF-D911-44A4-9E5D-73A1E4550F7E}" type="datetimeFigureOut">
              <a:rPr lang="es-SV" smtClean="0"/>
              <a:t>18/8/2025</a:t>
            </a:fld>
            <a:endParaRPr lang="es-SV"/>
          </a:p>
        </p:txBody>
      </p:sp>
      <p:sp>
        <p:nvSpPr>
          <p:cNvPr id="5" name="Marcador de pie de página 4">
            <a:extLst>
              <a:ext uri="{FF2B5EF4-FFF2-40B4-BE49-F238E27FC236}">
                <a16:creationId xmlns:a16="http://schemas.microsoft.com/office/drawing/2014/main" id="{292879AB-05DB-9DF0-8C49-CD04C907C53E}"/>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A1454BB8-8FDB-DD99-5BC8-DEB91A3D5C95}"/>
              </a:ext>
            </a:extLst>
          </p:cNvPr>
          <p:cNvSpPr>
            <a:spLocks noGrp="1"/>
          </p:cNvSpPr>
          <p:nvPr>
            <p:ph type="sldNum" sz="quarter" idx="12"/>
          </p:nvPr>
        </p:nvSpPr>
        <p:spPr/>
        <p:txBody>
          <a:bodyPr/>
          <a:lstStyle/>
          <a:p>
            <a:fld id="{52C893AB-CDC2-4D07-B57A-F4B5AF6AED8F}" type="slidenum">
              <a:rPr lang="es-SV" smtClean="0"/>
              <a:t>‹Nº›</a:t>
            </a:fld>
            <a:endParaRPr lang="es-SV"/>
          </a:p>
        </p:txBody>
      </p:sp>
    </p:spTree>
    <p:extLst>
      <p:ext uri="{BB962C8B-B14F-4D97-AF65-F5344CB8AC3E}">
        <p14:creationId xmlns:p14="http://schemas.microsoft.com/office/powerpoint/2010/main" val="330151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C2A1A7-097F-F0F7-13B0-B8FDCB77291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C43C6278-29E0-E637-0DBE-1C3B9EE92D26}"/>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F7698310-7846-4630-EB24-50C8B8DAE710}"/>
              </a:ext>
            </a:extLst>
          </p:cNvPr>
          <p:cNvSpPr>
            <a:spLocks noGrp="1"/>
          </p:cNvSpPr>
          <p:nvPr>
            <p:ph type="dt" sz="half" idx="10"/>
          </p:nvPr>
        </p:nvSpPr>
        <p:spPr/>
        <p:txBody>
          <a:bodyPr/>
          <a:lstStyle/>
          <a:p>
            <a:fld id="{4116F5CF-D911-44A4-9E5D-73A1E4550F7E}" type="datetimeFigureOut">
              <a:rPr lang="es-SV" smtClean="0"/>
              <a:t>18/8/2025</a:t>
            </a:fld>
            <a:endParaRPr lang="es-SV"/>
          </a:p>
        </p:txBody>
      </p:sp>
      <p:sp>
        <p:nvSpPr>
          <p:cNvPr id="5" name="Marcador de pie de página 4">
            <a:extLst>
              <a:ext uri="{FF2B5EF4-FFF2-40B4-BE49-F238E27FC236}">
                <a16:creationId xmlns:a16="http://schemas.microsoft.com/office/drawing/2014/main" id="{6894C074-A8FE-063B-3E5E-85BA5033EEC0}"/>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DBCFEAA3-2E7C-7189-FB49-DF88BBDE755D}"/>
              </a:ext>
            </a:extLst>
          </p:cNvPr>
          <p:cNvSpPr>
            <a:spLocks noGrp="1"/>
          </p:cNvSpPr>
          <p:nvPr>
            <p:ph type="sldNum" sz="quarter" idx="12"/>
          </p:nvPr>
        </p:nvSpPr>
        <p:spPr/>
        <p:txBody>
          <a:bodyPr/>
          <a:lstStyle/>
          <a:p>
            <a:fld id="{52C893AB-CDC2-4D07-B57A-F4B5AF6AED8F}" type="slidenum">
              <a:rPr lang="es-SV" smtClean="0"/>
              <a:t>‹Nº›</a:t>
            </a:fld>
            <a:endParaRPr lang="es-SV"/>
          </a:p>
        </p:txBody>
      </p:sp>
    </p:spTree>
    <p:extLst>
      <p:ext uri="{BB962C8B-B14F-4D97-AF65-F5344CB8AC3E}">
        <p14:creationId xmlns:p14="http://schemas.microsoft.com/office/powerpoint/2010/main" val="77576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46D08-C81F-3B4C-13B5-0A4970481CA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2A98D4F-59E3-2DD9-11FD-C634EBDC68A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EA01F7-08F2-3898-D812-8C2C75000F8A}"/>
              </a:ext>
            </a:extLst>
          </p:cNvPr>
          <p:cNvSpPr>
            <a:spLocks noGrp="1"/>
          </p:cNvSpPr>
          <p:nvPr>
            <p:ph type="dt" sz="half" idx="10"/>
          </p:nvPr>
        </p:nvSpPr>
        <p:spPr/>
        <p:txBody>
          <a:bodyPr/>
          <a:lstStyle/>
          <a:p>
            <a:fld id="{4116F5CF-D911-44A4-9E5D-73A1E4550F7E}" type="datetimeFigureOut">
              <a:rPr lang="es-SV" smtClean="0"/>
              <a:t>18/8/2025</a:t>
            </a:fld>
            <a:endParaRPr lang="es-SV"/>
          </a:p>
        </p:txBody>
      </p:sp>
      <p:sp>
        <p:nvSpPr>
          <p:cNvPr id="5" name="Marcador de pie de página 4">
            <a:extLst>
              <a:ext uri="{FF2B5EF4-FFF2-40B4-BE49-F238E27FC236}">
                <a16:creationId xmlns:a16="http://schemas.microsoft.com/office/drawing/2014/main" id="{B5BE8D99-3D89-BB98-655C-08AF336CF7FC}"/>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F2683869-F956-1273-1D57-BF0619FCB7D0}"/>
              </a:ext>
            </a:extLst>
          </p:cNvPr>
          <p:cNvSpPr>
            <a:spLocks noGrp="1"/>
          </p:cNvSpPr>
          <p:nvPr>
            <p:ph type="sldNum" sz="quarter" idx="12"/>
          </p:nvPr>
        </p:nvSpPr>
        <p:spPr/>
        <p:txBody>
          <a:bodyPr/>
          <a:lstStyle/>
          <a:p>
            <a:fld id="{52C893AB-CDC2-4D07-B57A-F4B5AF6AED8F}" type="slidenum">
              <a:rPr lang="es-SV" smtClean="0"/>
              <a:t>‹Nº›</a:t>
            </a:fld>
            <a:endParaRPr lang="es-SV"/>
          </a:p>
        </p:txBody>
      </p:sp>
    </p:spTree>
    <p:extLst>
      <p:ext uri="{BB962C8B-B14F-4D97-AF65-F5344CB8AC3E}">
        <p14:creationId xmlns:p14="http://schemas.microsoft.com/office/powerpoint/2010/main" val="238109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E33FF-F244-E01E-9DAF-0315D563BC9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69D77D4-37D5-5321-33DA-EF148E3E21F1}"/>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8B2BB8C5-0514-AF29-E44E-96AA79578615}"/>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06D06E19-C6EC-75A3-FD1D-0C9A56B4B455}"/>
              </a:ext>
            </a:extLst>
          </p:cNvPr>
          <p:cNvSpPr>
            <a:spLocks noGrp="1"/>
          </p:cNvSpPr>
          <p:nvPr>
            <p:ph type="dt" sz="half" idx="10"/>
          </p:nvPr>
        </p:nvSpPr>
        <p:spPr/>
        <p:txBody>
          <a:bodyPr/>
          <a:lstStyle/>
          <a:p>
            <a:fld id="{4116F5CF-D911-44A4-9E5D-73A1E4550F7E}" type="datetimeFigureOut">
              <a:rPr lang="es-SV" smtClean="0"/>
              <a:t>18/8/2025</a:t>
            </a:fld>
            <a:endParaRPr lang="es-SV"/>
          </a:p>
        </p:txBody>
      </p:sp>
      <p:sp>
        <p:nvSpPr>
          <p:cNvPr id="6" name="Marcador de pie de página 5">
            <a:extLst>
              <a:ext uri="{FF2B5EF4-FFF2-40B4-BE49-F238E27FC236}">
                <a16:creationId xmlns:a16="http://schemas.microsoft.com/office/drawing/2014/main" id="{3C7AC80E-921D-9ADE-4F33-4E81F7B40EF3}"/>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96740B83-72FC-BA95-BC5D-1D242542B49E}"/>
              </a:ext>
            </a:extLst>
          </p:cNvPr>
          <p:cNvSpPr>
            <a:spLocks noGrp="1"/>
          </p:cNvSpPr>
          <p:nvPr>
            <p:ph type="sldNum" sz="quarter" idx="12"/>
          </p:nvPr>
        </p:nvSpPr>
        <p:spPr/>
        <p:txBody>
          <a:bodyPr/>
          <a:lstStyle/>
          <a:p>
            <a:fld id="{52C893AB-CDC2-4D07-B57A-F4B5AF6AED8F}" type="slidenum">
              <a:rPr lang="es-SV" smtClean="0"/>
              <a:t>‹Nº›</a:t>
            </a:fld>
            <a:endParaRPr lang="es-SV"/>
          </a:p>
        </p:txBody>
      </p:sp>
    </p:spTree>
    <p:extLst>
      <p:ext uri="{BB962C8B-B14F-4D97-AF65-F5344CB8AC3E}">
        <p14:creationId xmlns:p14="http://schemas.microsoft.com/office/powerpoint/2010/main" val="101555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16E4A-4BFB-1BC9-7E67-05CD4A6A3CE1}"/>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ABB4DAF2-042B-6D45-9D9B-D082DC1DEE5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8F6C0C9-BF47-CD1F-FD67-B093299CC4E9}"/>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3FD608F5-A3A2-9E21-3888-BBB77F48F07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2DDD59C-4979-BDB7-C30E-007A341EDC38}"/>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7B9F24B2-4154-C247-9ADB-BDAD841CDEB8}"/>
              </a:ext>
            </a:extLst>
          </p:cNvPr>
          <p:cNvSpPr>
            <a:spLocks noGrp="1"/>
          </p:cNvSpPr>
          <p:nvPr>
            <p:ph type="dt" sz="half" idx="10"/>
          </p:nvPr>
        </p:nvSpPr>
        <p:spPr/>
        <p:txBody>
          <a:bodyPr/>
          <a:lstStyle/>
          <a:p>
            <a:fld id="{4116F5CF-D911-44A4-9E5D-73A1E4550F7E}" type="datetimeFigureOut">
              <a:rPr lang="es-SV" smtClean="0"/>
              <a:t>18/8/2025</a:t>
            </a:fld>
            <a:endParaRPr lang="es-SV"/>
          </a:p>
        </p:txBody>
      </p:sp>
      <p:sp>
        <p:nvSpPr>
          <p:cNvPr id="8" name="Marcador de pie de página 7">
            <a:extLst>
              <a:ext uri="{FF2B5EF4-FFF2-40B4-BE49-F238E27FC236}">
                <a16:creationId xmlns:a16="http://schemas.microsoft.com/office/drawing/2014/main" id="{75598FD0-94F9-437E-D318-159DBE54AB2C}"/>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98F0FEA6-BA5B-90D2-0378-A2B1B5F1B489}"/>
              </a:ext>
            </a:extLst>
          </p:cNvPr>
          <p:cNvSpPr>
            <a:spLocks noGrp="1"/>
          </p:cNvSpPr>
          <p:nvPr>
            <p:ph type="sldNum" sz="quarter" idx="12"/>
          </p:nvPr>
        </p:nvSpPr>
        <p:spPr/>
        <p:txBody>
          <a:bodyPr/>
          <a:lstStyle/>
          <a:p>
            <a:fld id="{52C893AB-CDC2-4D07-B57A-F4B5AF6AED8F}" type="slidenum">
              <a:rPr lang="es-SV" smtClean="0"/>
              <a:t>‹Nº›</a:t>
            </a:fld>
            <a:endParaRPr lang="es-SV"/>
          </a:p>
        </p:txBody>
      </p:sp>
    </p:spTree>
    <p:extLst>
      <p:ext uri="{BB962C8B-B14F-4D97-AF65-F5344CB8AC3E}">
        <p14:creationId xmlns:p14="http://schemas.microsoft.com/office/powerpoint/2010/main" val="385376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C611F1-E716-6FD3-E6D7-A7D0E8050C0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53BB3E51-C455-F975-01F2-256B86FCF764}"/>
              </a:ext>
            </a:extLst>
          </p:cNvPr>
          <p:cNvSpPr>
            <a:spLocks noGrp="1"/>
          </p:cNvSpPr>
          <p:nvPr>
            <p:ph type="dt" sz="half" idx="10"/>
          </p:nvPr>
        </p:nvSpPr>
        <p:spPr/>
        <p:txBody>
          <a:bodyPr/>
          <a:lstStyle/>
          <a:p>
            <a:fld id="{4116F5CF-D911-44A4-9E5D-73A1E4550F7E}" type="datetimeFigureOut">
              <a:rPr lang="es-SV" smtClean="0"/>
              <a:t>18/8/2025</a:t>
            </a:fld>
            <a:endParaRPr lang="es-SV"/>
          </a:p>
        </p:txBody>
      </p:sp>
      <p:sp>
        <p:nvSpPr>
          <p:cNvPr id="4" name="Marcador de pie de página 3">
            <a:extLst>
              <a:ext uri="{FF2B5EF4-FFF2-40B4-BE49-F238E27FC236}">
                <a16:creationId xmlns:a16="http://schemas.microsoft.com/office/drawing/2014/main" id="{CBBAA175-785B-BFE8-DF39-445A1F22D476}"/>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48E8AEBA-1377-269F-48FE-0309AC119EEC}"/>
              </a:ext>
            </a:extLst>
          </p:cNvPr>
          <p:cNvSpPr>
            <a:spLocks noGrp="1"/>
          </p:cNvSpPr>
          <p:nvPr>
            <p:ph type="sldNum" sz="quarter" idx="12"/>
          </p:nvPr>
        </p:nvSpPr>
        <p:spPr/>
        <p:txBody>
          <a:bodyPr/>
          <a:lstStyle/>
          <a:p>
            <a:fld id="{52C893AB-CDC2-4D07-B57A-F4B5AF6AED8F}" type="slidenum">
              <a:rPr lang="es-SV" smtClean="0"/>
              <a:t>‹Nº›</a:t>
            </a:fld>
            <a:endParaRPr lang="es-SV"/>
          </a:p>
        </p:txBody>
      </p:sp>
    </p:spTree>
    <p:extLst>
      <p:ext uri="{BB962C8B-B14F-4D97-AF65-F5344CB8AC3E}">
        <p14:creationId xmlns:p14="http://schemas.microsoft.com/office/powerpoint/2010/main" val="207879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9AC1F92-405B-7FE4-275D-D7AB48EEE245}"/>
              </a:ext>
            </a:extLst>
          </p:cNvPr>
          <p:cNvSpPr>
            <a:spLocks noGrp="1"/>
          </p:cNvSpPr>
          <p:nvPr>
            <p:ph type="dt" sz="half" idx="10"/>
          </p:nvPr>
        </p:nvSpPr>
        <p:spPr/>
        <p:txBody>
          <a:bodyPr/>
          <a:lstStyle/>
          <a:p>
            <a:fld id="{4116F5CF-D911-44A4-9E5D-73A1E4550F7E}" type="datetimeFigureOut">
              <a:rPr lang="es-SV" smtClean="0"/>
              <a:t>18/8/2025</a:t>
            </a:fld>
            <a:endParaRPr lang="es-SV"/>
          </a:p>
        </p:txBody>
      </p:sp>
      <p:sp>
        <p:nvSpPr>
          <p:cNvPr id="3" name="Marcador de pie de página 2">
            <a:extLst>
              <a:ext uri="{FF2B5EF4-FFF2-40B4-BE49-F238E27FC236}">
                <a16:creationId xmlns:a16="http://schemas.microsoft.com/office/drawing/2014/main" id="{2246769B-9A7E-9361-B5F1-49597858E9AE}"/>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4A801424-38AF-6A54-3E34-74C613DC7D03}"/>
              </a:ext>
            </a:extLst>
          </p:cNvPr>
          <p:cNvSpPr>
            <a:spLocks noGrp="1"/>
          </p:cNvSpPr>
          <p:nvPr>
            <p:ph type="sldNum" sz="quarter" idx="12"/>
          </p:nvPr>
        </p:nvSpPr>
        <p:spPr/>
        <p:txBody>
          <a:bodyPr/>
          <a:lstStyle/>
          <a:p>
            <a:fld id="{52C893AB-CDC2-4D07-B57A-F4B5AF6AED8F}" type="slidenum">
              <a:rPr lang="es-SV" smtClean="0"/>
              <a:t>‹Nº›</a:t>
            </a:fld>
            <a:endParaRPr lang="es-SV"/>
          </a:p>
        </p:txBody>
      </p:sp>
    </p:spTree>
    <p:extLst>
      <p:ext uri="{BB962C8B-B14F-4D97-AF65-F5344CB8AC3E}">
        <p14:creationId xmlns:p14="http://schemas.microsoft.com/office/powerpoint/2010/main" val="294079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D43F4-B887-478B-6A06-7BEB74ACDB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0E95F50B-2075-D881-2E0E-BE32C6F352D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76DB84D4-924D-0CAF-0EB1-EC17B0BC2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C2950-C63E-E7BD-EB11-021AE53DF1B1}"/>
              </a:ext>
            </a:extLst>
          </p:cNvPr>
          <p:cNvSpPr>
            <a:spLocks noGrp="1"/>
          </p:cNvSpPr>
          <p:nvPr>
            <p:ph type="dt" sz="half" idx="10"/>
          </p:nvPr>
        </p:nvSpPr>
        <p:spPr/>
        <p:txBody>
          <a:bodyPr/>
          <a:lstStyle/>
          <a:p>
            <a:fld id="{4116F5CF-D911-44A4-9E5D-73A1E4550F7E}" type="datetimeFigureOut">
              <a:rPr lang="es-SV" smtClean="0"/>
              <a:t>18/8/2025</a:t>
            </a:fld>
            <a:endParaRPr lang="es-SV"/>
          </a:p>
        </p:txBody>
      </p:sp>
      <p:sp>
        <p:nvSpPr>
          <p:cNvPr id="6" name="Marcador de pie de página 5">
            <a:extLst>
              <a:ext uri="{FF2B5EF4-FFF2-40B4-BE49-F238E27FC236}">
                <a16:creationId xmlns:a16="http://schemas.microsoft.com/office/drawing/2014/main" id="{487CD48C-A71B-5F7A-C661-35A48B39A463}"/>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32593366-476E-6DCF-D481-211A788DB228}"/>
              </a:ext>
            </a:extLst>
          </p:cNvPr>
          <p:cNvSpPr>
            <a:spLocks noGrp="1"/>
          </p:cNvSpPr>
          <p:nvPr>
            <p:ph type="sldNum" sz="quarter" idx="12"/>
          </p:nvPr>
        </p:nvSpPr>
        <p:spPr/>
        <p:txBody>
          <a:bodyPr/>
          <a:lstStyle/>
          <a:p>
            <a:fld id="{52C893AB-CDC2-4D07-B57A-F4B5AF6AED8F}" type="slidenum">
              <a:rPr lang="es-SV" smtClean="0"/>
              <a:t>‹Nº›</a:t>
            </a:fld>
            <a:endParaRPr lang="es-SV"/>
          </a:p>
        </p:txBody>
      </p:sp>
    </p:spTree>
    <p:extLst>
      <p:ext uri="{BB962C8B-B14F-4D97-AF65-F5344CB8AC3E}">
        <p14:creationId xmlns:p14="http://schemas.microsoft.com/office/powerpoint/2010/main" val="201725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3BAED-339F-AFF3-5A98-12E7E8B061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3348CEC4-FD4C-FED8-D52D-BEE0DAA417F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FE1088F0-E215-F744-E189-6B6C7A26C39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4C3089-332B-7BB9-37A1-A370EDCEFBAC}"/>
              </a:ext>
            </a:extLst>
          </p:cNvPr>
          <p:cNvSpPr>
            <a:spLocks noGrp="1"/>
          </p:cNvSpPr>
          <p:nvPr>
            <p:ph type="dt" sz="half" idx="10"/>
          </p:nvPr>
        </p:nvSpPr>
        <p:spPr/>
        <p:txBody>
          <a:bodyPr/>
          <a:lstStyle/>
          <a:p>
            <a:fld id="{4116F5CF-D911-44A4-9E5D-73A1E4550F7E}" type="datetimeFigureOut">
              <a:rPr lang="es-SV" smtClean="0"/>
              <a:t>18/8/2025</a:t>
            </a:fld>
            <a:endParaRPr lang="es-SV"/>
          </a:p>
        </p:txBody>
      </p:sp>
      <p:sp>
        <p:nvSpPr>
          <p:cNvPr id="6" name="Marcador de pie de página 5">
            <a:extLst>
              <a:ext uri="{FF2B5EF4-FFF2-40B4-BE49-F238E27FC236}">
                <a16:creationId xmlns:a16="http://schemas.microsoft.com/office/drawing/2014/main" id="{C2A7520B-9448-6EE0-17F4-ED7FBABF9DA2}"/>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97E45750-9C60-8A0E-A29E-FF740E01F6BF}"/>
              </a:ext>
            </a:extLst>
          </p:cNvPr>
          <p:cNvSpPr>
            <a:spLocks noGrp="1"/>
          </p:cNvSpPr>
          <p:nvPr>
            <p:ph type="sldNum" sz="quarter" idx="12"/>
          </p:nvPr>
        </p:nvSpPr>
        <p:spPr/>
        <p:txBody>
          <a:bodyPr/>
          <a:lstStyle/>
          <a:p>
            <a:fld id="{52C893AB-CDC2-4D07-B57A-F4B5AF6AED8F}" type="slidenum">
              <a:rPr lang="es-SV" smtClean="0"/>
              <a:t>‹Nº›</a:t>
            </a:fld>
            <a:endParaRPr lang="es-SV"/>
          </a:p>
        </p:txBody>
      </p:sp>
    </p:spTree>
    <p:extLst>
      <p:ext uri="{BB962C8B-B14F-4D97-AF65-F5344CB8AC3E}">
        <p14:creationId xmlns:p14="http://schemas.microsoft.com/office/powerpoint/2010/main" val="414940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551451A-5072-5D41-721E-D836766BE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6F5CF-D911-44A4-9E5D-73A1E4550F7E}" type="datetimeFigureOut">
              <a:rPr lang="es-SV" smtClean="0"/>
              <a:t>18/8/2025</a:t>
            </a:fld>
            <a:endParaRPr lang="es-SV"/>
          </a:p>
        </p:txBody>
      </p:sp>
      <p:sp>
        <p:nvSpPr>
          <p:cNvPr id="5" name="Marcador de pie de página 4">
            <a:extLst>
              <a:ext uri="{FF2B5EF4-FFF2-40B4-BE49-F238E27FC236}">
                <a16:creationId xmlns:a16="http://schemas.microsoft.com/office/drawing/2014/main" id="{84A13E24-2D79-D51C-CE3B-B6F854C633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0F989F93-CF54-F37A-7199-F4CA8F4E9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893AB-CDC2-4D07-B57A-F4B5AF6AED8F}" type="slidenum">
              <a:rPr lang="es-SV" smtClean="0"/>
              <a:t>‹Nº›</a:t>
            </a:fld>
            <a:endParaRPr lang="es-SV"/>
          </a:p>
        </p:txBody>
      </p:sp>
      <p:pic>
        <p:nvPicPr>
          <p:cNvPr id="7" name="Imagen 6">
            <a:extLst>
              <a:ext uri="{FF2B5EF4-FFF2-40B4-BE49-F238E27FC236}">
                <a16:creationId xmlns:a16="http://schemas.microsoft.com/office/drawing/2014/main" id="{A3CB767C-78A2-F852-E313-622EA6F391D0}"/>
              </a:ext>
            </a:extLst>
          </p:cNvPr>
          <p:cNvPicPr>
            <a:picLocks noChangeAspect="1"/>
          </p:cNvPicPr>
          <p:nvPr userDrawn="1"/>
        </p:nvPicPr>
        <p:blipFill>
          <a:blip r:embed="rId13"/>
          <a:stretch>
            <a:fillRect/>
          </a:stretch>
        </p:blipFill>
        <p:spPr>
          <a:xfrm>
            <a:off x="0" y="0"/>
            <a:ext cx="4864609" cy="6858000"/>
          </a:xfrm>
          <a:prstGeom prst="rect">
            <a:avLst/>
          </a:prstGeom>
        </p:spPr>
      </p:pic>
      <p:pic>
        <p:nvPicPr>
          <p:cNvPr id="8" name="Imagen 7">
            <a:extLst>
              <a:ext uri="{FF2B5EF4-FFF2-40B4-BE49-F238E27FC236}">
                <a16:creationId xmlns:a16="http://schemas.microsoft.com/office/drawing/2014/main" id="{80A90EFA-6482-A6DF-E193-65D3A11CCB21}"/>
              </a:ext>
            </a:extLst>
          </p:cNvPr>
          <p:cNvPicPr>
            <a:picLocks noChangeAspect="1"/>
          </p:cNvPicPr>
          <p:nvPr userDrawn="1"/>
        </p:nvPicPr>
        <p:blipFill>
          <a:blip r:embed="rId14"/>
          <a:stretch>
            <a:fillRect/>
          </a:stretch>
        </p:blipFill>
        <p:spPr>
          <a:xfrm>
            <a:off x="1435541" y="136525"/>
            <a:ext cx="1419802" cy="624696"/>
          </a:xfrm>
          <a:prstGeom prst="rect">
            <a:avLst/>
          </a:prstGeom>
        </p:spPr>
      </p:pic>
      <p:pic>
        <p:nvPicPr>
          <p:cNvPr id="3" name="Imagen 2">
            <a:extLst>
              <a:ext uri="{FF2B5EF4-FFF2-40B4-BE49-F238E27FC236}">
                <a16:creationId xmlns:a16="http://schemas.microsoft.com/office/drawing/2014/main" id="{1CA2E83A-4237-C9C8-1545-FE62B3391A42}"/>
              </a:ext>
            </a:extLst>
          </p:cNvPr>
          <p:cNvPicPr>
            <a:picLocks noChangeAspect="1"/>
          </p:cNvPicPr>
          <p:nvPr userDrawn="1"/>
        </p:nvPicPr>
        <p:blipFill>
          <a:blip r:embed="rId15"/>
          <a:stretch>
            <a:fillRect/>
          </a:stretch>
        </p:blipFill>
        <p:spPr>
          <a:xfrm>
            <a:off x="10679978" y="121086"/>
            <a:ext cx="984538" cy="825893"/>
          </a:xfrm>
          <a:prstGeom prst="rect">
            <a:avLst/>
          </a:prstGeom>
        </p:spPr>
      </p:pic>
      <p:pic>
        <p:nvPicPr>
          <p:cNvPr id="11" name="Imagen 10">
            <a:extLst>
              <a:ext uri="{FF2B5EF4-FFF2-40B4-BE49-F238E27FC236}">
                <a16:creationId xmlns:a16="http://schemas.microsoft.com/office/drawing/2014/main" id="{E2F91780-55AE-9E97-5A2D-1BA6EA27246A}"/>
              </a:ext>
            </a:extLst>
          </p:cNvPr>
          <p:cNvPicPr>
            <a:picLocks noChangeAspect="1"/>
          </p:cNvPicPr>
          <p:nvPr userDrawn="1"/>
        </p:nvPicPr>
        <p:blipFill>
          <a:blip r:embed="rId16"/>
          <a:stretch>
            <a:fillRect/>
          </a:stretch>
        </p:blipFill>
        <p:spPr>
          <a:xfrm>
            <a:off x="5714565" y="213964"/>
            <a:ext cx="1511939" cy="640135"/>
          </a:xfrm>
          <a:prstGeom prst="rect">
            <a:avLst/>
          </a:prstGeom>
        </p:spPr>
      </p:pic>
    </p:spTree>
    <p:extLst>
      <p:ext uri="{BB962C8B-B14F-4D97-AF65-F5344CB8AC3E}">
        <p14:creationId xmlns:p14="http://schemas.microsoft.com/office/powerpoint/2010/main" val="192726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who.int/publications/i/item/978924009129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AF3F9A1-9A99-72F4-D4AB-CBE50614BC70}"/>
              </a:ext>
            </a:extLst>
          </p:cNvPr>
          <p:cNvSpPr txBox="1">
            <a:spLocks/>
          </p:cNvSpPr>
          <p:nvPr/>
        </p:nvSpPr>
        <p:spPr>
          <a:xfrm>
            <a:off x="1815534" y="1440180"/>
            <a:ext cx="9895951" cy="39776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b="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rPr>
              <a:t>Presentación de avance de medida de gestión</a:t>
            </a:r>
          </a:p>
          <a:p>
            <a:pPr algn="ctr"/>
            <a:r>
              <a:rPr lang="es-MX" sz="3200" b="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rPr>
              <a:t>Componente Tuberculosis</a:t>
            </a:r>
          </a:p>
          <a:p>
            <a:pPr algn="ctr"/>
            <a:endParaRPr lang="es-MX" sz="3200" b="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endParaRPr>
          </a:p>
          <a:p>
            <a:pPr algn="ctr"/>
            <a:r>
              <a:rPr lang="es-SV"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Agosto 2025</a:t>
            </a:r>
            <a:endParaRPr lang="es-MX" sz="3200" b="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endParaRPr>
          </a:p>
          <a:p>
            <a:pPr algn="ctr"/>
            <a:endParaRPr lang="es-MX" sz="3200" b="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endParaRPr>
          </a:p>
          <a:p>
            <a:pPr algn="ctr"/>
            <a:br>
              <a:rPr lang="es-MX" sz="3200" b="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rPr>
            </a:br>
            <a:r>
              <a:rPr lang="es-MX" sz="3200" b="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rPr>
              <a:t>El Salvador / MINSAL</a:t>
            </a:r>
            <a:br>
              <a:rPr lang="es-MX" sz="3200" b="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rPr>
            </a:br>
            <a:br>
              <a:rPr lang="es-MX" sz="3200" b="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rPr>
            </a:br>
            <a:r>
              <a:rPr lang="es-MX" sz="3200" b="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rPr>
              <a:t>Proyecto </a:t>
            </a:r>
            <a:r>
              <a:rPr lang="es-MX" sz="3200" b="1" i="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rPr>
              <a:t>SLV-C-MOH P02</a:t>
            </a:r>
            <a:endParaRPr lang="en-US" sz="3200" b="1" i="1"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649061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8A26B-80B0-67AB-20DD-FFCA7F3706D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1F828A-77A8-69C9-6033-842733F5025F}"/>
              </a:ext>
            </a:extLst>
          </p:cNvPr>
          <p:cNvSpPr txBox="1"/>
          <p:nvPr/>
        </p:nvSpPr>
        <p:spPr>
          <a:xfrm>
            <a:off x="1618967" y="730704"/>
            <a:ext cx="8954066" cy="769441"/>
          </a:xfrm>
          <a:prstGeom prst="rect">
            <a:avLst/>
          </a:prstGeom>
          <a:noFill/>
        </p:spPr>
        <p:txBody>
          <a:bodyPr wrap="square" rtlCol="0">
            <a:spAutoFit/>
          </a:bodyPr>
          <a:lstStyle/>
          <a:p>
            <a:pPr algn="ctr"/>
            <a:r>
              <a:rPr lang="es-SV" sz="2400"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rPr>
              <a:t>EVIDENCIA FOTOGRAFICAS</a:t>
            </a:r>
          </a:p>
          <a:p>
            <a:pPr algn="ctr"/>
            <a:r>
              <a:rPr lang="es-SV" sz="2000" dirty="0">
                <a:solidFill>
                  <a:schemeClr val="accent1">
                    <a:lumMod val="50000"/>
                  </a:schemeClr>
                </a:solidFill>
                <a:latin typeface="Bembo Std" panose="02020605060306020A03" pitchFamily="18" charset="0"/>
              </a:rPr>
              <a:t>Implementación IA en lectura de Radiografías</a:t>
            </a:r>
            <a:endParaRPr lang="es-SV" sz="2800" dirty="0">
              <a:solidFill>
                <a:schemeClr val="accent1">
                  <a:lumMod val="50000"/>
                </a:schemeClr>
              </a:solidFill>
              <a:latin typeface="Bembo Std" panose="02020605060306020A03" pitchFamily="18" charset="0"/>
            </a:endParaRPr>
          </a:p>
        </p:txBody>
      </p:sp>
      <p:pic>
        <p:nvPicPr>
          <p:cNvPr id="3" name="Imagen 2">
            <a:extLst>
              <a:ext uri="{FF2B5EF4-FFF2-40B4-BE49-F238E27FC236}">
                <a16:creationId xmlns:a16="http://schemas.microsoft.com/office/drawing/2014/main" id="{75B794BB-0A16-B3C3-63D7-1E13A8742529}"/>
              </a:ext>
            </a:extLst>
          </p:cNvPr>
          <p:cNvPicPr>
            <a:picLocks noChangeAspect="1"/>
          </p:cNvPicPr>
          <p:nvPr/>
        </p:nvPicPr>
        <p:blipFill>
          <a:blip r:embed="rId2"/>
          <a:stretch>
            <a:fillRect/>
          </a:stretch>
        </p:blipFill>
        <p:spPr>
          <a:xfrm>
            <a:off x="123825" y="1500145"/>
            <a:ext cx="3848099" cy="5130798"/>
          </a:xfrm>
          <a:prstGeom prst="rect">
            <a:avLst/>
          </a:prstGeom>
        </p:spPr>
      </p:pic>
      <p:pic>
        <p:nvPicPr>
          <p:cNvPr id="4" name="Imagen 3">
            <a:extLst>
              <a:ext uri="{FF2B5EF4-FFF2-40B4-BE49-F238E27FC236}">
                <a16:creationId xmlns:a16="http://schemas.microsoft.com/office/drawing/2014/main" id="{3CF48170-6F42-E3D3-8123-A8A138DC6A00}"/>
              </a:ext>
            </a:extLst>
          </p:cNvPr>
          <p:cNvPicPr>
            <a:picLocks noChangeAspect="1"/>
          </p:cNvPicPr>
          <p:nvPr/>
        </p:nvPicPr>
        <p:blipFill>
          <a:blip r:embed="rId3"/>
          <a:stretch>
            <a:fillRect/>
          </a:stretch>
        </p:blipFill>
        <p:spPr>
          <a:xfrm>
            <a:off x="8220076" y="1500145"/>
            <a:ext cx="3848099" cy="5130799"/>
          </a:xfrm>
          <a:prstGeom prst="rect">
            <a:avLst/>
          </a:prstGeom>
        </p:spPr>
      </p:pic>
      <p:pic>
        <p:nvPicPr>
          <p:cNvPr id="5" name="Imagen 4">
            <a:extLst>
              <a:ext uri="{FF2B5EF4-FFF2-40B4-BE49-F238E27FC236}">
                <a16:creationId xmlns:a16="http://schemas.microsoft.com/office/drawing/2014/main" id="{0DCF9A68-86E1-BBCB-F337-B7BC9037844F}"/>
              </a:ext>
            </a:extLst>
          </p:cNvPr>
          <p:cNvPicPr>
            <a:picLocks noChangeAspect="1"/>
          </p:cNvPicPr>
          <p:nvPr/>
        </p:nvPicPr>
        <p:blipFill>
          <a:blip r:embed="rId4"/>
          <a:stretch>
            <a:fillRect/>
          </a:stretch>
        </p:blipFill>
        <p:spPr>
          <a:xfrm>
            <a:off x="4038599" y="2522493"/>
            <a:ext cx="4114801" cy="3086101"/>
          </a:xfrm>
          <a:prstGeom prst="rect">
            <a:avLst/>
          </a:prstGeom>
        </p:spPr>
      </p:pic>
    </p:spTree>
    <p:extLst>
      <p:ext uri="{BB962C8B-B14F-4D97-AF65-F5344CB8AC3E}">
        <p14:creationId xmlns:p14="http://schemas.microsoft.com/office/powerpoint/2010/main" val="373974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87166-5C74-17FC-3373-4E2B6CC2B64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7BF3BB0-755D-B592-00B6-34D065290A4D}"/>
              </a:ext>
            </a:extLst>
          </p:cNvPr>
          <p:cNvSpPr txBox="1"/>
          <p:nvPr/>
        </p:nvSpPr>
        <p:spPr>
          <a:xfrm>
            <a:off x="1618967" y="730704"/>
            <a:ext cx="8954066" cy="769441"/>
          </a:xfrm>
          <a:prstGeom prst="rect">
            <a:avLst/>
          </a:prstGeom>
          <a:noFill/>
        </p:spPr>
        <p:txBody>
          <a:bodyPr wrap="square" rtlCol="0">
            <a:spAutoFit/>
          </a:bodyPr>
          <a:lstStyle/>
          <a:p>
            <a:pPr algn="ctr"/>
            <a:r>
              <a:rPr lang="es-SV" sz="2400"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rPr>
              <a:t>EVIDENCIA FOTOGRAFICAS</a:t>
            </a:r>
          </a:p>
          <a:p>
            <a:pPr algn="ctr"/>
            <a:r>
              <a:rPr lang="es-SV" sz="2000" dirty="0">
                <a:solidFill>
                  <a:schemeClr val="accent1">
                    <a:lumMod val="50000"/>
                  </a:schemeClr>
                </a:solidFill>
                <a:latin typeface="Bembo Std" panose="02020605060306020A03" pitchFamily="18" charset="0"/>
              </a:rPr>
              <a:t>Implementación IA en lectura de Radiografías</a:t>
            </a:r>
            <a:endParaRPr lang="es-SV" sz="2800" dirty="0">
              <a:solidFill>
                <a:schemeClr val="accent1">
                  <a:lumMod val="50000"/>
                </a:schemeClr>
              </a:solidFill>
              <a:latin typeface="Bembo Std" panose="02020605060306020A03" pitchFamily="18" charset="0"/>
            </a:endParaRPr>
          </a:p>
        </p:txBody>
      </p:sp>
      <p:sp>
        <p:nvSpPr>
          <p:cNvPr id="3" name="AutoShape 2">
            <a:extLst>
              <a:ext uri="{FF2B5EF4-FFF2-40B4-BE49-F238E27FC236}">
                <a16:creationId xmlns:a16="http://schemas.microsoft.com/office/drawing/2014/main" id="{F50D340B-80BE-64C8-6D8D-D92473D9E9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pic>
        <p:nvPicPr>
          <p:cNvPr id="4" name="Imagen 3">
            <a:extLst>
              <a:ext uri="{FF2B5EF4-FFF2-40B4-BE49-F238E27FC236}">
                <a16:creationId xmlns:a16="http://schemas.microsoft.com/office/drawing/2014/main" id="{7398A354-CBCD-B745-F5C4-073B513A6C4A}"/>
              </a:ext>
            </a:extLst>
          </p:cNvPr>
          <p:cNvPicPr>
            <a:picLocks noChangeAspect="1"/>
          </p:cNvPicPr>
          <p:nvPr/>
        </p:nvPicPr>
        <p:blipFill>
          <a:blip r:embed="rId2"/>
          <a:stretch>
            <a:fillRect/>
          </a:stretch>
        </p:blipFill>
        <p:spPr>
          <a:xfrm>
            <a:off x="301171" y="1822675"/>
            <a:ext cx="5794829" cy="4429124"/>
          </a:xfrm>
          <a:prstGeom prst="rect">
            <a:avLst/>
          </a:prstGeom>
        </p:spPr>
      </p:pic>
      <p:pic>
        <p:nvPicPr>
          <p:cNvPr id="5" name="Imagen 4">
            <a:extLst>
              <a:ext uri="{FF2B5EF4-FFF2-40B4-BE49-F238E27FC236}">
                <a16:creationId xmlns:a16="http://schemas.microsoft.com/office/drawing/2014/main" id="{3D9836C9-F2B2-B7DE-ECAB-450B5EBEFE21}"/>
              </a:ext>
            </a:extLst>
          </p:cNvPr>
          <p:cNvPicPr>
            <a:picLocks noChangeAspect="1"/>
          </p:cNvPicPr>
          <p:nvPr/>
        </p:nvPicPr>
        <p:blipFill>
          <a:blip r:embed="rId3"/>
          <a:stretch>
            <a:fillRect/>
          </a:stretch>
        </p:blipFill>
        <p:spPr>
          <a:xfrm>
            <a:off x="6248400" y="1822675"/>
            <a:ext cx="5905500" cy="4429125"/>
          </a:xfrm>
          <a:prstGeom prst="rect">
            <a:avLst/>
          </a:prstGeom>
        </p:spPr>
      </p:pic>
    </p:spTree>
    <p:extLst>
      <p:ext uri="{BB962C8B-B14F-4D97-AF65-F5344CB8AC3E}">
        <p14:creationId xmlns:p14="http://schemas.microsoft.com/office/powerpoint/2010/main" val="417391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3DBFB-F97C-8986-9212-A59D9841B3F4}"/>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5ADB0D6-8C7E-F0E8-564C-DC4FDB0DDF87}"/>
              </a:ext>
            </a:extLst>
          </p:cNvPr>
          <p:cNvSpPr>
            <a:spLocks noGrp="1"/>
          </p:cNvSpPr>
          <p:nvPr>
            <p:ph idx="1"/>
          </p:nvPr>
        </p:nvSpPr>
        <p:spPr>
          <a:xfrm>
            <a:off x="1063744" y="1104061"/>
            <a:ext cx="10515600" cy="624277"/>
          </a:xfrm>
        </p:spPr>
        <p:txBody>
          <a:bodyPr>
            <a:noAutofit/>
          </a:bodyPr>
          <a:lstStyle/>
          <a:p>
            <a:pPr marL="0" indent="0" algn="ctr">
              <a:buNone/>
            </a:pPr>
            <a:r>
              <a:rPr lang="es-SV" sz="4800" dirty="0">
                <a:solidFill>
                  <a:srgbClr val="002060"/>
                </a:solidFill>
                <a:effectLst>
                  <a:outerShdw blurRad="38100" dist="38100" dir="2700000" algn="tl">
                    <a:srgbClr val="000000">
                      <a:alpha val="43137"/>
                    </a:srgbClr>
                  </a:outerShdw>
                </a:effectLst>
                <a:latin typeface="Aptos" panose="020B0004020202020204" pitchFamily="34" charset="0"/>
              </a:rPr>
              <a:t>Gracias por su apoyo y colaboración.</a:t>
            </a:r>
            <a:endParaRPr lang="es-MX" sz="4800" dirty="0">
              <a:solidFill>
                <a:srgbClr val="002060"/>
              </a:solidFill>
              <a:effectLst>
                <a:outerShdw blurRad="38100" dist="38100" dir="2700000" algn="tl">
                  <a:srgbClr val="000000">
                    <a:alpha val="43137"/>
                  </a:srgbClr>
                </a:outerShdw>
              </a:effectLst>
              <a:latin typeface="Aptos" panose="020B0004020202020204" pitchFamily="34" charset="0"/>
            </a:endParaRPr>
          </a:p>
        </p:txBody>
      </p:sp>
      <p:pic>
        <p:nvPicPr>
          <p:cNvPr id="5" name="Imagen 4">
            <a:extLst>
              <a:ext uri="{FF2B5EF4-FFF2-40B4-BE49-F238E27FC236}">
                <a16:creationId xmlns:a16="http://schemas.microsoft.com/office/drawing/2014/main" id="{82DCE353-909A-80BB-A262-F934963AE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828" y="2038349"/>
            <a:ext cx="5624343" cy="4714875"/>
          </a:xfrm>
          <a:prstGeom prst="rect">
            <a:avLst/>
          </a:prstGeom>
        </p:spPr>
      </p:pic>
    </p:spTree>
    <p:extLst>
      <p:ext uri="{BB962C8B-B14F-4D97-AF65-F5344CB8AC3E}">
        <p14:creationId xmlns:p14="http://schemas.microsoft.com/office/powerpoint/2010/main" val="427185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FE1149-950C-EB73-8569-24B398C03323}"/>
              </a:ext>
            </a:extLst>
          </p:cNvPr>
          <p:cNvPicPr>
            <a:picLocks noChangeAspect="1"/>
          </p:cNvPicPr>
          <p:nvPr/>
        </p:nvPicPr>
        <p:blipFill>
          <a:blip r:embed="rId2"/>
          <a:stretch>
            <a:fillRect/>
          </a:stretch>
        </p:blipFill>
        <p:spPr>
          <a:xfrm>
            <a:off x="489710" y="746011"/>
            <a:ext cx="5472940" cy="6073889"/>
          </a:xfrm>
          <a:prstGeom prst="rect">
            <a:avLst/>
          </a:prstGeom>
          <a:ln>
            <a:noFill/>
          </a:ln>
        </p:spPr>
      </p:pic>
      <p:pic>
        <p:nvPicPr>
          <p:cNvPr id="8" name="Imagen 7">
            <a:extLst>
              <a:ext uri="{FF2B5EF4-FFF2-40B4-BE49-F238E27FC236}">
                <a16:creationId xmlns:a16="http://schemas.microsoft.com/office/drawing/2014/main" id="{C693F3F0-A8E7-521B-A419-20F45DBCCABA}"/>
              </a:ext>
            </a:extLst>
          </p:cNvPr>
          <p:cNvPicPr>
            <a:picLocks noChangeAspect="1"/>
          </p:cNvPicPr>
          <p:nvPr/>
        </p:nvPicPr>
        <p:blipFill>
          <a:blip r:embed="rId3"/>
          <a:stretch>
            <a:fillRect/>
          </a:stretch>
        </p:blipFill>
        <p:spPr>
          <a:xfrm>
            <a:off x="6394496" y="746010"/>
            <a:ext cx="5226004" cy="6073889"/>
          </a:xfrm>
          <a:prstGeom prst="rect">
            <a:avLst/>
          </a:prstGeom>
        </p:spPr>
      </p:pic>
      <p:sp>
        <p:nvSpPr>
          <p:cNvPr id="3" name="Título 1">
            <a:extLst>
              <a:ext uri="{FF2B5EF4-FFF2-40B4-BE49-F238E27FC236}">
                <a16:creationId xmlns:a16="http://schemas.microsoft.com/office/drawing/2014/main" id="{9ED3A8BC-150C-9E01-3FB7-D86DA62F0EF3}"/>
              </a:ext>
            </a:extLst>
          </p:cNvPr>
          <p:cNvSpPr txBox="1">
            <a:spLocks/>
          </p:cNvSpPr>
          <p:nvPr/>
        </p:nvSpPr>
        <p:spPr>
          <a:xfrm>
            <a:off x="3029309" y="226085"/>
            <a:ext cx="6590581" cy="602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dirty="0">
                <a:effectLst>
                  <a:outerShdw blurRad="38100" dist="38100" dir="2700000" algn="tl">
                    <a:srgbClr val="000000">
                      <a:alpha val="43137"/>
                    </a:srgbClr>
                  </a:outerShdw>
                </a:effectLst>
                <a:latin typeface="Aptos" panose="020B0004020202020204" pitchFamily="34" charset="0"/>
              </a:rPr>
              <a:t>Carta de Desempeño año 2024 </a:t>
            </a:r>
          </a:p>
          <a:p>
            <a:pPr algn="ctr"/>
            <a:r>
              <a:rPr lang="es-MX" sz="2400" dirty="0">
                <a:effectLst>
                  <a:outerShdw blurRad="38100" dist="38100" dir="2700000" algn="tl">
                    <a:srgbClr val="000000">
                      <a:alpha val="43137"/>
                    </a:srgbClr>
                  </a:outerShdw>
                </a:effectLst>
                <a:latin typeface="Aptos" panose="020B0004020202020204" pitchFamily="34" charset="0"/>
              </a:rPr>
              <a:t>SLV – C - MOH</a:t>
            </a:r>
          </a:p>
        </p:txBody>
      </p:sp>
    </p:spTree>
    <p:extLst>
      <p:ext uri="{BB962C8B-B14F-4D97-AF65-F5344CB8AC3E}">
        <p14:creationId xmlns:p14="http://schemas.microsoft.com/office/powerpoint/2010/main" val="272893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666B7-ADB0-B6F5-7744-88780046B2C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6933D79-11A6-5674-6503-A7F944E0DCFB}"/>
              </a:ext>
            </a:extLst>
          </p:cNvPr>
          <p:cNvSpPr txBox="1"/>
          <p:nvPr/>
        </p:nvSpPr>
        <p:spPr>
          <a:xfrm>
            <a:off x="1618967" y="730704"/>
            <a:ext cx="8954066" cy="1077218"/>
          </a:xfrm>
          <a:prstGeom prst="rect">
            <a:avLst/>
          </a:prstGeom>
          <a:noFill/>
        </p:spPr>
        <p:txBody>
          <a:bodyPr wrap="square" rtlCol="0">
            <a:spAutoFit/>
          </a:bodyPr>
          <a:lstStyle/>
          <a:p>
            <a:pPr algn="ctr"/>
            <a:r>
              <a:rPr lang="es-SV" sz="2400"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rPr>
              <a:t>FINANCIAMIENTO BASADO EN RESULTADOS (BFR):</a:t>
            </a:r>
          </a:p>
          <a:p>
            <a:pPr algn="ctr"/>
            <a:r>
              <a:rPr lang="es-SV" sz="2000" dirty="0">
                <a:solidFill>
                  <a:schemeClr val="accent1">
                    <a:lumMod val="50000"/>
                  </a:schemeClr>
                </a:solidFill>
                <a:latin typeface="Bembo Std" panose="02020605060306020A03" pitchFamily="18" charset="0"/>
              </a:rPr>
              <a:t>COMPONENTE TB 2025-2027 </a:t>
            </a:r>
          </a:p>
          <a:p>
            <a:pPr algn="ctr"/>
            <a:r>
              <a:rPr lang="es-SV" sz="2000" dirty="0">
                <a:solidFill>
                  <a:schemeClr val="accent1">
                    <a:lumMod val="50000"/>
                  </a:schemeClr>
                </a:solidFill>
                <a:latin typeface="Bembo Std" panose="02020605060306020A03" pitchFamily="18" charset="0"/>
              </a:rPr>
              <a:t>4 INDICADORES DE COBERTURA</a:t>
            </a:r>
            <a:endParaRPr lang="es-SV" sz="2800" dirty="0">
              <a:solidFill>
                <a:schemeClr val="accent1">
                  <a:lumMod val="50000"/>
                </a:schemeClr>
              </a:solidFill>
              <a:latin typeface="Bembo Std" panose="02020605060306020A03" pitchFamily="18" charset="0"/>
            </a:endParaRPr>
          </a:p>
        </p:txBody>
      </p:sp>
      <p:graphicFrame>
        <p:nvGraphicFramePr>
          <p:cNvPr id="5" name="Marcador de contenido 3">
            <a:extLst>
              <a:ext uri="{FF2B5EF4-FFF2-40B4-BE49-F238E27FC236}">
                <a16:creationId xmlns:a16="http://schemas.microsoft.com/office/drawing/2014/main" id="{063AAEC6-EED7-5E68-633B-C859ACD2FECA}"/>
              </a:ext>
            </a:extLst>
          </p:cNvPr>
          <p:cNvGraphicFramePr>
            <a:graphicFrameLocks/>
          </p:cNvGraphicFramePr>
          <p:nvPr>
            <p:extLst>
              <p:ext uri="{D42A27DB-BD31-4B8C-83A1-F6EECF244321}">
                <p14:modId xmlns:p14="http://schemas.microsoft.com/office/powerpoint/2010/main" val="2636228906"/>
              </p:ext>
            </p:extLst>
          </p:nvPr>
        </p:nvGraphicFramePr>
        <p:xfrm>
          <a:off x="0" y="1807922"/>
          <a:ext cx="12191999" cy="5050078"/>
        </p:xfrm>
        <a:graphic>
          <a:graphicData uri="http://schemas.openxmlformats.org/drawingml/2006/table">
            <a:tbl>
              <a:tblPr firstRow="1" bandRow="1">
                <a:tableStyleId>{6E25E649-3F16-4E02-A733-19D2CDBF48F0}</a:tableStyleId>
              </a:tblPr>
              <a:tblGrid>
                <a:gridCol w="6957483">
                  <a:extLst>
                    <a:ext uri="{9D8B030D-6E8A-4147-A177-3AD203B41FA5}">
                      <a16:colId xmlns:a16="http://schemas.microsoft.com/office/drawing/2014/main" val="2991792064"/>
                    </a:ext>
                  </a:extLst>
                </a:gridCol>
                <a:gridCol w="1860021">
                  <a:extLst>
                    <a:ext uri="{9D8B030D-6E8A-4147-A177-3AD203B41FA5}">
                      <a16:colId xmlns:a16="http://schemas.microsoft.com/office/drawing/2014/main" val="2294251255"/>
                    </a:ext>
                  </a:extLst>
                </a:gridCol>
                <a:gridCol w="1709208">
                  <a:extLst>
                    <a:ext uri="{9D8B030D-6E8A-4147-A177-3AD203B41FA5}">
                      <a16:colId xmlns:a16="http://schemas.microsoft.com/office/drawing/2014/main" val="1260648122"/>
                    </a:ext>
                  </a:extLst>
                </a:gridCol>
                <a:gridCol w="1665287">
                  <a:extLst>
                    <a:ext uri="{9D8B030D-6E8A-4147-A177-3AD203B41FA5}">
                      <a16:colId xmlns:a16="http://schemas.microsoft.com/office/drawing/2014/main" val="2768831989"/>
                    </a:ext>
                  </a:extLst>
                </a:gridCol>
              </a:tblGrid>
              <a:tr h="458806">
                <a:tc rowSpan="2">
                  <a:txBody>
                    <a:bodyPr/>
                    <a:lstStyle/>
                    <a:p>
                      <a:pPr algn="ctr"/>
                      <a:r>
                        <a:rPr lang="es-SV" sz="1800" dirty="0">
                          <a:effectLst>
                            <a:outerShdw blurRad="38100" dist="38100" dir="2700000" algn="tl">
                              <a:srgbClr val="000000">
                                <a:alpha val="43137"/>
                              </a:srgbClr>
                            </a:outerShdw>
                          </a:effectLst>
                        </a:rPr>
                        <a:t>Nombre del Indicador</a:t>
                      </a:r>
                      <a:endParaRPr lang="es-MX" sz="1800" dirty="0">
                        <a:effectLst>
                          <a:outerShdw blurRad="38100" dist="38100" dir="2700000" algn="tl">
                            <a:srgbClr val="000000">
                              <a:alpha val="43137"/>
                            </a:srgbClr>
                          </a:outerShdw>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s-SV" dirty="0">
                          <a:effectLst>
                            <a:outerShdw blurRad="38100" dist="38100" dir="2700000" algn="tl">
                              <a:srgbClr val="000000">
                                <a:alpha val="43137"/>
                              </a:srgbClr>
                            </a:outerShdw>
                          </a:effectLst>
                        </a:rPr>
                        <a:t>Metas anuales 2025 – 2027</a:t>
                      </a:r>
                      <a:endParaRPr lang="es-SV" dirty="0">
                        <a:effectLst>
                          <a:outerShdw blurRad="38100" dist="38100" dir="2700000" algn="tl">
                            <a:srgbClr val="000000">
                              <a:alpha val="43137"/>
                            </a:srgbClr>
                          </a:outerShdw>
                        </a:effectLst>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835301665"/>
                  </a:ext>
                </a:extLst>
              </a:tr>
              <a:tr h="458806">
                <a:tc vMerge="1">
                  <a:txBody>
                    <a:bodyPr/>
                    <a:lstStyle/>
                    <a:p>
                      <a:endParaRPr lang="es-MX" dirty="0"/>
                    </a:p>
                  </a:txBody>
                  <a:tcPr/>
                </a:tc>
                <a:tc>
                  <a:txBody>
                    <a:bodyPr/>
                    <a:lstStyle/>
                    <a:p>
                      <a:pPr algn="ctr"/>
                      <a:r>
                        <a:rPr lang="es-SV" dirty="0">
                          <a:effectLst>
                            <a:outerShdw blurRad="38100" dist="38100" dir="2700000" algn="tl">
                              <a:srgbClr val="000000">
                                <a:alpha val="43137"/>
                              </a:srgbClr>
                            </a:outerShdw>
                          </a:effectLst>
                        </a:rPr>
                        <a:t>2025</a:t>
                      </a:r>
                      <a:endParaRPr lang="es-MX" dirty="0">
                        <a:effectLst>
                          <a:outerShdw blurRad="38100" dist="38100" dir="2700000" algn="tl">
                            <a:srgbClr val="000000">
                              <a:alpha val="43137"/>
                            </a:srgbClr>
                          </a:outerShdw>
                        </a:effectLst>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effectLst>
                            <a:outerShdw blurRad="38100" dist="38100" dir="2700000" algn="tl">
                              <a:srgbClr val="000000">
                                <a:alpha val="43137"/>
                              </a:srgbClr>
                            </a:outerShdw>
                          </a:effectLst>
                        </a:rPr>
                        <a:t>2026</a:t>
                      </a:r>
                      <a:endParaRPr lang="es-MX" dirty="0">
                        <a:effectLst>
                          <a:outerShdw blurRad="38100" dist="38100" dir="2700000" algn="tl">
                            <a:srgbClr val="000000">
                              <a:alpha val="43137"/>
                            </a:srgbClr>
                          </a:outerShdw>
                        </a:effectLst>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effectLst>
                            <a:outerShdw blurRad="38100" dist="38100" dir="2700000" algn="tl">
                              <a:srgbClr val="000000">
                                <a:alpha val="43137"/>
                              </a:srgbClr>
                            </a:outerShdw>
                          </a:effectLst>
                        </a:rPr>
                        <a:t>2027</a:t>
                      </a:r>
                      <a:endParaRPr lang="es-MX" dirty="0">
                        <a:effectLst>
                          <a:outerShdw blurRad="38100" dist="38100" dir="2700000" algn="tl">
                            <a:srgbClr val="000000">
                              <a:alpha val="43137"/>
                            </a:srgbClr>
                          </a:outerShdw>
                        </a:effectLst>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389717"/>
                  </a:ext>
                </a:extLst>
              </a:tr>
              <a:tr h="1077952">
                <a:tc>
                  <a:txBody>
                    <a:bodyPr/>
                    <a:lstStyle/>
                    <a:p>
                      <a:pPr algn="just"/>
                      <a:r>
                        <a:rPr lang="es-MX" sz="1400" dirty="0"/>
                        <a:t>TBDT- 2 - Otro 1 Porcentaje de casos todas las formas de TB bacteriológicamente confirmados más clínicamente diagnosticados, tratados exitosamente (curados más tratamiento completado) entre el total de casos notificados en PPL en el periodo de reporte; (incluye solo los casos nuevos y recaídas de TB.</a:t>
                      </a:r>
                      <a:endParaRPr lang="es-MX" sz="1400"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93%</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94%</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95%</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60682"/>
                  </a:ext>
                </a:extLst>
              </a:tr>
              <a:tr h="791911">
                <a:tc>
                  <a:txBody>
                    <a:bodyPr/>
                    <a:lstStyle/>
                    <a:p>
                      <a:pPr algn="just"/>
                      <a:r>
                        <a:rPr lang="es-MX" sz="1400" dirty="0"/>
                        <a:t>TBP - Otro 2  Número  de personas privadas de libertad a los que se les  tamizó para la tuberculosis.</a:t>
                      </a:r>
                      <a:endParaRPr lang="es-MX" sz="1400"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25,000</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50,000</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76,000</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030484"/>
                  </a:ext>
                </a:extLst>
              </a:tr>
              <a:tr h="791911">
                <a:tc>
                  <a:txBody>
                    <a:bodyPr/>
                    <a:lstStyle/>
                    <a:p>
                      <a:pPr algn="just"/>
                      <a:r>
                        <a:rPr lang="es-MX" sz="1400" dirty="0"/>
                        <a:t>TBP - Otro 3 Porcentaje  de personas privadas de libertad elegibles que iniciaron tratamiento preventivo contra la</a:t>
                      </a:r>
                      <a:endParaRPr lang="es-MX" sz="1400"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95%</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95%</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95%</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844059"/>
                  </a:ext>
                </a:extLst>
              </a:tr>
              <a:tr h="1470692">
                <a:tc>
                  <a:txBody>
                    <a:bodyPr/>
                    <a:lstStyle/>
                    <a:p>
                      <a:pPr algn="just"/>
                      <a:r>
                        <a:rPr lang="es-MX" sz="1400" dirty="0"/>
                        <a:t>TBDT-4 - Otro 4 Porcentaje de pacientes con tuberculosis notificados -casos nuevos y recaídas - analizados con las pruebas de diagnóstico rápido recomendadas por la OMS en el momento del diagnóstico.</a:t>
                      </a:r>
                      <a:endParaRPr lang="es-MX" sz="1400"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50%</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60%</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SV" dirty="0"/>
                        <a:t>70%</a:t>
                      </a:r>
                      <a:endParaRPr lang="es-MX"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435192"/>
                  </a:ext>
                </a:extLst>
              </a:tr>
            </a:tbl>
          </a:graphicData>
        </a:graphic>
      </p:graphicFrame>
    </p:spTree>
    <p:extLst>
      <p:ext uri="{BB962C8B-B14F-4D97-AF65-F5344CB8AC3E}">
        <p14:creationId xmlns:p14="http://schemas.microsoft.com/office/powerpoint/2010/main" val="1661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96FC035-A0D3-5715-9E34-BF4DD05C3E29}"/>
              </a:ext>
            </a:extLst>
          </p:cNvPr>
          <p:cNvSpPr txBox="1"/>
          <p:nvPr/>
        </p:nvSpPr>
        <p:spPr>
          <a:xfrm>
            <a:off x="1618967" y="871849"/>
            <a:ext cx="8954066" cy="1015663"/>
          </a:xfrm>
          <a:prstGeom prst="rect">
            <a:avLst/>
          </a:prstGeom>
          <a:noFill/>
        </p:spPr>
        <p:txBody>
          <a:bodyPr wrap="square" rtlCol="0">
            <a:spAutoFit/>
          </a:bodyPr>
          <a:lstStyle/>
          <a:p>
            <a:pPr algn="ctr"/>
            <a:r>
              <a:rPr lang="es-SV" sz="2000" b="1" dirty="0">
                <a:solidFill>
                  <a:schemeClr val="accent1">
                    <a:lumMod val="50000"/>
                  </a:schemeClr>
                </a:solidFill>
                <a:effectLst>
                  <a:outerShdw blurRad="38100" dist="38100" dir="2700000" algn="tl">
                    <a:srgbClr val="000000">
                      <a:alpha val="43137"/>
                    </a:srgbClr>
                  </a:outerShdw>
                </a:effectLst>
                <a:latin typeface="Aptos" panose="020B0004020202020204" pitchFamily="34" charset="0"/>
              </a:rPr>
              <a:t>FINANCIAMIENTO BASADO EN RESULTADOS (BFR):</a:t>
            </a:r>
          </a:p>
          <a:p>
            <a:pPr algn="ctr"/>
            <a:r>
              <a:rPr lang="es-SV" sz="2000" dirty="0">
                <a:solidFill>
                  <a:schemeClr val="accent1">
                    <a:lumMod val="50000"/>
                  </a:schemeClr>
                </a:solidFill>
                <a:effectLst>
                  <a:outerShdw blurRad="38100" dist="38100" dir="2700000" algn="tl">
                    <a:srgbClr val="000000">
                      <a:alpha val="43137"/>
                    </a:srgbClr>
                  </a:outerShdw>
                </a:effectLst>
                <a:latin typeface="Aptos" panose="020B0004020202020204" pitchFamily="34" charset="0"/>
              </a:rPr>
              <a:t>COMPONENTE TB 2025-2027 </a:t>
            </a:r>
          </a:p>
          <a:p>
            <a:pPr algn="ctr"/>
            <a:r>
              <a:rPr lang="es-SV" sz="2000" dirty="0">
                <a:solidFill>
                  <a:schemeClr val="accent1">
                    <a:lumMod val="50000"/>
                  </a:schemeClr>
                </a:solidFill>
                <a:effectLst>
                  <a:outerShdw blurRad="38100" dist="38100" dir="2700000" algn="tl">
                    <a:srgbClr val="000000">
                      <a:alpha val="43137"/>
                    </a:srgbClr>
                  </a:outerShdw>
                </a:effectLst>
                <a:latin typeface="Aptos" panose="020B0004020202020204" pitchFamily="34" charset="0"/>
              </a:rPr>
              <a:t>DISTRIBUCIÓN PRESUPUESTO PARA INDICADORES COBERTURA</a:t>
            </a:r>
            <a:endParaRPr lang="es-SV" sz="2800" dirty="0">
              <a:solidFill>
                <a:schemeClr val="accent1">
                  <a:lumMod val="50000"/>
                </a:schemeClr>
              </a:solidFill>
              <a:effectLst>
                <a:outerShdw blurRad="38100" dist="38100" dir="2700000" algn="tl">
                  <a:srgbClr val="000000">
                    <a:alpha val="43137"/>
                  </a:srgbClr>
                </a:outerShdw>
              </a:effectLst>
              <a:latin typeface="Aptos" panose="020B0004020202020204" pitchFamily="34" charset="0"/>
            </a:endParaRPr>
          </a:p>
        </p:txBody>
      </p:sp>
      <p:graphicFrame>
        <p:nvGraphicFramePr>
          <p:cNvPr id="4" name="Marcador de contenido 6">
            <a:extLst>
              <a:ext uri="{FF2B5EF4-FFF2-40B4-BE49-F238E27FC236}">
                <a16:creationId xmlns:a16="http://schemas.microsoft.com/office/drawing/2014/main" id="{DEE2833D-FCC3-3D38-F6E3-B07E79C53CBD}"/>
              </a:ext>
            </a:extLst>
          </p:cNvPr>
          <p:cNvGraphicFramePr>
            <a:graphicFrameLocks noGrp="1"/>
          </p:cNvGraphicFramePr>
          <p:nvPr>
            <p:ph idx="1"/>
            <p:extLst>
              <p:ext uri="{D42A27DB-BD31-4B8C-83A1-F6EECF244321}">
                <p14:modId xmlns:p14="http://schemas.microsoft.com/office/powerpoint/2010/main" val="2367478234"/>
              </p:ext>
            </p:extLst>
          </p:nvPr>
        </p:nvGraphicFramePr>
        <p:xfrm>
          <a:off x="0" y="1887512"/>
          <a:ext cx="12191999" cy="4970489"/>
        </p:xfrm>
        <a:graphic>
          <a:graphicData uri="http://schemas.openxmlformats.org/drawingml/2006/table">
            <a:tbl>
              <a:tblPr firstRow="1" bandRow="1">
                <a:tableStyleId>{5C22544A-7EE6-4342-B048-85BDC9FD1C3A}</a:tableStyleId>
              </a:tblPr>
              <a:tblGrid>
                <a:gridCol w="5683547">
                  <a:extLst>
                    <a:ext uri="{9D8B030D-6E8A-4147-A177-3AD203B41FA5}">
                      <a16:colId xmlns:a16="http://schemas.microsoft.com/office/drawing/2014/main" val="922498608"/>
                    </a:ext>
                  </a:extLst>
                </a:gridCol>
                <a:gridCol w="3970695">
                  <a:extLst>
                    <a:ext uri="{9D8B030D-6E8A-4147-A177-3AD203B41FA5}">
                      <a16:colId xmlns:a16="http://schemas.microsoft.com/office/drawing/2014/main" val="1662267850"/>
                    </a:ext>
                  </a:extLst>
                </a:gridCol>
                <a:gridCol w="2537757">
                  <a:extLst>
                    <a:ext uri="{9D8B030D-6E8A-4147-A177-3AD203B41FA5}">
                      <a16:colId xmlns:a16="http://schemas.microsoft.com/office/drawing/2014/main" val="3186417527"/>
                    </a:ext>
                  </a:extLst>
                </a:gridCol>
              </a:tblGrid>
              <a:tr h="522427">
                <a:tc>
                  <a:txBody>
                    <a:bodyPr/>
                    <a:lstStyle/>
                    <a:p>
                      <a:pPr algn="ctr" fontAlgn="ctr"/>
                      <a:r>
                        <a:rPr lang="es-MX" sz="1200" b="1" i="0" u="none" strike="noStrike" dirty="0">
                          <a:solidFill>
                            <a:srgbClr val="FFFFFF"/>
                          </a:solidFill>
                          <a:effectLst/>
                          <a:latin typeface="Calibri" panose="020F0502020204030204" pitchFamily="34" charset="0"/>
                        </a:rPr>
                        <a:t>INDICADORES PAGO POR RESULTADOS</a:t>
                      </a:r>
                    </a:p>
                  </a:txBody>
                  <a:tcPr marL="0" marR="0" marT="0" marB="0" anchor="ctr"/>
                </a:tc>
                <a:tc>
                  <a:txBody>
                    <a:bodyPr/>
                    <a:lstStyle/>
                    <a:p>
                      <a:pPr algn="ctr" fontAlgn="ctr"/>
                      <a:r>
                        <a:rPr lang="es-MX" sz="2200" b="1" i="0" u="none" strike="noStrike">
                          <a:solidFill>
                            <a:srgbClr val="FFFFFF"/>
                          </a:solidFill>
                          <a:effectLst/>
                          <a:latin typeface="Calibri" panose="020F0502020204030204" pitchFamily="34" charset="0"/>
                        </a:rPr>
                        <a:t> TOTALES </a:t>
                      </a:r>
                    </a:p>
                  </a:txBody>
                  <a:tcPr marL="0" marR="0" marT="0" marB="0" anchor="ctr"/>
                </a:tc>
                <a:tc>
                  <a:txBody>
                    <a:bodyPr/>
                    <a:lstStyle/>
                    <a:p>
                      <a:pPr algn="ctr" fontAlgn="ctr"/>
                      <a:r>
                        <a:rPr lang="es-MX" sz="2200" b="1" i="0" u="none" strike="noStrike">
                          <a:solidFill>
                            <a:srgbClr val="FFFFFF"/>
                          </a:solidFill>
                          <a:effectLst/>
                          <a:latin typeface="Calibri" panose="020F0502020204030204" pitchFamily="34" charset="0"/>
                        </a:rPr>
                        <a:t> % </a:t>
                      </a:r>
                    </a:p>
                  </a:txBody>
                  <a:tcPr marL="0" marR="0" marT="0" marB="0" anchor="ctr"/>
                </a:tc>
                <a:extLst>
                  <a:ext uri="{0D108BD9-81ED-4DB2-BD59-A6C34878D82A}">
                    <a16:rowId xmlns:a16="http://schemas.microsoft.com/office/drawing/2014/main" val="3004680272"/>
                  </a:ext>
                </a:extLst>
              </a:tr>
              <a:tr h="1198501">
                <a:tc>
                  <a:txBody>
                    <a:bodyPr/>
                    <a:lstStyle/>
                    <a:p>
                      <a:pPr algn="just"/>
                      <a:r>
                        <a:rPr lang="es-MX" sz="1400" dirty="0"/>
                        <a:t>TBDT- 2 - Otro 1 Porcentaje de casos todas las formas de TB bacteriológicamente confirmados más clínicamente diagnosticados, tratados exitosamente (curados más tratamiento completado) entre el total de casos notificados en PPL en el periodo de reporte; (incluye solo los casos nuevos y recaídas de TB.</a:t>
                      </a:r>
                      <a:endParaRPr lang="es-MX" sz="1400" dirty="0">
                        <a:latin typeface="Aptos" panose="020B0004020202020204" pitchFamily="34" charset="0"/>
                      </a:endParaRPr>
                    </a:p>
                  </a:txBody>
                  <a:tcPr anchor="ctr"/>
                </a:tc>
                <a:tc>
                  <a:txBody>
                    <a:bodyPr/>
                    <a:lstStyle/>
                    <a:p>
                      <a:pPr algn="ctr" fontAlgn="ctr"/>
                      <a:r>
                        <a:rPr lang="es-MX" sz="2200" b="1" i="0" u="none" strike="noStrike" dirty="0">
                          <a:solidFill>
                            <a:srgbClr val="000000"/>
                          </a:solidFill>
                          <a:effectLst/>
                          <a:latin typeface="Calibri" panose="020F0502020204030204" pitchFamily="34" charset="0"/>
                        </a:rPr>
                        <a:t> $      128,815.53</a:t>
                      </a:r>
                    </a:p>
                  </a:txBody>
                  <a:tcPr marL="0" marR="0" marT="0" marB="0" anchor="ctr"/>
                </a:tc>
                <a:tc>
                  <a:txBody>
                    <a:bodyPr/>
                    <a:lstStyle/>
                    <a:p>
                      <a:pPr algn="ctr" fontAlgn="ctr"/>
                      <a:r>
                        <a:rPr lang="es-MX" sz="2200" b="1" i="0" u="none" strike="noStrike" dirty="0">
                          <a:solidFill>
                            <a:srgbClr val="000000"/>
                          </a:solidFill>
                          <a:effectLst/>
                          <a:latin typeface="Calibri" panose="020F0502020204030204" pitchFamily="34" charset="0"/>
                        </a:rPr>
                        <a:t>6 %</a:t>
                      </a:r>
                    </a:p>
                  </a:txBody>
                  <a:tcPr marL="0" marR="0" marT="0" marB="0" anchor="ctr"/>
                </a:tc>
                <a:extLst>
                  <a:ext uri="{0D108BD9-81ED-4DB2-BD59-A6C34878D82A}">
                    <a16:rowId xmlns:a16="http://schemas.microsoft.com/office/drawing/2014/main" val="2454864369"/>
                  </a:ext>
                </a:extLst>
              </a:tr>
              <a:tr h="649776">
                <a:tc>
                  <a:txBody>
                    <a:bodyPr/>
                    <a:lstStyle/>
                    <a:p>
                      <a:pPr algn="just"/>
                      <a:r>
                        <a:rPr lang="es-MX" sz="1400" dirty="0"/>
                        <a:t>TBP - Otro 2  Número  de personas privadas de libertad a los que se les  tamizó para la tuberculosis.</a:t>
                      </a:r>
                      <a:endParaRPr lang="es-MX" sz="1400" dirty="0">
                        <a:latin typeface="Aptos" panose="020B0004020202020204" pitchFamily="34" charset="0"/>
                      </a:endParaRPr>
                    </a:p>
                  </a:txBody>
                  <a:tcPr anchor="ctr"/>
                </a:tc>
                <a:tc>
                  <a:txBody>
                    <a:bodyPr/>
                    <a:lstStyle/>
                    <a:p>
                      <a:pPr algn="ctr" fontAlgn="ctr"/>
                      <a:r>
                        <a:rPr lang="es-MX" sz="2200" b="1" i="0" u="none" strike="noStrike" dirty="0">
                          <a:solidFill>
                            <a:srgbClr val="000000"/>
                          </a:solidFill>
                          <a:effectLst/>
                          <a:latin typeface="Calibri" panose="020F0502020204030204" pitchFamily="34" charset="0"/>
                        </a:rPr>
                        <a:t> $      990,019.69</a:t>
                      </a:r>
                    </a:p>
                  </a:txBody>
                  <a:tcPr marL="0" marR="0" marT="0" marB="0" anchor="ctr"/>
                </a:tc>
                <a:tc>
                  <a:txBody>
                    <a:bodyPr/>
                    <a:lstStyle/>
                    <a:p>
                      <a:pPr algn="ctr" fontAlgn="ctr"/>
                      <a:r>
                        <a:rPr lang="es-MX" sz="2200" b="1" i="0" u="none" strike="noStrike" dirty="0">
                          <a:solidFill>
                            <a:srgbClr val="000000"/>
                          </a:solidFill>
                          <a:effectLst/>
                          <a:latin typeface="Calibri" panose="020F0502020204030204" pitchFamily="34" charset="0"/>
                        </a:rPr>
                        <a:t>45 %</a:t>
                      </a:r>
                    </a:p>
                  </a:txBody>
                  <a:tcPr marL="0" marR="0" marT="0" marB="0" anchor="ctr"/>
                </a:tc>
                <a:extLst>
                  <a:ext uri="{0D108BD9-81ED-4DB2-BD59-A6C34878D82A}">
                    <a16:rowId xmlns:a16="http://schemas.microsoft.com/office/drawing/2014/main" val="3123384451"/>
                  </a:ext>
                </a:extLst>
              </a:tr>
              <a:tr h="772706">
                <a:tc>
                  <a:txBody>
                    <a:bodyPr/>
                    <a:lstStyle/>
                    <a:p>
                      <a:pPr algn="just"/>
                      <a:r>
                        <a:rPr lang="es-MX" sz="1400" dirty="0"/>
                        <a:t>TBP - Otro 3 Porcentaje  de personas privadas de libertad elegibles que iniciaron tratamiento preventivo contra la Tuberculosis</a:t>
                      </a:r>
                      <a:endParaRPr lang="es-MX" sz="1400" dirty="0">
                        <a:latin typeface="Aptos" panose="020B0004020202020204" pitchFamily="34" charset="0"/>
                      </a:endParaRPr>
                    </a:p>
                  </a:txBody>
                  <a:tcPr anchor="ctr"/>
                </a:tc>
                <a:tc>
                  <a:txBody>
                    <a:bodyPr/>
                    <a:lstStyle/>
                    <a:p>
                      <a:pPr algn="ctr" fontAlgn="ctr"/>
                      <a:r>
                        <a:rPr lang="es-MX" sz="2200" b="1" i="0" u="none" strike="noStrike" dirty="0">
                          <a:solidFill>
                            <a:srgbClr val="000000"/>
                          </a:solidFill>
                          <a:effectLst/>
                          <a:latin typeface="Calibri" panose="020F0502020204030204" pitchFamily="34" charset="0"/>
                        </a:rPr>
                        <a:t> $      425,811.01</a:t>
                      </a:r>
                    </a:p>
                  </a:txBody>
                  <a:tcPr marL="0" marR="0" marT="0" marB="0" anchor="ctr"/>
                </a:tc>
                <a:tc>
                  <a:txBody>
                    <a:bodyPr/>
                    <a:lstStyle/>
                    <a:p>
                      <a:pPr algn="ctr" fontAlgn="ctr"/>
                      <a:r>
                        <a:rPr lang="es-MX" sz="2200" b="1" i="0" u="none" strike="noStrike" dirty="0">
                          <a:solidFill>
                            <a:srgbClr val="000000"/>
                          </a:solidFill>
                          <a:effectLst/>
                          <a:latin typeface="Calibri" panose="020F0502020204030204" pitchFamily="34" charset="0"/>
                        </a:rPr>
                        <a:t>19 %</a:t>
                      </a:r>
                    </a:p>
                  </a:txBody>
                  <a:tcPr marL="0" marR="0" marT="0" marB="0" anchor="ctr"/>
                </a:tc>
                <a:extLst>
                  <a:ext uri="{0D108BD9-81ED-4DB2-BD59-A6C34878D82A}">
                    <a16:rowId xmlns:a16="http://schemas.microsoft.com/office/drawing/2014/main" val="3771974840"/>
                  </a:ext>
                </a:extLst>
              </a:tr>
              <a:tr h="869295">
                <a:tc>
                  <a:txBody>
                    <a:bodyPr/>
                    <a:lstStyle/>
                    <a:p>
                      <a:pPr algn="just"/>
                      <a:r>
                        <a:rPr lang="es-MX" sz="1400" dirty="0"/>
                        <a:t>TBDT-4 - Otro 4 Porcentaje de pacientes con tuberculosis notificados -casos nuevos y recaídas - analizados con las pruebas de diagnóstico rápido recomendadas por la OMS en el momento del diagnóstico.</a:t>
                      </a:r>
                      <a:endParaRPr lang="es-MX" sz="1400" dirty="0">
                        <a:latin typeface="Aptos" panose="020B0004020202020204" pitchFamily="34" charset="0"/>
                      </a:endParaRPr>
                    </a:p>
                  </a:txBody>
                  <a:tcPr anchor="ctr"/>
                </a:tc>
                <a:tc>
                  <a:txBody>
                    <a:bodyPr/>
                    <a:lstStyle/>
                    <a:p>
                      <a:pPr algn="ctr" fontAlgn="ctr"/>
                      <a:r>
                        <a:rPr lang="es-MX" sz="2200" b="1" i="0" u="none" strike="noStrike" dirty="0">
                          <a:solidFill>
                            <a:srgbClr val="000000"/>
                          </a:solidFill>
                          <a:effectLst/>
                          <a:latin typeface="Calibri" panose="020F0502020204030204" pitchFamily="34" charset="0"/>
                        </a:rPr>
                        <a:t> $          677,098.77</a:t>
                      </a:r>
                    </a:p>
                  </a:txBody>
                  <a:tcPr marL="0" marR="0" marT="0" marB="0" anchor="ctr"/>
                </a:tc>
                <a:tc>
                  <a:txBody>
                    <a:bodyPr/>
                    <a:lstStyle/>
                    <a:p>
                      <a:pPr algn="ctr" fontAlgn="ctr"/>
                      <a:r>
                        <a:rPr lang="es-MX" sz="2200" b="1" i="0" u="none" strike="noStrike" dirty="0">
                          <a:solidFill>
                            <a:srgbClr val="000000"/>
                          </a:solidFill>
                          <a:effectLst/>
                          <a:latin typeface="Calibri" panose="020F0502020204030204" pitchFamily="34" charset="0"/>
                        </a:rPr>
                        <a:t>30 %</a:t>
                      </a:r>
                    </a:p>
                  </a:txBody>
                  <a:tcPr marL="0" marR="0" marT="0" marB="0" anchor="ctr"/>
                </a:tc>
                <a:extLst>
                  <a:ext uri="{0D108BD9-81ED-4DB2-BD59-A6C34878D82A}">
                    <a16:rowId xmlns:a16="http://schemas.microsoft.com/office/drawing/2014/main" val="1171497329"/>
                  </a:ext>
                </a:extLst>
              </a:tr>
              <a:tr h="957784">
                <a:tc>
                  <a:txBody>
                    <a:bodyPr/>
                    <a:lstStyle/>
                    <a:p>
                      <a:pPr algn="just" fontAlgn="ctr"/>
                      <a:r>
                        <a:rPr lang="es-MX" sz="1400" b="1" i="0" u="none" strike="noStrike" dirty="0">
                          <a:solidFill>
                            <a:srgbClr val="000000"/>
                          </a:solidFill>
                          <a:effectLst/>
                          <a:latin typeface="Calibri" panose="020F0502020204030204" pitchFamily="34" charset="0"/>
                        </a:rPr>
                        <a:t> TOTAL </a:t>
                      </a:r>
                    </a:p>
                  </a:txBody>
                  <a:tcPr marL="0" marR="0" marT="0" marB="0" anchor="ctr"/>
                </a:tc>
                <a:tc>
                  <a:txBody>
                    <a:bodyPr/>
                    <a:lstStyle/>
                    <a:p>
                      <a:pPr algn="ctr" fontAlgn="ctr"/>
                      <a:r>
                        <a:rPr lang="es-MX" sz="24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rPr>
                        <a:t> $      2,221,745.00</a:t>
                      </a:r>
                    </a:p>
                  </a:txBody>
                  <a:tcPr marL="0" marR="0" marT="0" marB="0" anchor="ctr"/>
                </a:tc>
                <a:tc>
                  <a:txBody>
                    <a:bodyPr/>
                    <a:lstStyle/>
                    <a:p>
                      <a:pPr algn="ctr" fontAlgn="ctr"/>
                      <a:r>
                        <a:rPr lang="es-MX" sz="24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rPr>
                        <a:t>100%</a:t>
                      </a:r>
                    </a:p>
                  </a:txBody>
                  <a:tcPr marL="0" marR="0" marT="0" marB="0" anchor="ctr"/>
                </a:tc>
                <a:extLst>
                  <a:ext uri="{0D108BD9-81ED-4DB2-BD59-A6C34878D82A}">
                    <a16:rowId xmlns:a16="http://schemas.microsoft.com/office/drawing/2014/main" val="3406652646"/>
                  </a:ext>
                </a:extLst>
              </a:tr>
            </a:tbl>
          </a:graphicData>
        </a:graphic>
      </p:graphicFrame>
    </p:spTree>
    <p:extLst>
      <p:ext uri="{BB962C8B-B14F-4D97-AF65-F5344CB8AC3E}">
        <p14:creationId xmlns:p14="http://schemas.microsoft.com/office/powerpoint/2010/main" val="270310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94C1413-B894-DBAF-AEE0-4730DDE44702}"/>
              </a:ext>
            </a:extLst>
          </p:cNvPr>
          <p:cNvPicPr>
            <a:picLocks noChangeAspect="1"/>
          </p:cNvPicPr>
          <p:nvPr/>
        </p:nvPicPr>
        <p:blipFill>
          <a:blip r:embed="rId2"/>
          <a:stretch>
            <a:fillRect/>
          </a:stretch>
        </p:blipFill>
        <p:spPr>
          <a:xfrm>
            <a:off x="0" y="1019175"/>
            <a:ext cx="12192000" cy="5838825"/>
          </a:xfrm>
          <a:prstGeom prst="rect">
            <a:avLst/>
          </a:prstGeom>
        </p:spPr>
      </p:pic>
    </p:spTree>
    <p:extLst>
      <p:ext uri="{BB962C8B-B14F-4D97-AF65-F5344CB8AC3E}">
        <p14:creationId xmlns:p14="http://schemas.microsoft.com/office/powerpoint/2010/main" val="338754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42BCA388-EA57-B1D3-69F0-50C41A8A0487}"/>
              </a:ext>
            </a:extLst>
          </p:cNvPr>
          <p:cNvGraphicFramePr>
            <a:graphicFrameLocks noGrp="1"/>
          </p:cNvGraphicFramePr>
          <p:nvPr>
            <p:extLst>
              <p:ext uri="{D42A27DB-BD31-4B8C-83A1-F6EECF244321}">
                <p14:modId xmlns:p14="http://schemas.microsoft.com/office/powerpoint/2010/main" val="995741806"/>
              </p:ext>
            </p:extLst>
          </p:nvPr>
        </p:nvGraphicFramePr>
        <p:xfrm>
          <a:off x="76200" y="895351"/>
          <a:ext cx="12020550" cy="5781674"/>
        </p:xfrm>
        <a:graphic>
          <a:graphicData uri="http://schemas.openxmlformats.org/drawingml/2006/table">
            <a:tbl>
              <a:tblPr/>
              <a:tblGrid>
                <a:gridCol w="1213613">
                  <a:extLst>
                    <a:ext uri="{9D8B030D-6E8A-4147-A177-3AD203B41FA5}">
                      <a16:colId xmlns:a16="http://schemas.microsoft.com/office/drawing/2014/main" val="1183629515"/>
                    </a:ext>
                  </a:extLst>
                </a:gridCol>
                <a:gridCol w="3727526">
                  <a:extLst>
                    <a:ext uri="{9D8B030D-6E8A-4147-A177-3AD203B41FA5}">
                      <a16:colId xmlns:a16="http://schemas.microsoft.com/office/drawing/2014/main" val="2019743781"/>
                    </a:ext>
                  </a:extLst>
                </a:gridCol>
                <a:gridCol w="1091527">
                  <a:extLst>
                    <a:ext uri="{9D8B030D-6E8A-4147-A177-3AD203B41FA5}">
                      <a16:colId xmlns:a16="http://schemas.microsoft.com/office/drawing/2014/main" val="3456125790"/>
                    </a:ext>
                  </a:extLst>
                </a:gridCol>
                <a:gridCol w="1181590">
                  <a:extLst>
                    <a:ext uri="{9D8B030D-6E8A-4147-A177-3AD203B41FA5}">
                      <a16:colId xmlns:a16="http://schemas.microsoft.com/office/drawing/2014/main" val="676493688"/>
                    </a:ext>
                  </a:extLst>
                </a:gridCol>
                <a:gridCol w="4806294">
                  <a:extLst>
                    <a:ext uri="{9D8B030D-6E8A-4147-A177-3AD203B41FA5}">
                      <a16:colId xmlns:a16="http://schemas.microsoft.com/office/drawing/2014/main" val="2444278402"/>
                    </a:ext>
                  </a:extLst>
                </a:gridCol>
              </a:tblGrid>
              <a:tr h="596316">
                <a:tc>
                  <a:txBody>
                    <a:bodyPr/>
                    <a:lstStyle/>
                    <a:p>
                      <a:pPr algn="l" fontAlgn="ctr">
                        <a:buNone/>
                      </a:pPr>
                      <a:r>
                        <a:rPr lang="es-SV" sz="700" b="1" i="0" u="none" strike="noStrike" dirty="0">
                          <a:solidFill>
                            <a:srgbClr val="000000"/>
                          </a:solidFill>
                          <a:effectLst/>
                          <a:latin typeface="Calibri" panose="020F0502020204030204" pitchFamily="34" charset="0"/>
                        </a:rPr>
                        <a:t> </a:t>
                      </a:r>
                    </a:p>
                  </a:txBody>
                  <a:tcPr marL="3358" marR="3358" marT="3358"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buNone/>
                      </a:pPr>
                      <a:r>
                        <a:rPr lang="es-SV" sz="700" b="1" i="0" u="none" strike="noStrike" dirty="0">
                          <a:solidFill>
                            <a:srgbClr val="000000"/>
                          </a:solidFill>
                          <a:effectLst/>
                          <a:latin typeface="Calibri" panose="020F0502020204030204" pitchFamily="34" charset="0"/>
                        </a:rPr>
                        <a:t> </a:t>
                      </a:r>
                    </a:p>
                  </a:txBody>
                  <a:tcPr marL="3358" marR="3358" marT="3358"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SV" sz="700" b="1" i="0" u="none" strike="noStrike" dirty="0">
                          <a:solidFill>
                            <a:srgbClr val="000000"/>
                          </a:solidFill>
                          <a:effectLst/>
                          <a:latin typeface="Calibri" panose="020F0502020204030204" pitchFamily="34" charset="0"/>
                        </a:rPr>
                        <a:t> </a:t>
                      </a:r>
                    </a:p>
                  </a:txBody>
                  <a:tcPr marL="3358" marR="3358" marT="335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SV" sz="1400" b="1" i="0" u="none" strike="noStrike" dirty="0">
                          <a:solidFill>
                            <a:srgbClr val="000000"/>
                          </a:solidFill>
                          <a:effectLst/>
                          <a:latin typeface="Calibri" panose="020F0502020204030204" pitchFamily="34" charset="0"/>
                        </a:rPr>
                        <a:t>Comentarios RP</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s-SV"/>
                    </a:p>
                  </a:txBody>
                  <a:tcPr/>
                </a:tc>
                <a:extLst>
                  <a:ext uri="{0D108BD9-81ED-4DB2-BD59-A6C34878D82A}">
                    <a16:rowId xmlns:a16="http://schemas.microsoft.com/office/drawing/2014/main" val="3060741079"/>
                  </a:ext>
                </a:extLst>
              </a:tr>
              <a:tr h="302479">
                <a:tc>
                  <a:txBody>
                    <a:bodyPr/>
                    <a:lstStyle/>
                    <a:p>
                      <a:pPr algn="ctr" fontAlgn="ctr">
                        <a:buNone/>
                      </a:pPr>
                      <a:r>
                        <a:rPr lang="es-SV" sz="1400" b="1" i="0" u="none" strike="noStrike">
                          <a:solidFill>
                            <a:srgbClr val="000000"/>
                          </a:solidFill>
                          <a:effectLst/>
                          <a:latin typeface="Calibri" panose="020F0502020204030204" pitchFamily="34" charset="0"/>
                        </a:rPr>
                        <a:t>No.</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es-SV" sz="1400" b="1" i="0" u="none" strike="noStrike">
                          <a:solidFill>
                            <a:srgbClr val="000000"/>
                          </a:solidFill>
                          <a:effectLst/>
                          <a:latin typeface="Calibri" panose="020F0502020204030204" pitchFamily="34" charset="0"/>
                        </a:rPr>
                        <a:t>Acción</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es-SV" sz="1400" b="1" i="0" u="none" strike="noStrike" dirty="0">
                          <a:solidFill>
                            <a:srgbClr val="000000"/>
                          </a:solidFill>
                          <a:effectLst/>
                          <a:latin typeface="Calibri" panose="020F0502020204030204" pitchFamily="34" charset="0"/>
                        </a:rPr>
                        <a:t>Plazo</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es-SV" sz="1400" b="1" i="0" u="none" strike="noStrike">
                          <a:solidFill>
                            <a:srgbClr val="000000"/>
                          </a:solidFill>
                          <a:effectLst/>
                          <a:latin typeface="Calibri" panose="020F0502020204030204" pitchFamily="34" charset="0"/>
                        </a:rPr>
                        <a:t>Estado RP</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es-SV" sz="1400" b="1" i="0" u="none" strike="noStrike" dirty="0">
                          <a:solidFill>
                            <a:srgbClr val="000000"/>
                          </a:solidFill>
                          <a:effectLst/>
                          <a:latin typeface="Calibri" panose="020F0502020204030204" pitchFamily="34" charset="0"/>
                        </a:rPr>
                        <a:t>Comentarios RP</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37369720"/>
                  </a:ext>
                </a:extLst>
              </a:tr>
              <a:tr h="4882879">
                <a:tc>
                  <a:txBody>
                    <a:bodyPr/>
                    <a:lstStyle/>
                    <a:p>
                      <a:pPr algn="ctr" fontAlgn="ctr">
                        <a:buNone/>
                      </a:pPr>
                      <a:r>
                        <a:rPr lang="es-SV"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PUDR 2024 -AG1</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buNone/>
                      </a:pPr>
                      <a:r>
                        <a:rPr lang="es-MX" sz="1400" b="1" i="0" u="none" strike="noStrike" dirty="0">
                          <a:solidFill>
                            <a:srgbClr val="000000"/>
                          </a:solidFill>
                          <a:effectLst/>
                          <a:latin typeface="Calibri" panose="020F0502020204030204" pitchFamily="34" charset="0"/>
                        </a:rPr>
                        <a:t>Incremento en la capacidad de tamizaje de tuberculosis en centros penitenciarios.</a:t>
                      </a:r>
                      <a:r>
                        <a:rPr lang="es-MX" sz="1400" b="0" i="0" u="none" strike="noStrike" dirty="0">
                          <a:solidFill>
                            <a:srgbClr val="000000"/>
                          </a:solidFill>
                          <a:effectLst/>
                          <a:latin typeface="Calibri" panose="020F0502020204030204" pitchFamily="34" charset="0"/>
                        </a:rPr>
                        <a:t> Se han acordado una serie de medidas en este sentido. La primera es el traslado de máquinas de rayos X a los centros penitenciarios en los cuales se está realizando el tamizaje (en el primer semestre de 2025 este se realiza en el CECOT) para poder incrementar el número de placas tomadas por día. La segunda es la formación de personal medico ligado a la Dirección Nacional de Centros Penales para incrementar la capacidad de lectura. La tercera es la implementación de tecnología apoyada por inteligencia artificial en la lectura de placas para incrementar aún más la capacidad de lectura. Se espera un avance en estos tres puntos para finales de Julio de 2025. </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SV" sz="1100" b="0" i="0" u="none" strike="noStrike" dirty="0">
                          <a:solidFill>
                            <a:srgbClr val="000000"/>
                          </a:solidFill>
                          <a:effectLst/>
                          <a:latin typeface="Calibri" panose="020F0502020204030204" pitchFamily="34" charset="0"/>
                        </a:rPr>
                        <a:t>31 julio 2025</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SV" sz="1100" b="1" i="0" u="none" strike="noStrike" dirty="0">
                          <a:solidFill>
                            <a:srgbClr val="000000"/>
                          </a:solidFill>
                          <a:effectLst/>
                          <a:latin typeface="Calibri" panose="020F0502020204030204" pitchFamily="34" charset="0"/>
                        </a:rPr>
                        <a:t> </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buNone/>
                      </a:pPr>
                      <a:r>
                        <a:rPr lang="es-MX" sz="1200" b="0" i="0" u="none" strike="noStrike" dirty="0">
                          <a:solidFill>
                            <a:srgbClr val="3F0065"/>
                          </a:solidFill>
                          <a:effectLst/>
                          <a:latin typeface="Calibri" panose="020F0502020204030204" pitchFamily="34" charset="0"/>
                        </a:rPr>
                        <a:t>1. En relación con el traslado de los equipos de Rayos X desde el Centro Penitenciario de Quezaltepeque, dos equipos fueron trasladados al CECOT con el propósito de ampliar la capacidad de toma de radiografías. Es importante destacar que estos equipos fueron actualizados, ya que originalmente eran análogos y se les incorporaron digitalizadores para facilitar la interconectividad con el Sistema de Información en Salud (SIS), lo que ha permitido incrementar la cantidad de radiografías realizadas.</a:t>
                      </a:r>
                      <a:br>
                        <a:rPr lang="es-MX" sz="1200" b="0" i="0" u="none" strike="noStrike" dirty="0">
                          <a:solidFill>
                            <a:srgbClr val="3F0065"/>
                          </a:solidFill>
                          <a:effectLst/>
                          <a:latin typeface="Calibri" panose="020F0502020204030204" pitchFamily="34" charset="0"/>
                        </a:rPr>
                      </a:br>
                      <a:br>
                        <a:rPr lang="es-MX" sz="1200" b="0" i="0" u="none" strike="noStrike" dirty="0">
                          <a:solidFill>
                            <a:srgbClr val="3F0065"/>
                          </a:solidFill>
                          <a:effectLst/>
                          <a:latin typeface="Calibri" panose="020F0502020204030204" pitchFamily="34" charset="0"/>
                        </a:rPr>
                      </a:br>
                      <a:r>
                        <a:rPr lang="es-MX" sz="1200" b="0" i="0" u="none" strike="noStrike" dirty="0">
                          <a:solidFill>
                            <a:srgbClr val="3F0065"/>
                          </a:solidFill>
                          <a:effectLst/>
                          <a:latin typeface="Calibri" panose="020F0502020204030204" pitchFamily="34" charset="0"/>
                        </a:rPr>
                        <a:t>2. Respecto a la formación académica del personal médico que trabaja directamente con la Dirección General de Centros Penales (DGCP), en abril del presente año, la Unidad de Programa de Tuberculosis del Ministerio de Salud (MINSAL) llevó a cabo el primer taller de capacitación en lectura e interpretación de radiografías sugestivas de tuberculosis. En junio se realizó un segundo taller, al final de los cuales se entregaron diplomas de participación. Estas acciones buscan agilizar la detección y lectura sugestiva de tuberculosis en los privados de libertad tamizados con radiografías.</a:t>
                      </a:r>
                      <a:br>
                        <a:rPr lang="es-MX" sz="1200" b="0" i="0" u="none" strike="noStrike" dirty="0">
                          <a:solidFill>
                            <a:srgbClr val="3F0065"/>
                          </a:solidFill>
                          <a:effectLst/>
                          <a:latin typeface="Calibri" panose="020F0502020204030204" pitchFamily="34" charset="0"/>
                        </a:rPr>
                      </a:br>
                      <a:br>
                        <a:rPr lang="es-MX" sz="1200" b="0" i="0" u="none" strike="noStrike" dirty="0">
                          <a:solidFill>
                            <a:srgbClr val="3F0065"/>
                          </a:solidFill>
                          <a:effectLst/>
                          <a:latin typeface="Calibri" panose="020F0502020204030204" pitchFamily="34" charset="0"/>
                        </a:rPr>
                      </a:br>
                      <a:r>
                        <a:rPr lang="es-MX" sz="1200" b="0" i="0" u="none" strike="noStrike" dirty="0">
                          <a:solidFill>
                            <a:srgbClr val="3F0065"/>
                          </a:solidFill>
                          <a:effectLst/>
                          <a:latin typeface="Calibri" panose="020F0502020204030204" pitchFamily="34" charset="0"/>
                        </a:rPr>
                        <a:t>3. En cuanto a la implementación de tecnología basada en inteligencia artificial para la lectura de placas, el país adquirió el equipo tecnológico CAD 4 TB. Este equipo requiere un umbral de análisis mediante radiografías, pruebas moleculares y otras variables solicitadas a los centros penales. En junio del presente año, se contó con el acompañamiento de consultora especializada en inteligencia artificial (Dra. </a:t>
                      </a:r>
                      <a:r>
                        <a:rPr lang="es-MX" sz="1200" b="0" i="0" u="none" strike="noStrike" dirty="0" err="1">
                          <a:solidFill>
                            <a:srgbClr val="3F0065"/>
                          </a:solidFill>
                          <a:effectLst/>
                          <a:latin typeface="Calibri" panose="020F0502020204030204" pitchFamily="34" charset="0"/>
                        </a:rPr>
                        <a:t>Ahn</a:t>
                      </a:r>
                      <a:r>
                        <a:rPr lang="es-MX" sz="1200" b="0" i="0" u="none" strike="noStrike" dirty="0">
                          <a:solidFill>
                            <a:srgbClr val="3F0065"/>
                          </a:solidFill>
                          <a:effectLst/>
                          <a:latin typeface="Calibri" panose="020F0502020204030204" pitchFamily="34" charset="0"/>
                        </a:rPr>
                        <a:t> Innes), financiada por el Fondo Mundial, con quien se mantienen reuniones periódicas para brindar asesoría técnica en este ámbito.</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1787977"/>
                  </a:ext>
                </a:extLst>
              </a:tr>
            </a:tbl>
          </a:graphicData>
        </a:graphic>
      </p:graphicFrame>
    </p:spTree>
    <p:extLst>
      <p:ext uri="{BB962C8B-B14F-4D97-AF65-F5344CB8AC3E}">
        <p14:creationId xmlns:p14="http://schemas.microsoft.com/office/powerpoint/2010/main" val="206453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05BF54AE-B1C5-969C-1B38-7CEE6DE9BC02}"/>
              </a:ext>
            </a:extLst>
          </p:cNvPr>
          <p:cNvGraphicFramePr>
            <a:graphicFrameLocks noGrp="1"/>
          </p:cNvGraphicFramePr>
          <p:nvPr>
            <p:extLst>
              <p:ext uri="{D42A27DB-BD31-4B8C-83A1-F6EECF244321}">
                <p14:modId xmlns:p14="http://schemas.microsoft.com/office/powerpoint/2010/main" val="2532445192"/>
              </p:ext>
            </p:extLst>
          </p:nvPr>
        </p:nvGraphicFramePr>
        <p:xfrm>
          <a:off x="152400" y="904875"/>
          <a:ext cx="11915775" cy="5776343"/>
        </p:xfrm>
        <a:graphic>
          <a:graphicData uri="http://schemas.openxmlformats.org/drawingml/2006/table">
            <a:tbl>
              <a:tblPr/>
              <a:tblGrid>
                <a:gridCol w="1314450">
                  <a:extLst>
                    <a:ext uri="{9D8B030D-6E8A-4147-A177-3AD203B41FA5}">
                      <a16:colId xmlns:a16="http://schemas.microsoft.com/office/drawing/2014/main" val="3927761940"/>
                    </a:ext>
                  </a:extLst>
                </a:gridCol>
                <a:gridCol w="5010150">
                  <a:extLst>
                    <a:ext uri="{9D8B030D-6E8A-4147-A177-3AD203B41FA5}">
                      <a16:colId xmlns:a16="http://schemas.microsoft.com/office/drawing/2014/main" val="1614269901"/>
                    </a:ext>
                  </a:extLst>
                </a:gridCol>
                <a:gridCol w="1685925">
                  <a:extLst>
                    <a:ext uri="{9D8B030D-6E8A-4147-A177-3AD203B41FA5}">
                      <a16:colId xmlns:a16="http://schemas.microsoft.com/office/drawing/2014/main" val="2810673254"/>
                    </a:ext>
                  </a:extLst>
                </a:gridCol>
                <a:gridCol w="962025">
                  <a:extLst>
                    <a:ext uri="{9D8B030D-6E8A-4147-A177-3AD203B41FA5}">
                      <a16:colId xmlns:a16="http://schemas.microsoft.com/office/drawing/2014/main" val="3198392500"/>
                    </a:ext>
                  </a:extLst>
                </a:gridCol>
                <a:gridCol w="2943225">
                  <a:extLst>
                    <a:ext uri="{9D8B030D-6E8A-4147-A177-3AD203B41FA5}">
                      <a16:colId xmlns:a16="http://schemas.microsoft.com/office/drawing/2014/main" val="3586771182"/>
                    </a:ext>
                  </a:extLst>
                </a:gridCol>
              </a:tblGrid>
              <a:tr h="351341">
                <a:tc>
                  <a:txBody>
                    <a:bodyPr/>
                    <a:lstStyle/>
                    <a:p>
                      <a:pPr algn="ctr" fontAlgn="ctr">
                        <a:buNone/>
                      </a:pPr>
                      <a:r>
                        <a:rPr lang="es-SV" sz="1400" b="1" i="0" u="none" strike="noStrike" dirty="0">
                          <a:solidFill>
                            <a:srgbClr val="000000"/>
                          </a:solidFill>
                          <a:effectLst/>
                          <a:latin typeface="Calibri" panose="020F0502020204030204" pitchFamily="34" charset="0"/>
                        </a:rPr>
                        <a:t> </a:t>
                      </a:r>
                    </a:p>
                  </a:txBody>
                  <a:tcPr marL="3358" marR="3358" marT="3358"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SV" sz="1400" b="1" i="0" u="none" strike="noStrike" dirty="0">
                          <a:solidFill>
                            <a:srgbClr val="000000"/>
                          </a:solidFill>
                          <a:effectLst/>
                          <a:latin typeface="Calibri" panose="020F0502020204030204" pitchFamily="34" charset="0"/>
                        </a:rPr>
                        <a:t> </a:t>
                      </a:r>
                    </a:p>
                  </a:txBody>
                  <a:tcPr marL="3358" marR="3358" marT="3358"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s-SV" sz="1400" b="1" i="0" u="none" strike="noStrike" dirty="0">
                          <a:solidFill>
                            <a:srgbClr val="000000"/>
                          </a:solidFill>
                          <a:effectLst/>
                          <a:latin typeface="Calibri" panose="020F0502020204030204" pitchFamily="34" charset="0"/>
                        </a:rPr>
                        <a:t> </a:t>
                      </a:r>
                    </a:p>
                  </a:txBody>
                  <a:tcPr marL="3358" marR="3358" marT="335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SV" sz="1400" b="1" i="0" u="none" strike="noStrike" dirty="0">
                          <a:solidFill>
                            <a:srgbClr val="000000"/>
                          </a:solidFill>
                          <a:effectLst/>
                          <a:latin typeface="Calibri" panose="020F0502020204030204" pitchFamily="34" charset="0"/>
                        </a:rPr>
                        <a:t>Comentarios RP</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s-SV"/>
                    </a:p>
                  </a:txBody>
                  <a:tcPr/>
                </a:tc>
                <a:extLst>
                  <a:ext uri="{0D108BD9-81ED-4DB2-BD59-A6C34878D82A}">
                    <a16:rowId xmlns:a16="http://schemas.microsoft.com/office/drawing/2014/main" val="3425168833"/>
                  </a:ext>
                </a:extLst>
              </a:tr>
              <a:tr h="221839">
                <a:tc>
                  <a:txBody>
                    <a:bodyPr/>
                    <a:lstStyle/>
                    <a:p>
                      <a:pPr algn="ctr" fontAlgn="ctr">
                        <a:buNone/>
                      </a:pPr>
                      <a:r>
                        <a:rPr lang="es-SV" sz="1400" b="1" i="0" u="none" strike="noStrike" dirty="0">
                          <a:solidFill>
                            <a:srgbClr val="000000"/>
                          </a:solidFill>
                          <a:effectLst/>
                          <a:latin typeface="Calibri" panose="020F0502020204030204" pitchFamily="34" charset="0"/>
                        </a:rPr>
                        <a:t>No.</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es-SV" sz="1400" b="1" i="0" u="none" strike="noStrike" dirty="0">
                          <a:solidFill>
                            <a:srgbClr val="000000"/>
                          </a:solidFill>
                          <a:effectLst/>
                          <a:latin typeface="Calibri" panose="020F0502020204030204" pitchFamily="34" charset="0"/>
                        </a:rPr>
                        <a:t>Acción</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es-SV" sz="1400" b="1" i="0" u="none" strike="noStrike" dirty="0">
                          <a:solidFill>
                            <a:srgbClr val="000000"/>
                          </a:solidFill>
                          <a:effectLst/>
                          <a:latin typeface="Calibri" panose="020F0502020204030204" pitchFamily="34" charset="0"/>
                        </a:rPr>
                        <a:t>Plazo</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es-SV" sz="1400" b="1" i="0" u="none" strike="noStrike" dirty="0">
                          <a:solidFill>
                            <a:srgbClr val="000000"/>
                          </a:solidFill>
                          <a:effectLst/>
                          <a:latin typeface="Calibri" panose="020F0502020204030204" pitchFamily="34" charset="0"/>
                        </a:rPr>
                        <a:t>Estado RP</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es-SV" sz="1400" b="1" i="0" u="none" strike="noStrike" dirty="0">
                          <a:solidFill>
                            <a:srgbClr val="000000"/>
                          </a:solidFill>
                          <a:effectLst/>
                          <a:latin typeface="Calibri" panose="020F0502020204030204" pitchFamily="34" charset="0"/>
                        </a:rPr>
                        <a:t>Comentarios RP</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18351999"/>
                  </a:ext>
                </a:extLst>
              </a:tr>
              <a:tr h="2249858">
                <a:tc>
                  <a:txBody>
                    <a:bodyPr/>
                    <a:lstStyle/>
                    <a:p>
                      <a:pPr algn="just" fontAlgn="ctr">
                        <a:buNone/>
                      </a:pPr>
                      <a:r>
                        <a:rPr lang="es-SV"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PUDR 2024 -AG2</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buNone/>
                      </a:pPr>
                      <a:r>
                        <a:rPr lang="es-MX" sz="1200" b="1" i="0" u="none" strike="noStrike" dirty="0">
                          <a:solidFill>
                            <a:srgbClr val="000000"/>
                          </a:solidFill>
                          <a:effectLst/>
                          <a:latin typeface="Calibri" panose="020F0502020204030204" pitchFamily="34" charset="0"/>
                        </a:rPr>
                        <a:t>Revisión trimestral de los indicadores ligados a desembolso de VIH</a:t>
                      </a:r>
                      <a:r>
                        <a:rPr lang="es-MX" sz="1200" b="0" i="0" u="none" strike="noStrike" dirty="0">
                          <a:solidFill>
                            <a:srgbClr val="000000"/>
                          </a:solidFill>
                          <a:effectLst/>
                          <a:latin typeface="Calibri" panose="020F0502020204030204" pitchFamily="34" charset="0"/>
                        </a:rPr>
                        <a:t> : El nuevo panorama de financiamiento, así como las ambiciosas metas del Plan Estratégico Nacional en materia de vinculación y retención al tratamiento requieren una consideración particular. Especialmente cuando el financiamiento del Fondo Mundial está ligado al alcance de dichas metas bajo el esquema de financiación basada en resultados firmado para esta subvención. Por esto, y con el fin de poder acompañar al país de la mejor forma posible, proponemos la organización de reuniones trimestrales para revisar y analizar la evolución de los indicadores ligados a desembolso. Proponemos la primera reunión (con resultados del primer trimestre de 2025) para la semana del 26 de mayo, la segunda la semana del 28 de julio y la tercera la semana del 27 de octubre. Enviaremos agenda y términos de referencia para la reunión. </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MX" sz="1200" b="0" i="0" u="none" strike="noStrike" dirty="0">
                          <a:solidFill>
                            <a:srgbClr val="000000"/>
                          </a:solidFill>
                          <a:effectLst/>
                          <a:latin typeface="Calibri" panose="020F0502020204030204" pitchFamily="34" charset="0"/>
                        </a:rPr>
                        <a:t>Primera reunión para la semana del 26 de mayo, la segunda la semana del 28 de julio y la tercera la semana del 27 de octubre</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SV" sz="1200" b="1" i="0" u="none" strike="noStrike" dirty="0">
                          <a:solidFill>
                            <a:srgbClr val="000000"/>
                          </a:solidFill>
                          <a:effectLst/>
                          <a:latin typeface="Calibri" panose="020F0502020204030204" pitchFamily="34" charset="0"/>
                        </a:rPr>
                        <a:t> </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SV" sz="1200" b="0" i="0" u="none" strike="noStrike" dirty="0">
                          <a:solidFill>
                            <a:srgbClr val="000000"/>
                          </a:solidFill>
                          <a:effectLst/>
                          <a:latin typeface="Calibri" panose="020F0502020204030204" pitchFamily="34" charset="0"/>
                        </a:rPr>
                        <a:t> </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0952601"/>
                  </a:ext>
                </a:extLst>
              </a:tr>
              <a:tr h="2953305">
                <a:tc>
                  <a:txBody>
                    <a:bodyPr/>
                    <a:lstStyle/>
                    <a:p>
                      <a:pPr algn="l" fontAlgn="ctr">
                        <a:buNone/>
                      </a:pPr>
                      <a:r>
                        <a:rPr lang="es-SV"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PUDR 2024 -AG3</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MX" sz="1200" b="1" i="0" u="none" strike="noStrike" dirty="0">
                          <a:solidFill>
                            <a:srgbClr val="000000"/>
                          </a:solidFill>
                          <a:effectLst/>
                          <a:latin typeface="Calibri" panose="020F0502020204030204" pitchFamily="34" charset="0"/>
                        </a:rPr>
                        <a:t>Mejora en el reporte del indicador de coinfección TB/VIH</a:t>
                      </a:r>
                      <a:r>
                        <a:rPr lang="es-MX" sz="1200" b="0" i="0" u="none" strike="noStrike" dirty="0">
                          <a:solidFill>
                            <a:srgbClr val="000000"/>
                          </a:solidFill>
                          <a:effectLst/>
                          <a:latin typeface="Calibri" panose="020F0502020204030204" pitchFamily="34" charset="0"/>
                        </a:rPr>
                        <a:t>: durante la elaboración de la subvención se han identificado dificultades para reportar el indicador TB/VIH-3.1a y se había acordado de que el mismo sería reportarse desde el sistema SUMEVE a partir de enero de 2025 en línea con las recomendaciones de la OMS en la materia </a:t>
                      </a:r>
                      <a:r>
                        <a:rPr lang="es-MX" sz="1200" b="0" i="0" u="none" strike="noStrike" dirty="0">
                          <a:solidFill>
                            <a:srgbClr val="000000"/>
                          </a:solidFill>
                          <a:effectLst/>
                          <a:latin typeface="Calibri" panose="020F0502020204030204" pitchFamily="34" charset="0"/>
                          <a:hlinkClick r:id="rId2"/>
                        </a:rPr>
                        <a:t>https://www.who.int/publications/i/item/9789240091290</a:t>
                      </a:r>
                      <a:endParaRPr lang="es-MX" sz="1200" b="0" i="0" u="none" strike="noStrike" dirty="0">
                        <a:solidFill>
                          <a:srgbClr val="000000"/>
                        </a:solidFill>
                        <a:effectLst/>
                        <a:latin typeface="Calibri" panose="020F0502020204030204" pitchFamily="34" charset="0"/>
                      </a:endParaRPr>
                    </a:p>
                    <a:p>
                      <a:pPr algn="l" fontAlgn="ctr">
                        <a:buNone/>
                      </a:pPr>
                      <a:r>
                        <a:rPr lang="es-MX" sz="1200" b="0" i="0" u="none" strike="noStrike" dirty="0">
                          <a:solidFill>
                            <a:srgbClr val="000000"/>
                          </a:solidFill>
                          <a:effectLst/>
                          <a:latin typeface="Calibri" panose="020F0502020204030204" pitchFamily="34" charset="0"/>
                        </a:rPr>
                        <a:t> </a:t>
                      </a:r>
                    </a:p>
                    <a:p>
                      <a:pPr algn="l" fontAlgn="ctr">
                        <a:buNone/>
                      </a:pPr>
                      <a:r>
                        <a:rPr lang="es-MX" sz="1200" b="0" i="0" u="none" strike="noStrike" dirty="0">
                          <a:solidFill>
                            <a:srgbClr val="000000"/>
                          </a:solidFill>
                          <a:effectLst/>
                          <a:latin typeface="Calibri" panose="020F0502020204030204" pitchFamily="34" charset="0"/>
                        </a:rPr>
                        <a:t>Considerando que esto no se a realizado, solicitamos que el programa de TB revise las guías nacionales para cumplir con dichas recomendaciones, particularmente el uso de tamizaje clínico (4 preguntas) junto con </a:t>
                      </a:r>
                      <a:r>
                        <a:rPr lang="es-MX" sz="1200" b="0" i="0" u="none" strike="noStrike" dirty="0" err="1">
                          <a:solidFill>
                            <a:srgbClr val="000000"/>
                          </a:solidFill>
                          <a:effectLst/>
                          <a:latin typeface="Calibri" panose="020F0502020204030204" pitchFamily="34" charset="0"/>
                        </a:rPr>
                        <a:t>Rx</a:t>
                      </a:r>
                      <a:r>
                        <a:rPr lang="es-MX" sz="1200" b="0" i="0" u="none" strike="noStrike" dirty="0">
                          <a:solidFill>
                            <a:srgbClr val="000000"/>
                          </a:solidFill>
                          <a:effectLst/>
                          <a:latin typeface="Calibri" panose="020F0502020204030204" pitchFamily="34" charset="0"/>
                        </a:rPr>
                        <a:t> con CAD, prueba molecular y uso de LAM para PVIH con CD4 de menos de 200 en ambulatorios y 100 en hospitalizados. Se solicita que dichos cambios sean implementados antes del 31 de diciembre de 2025. Hasta entonces se continuará a reportar el indicador sobre base del tamizaje clínico.  </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SV" sz="1200" b="0" i="0" u="none" strike="noStrike" dirty="0">
                          <a:solidFill>
                            <a:srgbClr val="000000"/>
                          </a:solidFill>
                          <a:effectLst/>
                          <a:latin typeface="Calibri" panose="020F0502020204030204" pitchFamily="34" charset="0"/>
                        </a:rPr>
                        <a:t>31 diciembre 2025</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SV" sz="1200" b="1" i="0" u="none" strike="noStrike" dirty="0">
                          <a:solidFill>
                            <a:srgbClr val="000000"/>
                          </a:solidFill>
                          <a:effectLst/>
                          <a:latin typeface="Calibri" panose="020F0502020204030204" pitchFamily="34" charset="0"/>
                        </a:rPr>
                        <a:t> </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SV" sz="1200" b="0" i="0" u="none" strike="noStrike" dirty="0">
                          <a:solidFill>
                            <a:srgbClr val="000000"/>
                          </a:solidFill>
                          <a:effectLst/>
                          <a:latin typeface="Calibri" panose="020F0502020204030204" pitchFamily="34" charset="0"/>
                        </a:rPr>
                        <a:t> </a:t>
                      </a:r>
                    </a:p>
                  </a:txBody>
                  <a:tcPr marL="3358" marR="3358" marT="3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7590242"/>
                  </a:ext>
                </a:extLst>
              </a:tr>
            </a:tbl>
          </a:graphicData>
        </a:graphic>
      </p:graphicFrame>
    </p:spTree>
    <p:extLst>
      <p:ext uri="{BB962C8B-B14F-4D97-AF65-F5344CB8AC3E}">
        <p14:creationId xmlns:p14="http://schemas.microsoft.com/office/powerpoint/2010/main" val="192411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4C10D-283B-A5DF-974B-36C37DA3A32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DA72F09-4A7E-3BB4-DFB2-30B823768230}"/>
              </a:ext>
            </a:extLst>
          </p:cNvPr>
          <p:cNvSpPr txBox="1"/>
          <p:nvPr/>
        </p:nvSpPr>
        <p:spPr>
          <a:xfrm>
            <a:off x="1618967" y="730704"/>
            <a:ext cx="8954066" cy="769441"/>
          </a:xfrm>
          <a:prstGeom prst="rect">
            <a:avLst/>
          </a:prstGeom>
          <a:noFill/>
        </p:spPr>
        <p:txBody>
          <a:bodyPr wrap="square" rtlCol="0">
            <a:spAutoFit/>
          </a:bodyPr>
          <a:lstStyle/>
          <a:p>
            <a:pPr algn="ctr"/>
            <a:r>
              <a:rPr lang="es-SV" sz="2400"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rPr>
              <a:t>EVIDENCIA FOTOGRAFICA</a:t>
            </a:r>
          </a:p>
          <a:p>
            <a:pPr algn="ctr"/>
            <a:r>
              <a:rPr lang="es-SV" sz="2000" dirty="0">
                <a:solidFill>
                  <a:schemeClr val="accent1">
                    <a:lumMod val="50000"/>
                  </a:schemeClr>
                </a:solidFill>
                <a:latin typeface="Bembo Std" panose="02020605060306020A03" pitchFamily="18" charset="0"/>
              </a:rPr>
              <a:t>Formación personal médico DGCP</a:t>
            </a:r>
            <a:endParaRPr lang="es-SV" sz="2800" dirty="0">
              <a:solidFill>
                <a:schemeClr val="accent1">
                  <a:lumMod val="50000"/>
                </a:schemeClr>
              </a:solidFill>
              <a:latin typeface="Bembo Std" panose="02020605060306020A03" pitchFamily="18" charset="0"/>
            </a:endParaRPr>
          </a:p>
        </p:txBody>
      </p:sp>
      <p:pic>
        <p:nvPicPr>
          <p:cNvPr id="4" name="Imagen 3">
            <a:extLst>
              <a:ext uri="{FF2B5EF4-FFF2-40B4-BE49-F238E27FC236}">
                <a16:creationId xmlns:a16="http://schemas.microsoft.com/office/drawing/2014/main" id="{873D34F5-817B-AC86-9F34-5BFB0CD72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82" y="1456829"/>
            <a:ext cx="5926318" cy="5151057"/>
          </a:xfrm>
          <a:prstGeom prst="rect">
            <a:avLst/>
          </a:prstGeom>
        </p:spPr>
      </p:pic>
      <p:pic>
        <p:nvPicPr>
          <p:cNvPr id="6" name="Imagen 5">
            <a:extLst>
              <a:ext uri="{FF2B5EF4-FFF2-40B4-BE49-F238E27FC236}">
                <a16:creationId xmlns:a16="http://schemas.microsoft.com/office/drawing/2014/main" id="{07CDC784-69C9-BAB3-1ABB-5D886AA9F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812" y="1456829"/>
            <a:ext cx="5552388" cy="5151057"/>
          </a:xfrm>
          <a:prstGeom prst="rect">
            <a:avLst/>
          </a:prstGeom>
        </p:spPr>
      </p:pic>
    </p:spTree>
    <p:extLst>
      <p:ext uri="{BB962C8B-B14F-4D97-AF65-F5344CB8AC3E}">
        <p14:creationId xmlns:p14="http://schemas.microsoft.com/office/powerpoint/2010/main" val="293807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47A98-DFCC-E3BF-E9D5-365000315DD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6D1DEC5-B3B4-5209-1DCA-2EBCDDF0A4BF}"/>
              </a:ext>
            </a:extLst>
          </p:cNvPr>
          <p:cNvSpPr txBox="1"/>
          <p:nvPr/>
        </p:nvSpPr>
        <p:spPr>
          <a:xfrm>
            <a:off x="1618967" y="730704"/>
            <a:ext cx="8954066" cy="769441"/>
          </a:xfrm>
          <a:prstGeom prst="rect">
            <a:avLst/>
          </a:prstGeom>
          <a:noFill/>
        </p:spPr>
        <p:txBody>
          <a:bodyPr wrap="square" rtlCol="0">
            <a:spAutoFit/>
          </a:bodyPr>
          <a:lstStyle/>
          <a:p>
            <a:pPr algn="ctr"/>
            <a:r>
              <a:rPr lang="es-SV" sz="2400" dirty="0">
                <a:solidFill>
                  <a:schemeClr val="accent1">
                    <a:lumMod val="50000"/>
                  </a:schemeClr>
                </a:solidFill>
                <a:effectLst>
                  <a:outerShdw blurRad="38100" dist="38100" dir="2700000" algn="tl">
                    <a:srgbClr val="000000">
                      <a:alpha val="43137"/>
                    </a:srgbClr>
                  </a:outerShdw>
                </a:effectLst>
                <a:latin typeface="Bembo Std" panose="02020605060306020A03" pitchFamily="18" charset="0"/>
              </a:rPr>
              <a:t>EVIDENCIA FOTOGRAFICA</a:t>
            </a:r>
          </a:p>
          <a:p>
            <a:pPr algn="ctr"/>
            <a:r>
              <a:rPr lang="es-SV" sz="2000" dirty="0">
                <a:solidFill>
                  <a:schemeClr val="accent1">
                    <a:lumMod val="50000"/>
                  </a:schemeClr>
                </a:solidFill>
                <a:latin typeface="Bembo Std" panose="02020605060306020A03" pitchFamily="18" charset="0"/>
              </a:rPr>
              <a:t>Formación personal médico DGCP</a:t>
            </a:r>
            <a:endParaRPr lang="es-SV" sz="2800" dirty="0">
              <a:solidFill>
                <a:schemeClr val="accent1">
                  <a:lumMod val="50000"/>
                </a:schemeClr>
              </a:solidFill>
              <a:latin typeface="Bembo Std" panose="02020605060306020A03" pitchFamily="18" charset="0"/>
            </a:endParaRPr>
          </a:p>
        </p:txBody>
      </p:sp>
      <p:pic>
        <p:nvPicPr>
          <p:cNvPr id="4" name="Imagen 3">
            <a:extLst>
              <a:ext uri="{FF2B5EF4-FFF2-40B4-BE49-F238E27FC236}">
                <a16:creationId xmlns:a16="http://schemas.microsoft.com/office/drawing/2014/main" id="{7AC0F11E-3841-CEA2-7032-9085DEDE4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125" y="1500145"/>
            <a:ext cx="5132895" cy="5132895"/>
          </a:xfrm>
          <a:prstGeom prst="rect">
            <a:avLst/>
          </a:prstGeom>
        </p:spPr>
      </p:pic>
      <p:pic>
        <p:nvPicPr>
          <p:cNvPr id="6" name="Imagen 5">
            <a:extLst>
              <a:ext uri="{FF2B5EF4-FFF2-40B4-BE49-F238E27FC236}">
                <a16:creationId xmlns:a16="http://schemas.microsoft.com/office/drawing/2014/main" id="{2A7DBABF-2D21-96FC-AE45-22005542B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636" y="1500144"/>
            <a:ext cx="3835639" cy="5114185"/>
          </a:xfrm>
          <a:prstGeom prst="rect">
            <a:avLst/>
          </a:prstGeom>
        </p:spPr>
      </p:pic>
    </p:spTree>
    <p:extLst>
      <p:ext uri="{BB962C8B-B14F-4D97-AF65-F5344CB8AC3E}">
        <p14:creationId xmlns:p14="http://schemas.microsoft.com/office/powerpoint/2010/main" val="6850472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1212</Words>
  <Application>Microsoft Office PowerPoint</Application>
  <PresentationFormat>Panorámica</PresentationFormat>
  <Paragraphs>97</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Aptos</vt:lpstr>
      <vt:lpstr>Arial</vt:lpstr>
      <vt:lpstr>Bembo Std</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Juan Carlos Ramirez Ramirez</dc:creator>
  <cp:lastModifiedBy>Dr. Juan Carlos Ramirez Ramirez</cp:lastModifiedBy>
  <cp:revision>27</cp:revision>
  <dcterms:created xsi:type="dcterms:W3CDTF">2025-06-18T14:10:31Z</dcterms:created>
  <dcterms:modified xsi:type="dcterms:W3CDTF">2025-08-18T23:08:32Z</dcterms:modified>
</cp:coreProperties>
</file>