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6356D1-7190-4951-93C9-536043394FE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270FAE6-626E-4794-90C4-5856D80BE235}">
      <dgm:prSet/>
      <dgm:spPr/>
      <dgm:t>
        <a:bodyPr/>
        <a:lstStyle/>
        <a:p>
          <a:r>
            <a:rPr lang="en-US"/>
            <a:t>Reducción de financiamiento externo (PEPFAR/USAID).</a:t>
          </a:r>
        </a:p>
      </dgm:t>
    </dgm:pt>
    <dgm:pt modelId="{D6CD5F18-A1BF-4570-AE4D-691819DA825F}" type="parTrans" cxnId="{92D87A8A-7A34-4E48-BAA1-698B0382BF9A}">
      <dgm:prSet/>
      <dgm:spPr/>
      <dgm:t>
        <a:bodyPr/>
        <a:lstStyle/>
        <a:p>
          <a:endParaRPr lang="en-US"/>
        </a:p>
      </dgm:t>
    </dgm:pt>
    <dgm:pt modelId="{BA3CED69-FDF0-4084-A49D-35ED7E50D600}" type="sibTrans" cxnId="{92D87A8A-7A34-4E48-BAA1-698B0382BF9A}">
      <dgm:prSet/>
      <dgm:spPr/>
      <dgm:t>
        <a:bodyPr/>
        <a:lstStyle/>
        <a:p>
          <a:endParaRPr lang="en-US"/>
        </a:p>
      </dgm:t>
    </dgm:pt>
    <dgm:pt modelId="{35A33168-4343-4446-AB87-4DD599704472}">
      <dgm:prSet/>
      <dgm:spPr/>
      <dgm:t>
        <a:bodyPr/>
        <a:lstStyle/>
        <a:p>
          <a:r>
            <a:rPr lang="en-US"/>
            <a:t>Necesidad de fortalecer recursos humanos en clínicas VICITS.</a:t>
          </a:r>
        </a:p>
      </dgm:t>
    </dgm:pt>
    <dgm:pt modelId="{E229C570-2DD3-4BEA-B310-7BA1003BFF18}" type="parTrans" cxnId="{869FE409-F850-4233-ADAB-88F3711056A1}">
      <dgm:prSet/>
      <dgm:spPr/>
      <dgm:t>
        <a:bodyPr/>
        <a:lstStyle/>
        <a:p>
          <a:endParaRPr lang="en-US"/>
        </a:p>
      </dgm:t>
    </dgm:pt>
    <dgm:pt modelId="{7C841777-3451-4F06-A134-5DFAEA8A9A4F}" type="sibTrans" cxnId="{869FE409-F850-4233-ADAB-88F3711056A1}">
      <dgm:prSet/>
      <dgm:spPr/>
      <dgm:t>
        <a:bodyPr/>
        <a:lstStyle/>
        <a:p>
          <a:endParaRPr lang="en-US"/>
        </a:p>
      </dgm:t>
    </dgm:pt>
    <dgm:pt modelId="{E3BFF99A-8BCA-4B3D-A786-9C8617142CF6}">
      <dgm:prSet/>
      <dgm:spPr/>
      <dgm:t>
        <a:bodyPr/>
        <a:lstStyle/>
        <a:p>
          <a:r>
            <a:rPr lang="en-US"/>
            <a:t>Limitaciones en infraestructura y sostenibilidad operativa en TB.</a:t>
          </a:r>
        </a:p>
      </dgm:t>
    </dgm:pt>
    <dgm:pt modelId="{74B8D540-2CE5-4D51-819D-453B63E70BD7}" type="parTrans" cxnId="{4A28E6D7-38F0-4921-9F06-DC17A16C9463}">
      <dgm:prSet/>
      <dgm:spPr/>
      <dgm:t>
        <a:bodyPr/>
        <a:lstStyle/>
        <a:p>
          <a:endParaRPr lang="en-US"/>
        </a:p>
      </dgm:t>
    </dgm:pt>
    <dgm:pt modelId="{CD29AAAD-3FFC-4BB8-9905-E4F04B49A281}" type="sibTrans" cxnId="{4A28E6D7-38F0-4921-9F06-DC17A16C9463}">
      <dgm:prSet/>
      <dgm:spPr/>
      <dgm:t>
        <a:bodyPr/>
        <a:lstStyle/>
        <a:p>
          <a:endParaRPr lang="en-US"/>
        </a:p>
      </dgm:t>
    </dgm:pt>
    <dgm:pt modelId="{EB7131E2-C1D2-4F2E-998E-5FFB7094CD1E}">
      <dgm:prSet/>
      <dgm:spPr/>
      <dgm:t>
        <a:bodyPr/>
        <a:lstStyle/>
        <a:p>
          <a:r>
            <a:rPr lang="en-US"/>
            <a:t>Retos en participación equilibrada de subsectores en elecciones.</a:t>
          </a:r>
        </a:p>
      </dgm:t>
    </dgm:pt>
    <dgm:pt modelId="{7545DB89-5811-46EC-923A-E4681634DB61}" type="parTrans" cxnId="{F1B3EDD1-9BCC-4D23-A7A7-5F45076D1ACE}">
      <dgm:prSet/>
      <dgm:spPr/>
      <dgm:t>
        <a:bodyPr/>
        <a:lstStyle/>
        <a:p>
          <a:endParaRPr lang="en-US"/>
        </a:p>
      </dgm:t>
    </dgm:pt>
    <dgm:pt modelId="{CB9B2FCA-B046-4685-9031-3D416AE4BF58}" type="sibTrans" cxnId="{F1B3EDD1-9BCC-4D23-A7A7-5F45076D1ACE}">
      <dgm:prSet/>
      <dgm:spPr/>
      <dgm:t>
        <a:bodyPr/>
        <a:lstStyle/>
        <a:p>
          <a:endParaRPr lang="en-US"/>
        </a:p>
      </dgm:t>
    </dgm:pt>
    <dgm:pt modelId="{180802D5-807A-4E04-A16D-CAC5E79BF8D7}" type="pres">
      <dgm:prSet presAssocID="{A96356D1-7190-4951-93C9-536043394FEA}" presName="linear" presStyleCnt="0">
        <dgm:presLayoutVars>
          <dgm:animLvl val="lvl"/>
          <dgm:resizeHandles val="exact"/>
        </dgm:presLayoutVars>
      </dgm:prSet>
      <dgm:spPr/>
    </dgm:pt>
    <dgm:pt modelId="{2BED6333-0891-4246-B104-25F6C6F1B6DF}" type="pres">
      <dgm:prSet presAssocID="{1270FAE6-626E-4794-90C4-5856D80BE23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60D86CE-B592-4C84-B95C-8BBE5C896952}" type="pres">
      <dgm:prSet presAssocID="{BA3CED69-FDF0-4084-A49D-35ED7E50D600}" presName="spacer" presStyleCnt="0"/>
      <dgm:spPr/>
    </dgm:pt>
    <dgm:pt modelId="{BE10CCB3-741B-4717-918D-8A1CBFAF51EB}" type="pres">
      <dgm:prSet presAssocID="{35A33168-4343-4446-AB87-4DD59970447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E522937-4062-40C9-994D-6E2F55E7ED22}" type="pres">
      <dgm:prSet presAssocID="{7C841777-3451-4F06-A134-5DFAEA8A9A4F}" presName="spacer" presStyleCnt="0"/>
      <dgm:spPr/>
    </dgm:pt>
    <dgm:pt modelId="{B2E9AAF1-78BD-4142-98FF-05607A1C03D9}" type="pres">
      <dgm:prSet presAssocID="{E3BFF99A-8BCA-4B3D-A786-9C8617142CF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7A15EC7-5070-433D-9C4C-3EB31B212799}" type="pres">
      <dgm:prSet presAssocID="{CD29AAAD-3FFC-4BB8-9905-E4F04B49A281}" presName="spacer" presStyleCnt="0"/>
      <dgm:spPr/>
    </dgm:pt>
    <dgm:pt modelId="{7837C7D3-AF0F-479E-8058-28531D032EAB}" type="pres">
      <dgm:prSet presAssocID="{EB7131E2-C1D2-4F2E-998E-5FFB7094CD1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69FE409-F850-4233-ADAB-88F3711056A1}" srcId="{A96356D1-7190-4951-93C9-536043394FEA}" destId="{35A33168-4343-4446-AB87-4DD599704472}" srcOrd="1" destOrd="0" parTransId="{E229C570-2DD3-4BEA-B310-7BA1003BFF18}" sibTransId="{7C841777-3451-4F06-A134-5DFAEA8A9A4F}"/>
    <dgm:cxn modelId="{E3A74E0B-EC4A-4C72-BF21-5EAF169991EA}" type="presOf" srcId="{1270FAE6-626E-4794-90C4-5856D80BE235}" destId="{2BED6333-0891-4246-B104-25F6C6F1B6DF}" srcOrd="0" destOrd="0" presId="urn:microsoft.com/office/officeart/2005/8/layout/vList2"/>
    <dgm:cxn modelId="{499A0471-896C-4E69-9C3B-53E64413DD22}" type="presOf" srcId="{35A33168-4343-4446-AB87-4DD599704472}" destId="{BE10CCB3-741B-4717-918D-8A1CBFAF51EB}" srcOrd="0" destOrd="0" presId="urn:microsoft.com/office/officeart/2005/8/layout/vList2"/>
    <dgm:cxn modelId="{B47D717A-4CCB-400B-8A86-B34329AD26D1}" type="presOf" srcId="{EB7131E2-C1D2-4F2E-998E-5FFB7094CD1E}" destId="{7837C7D3-AF0F-479E-8058-28531D032EAB}" srcOrd="0" destOrd="0" presId="urn:microsoft.com/office/officeart/2005/8/layout/vList2"/>
    <dgm:cxn modelId="{92D87A8A-7A34-4E48-BAA1-698B0382BF9A}" srcId="{A96356D1-7190-4951-93C9-536043394FEA}" destId="{1270FAE6-626E-4794-90C4-5856D80BE235}" srcOrd="0" destOrd="0" parTransId="{D6CD5F18-A1BF-4570-AE4D-691819DA825F}" sibTransId="{BA3CED69-FDF0-4084-A49D-35ED7E50D600}"/>
    <dgm:cxn modelId="{0C5186CB-8495-4AEA-8F64-F516ABE2B27B}" type="presOf" srcId="{A96356D1-7190-4951-93C9-536043394FEA}" destId="{180802D5-807A-4E04-A16D-CAC5E79BF8D7}" srcOrd="0" destOrd="0" presId="urn:microsoft.com/office/officeart/2005/8/layout/vList2"/>
    <dgm:cxn modelId="{F1B3EDD1-9BCC-4D23-A7A7-5F45076D1ACE}" srcId="{A96356D1-7190-4951-93C9-536043394FEA}" destId="{EB7131E2-C1D2-4F2E-998E-5FFB7094CD1E}" srcOrd="3" destOrd="0" parTransId="{7545DB89-5811-46EC-923A-E4681634DB61}" sibTransId="{CB9B2FCA-B046-4685-9031-3D416AE4BF58}"/>
    <dgm:cxn modelId="{4A28E6D7-38F0-4921-9F06-DC17A16C9463}" srcId="{A96356D1-7190-4951-93C9-536043394FEA}" destId="{E3BFF99A-8BCA-4B3D-A786-9C8617142CF6}" srcOrd="2" destOrd="0" parTransId="{74B8D540-2CE5-4D51-819D-453B63E70BD7}" sibTransId="{CD29AAAD-3FFC-4BB8-9905-E4F04B49A281}"/>
    <dgm:cxn modelId="{6D5FBFD8-4F95-4D62-B8A6-D5F299A476BF}" type="presOf" srcId="{E3BFF99A-8BCA-4B3D-A786-9C8617142CF6}" destId="{B2E9AAF1-78BD-4142-98FF-05607A1C03D9}" srcOrd="0" destOrd="0" presId="urn:microsoft.com/office/officeart/2005/8/layout/vList2"/>
    <dgm:cxn modelId="{B2160CCD-6833-41B0-AAE3-011F5DE26FED}" type="presParOf" srcId="{180802D5-807A-4E04-A16D-CAC5E79BF8D7}" destId="{2BED6333-0891-4246-B104-25F6C6F1B6DF}" srcOrd="0" destOrd="0" presId="urn:microsoft.com/office/officeart/2005/8/layout/vList2"/>
    <dgm:cxn modelId="{74CEA1EA-46CC-4DA0-9A7B-2B6E0839B326}" type="presParOf" srcId="{180802D5-807A-4E04-A16D-CAC5E79BF8D7}" destId="{F60D86CE-B592-4C84-B95C-8BBE5C896952}" srcOrd="1" destOrd="0" presId="urn:microsoft.com/office/officeart/2005/8/layout/vList2"/>
    <dgm:cxn modelId="{97ED4617-9815-417D-9346-4C60A9D8C16F}" type="presParOf" srcId="{180802D5-807A-4E04-A16D-CAC5E79BF8D7}" destId="{BE10CCB3-741B-4717-918D-8A1CBFAF51EB}" srcOrd="2" destOrd="0" presId="urn:microsoft.com/office/officeart/2005/8/layout/vList2"/>
    <dgm:cxn modelId="{E9846D5D-1C2F-4F7E-832F-EF0C46BE9161}" type="presParOf" srcId="{180802D5-807A-4E04-A16D-CAC5E79BF8D7}" destId="{7E522937-4062-40C9-994D-6E2F55E7ED22}" srcOrd="3" destOrd="0" presId="urn:microsoft.com/office/officeart/2005/8/layout/vList2"/>
    <dgm:cxn modelId="{561E9A08-0485-421D-A832-2721BC22D0EC}" type="presParOf" srcId="{180802D5-807A-4E04-A16D-CAC5E79BF8D7}" destId="{B2E9AAF1-78BD-4142-98FF-05607A1C03D9}" srcOrd="4" destOrd="0" presId="urn:microsoft.com/office/officeart/2005/8/layout/vList2"/>
    <dgm:cxn modelId="{646A36CB-9539-4201-9016-6084F09125B8}" type="presParOf" srcId="{180802D5-807A-4E04-A16D-CAC5E79BF8D7}" destId="{07A15EC7-5070-433D-9C4C-3EB31B212799}" srcOrd="5" destOrd="0" presId="urn:microsoft.com/office/officeart/2005/8/layout/vList2"/>
    <dgm:cxn modelId="{CA6004B0-C89E-4F95-8821-95C95D746436}" type="presParOf" srcId="{180802D5-807A-4E04-A16D-CAC5E79BF8D7}" destId="{7837C7D3-AF0F-479E-8058-28531D032EA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C1DA8C-3E68-4924-8819-FDEB78A486DF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F6CA94DC-2EAC-46D2-9542-15464CDD5C68}">
      <dgm:prSet/>
      <dgm:spPr/>
      <dgm:t>
        <a:bodyPr/>
        <a:lstStyle/>
        <a:p>
          <a:r>
            <a:rPr lang="en-US"/>
            <a:t>Fortalecer el Plan Nacional de Sostenibilidad más allá de 2025.</a:t>
          </a:r>
        </a:p>
      </dgm:t>
    </dgm:pt>
    <dgm:pt modelId="{D327E2AB-78D6-471B-8015-02241580BC2D}" type="parTrans" cxnId="{87CF3D51-B7CE-4719-BD58-6CE89C0A614F}">
      <dgm:prSet/>
      <dgm:spPr/>
      <dgm:t>
        <a:bodyPr/>
        <a:lstStyle/>
        <a:p>
          <a:endParaRPr lang="en-US"/>
        </a:p>
      </dgm:t>
    </dgm:pt>
    <dgm:pt modelId="{786F6FEA-1CB0-4C10-9629-9619EB021401}" type="sibTrans" cxnId="{87CF3D51-B7CE-4719-BD58-6CE89C0A614F}">
      <dgm:prSet/>
      <dgm:spPr/>
      <dgm:t>
        <a:bodyPr/>
        <a:lstStyle/>
        <a:p>
          <a:endParaRPr lang="en-US"/>
        </a:p>
      </dgm:t>
    </dgm:pt>
    <dgm:pt modelId="{9974BD36-F628-4832-A0EF-663B0A098171}">
      <dgm:prSet/>
      <dgm:spPr/>
      <dgm:t>
        <a:bodyPr/>
        <a:lstStyle/>
        <a:p>
          <a:r>
            <a:rPr lang="en-US"/>
            <a:t>Ampliar estrategias de comunicación y formación de miembros.</a:t>
          </a:r>
        </a:p>
      </dgm:t>
    </dgm:pt>
    <dgm:pt modelId="{2569D099-3CB0-4955-AF0E-ED5B4BFD3538}" type="parTrans" cxnId="{AC61C6C7-8485-4F04-B3DD-30A6A87BD320}">
      <dgm:prSet/>
      <dgm:spPr/>
      <dgm:t>
        <a:bodyPr/>
        <a:lstStyle/>
        <a:p>
          <a:endParaRPr lang="en-US"/>
        </a:p>
      </dgm:t>
    </dgm:pt>
    <dgm:pt modelId="{E6BFDF1F-731A-4234-A06D-E1FD92CB91C8}" type="sibTrans" cxnId="{AC61C6C7-8485-4F04-B3DD-30A6A87BD320}">
      <dgm:prSet/>
      <dgm:spPr/>
      <dgm:t>
        <a:bodyPr/>
        <a:lstStyle/>
        <a:p>
          <a:endParaRPr lang="en-US"/>
        </a:p>
      </dgm:t>
    </dgm:pt>
    <dgm:pt modelId="{6F473A4C-8229-433E-861F-014C795EC9C8}">
      <dgm:prSet/>
      <dgm:spPr/>
      <dgm:t>
        <a:bodyPr/>
        <a:lstStyle/>
        <a:p>
          <a:r>
            <a:rPr lang="en-US"/>
            <a:t>Consolidar el programa de inducción y fortalecimiento (agosto-septiembre 2025).</a:t>
          </a:r>
        </a:p>
      </dgm:t>
    </dgm:pt>
    <dgm:pt modelId="{24F72956-4ED4-4601-B223-2F10A122C416}" type="parTrans" cxnId="{2EAA3EB7-8C4B-48FB-86F4-C7347250B290}">
      <dgm:prSet/>
      <dgm:spPr/>
      <dgm:t>
        <a:bodyPr/>
        <a:lstStyle/>
        <a:p>
          <a:endParaRPr lang="en-US"/>
        </a:p>
      </dgm:t>
    </dgm:pt>
    <dgm:pt modelId="{9457392F-B2A3-4FB6-B852-E062F3DF6144}" type="sibTrans" cxnId="{2EAA3EB7-8C4B-48FB-86F4-C7347250B290}">
      <dgm:prSet/>
      <dgm:spPr/>
      <dgm:t>
        <a:bodyPr/>
        <a:lstStyle/>
        <a:p>
          <a:endParaRPr lang="en-US"/>
        </a:p>
      </dgm:t>
    </dgm:pt>
    <dgm:pt modelId="{CF1B549B-A271-4F35-BFF6-D1BA51089A81}">
      <dgm:prSet/>
      <dgm:spPr/>
      <dgm:t>
        <a:bodyPr/>
        <a:lstStyle/>
        <a:p>
          <a:r>
            <a:rPr lang="en-US"/>
            <a:t>Retiro anual de miembros (noviembre 2025).</a:t>
          </a:r>
        </a:p>
      </dgm:t>
    </dgm:pt>
    <dgm:pt modelId="{B8ED7675-0C69-4911-BAD0-1879073EE8BD}" type="parTrans" cxnId="{8F307BCF-B783-42DB-8B35-19617B659E8D}">
      <dgm:prSet/>
      <dgm:spPr/>
      <dgm:t>
        <a:bodyPr/>
        <a:lstStyle/>
        <a:p>
          <a:endParaRPr lang="en-US"/>
        </a:p>
      </dgm:t>
    </dgm:pt>
    <dgm:pt modelId="{6D0D7C6A-109C-4081-BE36-881BB0B22756}" type="sibTrans" cxnId="{8F307BCF-B783-42DB-8B35-19617B659E8D}">
      <dgm:prSet/>
      <dgm:spPr/>
      <dgm:t>
        <a:bodyPr/>
        <a:lstStyle/>
        <a:p>
          <a:endParaRPr lang="en-US"/>
        </a:p>
      </dgm:t>
    </dgm:pt>
    <dgm:pt modelId="{E2AAA576-C24D-4036-9E37-3E218379EB51}">
      <dgm:prSet/>
      <dgm:spPr/>
      <dgm:t>
        <a:bodyPr/>
        <a:lstStyle/>
        <a:p>
          <a:r>
            <a:rPr lang="en-US"/>
            <a:t>Taller de fortalecimiento en Monitoreo Basado en la Comunidad (CBM) (octubre 2025).</a:t>
          </a:r>
        </a:p>
      </dgm:t>
    </dgm:pt>
    <dgm:pt modelId="{6E9A0D7E-3729-4C98-BC92-707FF4CAE628}" type="parTrans" cxnId="{78433F87-C38C-48C8-B6D6-9191D8E37B31}">
      <dgm:prSet/>
      <dgm:spPr/>
      <dgm:t>
        <a:bodyPr/>
        <a:lstStyle/>
        <a:p>
          <a:endParaRPr lang="en-US"/>
        </a:p>
      </dgm:t>
    </dgm:pt>
    <dgm:pt modelId="{FCDCDD16-6DA3-4D57-927F-ECF02375A0FB}" type="sibTrans" cxnId="{78433F87-C38C-48C8-B6D6-9191D8E37B31}">
      <dgm:prSet/>
      <dgm:spPr/>
      <dgm:t>
        <a:bodyPr/>
        <a:lstStyle/>
        <a:p>
          <a:endParaRPr lang="en-US"/>
        </a:p>
      </dgm:t>
    </dgm:pt>
    <dgm:pt modelId="{16193818-CBA8-4469-8640-49CCB76180EE}" type="pres">
      <dgm:prSet presAssocID="{A6C1DA8C-3E68-4924-8819-FDEB78A486DF}" presName="vert0" presStyleCnt="0">
        <dgm:presLayoutVars>
          <dgm:dir/>
          <dgm:animOne val="branch"/>
          <dgm:animLvl val="lvl"/>
        </dgm:presLayoutVars>
      </dgm:prSet>
      <dgm:spPr/>
    </dgm:pt>
    <dgm:pt modelId="{D4CF8C14-FC4E-4F08-9A65-BE2C4B78B226}" type="pres">
      <dgm:prSet presAssocID="{F6CA94DC-2EAC-46D2-9542-15464CDD5C68}" presName="thickLine" presStyleLbl="alignNode1" presStyleIdx="0" presStyleCnt="5"/>
      <dgm:spPr/>
    </dgm:pt>
    <dgm:pt modelId="{04E7D7B5-5C04-411F-8F25-91391B4FF9E8}" type="pres">
      <dgm:prSet presAssocID="{F6CA94DC-2EAC-46D2-9542-15464CDD5C68}" presName="horz1" presStyleCnt="0"/>
      <dgm:spPr/>
    </dgm:pt>
    <dgm:pt modelId="{76B1E2FC-564E-4F83-A7A2-8BA24632BE44}" type="pres">
      <dgm:prSet presAssocID="{F6CA94DC-2EAC-46D2-9542-15464CDD5C68}" presName="tx1" presStyleLbl="revTx" presStyleIdx="0" presStyleCnt="5"/>
      <dgm:spPr/>
    </dgm:pt>
    <dgm:pt modelId="{04DCB610-BAA9-4F96-8C2D-602EE5AF5294}" type="pres">
      <dgm:prSet presAssocID="{F6CA94DC-2EAC-46D2-9542-15464CDD5C68}" presName="vert1" presStyleCnt="0"/>
      <dgm:spPr/>
    </dgm:pt>
    <dgm:pt modelId="{F07C14B8-3DD2-4186-8158-DBF1100E0B56}" type="pres">
      <dgm:prSet presAssocID="{9974BD36-F628-4832-A0EF-663B0A098171}" presName="thickLine" presStyleLbl="alignNode1" presStyleIdx="1" presStyleCnt="5"/>
      <dgm:spPr/>
    </dgm:pt>
    <dgm:pt modelId="{05E3FFCD-D101-4BC9-A3FD-0E81E5630C95}" type="pres">
      <dgm:prSet presAssocID="{9974BD36-F628-4832-A0EF-663B0A098171}" presName="horz1" presStyleCnt="0"/>
      <dgm:spPr/>
    </dgm:pt>
    <dgm:pt modelId="{5AB22473-96A3-4500-846D-C9EC5FC3DE4F}" type="pres">
      <dgm:prSet presAssocID="{9974BD36-F628-4832-A0EF-663B0A098171}" presName="tx1" presStyleLbl="revTx" presStyleIdx="1" presStyleCnt="5"/>
      <dgm:spPr/>
    </dgm:pt>
    <dgm:pt modelId="{5F4C1067-475B-4F5D-A9A9-8D6039F95492}" type="pres">
      <dgm:prSet presAssocID="{9974BD36-F628-4832-A0EF-663B0A098171}" presName="vert1" presStyleCnt="0"/>
      <dgm:spPr/>
    </dgm:pt>
    <dgm:pt modelId="{EBC29750-E56F-4BA1-B845-22E6E2259C97}" type="pres">
      <dgm:prSet presAssocID="{6F473A4C-8229-433E-861F-014C795EC9C8}" presName="thickLine" presStyleLbl="alignNode1" presStyleIdx="2" presStyleCnt="5"/>
      <dgm:spPr/>
    </dgm:pt>
    <dgm:pt modelId="{98E7848B-1165-4001-911F-5E040787E1F7}" type="pres">
      <dgm:prSet presAssocID="{6F473A4C-8229-433E-861F-014C795EC9C8}" presName="horz1" presStyleCnt="0"/>
      <dgm:spPr/>
    </dgm:pt>
    <dgm:pt modelId="{82D32E58-8BD5-4936-A0F2-D7125C351C81}" type="pres">
      <dgm:prSet presAssocID="{6F473A4C-8229-433E-861F-014C795EC9C8}" presName="tx1" presStyleLbl="revTx" presStyleIdx="2" presStyleCnt="5"/>
      <dgm:spPr/>
    </dgm:pt>
    <dgm:pt modelId="{45284B33-BC61-4301-9F5B-E393B398C746}" type="pres">
      <dgm:prSet presAssocID="{6F473A4C-8229-433E-861F-014C795EC9C8}" presName="vert1" presStyleCnt="0"/>
      <dgm:spPr/>
    </dgm:pt>
    <dgm:pt modelId="{95BFB1A2-A917-4B26-B1CE-6999B55DFFA5}" type="pres">
      <dgm:prSet presAssocID="{CF1B549B-A271-4F35-BFF6-D1BA51089A81}" presName="thickLine" presStyleLbl="alignNode1" presStyleIdx="3" presStyleCnt="5"/>
      <dgm:spPr/>
    </dgm:pt>
    <dgm:pt modelId="{5C767064-3520-4D8C-9ECE-93681DD283EC}" type="pres">
      <dgm:prSet presAssocID="{CF1B549B-A271-4F35-BFF6-D1BA51089A81}" presName="horz1" presStyleCnt="0"/>
      <dgm:spPr/>
    </dgm:pt>
    <dgm:pt modelId="{87814D65-00F3-4719-9A4C-112F01080DB6}" type="pres">
      <dgm:prSet presAssocID="{CF1B549B-A271-4F35-BFF6-D1BA51089A81}" presName="tx1" presStyleLbl="revTx" presStyleIdx="3" presStyleCnt="5"/>
      <dgm:spPr/>
    </dgm:pt>
    <dgm:pt modelId="{29C61886-4B91-4C3D-B9C4-7E19EA8E81E8}" type="pres">
      <dgm:prSet presAssocID="{CF1B549B-A271-4F35-BFF6-D1BA51089A81}" presName="vert1" presStyleCnt="0"/>
      <dgm:spPr/>
    </dgm:pt>
    <dgm:pt modelId="{3565D7F8-37D1-446F-BF95-74D866EDCDD8}" type="pres">
      <dgm:prSet presAssocID="{E2AAA576-C24D-4036-9E37-3E218379EB51}" presName="thickLine" presStyleLbl="alignNode1" presStyleIdx="4" presStyleCnt="5"/>
      <dgm:spPr/>
    </dgm:pt>
    <dgm:pt modelId="{4A84F291-D511-4760-A551-1B599F2C9688}" type="pres">
      <dgm:prSet presAssocID="{E2AAA576-C24D-4036-9E37-3E218379EB51}" presName="horz1" presStyleCnt="0"/>
      <dgm:spPr/>
    </dgm:pt>
    <dgm:pt modelId="{1254E43C-C715-4362-B3DC-6127053A2333}" type="pres">
      <dgm:prSet presAssocID="{E2AAA576-C24D-4036-9E37-3E218379EB51}" presName="tx1" presStyleLbl="revTx" presStyleIdx="4" presStyleCnt="5"/>
      <dgm:spPr/>
    </dgm:pt>
    <dgm:pt modelId="{E1BA1413-41A1-4D02-BBF3-25D27FAD9695}" type="pres">
      <dgm:prSet presAssocID="{E2AAA576-C24D-4036-9E37-3E218379EB51}" presName="vert1" presStyleCnt="0"/>
      <dgm:spPr/>
    </dgm:pt>
  </dgm:ptLst>
  <dgm:cxnLst>
    <dgm:cxn modelId="{BCFCA51C-E96F-401D-8437-157721E0AF94}" type="presOf" srcId="{A6C1DA8C-3E68-4924-8819-FDEB78A486DF}" destId="{16193818-CBA8-4469-8640-49CCB76180EE}" srcOrd="0" destOrd="0" presId="urn:microsoft.com/office/officeart/2008/layout/LinedList"/>
    <dgm:cxn modelId="{A85C0033-CAE2-4E9B-B9EF-194D840C1178}" type="presOf" srcId="{9974BD36-F628-4832-A0EF-663B0A098171}" destId="{5AB22473-96A3-4500-846D-C9EC5FC3DE4F}" srcOrd="0" destOrd="0" presId="urn:microsoft.com/office/officeart/2008/layout/LinedList"/>
    <dgm:cxn modelId="{B6FB453D-C042-4C3C-AE9A-08DF0D35F828}" type="presOf" srcId="{6F473A4C-8229-433E-861F-014C795EC9C8}" destId="{82D32E58-8BD5-4936-A0F2-D7125C351C81}" srcOrd="0" destOrd="0" presId="urn:microsoft.com/office/officeart/2008/layout/LinedList"/>
    <dgm:cxn modelId="{87CF3D51-B7CE-4719-BD58-6CE89C0A614F}" srcId="{A6C1DA8C-3E68-4924-8819-FDEB78A486DF}" destId="{F6CA94DC-2EAC-46D2-9542-15464CDD5C68}" srcOrd="0" destOrd="0" parTransId="{D327E2AB-78D6-471B-8015-02241580BC2D}" sibTransId="{786F6FEA-1CB0-4C10-9629-9619EB021401}"/>
    <dgm:cxn modelId="{78433F87-C38C-48C8-B6D6-9191D8E37B31}" srcId="{A6C1DA8C-3E68-4924-8819-FDEB78A486DF}" destId="{E2AAA576-C24D-4036-9E37-3E218379EB51}" srcOrd="4" destOrd="0" parTransId="{6E9A0D7E-3729-4C98-BC92-707FF4CAE628}" sibTransId="{FCDCDD16-6DA3-4D57-927F-ECF02375A0FB}"/>
    <dgm:cxn modelId="{F761D6A1-C877-4397-BBF5-D10D927D185B}" type="presOf" srcId="{F6CA94DC-2EAC-46D2-9542-15464CDD5C68}" destId="{76B1E2FC-564E-4F83-A7A2-8BA24632BE44}" srcOrd="0" destOrd="0" presId="urn:microsoft.com/office/officeart/2008/layout/LinedList"/>
    <dgm:cxn modelId="{2EAA3EB7-8C4B-48FB-86F4-C7347250B290}" srcId="{A6C1DA8C-3E68-4924-8819-FDEB78A486DF}" destId="{6F473A4C-8229-433E-861F-014C795EC9C8}" srcOrd="2" destOrd="0" parTransId="{24F72956-4ED4-4601-B223-2F10A122C416}" sibTransId="{9457392F-B2A3-4FB6-B852-E062F3DF6144}"/>
    <dgm:cxn modelId="{AC61C6C7-8485-4F04-B3DD-30A6A87BD320}" srcId="{A6C1DA8C-3E68-4924-8819-FDEB78A486DF}" destId="{9974BD36-F628-4832-A0EF-663B0A098171}" srcOrd="1" destOrd="0" parTransId="{2569D099-3CB0-4955-AF0E-ED5B4BFD3538}" sibTransId="{E6BFDF1F-731A-4234-A06D-E1FD92CB91C8}"/>
    <dgm:cxn modelId="{A38E3DC8-C53D-4AF9-8DE0-05B60F6EECA4}" type="presOf" srcId="{CF1B549B-A271-4F35-BFF6-D1BA51089A81}" destId="{87814D65-00F3-4719-9A4C-112F01080DB6}" srcOrd="0" destOrd="0" presId="urn:microsoft.com/office/officeart/2008/layout/LinedList"/>
    <dgm:cxn modelId="{8F307BCF-B783-42DB-8B35-19617B659E8D}" srcId="{A6C1DA8C-3E68-4924-8819-FDEB78A486DF}" destId="{CF1B549B-A271-4F35-BFF6-D1BA51089A81}" srcOrd="3" destOrd="0" parTransId="{B8ED7675-0C69-4911-BAD0-1879073EE8BD}" sibTransId="{6D0D7C6A-109C-4081-BE36-881BB0B22756}"/>
    <dgm:cxn modelId="{CC5808F7-7232-490F-B8C6-81BDA58EDC18}" type="presOf" srcId="{E2AAA576-C24D-4036-9E37-3E218379EB51}" destId="{1254E43C-C715-4362-B3DC-6127053A2333}" srcOrd="0" destOrd="0" presId="urn:microsoft.com/office/officeart/2008/layout/LinedList"/>
    <dgm:cxn modelId="{C39FED7D-8553-4C23-9AEB-CF203AE8B5B2}" type="presParOf" srcId="{16193818-CBA8-4469-8640-49CCB76180EE}" destId="{D4CF8C14-FC4E-4F08-9A65-BE2C4B78B226}" srcOrd="0" destOrd="0" presId="urn:microsoft.com/office/officeart/2008/layout/LinedList"/>
    <dgm:cxn modelId="{7A6FA74D-9D75-46D5-B515-8BC9CDF3A2A2}" type="presParOf" srcId="{16193818-CBA8-4469-8640-49CCB76180EE}" destId="{04E7D7B5-5C04-411F-8F25-91391B4FF9E8}" srcOrd="1" destOrd="0" presId="urn:microsoft.com/office/officeart/2008/layout/LinedList"/>
    <dgm:cxn modelId="{5F276170-BF70-4D69-888A-E63D545186BA}" type="presParOf" srcId="{04E7D7B5-5C04-411F-8F25-91391B4FF9E8}" destId="{76B1E2FC-564E-4F83-A7A2-8BA24632BE44}" srcOrd="0" destOrd="0" presId="urn:microsoft.com/office/officeart/2008/layout/LinedList"/>
    <dgm:cxn modelId="{0B949CFD-FB19-44A0-8E1A-DE5C3AEDDACD}" type="presParOf" srcId="{04E7D7B5-5C04-411F-8F25-91391B4FF9E8}" destId="{04DCB610-BAA9-4F96-8C2D-602EE5AF5294}" srcOrd="1" destOrd="0" presId="urn:microsoft.com/office/officeart/2008/layout/LinedList"/>
    <dgm:cxn modelId="{F6CC2C65-5DFC-442F-9DF7-65563C94C9EB}" type="presParOf" srcId="{16193818-CBA8-4469-8640-49CCB76180EE}" destId="{F07C14B8-3DD2-4186-8158-DBF1100E0B56}" srcOrd="2" destOrd="0" presId="urn:microsoft.com/office/officeart/2008/layout/LinedList"/>
    <dgm:cxn modelId="{2E925B71-5865-456D-8EFE-2748A87CFBE2}" type="presParOf" srcId="{16193818-CBA8-4469-8640-49CCB76180EE}" destId="{05E3FFCD-D101-4BC9-A3FD-0E81E5630C95}" srcOrd="3" destOrd="0" presId="urn:microsoft.com/office/officeart/2008/layout/LinedList"/>
    <dgm:cxn modelId="{94BF354B-2342-491E-8217-22C7511AB1D5}" type="presParOf" srcId="{05E3FFCD-D101-4BC9-A3FD-0E81E5630C95}" destId="{5AB22473-96A3-4500-846D-C9EC5FC3DE4F}" srcOrd="0" destOrd="0" presId="urn:microsoft.com/office/officeart/2008/layout/LinedList"/>
    <dgm:cxn modelId="{C1BBE801-6624-4A59-84E4-ADAEF8291DDB}" type="presParOf" srcId="{05E3FFCD-D101-4BC9-A3FD-0E81E5630C95}" destId="{5F4C1067-475B-4F5D-A9A9-8D6039F95492}" srcOrd="1" destOrd="0" presId="urn:microsoft.com/office/officeart/2008/layout/LinedList"/>
    <dgm:cxn modelId="{2B066E52-BC28-46FA-9B13-AA7F5B898AE9}" type="presParOf" srcId="{16193818-CBA8-4469-8640-49CCB76180EE}" destId="{EBC29750-E56F-4BA1-B845-22E6E2259C97}" srcOrd="4" destOrd="0" presId="urn:microsoft.com/office/officeart/2008/layout/LinedList"/>
    <dgm:cxn modelId="{83E9502F-DD05-4BC3-B142-2600BD8DEB61}" type="presParOf" srcId="{16193818-CBA8-4469-8640-49CCB76180EE}" destId="{98E7848B-1165-4001-911F-5E040787E1F7}" srcOrd="5" destOrd="0" presId="urn:microsoft.com/office/officeart/2008/layout/LinedList"/>
    <dgm:cxn modelId="{55AB61E5-6147-4636-8A15-96EC4BEEAA90}" type="presParOf" srcId="{98E7848B-1165-4001-911F-5E040787E1F7}" destId="{82D32E58-8BD5-4936-A0F2-D7125C351C81}" srcOrd="0" destOrd="0" presId="urn:microsoft.com/office/officeart/2008/layout/LinedList"/>
    <dgm:cxn modelId="{B9B9E233-1623-45C2-89D7-310BB5C5B296}" type="presParOf" srcId="{98E7848B-1165-4001-911F-5E040787E1F7}" destId="{45284B33-BC61-4301-9F5B-E393B398C746}" srcOrd="1" destOrd="0" presId="urn:microsoft.com/office/officeart/2008/layout/LinedList"/>
    <dgm:cxn modelId="{7D36556A-2ADE-4F35-9C2C-BA4D28361474}" type="presParOf" srcId="{16193818-CBA8-4469-8640-49CCB76180EE}" destId="{95BFB1A2-A917-4B26-B1CE-6999B55DFFA5}" srcOrd="6" destOrd="0" presId="urn:microsoft.com/office/officeart/2008/layout/LinedList"/>
    <dgm:cxn modelId="{D9017AEE-6482-42AE-8680-90B6D9B9FFDF}" type="presParOf" srcId="{16193818-CBA8-4469-8640-49CCB76180EE}" destId="{5C767064-3520-4D8C-9ECE-93681DD283EC}" srcOrd="7" destOrd="0" presId="urn:microsoft.com/office/officeart/2008/layout/LinedList"/>
    <dgm:cxn modelId="{1B54D8EF-0C4A-4AE8-AC9A-38107F2057D9}" type="presParOf" srcId="{5C767064-3520-4D8C-9ECE-93681DD283EC}" destId="{87814D65-00F3-4719-9A4C-112F01080DB6}" srcOrd="0" destOrd="0" presId="urn:microsoft.com/office/officeart/2008/layout/LinedList"/>
    <dgm:cxn modelId="{27931A05-831A-4A69-92D0-632532C09CAA}" type="presParOf" srcId="{5C767064-3520-4D8C-9ECE-93681DD283EC}" destId="{29C61886-4B91-4C3D-B9C4-7E19EA8E81E8}" srcOrd="1" destOrd="0" presId="urn:microsoft.com/office/officeart/2008/layout/LinedList"/>
    <dgm:cxn modelId="{373D119F-38C7-4462-B2AD-2F41B3BB7E39}" type="presParOf" srcId="{16193818-CBA8-4469-8640-49CCB76180EE}" destId="{3565D7F8-37D1-446F-BF95-74D866EDCDD8}" srcOrd="8" destOrd="0" presId="urn:microsoft.com/office/officeart/2008/layout/LinedList"/>
    <dgm:cxn modelId="{50CC1AD8-9B54-4E86-9502-022C6F40006B}" type="presParOf" srcId="{16193818-CBA8-4469-8640-49CCB76180EE}" destId="{4A84F291-D511-4760-A551-1B599F2C9688}" srcOrd="9" destOrd="0" presId="urn:microsoft.com/office/officeart/2008/layout/LinedList"/>
    <dgm:cxn modelId="{8C10AE72-2CCF-4145-8DB3-5B18A6C3C0E3}" type="presParOf" srcId="{4A84F291-D511-4760-A551-1B599F2C9688}" destId="{1254E43C-C715-4362-B3DC-6127053A2333}" srcOrd="0" destOrd="0" presId="urn:microsoft.com/office/officeart/2008/layout/LinedList"/>
    <dgm:cxn modelId="{08DE0CB0-FDC3-4BA8-9959-6FEFD2B5A6B7}" type="presParOf" srcId="{4A84F291-D511-4760-A551-1B599F2C9688}" destId="{E1BA1413-41A1-4D02-BBF3-25D27FAD96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60D5F8-8350-48FA-BD57-FAF7A3FDC75A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F91AEA12-C2A4-43B7-8A90-7BAA281BDEF5}">
      <dgm:prSet/>
      <dgm:spPr/>
      <dgm:t>
        <a:bodyPr/>
        <a:lstStyle/>
        <a:p>
          <a:r>
            <a:rPr lang="en-US"/>
            <a:t>El MCP-ES avanza con ejecución financiera ordenada (46%) y programática satisfactoria (66%).</a:t>
          </a:r>
        </a:p>
      </dgm:t>
    </dgm:pt>
    <dgm:pt modelId="{343B6C28-873C-49C7-A696-9806E216EB3B}" type="parTrans" cxnId="{6908C5BB-37E8-4323-9EB8-07544F2324FA}">
      <dgm:prSet/>
      <dgm:spPr/>
      <dgm:t>
        <a:bodyPr/>
        <a:lstStyle/>
        <a:p>
          <a:endParaRPr lang="en-US"/>
        </a:p>
      </dgm:t>
    </dgm:pt>
    <dgm:pt modelId="{38AE2782-89CA-4FEB-89B3-FEA1ED76ADDE}" type="sibTrans" cxnId="{6908C5BB-37E8-4323-9EB8-07544F2324FA}">
      <dgm:prSet/>
      <dgm:spPr/>
      <dgm:t>
        <a:bodyPr/>
        <a:lstStyle/>
        <a:p>
          <a:endParaRPr lang="en-US"/>
        </a:p>
      </dgm:t>
    </dgm:pt>
    <dgm:pt modelId="{85015A62-668B-4F93-85B9-A85A64E0BA2E}">
      <dgm:prSet/>
      <dgm:spPr/>
      <dgm:t>
        <a:bodyPr/>
        <a:lstStyle/>
        <a:p>
          <a:r>
            <a:rPr lang="en-US"/>
            <a:t>Los logros demuestran compromiso en gobernanza, transparencia y participación multisectorial.</a:t>
          </a:r>
        </a:p>
      </dgm:t>
    </dgm:pt>
    <dgm:pt modelId="{831959B1-F5A7-459F-8641-E116452E85AC}" type="parTrans" cxnId="{00AB2581-5292-4C22-8EDE-49FF09328B00}">
      <dgm:prSet/>
      <dgm:spPr/>
      <dgm:t>
        <a:bodyPr/>
        <a:lstStyle/>
        <a:p>
          <a:endParaRPr lang="en-US"/>
        </a:p>
      </dgm:t>
    </dgm:pt>
    <dgm:pt modelId="{B3C9B0FF-C412-4112-B699-07C52998D9EC}" type="sibTrans" cxnId="{00AB2581-5292-4C22-8EDE-49FF09328B00}">
      <dgm:prSet/>
      <dgm:spPr/>
      <dgm:t>
        <a:bodyPr/>
        <a:lstStyle/>
        <a:p>
          <a:endParaRPr lang="en-US"/>
        </a:p>
      </dgm:t>
    </dgm:pt>
    <dgm:pt modelId="{3DA7F67C-6B9C-4686-BD16-4A7512736867}">
      <dgm:prSet/>
      <dgm:spPr/>
      <dgm:t>
        <a:bodyPr/>
        <a:lstStyle/>
        <a:p>
          <a:r>
            <a:rPr lang="en-US"/>
            <a:t>El reto principal es sostener la respuesta nacional en un contexto de transición de fondos internacionales.</a:t>
          </a:r>
        </a:p>
      </dgm:t>
    </dgm:pt>
    <dgm:pt modelId="{0D9FBC91-4CB8-4263-8E94-DEA4E27988F7}" type="parTrans" cxnId="{4D352E13-6445-4F35-A1C3-219A30E91843}">
      <dgm:prSet/>
      <dgm:spPr/>
      <dgm:t>
        <a:bodyPr/>
        <a:lstStyle/>
        <a:p>
          <a:endParaRPr lang="en-US"/>
        </a:p>
      </dgm:t>
    </dgm:pt>
    <dgm:pt modelId="{B6AC184F-A149-49E2-9974-CB0DC0662108}" type="sibTrans" cxnId="{4D352E13-6445-4F35-A1C3-219A30E91843}">
      <dgm:prSet/>
      <dgm:spPr/>
      <dgm:t>
        <a:bodyPr/>
        <a:lstStyle/>
        <a:p>
          <a:endParaRPr lang="en-US"/>
        </a:p>
      </dgm:t>
    </dgm:pt>
    <dgm:pt modelId="{1FE2233F-46D9-4A10-8C85-9D1FC7997407}" type="pres">
      <dgm:prSet presAssocID="{F860D5F8-8350-48FA-BD57-FAF7A3FDC75A}" presName="vert0" presStyleCnt="0">
        <dgm:presLayoutVars>
          <dgm:dir/>
          <dgm:animOne val="branch"/>
          <dgm:animLvl val="lvl"/>
        </dgm:presLayoutVars>
      </dgm:prSet>
      <dgm:spPr/>
    </dgm:pt>
    <dgm:pt modelId="{5CC7B220-CB1A-4D38-82CA-2D7C00041330}" type="pres">
      <dgm:prSet presAssocID="{F91AEA12-C2A4-43B7-8A90-7BAA281BDEF5}" presName="thickLine" presStyleLbl="alignNode1" presStyleIdx="0" presStyleCnt="3"/>
      <dgm:spPr/>
    </dgm:pt>
    <dgm:pt modelId="{EF5C0315-2BBE-4A38-9D65-89BE40696596}" type="pres">
      <dgm:prSet presAssocID="{F91AEA12-C2A4-43B7-8A90-7BAA281BDEF5}" presName="horz1" presStyleCnt="0"/>
      <dgm:spPr/>
    </dgm:pt>
    <dgm:pt modelId="{4C20E34D-AF32-4FD1-B261-C72C9CAAE92B}" type="pres">
      <dgm:prSet presAssocID="{F91AEA12-C2A4-43B7-8A90-7BAA281BDEF5}" presName="tx1" presStyleLbl="revTx" presStyleIdx="0" presStyleCnt="3"/>
      <dgm:spPr/>
    </dgm:pt>
    <dgm:pt modelId="{9B742616-1860-470A-93EA-EC64FCE22DB1}" type="pres">
      <dgm:prSet presAssocID="{F91AEA12-C2A4-43B7-8A90-7BAA281BDEF5}" presName="vert1" presStyleCnt="0"/>
      <dgm:spPr/>
    </dgm:pt>
    <dgm:pt modelId="{A1A3001F-BFAC-41B3-ABB6-FE20219819D9}" type="pres">
      <dgm:prSet presAssocID="{85015A62-668B-4F93-85B9-A85A64E0BA2E}" presName="thickLine" presStyleLbl="alignNode1" presStyleIdx="1" presStyleCnt="3"/>
      <dgm:spPr/>
    </dgm:pt>
    <dgm:pt modelId="{09C41011-F513-4B5D-87AD-45A6585F12C2}" type="pres">
      <dgm:prSet presAssocID="{85015A62-668B-4F93-85B9-A85A64E0BA2E}" presName="horz1" presStyleCnt="0"/>
      <dgm:spPr/>
    </dgm:pt>
    <dgm:pt modelId="{057B7F29-3CEA-4142-91E4-3627436B0AC8}" type="pres">
      <dgm:prSet presAssocID="{85015A62-668B-4F93-85B9-A85A64E0BA2E}" presName="tx1" presStyleLbl="revTx" presStyleIdx="1" presStyleCnt="3"/>
      <dgm:spPr/>
    </dgm:pt>
    <dgm:pt modelId="{19D04361-6133-46C5-A85F-4F37BA424C65}" type="pres">
      <dgm:prSet presAssocID="{85015A62-668B-4F93-85B9-A85A64E0BA2E}" presName="vert1" presStyleCnt="0"/>
      <dgm:spPr/>
    </dgm:pt>
    <dgm:pt modelId="{D56BC313-B45C-499C-A038-9696D349BDFF}" type="pres">
      <dgm:prSet presAssocID="{3DA7F67C-6B9C-4686-BD16-4A7512736867}" presName="thickLine" presStyleLbl="alignNode1" presStyleIdx="2" presStyleCnt="3"/>
      <dgm:spPr/>
    </dgm:pt>
    <dgm:pt modelId="{79191690-92E3-4D4D-9CC3-8DFBA6F4F3F9}" type="pres">
      <dgm:prSet presAssocID="{3DA7F67C-6B9C-4686-BD16-4A7512736867}" presName="horz1" presStyleCnt="0"/>
      <dgm:spPr/>
    </dgm:pt>
    <dgm:pt modelId="{7F6A7CD8-0A34-4A66-B569-137F66EB96EC}" type="pres">
      <dgm:prSet presAssocID="{3DA7F67C-6B9C-4686-BD16-4A7512736867}" presName="tx1" presStyleLbl="revTx" presStyleIdx="2" presStyleCnt="3"/>
      <dgm:spPr/>
    </dgm:pt>
    <dgm:pt modelId="{9D42C24B-27D2-4954-8B6D-41907EAC0679}" type="pres">
      <dgm:prSet presAssocID="{3DA7F67C-6B9C-4686-BD16-4A7512736867}" presName="vert1" presStyleCnt="0"/>
      <dgm:spPr/>
    </dgm:pt>
  </dgm:ptLst>
  <dgm:cxnLst>
    <dgm:cxn modelId="{4D352E13-6445-4F35-A1C3-219A30E91843}" srcId="{F860D5F8-8350-48FA-BD57-FAF7A3FDC75A}" destId="{3DA7F67C-6B9C-4686-BD16-4A7512736867}" srcOrd="2" destOrd="0" parTransId="{0D9FBC91-4CB8-4263-8E94-DEA4E27988F7}" sibTransId="{B6AC184F-A149-49E2-9974-CB0DC0662108}"/>
    <dgm:cxn modelId="{45EBA437-1DDA-42D9-98A0-7D452A9C83BA}" type="presOf" srcId="{F91AEA12-C2A4-43B7-8A90-7BAA281BDEF5}" destId="{4C20E34D-AF32-4FD1-B261-C72C9CAAE92B}" srcOrd="0" destOrd="0" presId="urn:microsoft.com/office/officeart/2008/layout/LinedList"/>
    <dgm:cxn modelId="{00AB2581-5292-4C22-8EDE-49FF09328B00}" srcId="{F860D5F8-8350-48FA-BD57-FAF7A3FDC75A}" destId="{85015A62-668B-4F93-85B9-A85A64E0BA2E}" srcOrd="1" destOrd="0" parTransId="{831959B1-F5A7-459F-8641-E116452E85AC}" sibTransId="{B3C9B0FF-C412-4112-B699-07C52998D9EC}"/>
    <dgm:cxn modelId="{6908C5BB-37E8-4323-9EB8-07544F2324FA}" srcId="{F860D5F8-8350-48FA-BD57-FAF7A3FDC75A}" destId="{F91AEA12-C2A4-43B7-8A90-7BAA281BDEF5}" srcOrd="0" destOrd="0" parTransId="{343B6C28-873C-49C7-A696-9806E216EB3B}" sibTransId="{38AE2782-89CA-4FEB-89B3-FEA1ED76ADDE}"/>
    <dgm:cxn modelId="{A08C75C6-B10E-48FE-BEA9-CF38E6A6FF61}" type="presOf" srcId="{3DA7F67C-6B9C-4686-BD16-4A7512736867}" destId="{7F6A7CD8-0A34-4A66-B569-137F66EB96EC}" srcOrd="0" destOrd="0" presId="urn:microsoft.com/office/officeart/2008/layout/LinedList"/>
    <dgm:cxn modelId="{D2F617D5-843C-40EB-B54A-91785680E012}" type="presOf" srcId="{F860D5F8-8350-48FA-BD57-FAF7A3FDC75A}" destId="{1FE2233F-46D9-4A10-8C85-9D1FC7997407}" srcOrd="0" destOrd="0" presId="urn:microsoft.com/office/officeart/2008/layout/LinedList"/>
    <dgm:cxn modelId="{1227A2F3-3A52-412E-91B8-C18BA29C04A3}" type="presOf" srcId="{85015A62-668B-4F93-85B9-A85A64E0BA2E}" destId="{057B7F29-3CEA-4142-91E4-3627436B0AC8}" srcOrd="0" destOrd="0" presId="urn:microsoft.com/office/officeart/2008/layout/LinedList"/>
    <dgm:cxn modelId="{3CE6FED7-C673-4821-8247-E0676D2E6A50}" type="presParOf" srcId="{1FE2233F-46D9-4A10-8C85-9D1FC7997407}" destId="{5CC7B220-CB1A-4D38-82CA-2D7C00041330}" srcOrd="0" destOrd="0" presId="urn:microsoft.com/office/officeart/2008/layout/LinedList"/>
    <dgm:cxn modelId="{91845FDC-C6B1-4E17-AA46-0B6537F4FB7D}" type="presParOf" srcId="{1FE2233F-46D9-4A10-8C85-9D1FC7997407}" destId="{EF5C0315-2BBE-4A38-9D65-89BE40696596}" srcOrd="1" destOrd="0" presId="urn:microsoft.com/office/officeart/2008/layout/LinedList"/>
    <dgm:cxn modelId="{C8401994-DA36-41FA-931D-2ECC30CF6B08}" type="presParOf" srcId="{EF5C0315-2BBE-4A38-9D65-89BE40696596}" destId="{4C20E34D-AF32-4FD1-B261-C72C9CAAE92B}" srcOrd="0" destOrd="0" presId="urn:microsoft.com/office/officeart/2008/layout/LinedList"/>
    <dgm:cxn modelId="{C962C694-1F06-4392-B398-BC29E32A88F0}" type="presParOf" srcId="{EF5C0315-2BBE-4A38-9D65-89BE40696596}" destId="{9B742616-1860-470A-93EA-EC64FCE22DB1}" srcOrd="1" destOrd="0" presId="urn:microsoft.com/office/officeart/2008/layout/LinedList"/>
    <dgm:cxn modelId="{C3A5323C-F7AA-4481-BEB5-E838A6A7CADC}" type="presParOf" srcId="{1FE2233F-46D9-4A10-8C85-9D1FC7997407}" destId="{A1A3001F-BFAC-41B3-ABB6-FE20219819D9}" srcOrd="2" destOrd="0" presId="urn:microsoft.com/office/officeart/2008/layout/LinedList"/>
    <dgm:cxn modelId="{3AC862FE-DCA9-42C8-9ECC-A471F3220124}" type="presParOf" srcId="{1FE2233F-46D9-4A10-8C85-9D1FC7997407}" destId="{09C41011-F513-4B5D-87AD-45A6585F12C2}" srcOrd="3" destOrd="0" presId="urn:microsoft.com/office/officeart/2008/layout/LinedList"/>
    <dgm:cxn modelId="{DC497E88-1209-4B85-8F6D-1156DBB81636}" type="presParOf" srcId="{09C41011-F513-4B5D-87AD-45A6585F12C2}" destId="{057B7F29-3CEA-4142-91E4-3627436B0AC8}" srcOrd="0" destOrd="0" presId="urn:microsoft.com/office/officeart/2008/layout/LinedList"/>
    <dgm:cxn modelId="{28FFC93B-479C-4AA9-A2F8-E480A53A6ECA}" type="presParOf" srcId="{09C41011-F513-4B5D-87AD-45A6585F12C2}" destId="{19D04361-6133-46C5-A85F-4F37BA424C65}" srcOrd="1" destOrd="0" presId="urn:microsoft.com/office/officeart/2008/layout/LinedList"/>
    <dgm:cxn modelId="{CC9759DD-894B-47F6-A625-9DC2C32A70B9}" type="presParOf" srcId="{1FE2233F-46D9-4A10-8C85-9D1FC7997407}" destId="{D56BC313-B45C-499C-A038-9696D349BDFF}" srcOrd="4" destOrd="0" presId="urn:microsoft.com/office/officeart/2008/layout/LinedList"/>
    <dgm:cxn modelId="{B7D910F2-0D80-4F5F-AE7E-ED9C0FEAFCF3}" type="presParOf" srcId="{1FE2233F-46D9-4A10-8C85-9D1FC7997407}" destId="{79191690-92E3-4D4D-9CC3-8DFBA6F4F3F9}" srcOrd="5" destOrd="0" presId="urn:microsoft.com/office/officeart/2008/layout/LinedList"/>
    <dgm:cxn modelId="{8E6F5743-C733-4C9A-8A53-0C1459FBCA89}" type="presParOf" srcId="{79191690-92E3-4D4D-9CC3-8DFBA6F4F3F9}" destId="{7F6A7CD8-0A34-4A66-B569-137F66EB96EC}" srcOrd="0" destOrd="0" presId="urn:microsoft.com/office/officeart/2008/layout/LinedList"/>
    <dgm:cxn modelId="{10F61832-4B75-4A87-A368-A4E3CB76E602}" type="presParOf" srcId="{79191690-92E3-4D4D-9CC3-8DFBA6F4F3F9}" destId="{9D42C24B-27D2-4954-8B6D-41907EAC067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ED6333-0891-4246-B104-25F6C6F1B6DF}">
      <dsp:nvSpPr>
        <dsp:cNvPr id="0" name=""/>
        <dsp:cNvSpPr/>
      </dsp:nvSpPr>
      <dsp:spPr>
        <a:xfrm>
          <a:off x="0" y="503310"/>
          <a:ext cx="5175384" cy="10740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Reducción de financiamiento externo (PEPFAR/USAID).</a:t>
          </a:r>
        </a:p>
      </dsp:txBody>
      <dsp:txXfrm>
        <a:off x="52431" y="555741"/>
        <a:ext cx="5070522" cy="969198"/>
      </dsp:txXfrm>
    </dsp:sp>
    <dsp:sp modelId="{BE10CCB3-741B-4717-918D-8A1CBFAF51EB}">
      <dsp:nvSpPr>
        <dsp:cNvPr id="0" name=""/>
        <dsp:cNvSpPr/>
      </dsp:nvSpPr>
      <dsp:spPr>
        <a:xfrm>
          <a:off x="0" y="1655130"/>
          <a:ext cx="5175384" cy="107406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Necesidad de fortalecer recursos humanos en clínicas VICITS.</a:t>
          </a:r>
        </a:p>
      </dsp:txBody>
      <dsp:txXfrm>
        <a:off x="52431" y="1707561"/>
        <a:ext cx="5070522" cy="969198"/>
      </dsp:txXfrm>
    </dsp:sp>
    <dsp:sp modelId="{B2E9AAF1-78BD-4142-98FF-05607A1C03D9}">
      <dsp:nvSpPr>
        <dsp:cNvPr id="0" name=""/>
        <dsp:cNvSpPr/>
      </dsp:nvSpPr>
      <dsp:spPr>
        <a:xfrm>
          <a:off x="0" y="2806950"/>
          <a:ext cx="5175384" cy="107406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Limitaciones en infraestructura y sostenibilidad operativa en TB.</a:t>
          </a:r>
        </a:p>
      </dsp:txBody>
      <dsp:txXfrm>
        <a:off x="52431" y="2859381"/>
        <a:ext cx="5070522" cy="969198"/>
      </dsp:txXfrm>
    </dsp:sp>
    <dsp:sp modelId="{7837C7D3-AF0F-479E-8058-28531D032EAB}">
      <dsp:nvSpPr>
        <dsp:cNvPr id="0" name=""/>
        <dsp:cNvSpPr/>
      </dsp:nvSpPr>
      <dsp:spPr>
        <a:xfrm>
          <a:off x="0" y="3958770"/>
          <a:ext cx="5175384" cy="10740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Retos en participación equilibrada de subsectores en elecciones.</a:t>
          </a:r>
        </a:p>
      </dsp:txBody>
      <dsp:txXfrm>
        <a:off x="52431" y="4011201"/>
        <a:ext cx="5070522" cy="9691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F8C14-FC4E-4F08-9A65-BE2C4B78B226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B1E2FC-564E-4F83-A7A2-8BA24632BE44}">
      <dsp:nvSpPr>
        <dsp:cNvPr id="0" name=""/>
        <dsp:cNvSpPr/>
      </dsp:nvSpPr>
      <dsp:spPr>
        <a:xfrm>
          <a:off x="0" y="675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Fortalecer el Plan Nacional de Sostenibilidad más allá de 2025.</a:t>
          </a:r>
        </a:p>
      </dsp:txBody>
      <dsp:txXfrm>
        <a:off x="0" y="675"/>
        <a:ext cx="5175384" cy="1106957"/>
      </dsp:txXfrm>
    </dsp:sp>
    <dsp:sp modelId="{F07C14B8-3DD2-4186-8158-DBF1100E0B56}">
      <dsp:nvSpPr>
        <dsp:cNvPr id="0" name=""/>
        <dsp:cNvSpPr/>
      </dsp:nvSpPr>
      <dsp:spPr>
        <a:xfrm>
          <a:off x="0" y="110763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22473-96A3-4500-846D-C9EC5FC3DE4F}">
      <dsp:nvSpPr>
        <dsp:cNvPr id="0" name=""/>
        <dsp:cNvSpPr/>
      </dsp:nvSpPr>
      <dsp:spPr>
        <a:xfrm>
          <a:off x="0" y="1107633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Ampliar estrategias de comunicación y formación de miembros.</a:t>
          </a:r>
        </a:p>
      </dsp:txBody>
      <dsp:txXfrm>
        <a:off x="0" y="1107633"/>
        <a:ext cx="5175384" cy="1106957"/>
      </dsp:txXfrm>
    </dsp:sp>
    <dsp:sp modelId="{EBC29750-E56F-4BA1-B845-22E6E2259C97}">
      <dsp:nvSpPr>
        <dsp:cNvPr id="0" name=""/>
        <dsp:cNvSpPr/>
      </dsp:nvSpPr>
      <dsp:spPr>
        <a:xfrm>
          <a:off x="0" y="221459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32E58-8BD5-4936-A0F2-D7125C351C81}">
      <dsp:nvSpPr>
        <dsp:cNvPr id="0" name=""/>
        <dsp:cNvSpPr/>
      </dsp:nvSpPr>
      <dsp:spPr>
        <a:xfrm>
          <a:off x="0" y="2214591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Consolidar el programa de inducción y fortalecimiento (agosto-septiembre 2025).</a:t>
          </a:r>
        </a:p>
      </dsp:txBody>
      <dsp:txXfrm>
        <a:off x="0" y="2214591"/>
        <a:ext cx="5175384" cy="1106957"/>
      </dsp:txXfrm>
    </dsp:sp>
    <dsp:sp modelId="{95BFB1A2-A917-4B26-B1CE-6999B55DFFA5}">
      <dsp:nvSpPr>
        <dsp:cNvPr id="0" name=""/>
        <dsp:cNvSpPr/>
      </dsp:nvSpPr>
      <dsp:spPr>
        <a:xfrm>
          <a:off x="0" y="332154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814D65-00F3-4719-9A4C-112F01080DB6}">
      <dsp:nvSpPr>
        <dsp:cNvPr id="0" name=""/>
        <dsp:cNvSpPr/>
      </dsp:nvSpPr>
      <dsp:spPr>
        <a:xfrm>
          <a:off x="0" y="3321549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Retiro anual de miembros (noviembre 2025).</a:t>
          </a:r>
        </a:p>
      </dsp:txBody>
      <dsp:txXfrm>
        <a:off x="0" y="3321549"/>
        <a:ext cx="5175384" cy="1106957"/>
      </dsp:txXfrm>
    </dsp:sp>
    <dsp:sp modelId="{3565D7F8-37D1-446F-BF95-74D866EDCDD8}">
      <dsp:nvSpPr>
        <dsp:cNvPr id="0" name=""/>
        <dsp:cNvSpPr/>
      </dsp:nvSpPr>
      <dsp:spPr>
        <a:xfrm>
          <a:off x="0" y="4428507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4E43C-C715-4362-B3DC-6127053A2333}">
      <dsp:nvSpPr>
        <dsp:cNvPr id="0" name=""/>
        <dsp:cNvSpPr/>
      </dsp:nvSpPr>
      <dsp:spPr>
        <a:xfrm>
          <a:off x="0" y="4428507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Taller de fortalecimiento en Monitoreo Basado en la Comunidad (CBM) (octubre 2025).</a:t>
          </a:r>
        </a:p>
      </dsp:txBody>
      <dsp:txXfrm>
        <a:off x="0" y="4428507"/>
        <a:ext cx="5175384" cy="11069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7B220-CB1A-4D38-82CA-2D7C00041330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20E34D-AF32-4FD1-B261-C72C9CAAE92B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El MCP-ES avanza con ejecución financiera ordenada (46%) y programática satisfactoria (66%).</a:t>
          </a:r>
        </a:p>
      </dsp:txBody>
      <dsp:txXfrm>
        <a:off x="0" y="2703"/>
        <a:ext cx="5175384" cy="1843578"/>
      </dsp:txXfrm>
    </dsp:sp>
    <dsp:sp modelId="{A1A3001F-BFAC-41B3-ABB6-FE20219819D9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7B7F29-3CEA-4142-91E4-3627436B0AC8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Los logros demuestran compromiso en gobernanza, transparencia y participación multisectorial.</a:t>
          </a:r>
        </a:p>
      </dsp:txBody>
      <dsp:txXfrm>
        <a:off x="0" y="1846281"/>
        <a:ext cx="5175384" cy="1843578"/>
      </dsp:txXfrm>
    </dsp:sp>
    <dsp:sp modelId="{D56BC313-B45C-499C-A038-9696D349BDFF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6A7CD8-0A34-4A66-B569-137F66EB96EC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El reto principal es sostener la respuesta nacional en un contexto de transición de fondos internacionales.</a:t>
          </a:r>
        </a:p>
      </dsp:txBody>
      <dsp:txXfrm>
        <a:off x="0" y="3689859"/>
        <a:ext cx="5175384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093" y="-680189"/>
            <a:ext cx="7884414" cy="4066540"/>
          </a:xfrm>
        </p:spPr>
        <p:txBody>
          <a:bodyPr anchor="b">
            <a:normAutofit/>
          </a:bodyPr>
          <a:lstStyle/>
          <a:p>
            <a:pPr algn="l"/>
            <a:r>
              <a:rPr lang="es-SV" sz="5700" dirty="0"/>
              <a:t>Informe de Resultados – Primer Semestre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dirty="0"/>
              <a:t>MCP-ES | </a:t>
            </a:r>
            <a:r>
              <a:rPr dirty="0" err="1"/>
              <a:t>Subvención</a:t>
            </a:r>
            <a:r>
              <a:rPr dirty="0"/>
              <a:t> SLV-CFUND-2309</a:t>
            </a:r>
            <a:endParaRPr lang="es-SV" dirty="0"/>
          </a:p>
          <a:p>
            <a:pPr algn="l">
              <a:lnSpc>
                <a:spcPct val="90000"/>
              </a:lnSpc>
            </a:pPr>
            <a:r>
              <a:rPr dirty="0" err="1"/>
              <a:t>Plenaria</a:t>
            </a:r>
            <a:r>
              <a:rPr dirty="0"/>
              <a:t> ME04-2025</a:t>
            </a:r>
            <a:endParaRPr lang="es-SV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56A4884-701F-E78C-9A3C-2CF15E42DFCA}"/>
              </a:ext>
            </a:extLst>
          </p:cNvPr>
          <p:cNvSpPr/>
          <p:nvPr/>
        </p:nvSpPr>
        <p:spPr>
          <a:xfrm>
            <a:off x="246509" y="204616"/>
            <a:ext cx="2382941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342ACB3-B5A1-D897-433C-DE604649BE63}"/>
              </a:ext>
            </a:extLst>
          </p:cNvPr>
          <p:cNvSpPr txBox="1"/>
          <p:nvPr/>
        </p:nvSpPr>
        <p:spPr>
          <a:xfrm>
            <a:off x="2737485" y="3588901"/>
            <a:ext cx="3897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Lcda. Marta Alicia de Magaña</a:t>
            </a:r>
          </a:p>
          <a:p>
            <a:r>
              <a:rPr lang="es-SV" dirty="0"/>
              <a:t>Directora Ejecutiva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3600"/>
              <a:t>1. Introducción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es-MX" sz="1900"/>
              <a:t>El informe cubre el período enero – junio 2025.</a:t>
            </a:r>
          </a:p>
          <a:p>
            <a:endParaRPr lang="es-MX" sz="1900"/>
          </a:p>
          <a:p>
            <a:r>
              <a:rPr lang="es-MX" sz="1900"/>
              <a:t>Objetivo: Documentar la ejecución programática y financiera de las actividades del MCP-ES.</a:t>
            </a:r>
          </a:p>
          <a:p>
            <a:endParaRPr lang="es-MX" sz="1900"/>
          </a:p>
          <a:p>
            <a:r>
              <a:rPr lang="es-MX" sz="1900"/>
              <a:t>Enfoque: Transparencia, fortalecimiento institucional y sostenibilidad de la respuesta al VIH y TB.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CAA20CF-3A50-188C-82F2-8CC32F624F13}"/>
              </a:ext>
            </a:extLst>
          </p:cNvPr>
          <p:cNvSpPr/>
          <p:nvPr/>
        </p:nvSpPr>
        <p:spPr>
          <a:xfrm>
            <a:off x="246509" y="204616"/>
            <a:ext cx="2382941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4700"/>
              <a:t>2. Ejecución Financiera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es-MX" sz="1900"/>
              <a:t>Presupuesto anual: $131,920.00</a:t>
            </a:r>
          </a:p>
          <a:p>
            <a:endParaRPr lang="es-MX" sz="1900"/>
          </a:p>
          <a:p>
            <a:r>
              <a:rPr lang="es-MX" sz="1900"/>
              <a:t>Ejecutado al semestre: $61,340.37 (46%).</a:t>
            </a:r>
          </a:p>
          <a:p>
            <a:endParaRPr lang="es-MX" sz="1900"/>
          </a:p>
          <a:p>
            <a:r>
              <a:rPr lang="es-MX" sz="1900"/>
              <a:t>La ejecución es consistente con la planificación semestral.</a:t>
            </a:r>
          </a:p>
          <a:p>
            <a:endParaRPr lang="es-MX" sz="1900"/>
          </a:p>
          <a:p>
            <a:r>
              <a:rPr lang="es-MX" sz="1900"/>
              <a:t>Cofinanciamiento: se alcanzó el 65% del compromiso anual, con aportes de MINSAL, Plan, FANCAP, PASMO, CALMA y ONUSIDA.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743F867-29AC-86F9-78DC-DDE8C509594E}"/>
              </a:ext>
            </a:extLst>
          </p:cNvPr>
          <p:cNvSpPr/>
          <p:nvPr/>
        </p:nvSpPr>
        <p:spPr>
          <a:xfrm>
            <a:off x="246509" y="204616"/>
            <a:ext cx="2382941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3600"/>
              <a:t>3. Ejecución Programática (I)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es-MX" sz="1900"/>
              <a:t>De los 56 procesos planificados en 2025, al semestre se cumplieron 37 (66%).</a:t>
            </a:r>
          </a:p>
          <a:p>
            <a:endParaRPr lang="es-MX" sz="1900"/>
          </a:p>
          <a:p>
            <a:r>
              <a:rPr lang="es-MX" sz="1900"/>
              <a:t>Principales logros:</a:t>
            </a:r>
          </a:p>
          <a:p>
            <a:r>
              <a:rPr lang="es-MX" sz="1900"/>
              <a:t>Plenarias y Monitoreo Estratégico:</a:t>
            </a:r>
            <a:br>
              <a:rPr lang="es-MX" sz="1900"/>
            </a:br>
            <a:r>
              <a:rPr lang="es-MX" sz="1900"/>
              <a:t>2 plenarias generales y 3 sesiones de monitoreo estratégico.</a:t>
            </a:r>
            <a:br>
              <a:rPr lang="es-MX" sz="1900"/>
            </a:br>
            <a:r>
              <a:rPr lang="es-MX" sz="1900"/>
              <a:t>Se aprobaron cierres de subvenciones 2024, TDRs para elección de nueva membresía y cronograma de visitas de campo.</a:t>
            </a:r>
          </a:p>
          <a:p>
            <a:r>
              <a:rPr lang="es-MX" sz="1900"/>
              <a:t>Comité Ejecutivo:</a:t>
            </a:r>
            <a:br>
              <a:rPr lang="es-MX" sz="1900"/>
            </a:br>
            <a:r>
              <a:rPr lang="es-MX" sz="1900"/>
              <a:t>5 de 5 reuniones realizadas (100%).</a:t>
            </a:r>
            <a:br>
              <a:rPr lang="es-MX" sz="1900"/>
            </a:br>
            <a:r>
              <a:rPr lang="es-MX" sz="1900"/>
              <a:t>Se abordó la transición tras el retiro de PEPFAR/USAID y el futuro financiamiento.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CCDC99F-95A0-2345-7CDB-8964146E2491}"/>
              </a:ext>
            </a:extLst>
          </p:cNvPr>
          <p:cNvSpPr/>
          <p:nvPr/>
        </p:nvSpPr>
        <p:spPr>
          <a:xfrm>
            <a:off x="246509" y="204616"/>
            <a:ext cx="2382941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3600"/>
              <a:t>3. Ejecución Programática (II)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es-MX" sz="1600" dirty="0"/>
          </a:p>
          <a:p>
            <a:pPr>
              <a:lnSpc>
                <a:spcPct val="90000"/>
              </a:lnSpc>
            </a:pPr>
            <a:r>
              <a:rPr lang="es-MX" sz="1600" b="1" dirty="0"/>
              <a:t>Comités Permanentes:</a:t>
            </a:r>
            <a:br>
              <a:rPr lang="es-MX" sz="1600" dirty="0"/>
            </a:br>
            <a:r>
              <a:rPr lang="es-MX" sz="1600" dirty="0"/>
              <a:t>Monitoreo: impacto de la congelación de fondos de EE. UU.</a:t>
            </a:r>
            <a:br>
              <a:rPr lang="es-MX" sz="1600" dirty="0"/>
            </a:br>
            <a:r>
              <a:rPr lang="es-MX" sz="1600" dirty="0"/>
              <a:t>Conjunto: estrategia de comunicación e inducción a nuevos miembros.</a:t>
            </a:r>
            <a:br>
              <a:rPr lang="es-MX" sz="1600" dirty="0"/>
            </a:br>
            <a:r>
              <a:rPr lang="es-MX" sz="1600" dirty="0"/>
              <a:t>Ética: respuesta al contexto financiero adverso.</a:t>
            </a:r>
          </a:p>
          <a:p>
            <a:pPr>
              <a:lnSpc>
                <a:spcPct val="90000"/>
              </a:lnSpc>
            </a:pPr>
            <a:r>
              <a:rPr lang="es-MX" sz="1600" b="1" dirty="0"/>
              <a:t>Visitas de campo:</a:t>
            </a:r>
            <a:br>
              <a:rPr lang="es-MX" sz="1600" dirty="0"/>
            </a:br>
            <a:r>
              <a:rPr lang="es-MX" sz="1600" dirty="0"/>
              <a:t>3 realizadas (Plan, Clínica VICITS Barrios y Hospital Saldaña).</a:t>
            </a:r>
            <a:br>
              <a:rPr lang="es-MX" sz="1600" dirty="0"/>
            </a:br>
            <a:r>
              <a:rPr lang="es-MX" sz="1600" dirty="0"/>
              <a:t>Identificación de avances y brechas en servicios de VIH y TB.</a:t>
            </a:r>
          </a:p>
          <a:p>
            <a:pPr>
              <a:lnSpc>
                <a:spcPct val="90000"/>
              </a:lnSpc>
            </a:pPr>
            <a:r>
              <a:rPr lang="es-MX" sz="1600" b="1" dirty="0"/>
              <a:t>Elección de representantes de sociedad civil:</a:t>
            </a:r>
            <a:br>
              <a:rPr lang="es-MX" sz="1600" dirty="0"/>
            </a:br>
            <a:r>
              <a:rPr lang="es-MX" sz="1600" dirty="0"/>
              <a:t>Renovación de los 9 subsectores cumplida al 100%, con participación de 54 organizaciones.</a:t>
            </a:r>
          </a:p>
          <a:p>
            <a:pPr>
              <a:lnSpc>
                <a:spcPct val="90000"/>
              </a:lnSpc>
            </a:pPr>
            <a:r>
              <a:rPr lang="es-MX" sz="1600" b="1" dirty="0"/>
              <a:t>Comunicación institucional:</a:t>
            </a:r>
            <a:br>
              <a:rPr lang="es-MX" sz="1600" dirty="0"/>
            </a:br>
            <a:r>
              <a:rPr lang="es-MX" sz="1600" dirty="0"/>
              <a:t>9 de 16 productos planificados (boletines, sitio web, redes sociales, visibilidad de actividades).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DA50F15-A3B5-0166-8817-801FFE178D60}"/>
              </a:ext>
            </a:extLst>
          </p:cNvPr>
          <p:cNvSpPr/>
          <p:nvPr/>
        </p:nvSpPr>
        <p:spPr>
          <a:xfrm>
            <a:off x="246509" y="204616"/>
            <a:ext cx="2382941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s-SV" sz="3300"/>
              <a:t>4. Desafíos Identificados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BED0201-56D6-EC32-2560-1D45A082F6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456270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60872E36-131B-CF70-FCF2-B8016BB3518D}"/>
              </a:ext>
            </a:extLst>
          </p:cNvPr>
          <p:cNvSpPr/>
          <p:nvPr/>
        </p:nvSpPr>
        <p:spPr>
          <a:xfrm>
            <a:off x="246509" y="204616"/>
            <a:ext cx="2382941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s-SV" sz="4700"/>
              <a:t>5. Próximos Pasos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118D1C-DE56-80BE-681D-B392F89F7F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1132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4EC3172B-5342-6AAA-4EF8-BE8A72B90AC7}"/>
              </a:ext>
            </a:extLst>
          </p:cNvPr>
          <p:cNvSpPr/>
          <p:nvPr/>
        </p:nvSpPr>
        <p:spPr>
          <a:xfrm>
            <a:off x="246509" y="204616"/>
            <a:ext cx="2382941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s-SV" sz="4000"/>
              <a:t>6. Conclusión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3308CD-8949-02B0-2CA9-B2A9CC8824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21713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96CDF906-F343-9FC4-D672-9A238FA0DA46}"/>
              </a:ext>
            </a:extLst>
          </p:cNvPr>
          <p:cNvSpPr/>
          <p:nvPr/>
        </p:nvSpPr>
        <p:spPr>
          <a:xfrm>
            <a:off x="246509" y="204616"/>
            <a:ext cx="2382941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>
            <a:extLst>
              <a:ext uri="{FF2B5EF4-FFF2-40B4-BE49-F238E27FC236}">
                <a16:creationId xmlns:a16="http://schemas.microsoft.com/office/drawing/2014/main" id="{80042088-5212-DB2E-3A16-BFF904A0589A}"/>
              </a:ext>
            </a:extLst>
          </p:cNvPr>
          <p:cNvSpPr/>
          <p:nvPr/>
        </p:nvSpPr>
        <p:spPr>
          <a:xfrm>
            <a:off x="246509" y="204616"/>
            <a:ext cx="2382941" cy="872414"/>
          </a:xfrm>
          <a:custGeom>
            <a:avLst/>
            <a:gdLst/>
            <a:ahLst/>
            <a:cxnLst/>
            <a:rect l="l" t="t" r="r" b="b"/>
            <a:pathLst>
              <a:path w="3271369" h="1119081">
                <a:moveTo>
                  <a:pt x="0" y="0"/>
                </a:moveTo>
                <a:lnTo>
                  <a:pt x="3271369" y="0"/>
                </a:lnTo>
                <a:lnTo>
                  <a:pt x="3271369" y="1119081"/>
                </a:lnTo>
                <a:lnTo>
                  <a:pt x="0" y="11190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9CB47E1-BE43-ABCB-8901-B3D331D2E9DA}"/>
              </a:ext>
            </a:extLst>
          </p:cNvPr>
          <p:cNvSpPr/>
          <p:nvPr/>
        </p:nvSpPr>
        <p:spPr>
          <a:xfrm>
            <a:off x="92522" y="1290819"/>
            <a:ext cx="8955226" cy="3666191"/>
          </a:xfrm>
          <a:custGeom>
            <a:avLst/>
            <a:gdLst/>
            <a:ahLst/>
            <a:cxnLst/>
            <a:rect l="l" t="t" r="r" b="b"/>
            <a:pathLst>
              <a:path w="11969366" h="5736044">
                <a:moveTo>
                  <a:pt x="0" y="0"/>
                </a:moveTo>
                <a:lnTo>
                  <a:pt x="11969366" y="0"/>
                </a:lnTo>
                <a:lnTo>
                  <a:pt x="11969366" y="5736044"/>
                </a:lnTo>
                <a:lnTo>
                  <a:pt x="0" y="573604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85983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476</Words>
  <Application>Microsoft Office PowerPoint</Application>
  <PresentationFormat>Presentación en pantalla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Informe de Resultados – Primer Semestre 2025</vt:lpstr>
      <vt:lpstr>1. Introducción</vt:lpstr>
      <vt:lpstr>2. Ejecución Financiera</vt:lpstr>
      <vt:lpstr>3. Ejecución Programática (I)</vt:lpstr>
      <vt:lpstr>3. Ejecución Programática (II)</vt:lpstr>
      <vt:lpstr>4. Desafíos Identificados</vt:lpstr>
      <vt:lpstr>5. Próximos Pasos</vt:lpstr>
      <vt:lpstr>6. Conclusión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María Eugenia Ochoa Valencia</dc:creator>
  <cp:keywords/>
  <dc:description>generated using python-pptx</dc:description>
  <cp:lastModifiedBy>Administración y Comunicaciones MCP</cp:lastModifiedBy>
  <cp:revision>2</cp:revision>
  <dcterms:created xsi:type="dcterms:W3CDTF">2013-01-27T09:14:16Z</dcterms:created>
  <dcterms:modified xsi:type="dcterms:W3CDTF">2025-09-17T22:40:22Z</dcterms:modified>
  <cp:category/>
</cp:coreProperties>
</file>