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1381"/>
            <a:ext cx="7884414" cy="4066540"/>
          </a:xfrm>
        </p:spPr>
        <p:txBody>
          <a:bodyPr anchor="b">
            <a:normAutofit/>
          </a:bodyPr>
          <a:lstStyle/>
          <a:p>
            <a:pPr algn="l"/>
            <a:r>
              <a:rPr lang="es-MX" sz="5700"/>
              <a:t>Informe de Rendición de Cuentas del Comité Ejecutivo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>
            <a:normAutofit fontScale="55000" lnSpcReduction="20000"/>
          </a:bodyPr>
          <a:lstStyle/>
          <a:p>
            <a:pPr algn="l">
              <a:lnSpc>
                <a:spcPct val="90000"/>
              </a:lnSpc>
            </a:pPr>
            <a:r>
              <a:rPr lang="es-MX" sz="2500" dirty="0"/>
              <a:t>Mecanismo de Coordinación de País – El Salvador (MCP-ES)</a:t>
            </a:r>
          </a:p>
          <a:p>
            <a:pPr algn="l">
              <a:lnSpc>
                <a:spcPct val="90000"/>
              </a:lnSpc>
            </a:pPr>
            <a:r>
              <a:rPr lang="es-MX" sz="2500" dirty="0"/>
              <a:t>Período: 2024 – 2025</a:t>
            </a:r>
          </a:p>
          <a:p>
            <a:pPr algn="l">
              <a:lnSpc>
                <a:spcPct val="90000"/>
              </a:lnSpc>
            </a:pPr>
            <a:endParaRPr lang="es-MX" sz="2500" dirty="0"/>
          </a:p>
          <a:p>
            <a:pPr algn="l">
              <a:lnSpc>
                <a:spcPct val="90000"/>
              </a:lnSpc>
            </a:pPr>
            <a:r>
              <a:rPr lang="es-MX" sz="2500" dirty="0"/>
              <a:t>Lcda. Marta Alicia de Magaña</a:t>
            </a:r>
          </a:p>
          <a:p>
            <a:pPr algn="l">
              <a:lnSpc>
                <a:spcPct val="90000"/>
              </a:lnSpc>
            </a:pPr>
            <a:r>
              <a:rPr lang="es-MX" sz="2500" dirty="0"/>
              <a:t>Directora Ejecutiva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F6CA4DD-A028-6716-E472-6E4B52CBB2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05" y="250707"/>
            <a:ext cx="3904969" cy="13370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84D3DBE-6EC1-8802-AFE3-D125D89661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8" y="153338"/>
            <a:ext cx="2893770" cy="990783"/>
          </a:xfrm>
          <a:prstGeom prst="rect">
            <a:avLst/>
          </a:prstGeom>
        </p:spPr>
      </p:pic>
      <p:sp>
        <p:nvSpPr>
          <p:cNvPr id="5" name="Freeform 3">
            <a:extLst>
              <a:ext uri="{FF2B5EF4-FFF2-40B4-BE49-F238E27FC236}">
                <a16:creationId xmlns:a16="http://schemas.microsoft.com/office/drawing/2014/main" id="{670E3F03-CA07-D084-EDC2-AEB0CBD6A04C}"/>
              </a:ext>
            </a:extLst>
          </p:cNvPr>
          <p:cNvSpPr/>
          <p:nvPr/>
        </p:nvSpPr>
        <p:spPr>
          <a:xfrm>
            <a:off x="620649" y="1816768"/>
            <a:ext cx="7902701" cy="4107447"/>
          </a:xfrm>
          <a:custGeom>
            <a:avLst/>
            <a:gdLst/>
            <a:ahLst/>
            <a:cxnLst/>
            <a:rect l="l" t="t" r="r" b="b"/>
            <a:pathLst>
              <a:path w="11969366" h="5736044">
                <a:moveTo>
                  <a:pt x="0" y="0"/>
                </a:moveTo>
                <a:lnTo>
                  <a:pt x="11969366" y="0"/>
                </a:lnTo>
                <a:lnTo>
                  <a:pt x="11969366" y="5736044"/>
                </a:lnTo>
                <a:lnTo>
                  <a:pt x="0" y="573604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51528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3600"/>
              <a:t>1. Introducción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pPr algn="just"/>
            <a:r>
              <a:rPr lang="es-MX" sz="1900" dirty="0"/>
              <a:t>El presente informe tiene como finalidad rendir cuentas a la Asamblea del MCP-ES sobre las acciones desarrolladas por el Comité Ejecutivo en los períodos 2024 y 2025. El documento resume los logros alcanzados, la participación en procesos clave de gobernanza, así como las actividades adicionales asumidas en representación del mecanismo.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F6CA4DD-A028-6716-E472-6E4B52CBB2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8" y="153338"/>
            <a:ext cx="2893770" cy="9907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3300"/>
              <a:t>2. Cumplimiento de Metas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es-MX" sz="1900"/>
              <a:t>Año 2024: Meta anual establecida: 5 reuniones. Se realizaron 4 reuniones, alcanzando un 80% de cumplimiento.</a:t>
            </a:r>
          </a:p>
          <a:p>
            <a:r>
              <a:rPr lang="es-MX" sz="1900"/>
              <a:t>Año 2025: Meta anual establecida: 5 reuniones. Se realizaron 7 reuniones, alcanzando un 140% de cumplimiento.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683009E-D236-2A89-FBE7-FA0E2D8D1F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8" y="153338"/>
            <a:ext cx="2893770" cy="99078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4300"/>
              <a:t>3. Principales Temas Abordados (2024)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endParaRPr lang="es-MX" sz="1900"/>
          </a:p>
          <a:p>
            <a:r>
              <a:rPr lang="es-MX" sz="1900"/>
              <a:t>Avance del Comité de Gobernanza.</a:t>
            </a:r>
          </a:p>
          <a:p>
            <a:r>
              <a:rPr lang="es-MX" sz="1900"/>
              <a:t>Estudio de Talla Poblacional (RP/Plan).</a:t>
            </a:r>
          </a:p>
          <a:p>
            <a:r>
              <a:rPr lang="es-MX" sz="1900"/>
              <a:t>Resultados de la primera evaluación anual del MCP-ES.</a:t>
            </a:r>
          </a:p>
          <a:p>
            <a:r>
              <a:rPr lang="es-MX" sz="1900"/>
              <a:t>Seguimiento al Comité de Propuestas y a la situación de financiamiento.</a:t>
            </a:r>
          </a:p>
          <a:p>
            <a:r>
              <a:rPr lang="es-MX" sz="1900"/>
              <a:t>Participación en misión de negociación con el Fondo Mundial.</a:t>
            </a:r>
          </a:p>
          <a:p>
            <a:r>
              <a:rPr lang="es-MX" sz="1900"/>
              <a:t>Firma de acuerdos 2025-2027 con compromiso de país.</a:t>
            </a:r>
          </a:p>
          <a:p>
            <a:r>
              <a:rPr lang="es-MX" sz="1900"/>
              <a:t>Actividades en el marco del Día Mundial de la Respuesta al VIH (1 de diciembre).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F9D1DD9-8A56-B0EA-48E4-B1156CC46B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8" y="153338"/>
            <a:ext cx="2893770" cy="99078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4300"/>
              <a:t>3. Principales Temas Abordados (2025)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endParaRPr lang="es-MX" sz="1900"/>
          </a:p>
          <a:p>
            <a:r>
              <a:rPr lang="es-MX" sz="1900"/>
              <a:t>Avances en desembolsos pendientes al MINSAL.</a:t>
            </a:r>
          </a:p>
          <a:p>
            <a:r>
              <a:rPr lang="es-MX" sz="1900"/>
              <a:t>Impacto de la suspensión de fondos de USAID/PEPFAR.</a:t>
            </a:r>
          </a:p>
          <a:p>
            <a:r>
              <a:rPr lang="es-MX" sz="1900"/>
              <a:t>Conversatorio con el Fondo Mundial sobre sostenibilidad y transición.</a:t>
            </a:r>
          </a:p>
          <a:p>
            <a:r>
              <a:rPr lang="es-MX" sz="1900"/>
              <a:t>Análisis conjunto con Receptores Principales sobre prioridades.</a:t>
            </a:r>
          </a:p>
          <a:p>
            <a:r>
              <a:rPr lang="es-MX" sz="1900"/>
              <a:t>Actualización del contexto nacional frente a la salida del Fondo Mundial.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8908410-1EF4-800C-7B54-583E489F90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8" y="153338"/>
            <a:ext cx="2893770" cy="99078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2900" dirty="0"/>
              <a:t>4. Actividades Extraordinarias (2024)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es-MX" sz="1900" dirty="0"/>
              <a:t>Además de las reuniones ordinarias, el Comité Ejecutivo participó activamente en múltiples espacios de incidencia y coordinación:</a:t>
            </a:r>
          </a:p>
          <a:p>
            <a:pPr marL="0" indent="0">
              <a:buNone/>
            </a:pPr>
            <a:r>
              <a:rPr lang="es-MX" sz="1900" dirty="0"/>
              <a:t>2024</a:t>
            </a:r>
          </a:p>
          <a:p>
            <a:r>
              <a:rPr lang="es-MX" sz="1900" dirty="0"/>
              <a:t>Presentación de indicadores de TB</a:t>
            </a:r>
          </a:p>
          <a:p>
            <a:r>
              <a:rPr lang="es-MX" sz="1900" dirty="0"/>
              <a:t>Talleres técnicos (infecciones de transmisión sexual, vigilancia epidemiológica VIH, sostenibilidad)</a:t>
            </a:r>
          </a:p>
          <a:p>
            <a:r>
              <a:rPr lang="es-MX" sz="1900" dirty="0"/>
              <a:t>Diálogos de país</a:t>
            </a:r>
          </a:p>
          <a:p>
            <a:r>
              <a:rPr lang="es-MX" sz="1900" dirty="0"/>
              <a:t>Foros de conocimiento</a:t>
            </a:r>
          </a:p>
          <a:p>
            <a:r>
              <a:rPr lang="es-MX" sz="1900" dirty="0"/>
              <a:t>Plan de incidencia de sociedad civil</a:t>
            </a:r>
          </a:p>
          <a:p>
            <a:r>
              <a:rPr lang="es-MX" sz="1900" dirty="0"/>
              <a:t>Entre otros.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A44868B-E300-0B5C-BF03-C8370F4E49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8" y="153338"/>
            <a:ext cx="2893770" cy="99078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2900" dirty="0"/>
              <a:t>4. Actividades Extraordinarias (2025)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es-MX" sz="1900" dirty="0"/>
              <a:t>Durante 2025, el Comité Ejecutivo también asumió actividades extraordinarias, tales como:</a:t>
            </a:r>
          </a:p>
          <a:p>
            <a:endParaRPr lang="es-MX" sz="1900" dirty="0"/>
          </a:p>
          <a:p>
            <a:r>
              <a:rPr lang="es-MX" sz="1900" dirty="0"/>
              <a:t>Taller de cierre de brechas del SID</a:t>
            </a:r>
          </a:p>
          <a:p>
            <a:r>
              <a:rPr lang="es-MX" sz="1900" dirty="0"/>
              <a:t>Taller de MEGAS</a:t>
            </a:r>
          </a:p>
          <a:p>
            <a:r>
              <a:rPr lang="es-MX" sz="1900" dirty="0"/>
              <a:t>Participación como testigo independiente en cuestionario ICPN</a:t>
            </a:r>
          </a:p>
          <a:p>
            <a:r>
              <a:rPr lang="es-MX" sz="1900" dirty="0"/>
              <a:t>Acompañamiento a misión del Fondo Mundial</a:t>
            </a:r>
          </a:p>
          <a:p>
            <a:r>
              <a:rPr lang="es-MX" sz="1900" dirty="0"/>
              <a:t>Videollamadas de seguimiento a proyectos</a:t>
            </a:r>
          </a:p>
          <a:p>
            <a:r>
              <a:rPr lang="es-MX" sz="1900" dirty="0"/>
              <a:t>Participación en subcomisiones de la CONAVIH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7173A3D-0C72-DB9C-7789-56307DE1A3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8" y="153338"/>
            <a:ext cx="2893770" cy="99078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3600"/>
              <a:t>5. Conclusiones Transversales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endParaRPr lang="es-MX" sz="1900"/>
          </a:p>
          <a:p>
            <a:r>
              <a:rPr lang="es-MX" sz="1900"/>
              <a:t>El Comité Ejecutivo ha garantizado un enfoque articulado frente a los desafíos de financiamiento y sostenibilidad.</a:t>
            </a:r>
          </a:p>
          <a:p>
            <a:r>
              <a:rPr lang="es-MX" sz="1900"/>
              <a:t>Se fortaleció la coordinación interinstitucional y la participación activa de los Receptores Principales.</a:t>
            </a:r>
          </a:p>
          <a:p>
            <a:r>
              <a:rPr lang="es-MX" sz="1900"/>
              <a:t>El MCP-ES reafirma su compromiso con la gobernanza, el seguimiento programático y la articulación multisectorial, incluso en escenarios adversos.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63EC150-36AA-038B-ACB3-C02DB492D9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8" y="153338"/>
            <a:ext cx="2893770" cy="99078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s-SV" sz="2600"/>
              <a:t>6. Recomendaciones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endParaRPr lang="es-MX" sz="1900" dirty="0"/>
          </a:p>
          <a:p>
            <a:r>
              <a:rPr lang="es-MX" sz="1900" dirty="0"/>
              <a:t>Mantener la periodicidad de reuniones para asegurar el cumplimiento total de metas.</a:t>
            </a:r>
          </a:p>
          <a:p>
            <a:r>
              <a:rPr lang="es-MX" sz="1900" dirty="0"/>
              <a:t>Continuar los procesos de documentación y seguimiento de acuerdos.</a:t>
            </a:r>
          </a:p>
          <a:p>
            <a:r>
              <a:rPr lang="es-MX" sz="1900" dirty="0"/>
              <a:t>Continuar promoviendo espacios de diálogo intersectorial con socios nacionales e internacionales.</a:t>
            </a:r>
          </a:p>
          <a:p>
            <a:r>
              <a:rPr lang="es-MX" sz="1900" dirty="0"/>
              <a:t>Reforzar el rol del MCP-ES en la transición hacia sostenibilidad local.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57C21FB-C0AD-CA01-3C26-E4F02CAC59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78" y="153338"/>
            <a:ext cx="2893770" cy="9907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497</Words>
  <Application>Microsoft Office PowerPoint</Application>
  <PresentationFormat>Presentación en pantalla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Informe de Rendición de Cuentas del Comité Ejecutivo</vt:lpstr>
      <vt:lpstr>1. Introducción</vt:lpstr>
      <vt:lpstr>2. Cumplimiento de Metas</vt:lpstr>
      <vt:lpstr>3. Principales Temas Abordados (2024)</vt:lpstr>
      <vt:lpstr>3. Principales Temas Abordados (2025)</vt:lpstr>
      <vt:lpstr>4. Actividades Extraordinarias (2024)</vt:lpstr>
      <vt:lpstr>4. Actividades Extraordinarias (2025)</vt:lpstr>
      <vt:lpstr>5. Conclusiones Transversales</vt:lpstr>
      <vt:lpstr>6. Recomendaciones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María Eugenia Ochoa Valencia</dc:creator>
  <cp:keywords/>
  <dc:description>generated using python-pptx</dc:description>
  <cp:lastModifiedBy>Administración y Comunicaciones MCP</cp:lastModifiedBy>
  <cp:revision>2</cp:revision>
  <dcterms:created xsi:type="dcterms:W3CDTF">2013-01-27T09:14:16Z</dcterms:created>
  <dcterms:modified xsi:type="dcterms:W3CDTF">2025-09-17T23:08:06Z</dcterms:modified>
  <cp:category/>
</cp:coreProperties>
</file>