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4"/>
  </p:sldMasterIdLst>
  <p:notesMasterIdLst>
    <p:notesMasterId r:id="rId19"/>
  </p:notesMasterIdLst>
  <p:sldIdLst>
    <p:sldId id="256" r:id="rId5"/>
    <p:sldId id="322" r:id="rId6"/>
    <p:sldId id="321" r:id="rId7"/>
    <p:sldId id="309" r:id="rId8"/>
    <p:sldId id="314" r:id="rId9"/>
    <p:sldId id="546" r:id="rId10"/>
    <p:sldId id="326" r:id="rId11"/>
    <p:sldId id="544" r:id="rId12"/>
    <p:sldId id="545" r:id="rId13"/>
    <p:sldId id="288" r:id="rId14"/>
    <p:sldId id="480" r:id="rId15"/>
    <p:sldId id="543" r:id="rId16"/>
    <p:sldId id="547" r:id="rId17"/>
    <p:sldId id="548" r:id="rId18"/>
  </p:sldIdLst>
  <p:sldSz cx="12192000" cy="6858000"/>
  <p:notesSz cx="6858000" cy="9144000"/>
  <p:embeddedFontLs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 Medium" panose="00000600000000000000" pitchFamily="2" charset="0"/>
      <p:regular r:id="rId28"/>
      <p:italic r:id="rId29"/>
    </p:embeddedFont>
    <p:embeddedFont>
      <p:font typeface="Poppins" panose="00000500000000000000" pitchFamily="2" charset="0"/>
      <p:regular r:id="rId30"/>
      <p:bold r:id="rId31"/>
      <p:italic r:id="rId32"/>
      <p:boldItalic r:id="rId33"/>
    </p:embeddedFont>
    <p:embeddedFont>
      <p:font typeface="Poppins Bold" panose="00000800000000000000" charset="0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61" roundtripDataSignature="AMtx7mhbeIwNpgXrnVx3f6G0LsJdhZhqg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2A7719-85DC-9F1A-EBB3-B70895BD7DB5}" name="Abner Estrada Mendoza" initials="AM" userId="S::abner.estrada@plan-international.org::8e915f21-138b-4719-866e-a64c13b2c4a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600"/>
    <a:srgbClr val="00B0F0"/>
    <a:srgbClr val="FF6200"/>
    <a:srgbClr val="9900FF"/>
    <a:srgbClr val="0072CE"/>
    <a:srgbClr val="ED7D31"/>
    <a:srgbClr val="DC0080"/>
    <a:srgbClr val="EF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66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61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2508CCB5-CA18-0981-CE96-9D6C9E425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>
            <a:extLst>
              <a:ext uri="{FF2B5EF4-FFF2-40B4-BE49-F238E27FC236}">
                <a16:creationId xmlns:a16="http://schemas.microsoft.com/office/drawing/2014/main" id="{762290C2-0862-2519-9C69-EE28BCCCB1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:notes">
            <a:extLst>
              <a:ext uri="{FF2B5EF4-FFF2-40B4-BE49-F238E27FC236}">
                <a16:creationId xmlns:a16="http://schemas.microsoft.com/office/drawing/2014/main" id="{78E5B60E-A385-3339-9D51-32B64FD0CC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9618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913F7F71-B082-FC8F-5AA2-8E70DFA6C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>
            <a:extLst>
              <a:ext uri="{FF2B5EF4-FFF2-40B4-BE49-F238E27FC236}">
                <a16:creationId xmlns:a16="http://schemas.microsoft.com/office/drawing/2014/main" id="{BD65F685-B7B6-06E9-07B6-8008D3530A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0:notes">
            <a:extLst>
              <a:ext uri="{FF2B5EF4-FFF2-40B4-BE49-F238E27FC236}">
                <a16:creationId xmlns:a16="http://schemas.microsoft.com/office/drawing/2014/main" id="{199B89B0-F355-520B-8F24-0B6FB6B933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8516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9310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CCAAF-3DBA-43DE-9EBC-8527DFC95F05}" type="slidenum">
              <a:rPr lang="es-SV" smtClean="0"/>
              <a:t>11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7511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5" name="Google Shape;105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6" name="Google Shape;10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9B82-DD43-4F1A-BFA0-76723C9AFCCF}" type="datetimeFigureOut">
              <a:rPr lang="es-MX" smtClean="0"/>
              <a:t>22/10/2025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CC90A-FDF7-49F6-A5AC-B6A9D0DE270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898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Text_Colour">
  <p:cSld name="Picture with Text_Colour">
    <p:bg>
      <p:bgPr>
        <a:solidFill>
          <a:schemeClr val="accent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/>
          <p:nvPr/>
        </p:nvSpPr>
        <p:spPr>
          <a:xfrm>
            <a:off x="5657850" y="755780"/>
            <a:ext cx="5695950" cy="5600570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886450" y="2164701"/>
            <a:ext cx="5181600" cy="4012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title"/>
          </p:nvPr>
        </p:nvSpPr>
        <p:spPr>
          <a:xfrm>
            <a:off x="5886450" y="950975"/>
            <a:ext cx="5181600" cy="121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5"/>
          <p:cNvSpPr/>
          <p:nvPr/>
        </p:nvSpPr>
        <p:spPr>
          <a:xfrm>
            <a:off x="6867330" y="755780"/>
            <a:ext cx="4486470" cy="5398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5"/>
          <p:cNvSpPr txBox="1">
            <a:spLocks noGrp="1"/>
          </p:cNvSpPr>
          <p:nvPr>
            <p:ph type="title"/>
          </p:nvPr>
        </p:nvSpPr>
        <p:spPr>
          <a:xfrm>
            <a:off x="7150975" y="1525680"/>
            <a:ext cx="3932237" cy="4249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Calibri"/>
              <a:buNone/>
              <a:defRPr sz="32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body" idx="1"/>
          </p:nvPr>
        </p:nvSpPr>
        <p:spPr>
          <a:xfrm>
            <a:off x="838200" y="1990725"/>
            <a:ext cx="5181600" cy="41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‹Nº›</a:t>
            </a:fld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body" idx="2"/>
          </p:nvPr>
        </p:nvSpPr>
        <p:spPr>
          <a:xfrm>
            <a:off x="838200" y="755650"/>
            <a:ext cx="5181600" cy="123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hasis">
  <p:cSld name="Emphasis">
    <p:bg>
      <p:bgPr>
        <a:solidFill>
          <a:schemeClr val="dk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6"/>
          <p:cNvSpPr/>
          <p:nvPr/>
        </p:nvSpPr>
        <p:spPr>
          <a:xfrm>
            <a:off x="0" y="0"/>
            <a:ext cx="5701004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6"/>
          <p:cNvSpPr txBox="1">
            <a:spLocks noGrp="1"/>
          </p:cNvSpPr>
          <p:nvPr>
            <p:ph type="title"/>
          </p:nvPr>
        </p:nvSpPr>
        <p:spPr>
          <a:xfrm>
            <a:off x="1105985" y="1114425"/>
            <a:ext cx="3932237" cy="466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body" idx="1"/>
          </p:nvPr>
        </p:nvSpPr>
        <p:spPr>
          <a:xfrm>
            <a:off x="6172200" y="2164701"/>
            <a:ext cx="5181600" cy="4012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‹Nº›</a:t>
            </a:fld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body" idx="2"/>
          </p:nvPr>
        </p:nvSpPr>
        <p:spPr>
          <a:xfrm>
            <a:off x="6172200" y="755650"/>
            <a:ext cx="5181600" cy="123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3" name="Google Shape;93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../Desktop/SLV_VIH_Formulario%20SF%20Adaptada%20a%20portafolios%20enfocados%20y%20adaptada%20para%20la%20transici&#243;n_ES-29Abr24_FM_3Mayo24_%201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../Desktop/TDR%20Servicios%20privados%202025_2027" TargetMode="External"/><Relationship Id="rId4" Type="http://schemas.openxmlformats.org/officeDocument/2006/relationships/hyperlink" Target="../Desktop/Licitaci&#243;n%20%20Servicios%20Medicos%20y%20de%20Laboratorio%20para%20poblaciones%20clave%20(rev%20CdS)%20(1)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"/>
          <p:cNvSpPr txBox="1">
            <a:spLocks noGrp="1"/>
          </p:cNvSpPr>
          <p:nvPr>
            <p:ph type="ctrTitle"/>
          </p:nvPr>
        </p:nvSpPr>
        <p:spPr>
          <a:xfrm>
            <a:off x="1222076" y="2374450"/>
            <a:ext cx="9144000" cy="93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Poppins"/>
                <a:cs typeface="Poppins"/>
                <a:sym typeface="Poppins"/>
              </a:rPr>
              <a:t>Servicios Diferenciados</a:t>
            </a:r>
            <a:endParaRPr lang="es-ES" dirty="0"/>
          </a:p>
        </p:txBody>
      </p:sp>
      <p:sp>
        <p:nvSpPr>
          <p:cNvPr id="127" name="Google Shape;127;p1"/>
          <p:cNvSpPr txBox="1">
            <a:spLocks noGrp="1"/>
          </p:cNvSpPr>
          <p:nvPr>
            <p:ph type="subTitle" idx="1"/>
          </p:nvPr>
        </p:nvSpPr>
        <p:spPr>
          <a:xfrm>
            <a:off x="1445343" y="4357006"/>
            <a:ext cx="9144000" cy="1001452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MX" sz="3600" b="1" dirty="0">
                <a:solidFill>
                  <a:srgbClr val="0072CE"/>
                </a:solidFill>
                <a:latin typeface="Poppins"/>
                <a:ea typeface="Arial"/>
                <a:cs typeface="Arial"/>
                <a:sym typeface="Arial"/>
              </a:rPr>
              <a:t>M</a:t>
            </a:r>
            <a:r>
              <a:rPr lang="es-SV" sz="3600" b="1" dirty="0">
                <a:solidFill>
                  <a:srgbClr val="0072CE"/>
                </a:solidFill>
                <a:latin typeface="Poppins"/>
                <a:ea typeface="Arial"/>
                <a:cs typeface="Arial"/>
                <a:sym typeface="Arial"/>
              </a:rPr>
              <a:t>trans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SV" sz="3600" b="1" dirty="0">
                <a:solidFill>
                  <a:srgbClr val="0072CE"/>
                </a:solidFill>
                <a:latin typeface="Poppins"/>
                <a:ea typeface="Arial"/>
                <a:cs typeface="Arial"/>
                <a:sym typeface="Arial"/>
              </a:rPr>
              <a:t>2025 – 2027 </a:t>
            </a:r>
            <a:endParaRPr lang="es-SV" sz="3600" b="1" dirty="0">
              <a:solidFill>
                <a:srgbClr val="0072CE"/>
              </a:solidFill>
              <a:latin typeface="Poppins"/>
              <a:ea typeface="Arial"/>
              <a:cs typeface="Arial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1F844C4-6451-90E2-C492-8D2B58F12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60000" flipH="1">
            <a:off x="8295349" y="-96047"/>
            <a:ext cx="4743573" cy="176286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33CD127-D6E6-24F2-E8AC-0FA76D217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20000" flipV="1">
            <a:off x="-3040297" y="4812164"/>
            <a:ext cx="5053569" cy="1779937"/>
          </a:xfrm>
          <a:prstGeom prst="rect">
            <a:avLst/>
          </a:prstGeom>
        </p:spPr>
      </p:pic>
      <p:sp>
        <p:nvSpPr>
          <p:cNvPr id="4" name="Google Shape;126;p1">
            <a:extLst>
              <a:ext uri="{FF2B5EF4-FFF2-40B4-BE49-F238E27FC236}">
                <a16:creationId xmlns:a16="http://schemas.microsoft.com/office/drawing/2014/main" id="{892AE255-7F78-7A62-5E44-D997A1F93D36}"/>
              </a:ext>
            </a:extLst>
          </p:cNvPr>
          <p:cNvSpPr txBox="1">
            <a:spLocks/>
          </p:cNvSpPr>
          <p:nvPr/>
        </p:nvSpPr>
        <p:spPr>
          <a:xfrm>
            <a:off x="108156" y="3304811"/>
            <a:ext cx="12005186" cy="1001452"/>
          </a:xfrm>
          <a:prstGeom prst="rect">
            <a:avLst/>
          </a:prstGeom>
          <a:solidFill>
            <a:srgbClr val="0072CE"/>
          </a:solidFill>
          <a:ln>
            <a:solidFill>
              <a:srgbClr val="4472C4"/>
            </a:solidFill>
          </a:ln>
        </p:spPr>
        <p:txBody>
          <a:bodyPr spcFirstLastPara="1" wrap="square" lIns="91425" tIns="45700" rIns="91425" bIns="45700" anchor="b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SV" sz="5500" b="1" dirty="0">
                <a:solidFill>
                  <a:schemeClr val="bg1"/>
                </a:solidFill>
                <a:latin typeface="Poppins"/>
                <a:cs typeface="Poppins"/>
              </a:rPr>
              <a:t>Médicos y Laboratorio Clínico</a:t>
            </a:r>
          </a:p>
          <a:p>
            <a:r>
              <a:rPr lang="es-SV" sz="5500" b="1" dirty="0">
                <a:solidFill>
                  <a:schemeClr val="bg1"/>
                </a:solidFill>
                <a:latin typeface="Poppins"/>
                <a:cs typeface="Poppins"/>
              </a:rPr>
              <a:t>Privado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91E2236-CFB5-4B33-8FD6-35E225C54B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32" y="1665039"/>
            <a:ext cx="1383472" cy="15619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2CE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4">
            <a:extLst>
              <a:ext uri="{FF2B5EF4-FFF2-40B4-BE49-F238E27FC236}">
                <a16:creationId xmlns:a16="http://schemas.microsoft.com/office/drawing/2014/main" id="{6DE32344-1251-216C-FB96-1844CD173A6C}"/>
              </a:ext>
            </a:extLst>
          </p:cNvPr>
          <p:cNvSpPr txBox="1"/>
          <p:nvPr/>
        </p:nvSpPr>
        <p:spPr>
          <a:xfrm>
            <a:off x="361951" y="2920341"/>
            <a:ext cx="4057666" cy="1800493"/>
          </a:xfrm>
          <a:prstGeom prst="rect">
            <a:avLst/>
          </a:prstGeom>
          <a:solidFill>
            <a:srgbClr val="FFD6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00" b="1" dirty="0" err="1">
                <a:solidFill>
                  <a:srgbClr val="0072CE"/>
                </a:solidFill>
                <a:latin typeface="Poppins"/>
                <a:cs typeface="Poppins"/>
              </a:rPr>
              <a:t>Distribución</a:t>
            </a:r>
            <a:r>
              <a:rPr lang="en-US" sz="3700" b="1" dirty="0">
                <a:solidFill>
                  <a:srgbClr val="0072CE"/>
                </a:solidFill>
                <a:latin typeface="Poppins"/>
                <a:cs typeface="Poppins"/>
              </a:rPr>
              <a:t> % de </a:t>
            </a:r>
            <a:r>
              <a:rPr lang="en-US" sz="3700" b="1" dirty="0" err="1">
                <a:solidFill>
                  <a:srgbClr val="0072CE"/>
                </a:solidFill>
                <a:latin typeface="Poppins"/>
                <a:cs typeface="Poppins"/>
              </a:rPr>
              <a:t>Servicios</a:t>
            </a:r>
            <a:r>
              <a:rPr lang="en-US" sz="3700" b="1" dirty="0">
                <a:solidFill>
                  <a:srgbClr val="0072CE"/>
                </a:solidFill>
                <a:latin typeface="Poppins"/>
                <a:cs typeface="Poppins"/>
              </a:rPr>
              <a:t> por </a:t>
            </a:r>
            <a:r>
              <a:rPr lang="en-US" sz="3700" b="1" dirty="0" err="1">
                <a:solidFill>
                  <a:srgbClr val="0072CE"/>
                </a:solidFill>
                <a:latin typeface="Poppins"/>
                <a:cs typeface="Poppins"/>
              </a:rPr>
              <a:t>Departamento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6EDAC2-7ACC-4A6F-A121-D4B2CDDE4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412" y="133351"/>
            <a:ext cx="6970980" cy="64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09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" descr="Descripción: C:\Users\rahuezo.SVPLAN\AppData\Local\Microsoft\Windows\Temporary Internet Files\Content.IE5\IKPEE8ZS\MCPES_PI.png">
            <a:extLst>
              <a:ext uri="{FF2B5EF4-FFF2-40B4-BE49-F238E27FC236}">
                <a16:creationId xmlns:a16="http://schemas.microsoft.com/office/drawing/2014/main" id="{7197F474-1BE7-48BA-9F3B-5F6CAAAEE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" y="66175"/>
            <a:ext cx="3173863" cy="8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ángulo 19"/>
          <p:cNvSpPr/>
          <p:nvPr/>
        </p:nvSpPr>
        <p:spPr>
          <a:xfrm>
            <a:off x="1" y="6058086"/>
            <a:ext cx="12192000" cy="79991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3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782312" y="6188716"/>
            <a:ext cx="8295485" cy="531813"/>
          </a:xfrm>
        </p:spPr>
        <p:txBody>
          <a:bodyPr/>
          <a:lstStyle/>
          <a:p>
            <a:r>
              <a:rPr lang="es-SV" sz="1800" b="1">
                <a:solidFill>
                  <a:schemeClr val="bg1"/>
                </a:solidFill>
              </a:rPr>
              <a:t> “Reforzar la Respuesta Nacional de VIH, </a:t>
            </a:r>
            <a:r>
              <a:rPr lang="es-ES" sz="1800" b="1">
                <a:solidFill>
                  <a:schemeClr val="bg1"/>
                </a:solidFill>
              </a:rPr>
              <a:t>Centrándose en las Poblaciones Clave y Alineándose con los Objetivos Internacionales”</a:t>
            </a:r>
            <a:endParaRPr lang="es-SV" sz="1800" b="1" dirty="0">
              <a:solidFill>
                <a:schemeClr val="bg1"/>
              </a:solidFill>
            </a:endParaRPr>
          </a:p>
        </p:txBody>
      </p:sp>
      <p:sp>
        <p:nvSpPr>
          <p:cNvPr id="21" name="Título 3">
            <a:extLst>
              <a:ext uri="{FF2B5EF4-FFF2-40B4-BE49-F238E27FC236}">
                <a16:creationId xmlns:a16="http://schemas.microsoft.com/office/drawing/2014/main" id="{9EC2E51F-BB2E-4F30-8255-067769662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74" y="367908"/>
            <a:ext cx="10515600" cy="1325563"/>
          </a:xfrm>
        </p:spPr>
        <p:txBody>
          <a:bodyPr/>
          <a:lstStyle/>
          <a:p>
            <a:pPr algn="ctr"/>
            <a:r>
              <a:rPr lang="es-MX" b="1" dirty="0">
                <a:solidFill>
                  <a:srgbClr val="0056B8"/>
                </a:solidFill>
                <a:latin typeface="Veneer" panose="02000806000000000000" pitchFamily="50" charset="0"/>
              </a:rPr>
              <a:t>FLUJOS DE ATENCIÓN</a:t>
            </a:r>
            <a:endParaRPr lang="es-SV" b="1" dirty="0">
              <a:solidFill>
                <a:srgbClr val="0056B8"/>
              </a:solidFill>
              <a:latin typeface="Veneer" panose="02000806000000000000" pitchFamily="50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CDF66D7-BDC1-4A30-B296-B34E20987D6F}"/>
              </a:ext>
            </a:extLst>
          </p:cNvPr>
          <p:cNvGrpSpPr/>
          <p:nvPr/>
        </p:nvGrpSpPr>
        <p:grpSpPr>
          <a:xfrm>
            <a:off x="1177447" y="1493931"/>
            <a:ext cx="9566753" cy="4301402"/>
            <a:chOff x="2330386" y="1615269"/>
            <a:chExt cx="5523905" cy="4301402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1322650E-D57F-422D-BA2E-F92686830D22}"/>
                </a:ext>
              </a:extLst>
            </p:cNvPr>
            <p:cNvSpPr/>
            <p:nvPr/>
          </p:nvSpPr>
          <p:spPr>
            <a:xfrm rot="5400000">
              <a:off x="2070896" y="2334485"/>
              <a:ext cx="1127316" cy="13583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SV"/>
            </a:p>
          </p:txBody>
        </p:sp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3A28742B-CE06-4DD8-BD16-02ECAF22324E}"/>
                </a:ext>
              </a:extLst>
            </p:cNvPr>
            <p:cNvSpPr/>
            <p:nvPr/>
          </p:nvSpPr>
          <p:spPr>
            <a:xfrm>
              <a:off x="2330386" y="1615269"/>
              <a:ext cx="1509263" cy="905558"/>
            </a:xfrm>
            <a:custGeom>
              <a:avLst/>
              <a:gdLst>
                <a:gd name="connsiteX0" fmla="*/ 0 w 1509263"/>
                <a:gd name="connsiteY0" fmla="*/ 90556 h 905558"/>
                <a:gd name="connsiteX1" fmla="*/ 90556 w 1509263"/>
                <a:gd name="connsiteY1" fmla="*/ 0 h 905558"/>
                <a:gd name="connsiteX2" fmla="*/ 1418707 w 1509263"/>
                <a:gd name="connsiteY2" fmla="*/ 0 h 905558"/>
                <a:gd name="connsiteX3" fmla="*/ 1509263 w 1509263"/>
                <a:gd name="connsiteY3" fmla="*/ 90556 h 905558"/>
                <a:gd name="connsiteX4" fmla="*/ 1509263 w 1509263"/>
                <a:gd name="connsiteY4" fmla="*/ 815002 h 905558"/>
                <a:gd name="connsiteX5" fmla="*/ 1418707 w 1509263"/>
                <a:gd name="connsiteY5" fmla="*/ 905558 h 905558"/>
                <a:gd name="connsiteX6" fmla="*/ 90556 w 1509263"/>
                <a:gd name="connsiteY6" fmla="*/ 905558 h 905558"/>
                <a:gd name="connsiteX7" fmla="*/ 0 w 1509263"/>
                <a:gd name="connsiteY7" fmla="*/ 815002 h 905558"/>
                <a:gd name="connsiteX8" fmla="*/ 0 w 1509263"/>
                <a:gd name="connsiteY8" fmla="*/ 90556 h 90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9263" h="905558">
                  <a:moveTo>
                    <a:pt x="0" y="90556"/>
                  </a:moveTo>
                  <a:cubicBezTo>
                    <a:pt x="0" y="40543"/>
                    <a:pt x="40543" y="0"/>
                    <a:pt x="90556" y="0"/>
                  </a:cubicBezTo>
                  <a:lnTo>
                    <a:pt x="1418707" y="0"/>
                  </a:lnTo>
                  <a:cubicBezTo>
                    <a:pt x="1468720" y="0"/>
                    <a:pt x="1509263" y="40543"/>
                    <a:pt x="1509263" y="90556"/>
                  </a:cubicBezTo>
                  <a:lnTo>
                    <a:pt x="1509263" y="815002"/>
                  </a:lnTo>
                  <a:cubicBezTo>
                    <a:pt x="1509263" y="865015"/>
                    <a:pt x="1468720" y="905558"/>
                    <a:pt x="1418707" y="905558"/>
                  </a:cubicBezTo>
                  <a:lnTo>
                    <a:pt x="90556" y="905558"/>
                  </a:lnTo>
                  <a:cubicBezTo>
                    <a:pt x="40543" y="905558"/>
                    <a:pt x="0" y="865015"/>
                    <a:pt x="0" y="815002"/>
                  </a:cubicBezTo>
                  <a:lnTo>
                    <a:pt x="0" y="905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053" tIns="76053" rIns="76053" bIns="76053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300" kern="1200" dirty="0">
                  <a:solidFill>
                    <a:schemeClr val="tx1"/>
                  </a:solidFill>
                  <a:effectLst/>
                  <a:latin typeface="Arial Narrow" panose="020B0606020202030204" pitchFamily="34" charset="0"/>
                </a:rPr>
                <a:t>1. Promoción Identificación </a:t>
              </a:r>
              <a:r>
                <a:rPr lang="es-MX" sz="1300" kern="12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de </a:t>
              </a:r>
              <a:r>
                <a:rPr lang="es-MX" sz="1300" kern="1200" dirty="0">
                  <a:solidFill>
                    <a:schemeClr val="tx1"/>
                  </a:solidFill>
                  <a:effectLst/>
                  <a:latin typeface="Arial Narrow" panose="020B0606020202030204" pitchFamily="34" charset="0"/>
                </a:rPr>
                <a:t>usuario(a) SR</a:t>
              </a:r>
              <a:endParaRPr lang="es-SV" sz="130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7A7D2F91-6CCC-4802-BAE3-880D67C9733C}"/>
                </a:ext>
              </a:extLst>
            </p:cNvPr>
            <p:cNvSpPr/>
            <p:nvPr/>
          </p:nvSpPr>
          <p:spPr>
            <a:xfrm rot="5400000">
              <a:off x="2070896" y="3466433"/>
              <a:ext cx="1127316" cy="13583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SV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74DC39B5-E0B2-42DE-89E0-00A245F19D13}"/>
                </a:ext>
              </a:extLst>
            </p:cNvPr>
            <p:cNvSpPr/>
            <p:nvPr/>
          </p:nvSpPr>
          <p:spPr>
            <a:xfrm>
              <a:off x="2330386" y="2747217"/>
              <a:ext cx="1509263" cy="905558"/>
            </a:xfrm>
            <a:custGeom>
              <a:avLst/>
              <a:gdLst>
                <a:gd name="connsiteX0" fmla="*/ 0 w 1509263"/>
                <a:gd name="connsiteY0" fmla="*/ 90556 h 905558"/>
                <a:gd name="connsiteX1" fmla="*/ 90556 w 1509263"/>
                <a:gd name="connsiteY1" fmla="*/ 0 h 905558"/>
                <a:gd name="connsiteX2" fmla="*/ 1418707 w 1509263"/>
                <a:gd name="connsiteY2" fmla="*/ 0 h 905558"/>
                <a:gd name="connsiteX3" fmla="*/ 1509263 w 1509263"/>
                <a:gd name="connsiteY3" fmla="*/ 90556 h 905558"/>
                <a:gd name="connsiteX4" fmla="*/ 1509263 w 1509263"/>
                <a:gd name="connsiteY4" fmla="*/ 815002 h 905558"/>
                <a:gd name="connsiteX5" fmla="*/ 1418707 w 1509263"/>
                <a:gd name="connsiteY5" fmla="*/ 905558 h 905558"/>
                <a:gd name="connsiteX6" fmla="*/ 90556 w 1509263"/>
                <a:gd name="connsiteY6" fmla="*/ 905558 h 905558"/>
                <a:gd name="connsiteX7" fmla="*/ 0 w 1509263"/>
                <a:gd name="connsiteY7" fmla="*/ 815002 h 905558"/>
                <a:gd name="connsiteX8" fmla="*/ 0 w 1509263"/>
                <a:gd name="connsiteY8" fmla="*/ 90556 h 90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9263" h="905558">
                  <a:moveTo>
                    <a:pt x="0" y="90556"/>
                  </a:moveTo>
                  <a:cubicBezTo>
                    <a:pt x="0" y="40543"/>
                    <a:pt x="40543" y="0"/>
                    <a:pt x="90556" y="0"/>
                  </a:cubicBezTo>
                  <a:lnTo>
                    <a:pt x="1418707" y="0"/>
                  </a:lnTo>
                  <a:cubicBezTo>
                    <a:pt x="1468720" y="0"/>
                    <a:pt x="1509263" y="40543"/>
                    <a:pt x="1509263" y="90556"/>
                  </a:cubicBezTo>
                  <a:lnTo>
                    <a:pt x="1509263" y="815002"/>
                  </a:lnTo>
                  <a:cubicBezTo>
                    <a:pt x="1509263" y="865015"/>
                    <a:pt x="1468720" y="905558"/>
                    <a:pt x="1418707" y="905558"/>
                  </a:cubicBezTo>
                  <a:lnTo>
                    <a:pt x="90556" y="905558"/>
                  </a:lnTo>
                  <a:cubicBezTo>
                    <a:pt x="40543" y="905558"/>
                    <a:pt x="0" y="865015"/>
                    <a:pt x="0" y="815002"/>
                  </a:cubicBezTo>
                  <a:lnTo>
                    <a:pt x="0" y="905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433" tIns="68433" rIns="68433" bIns="6843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100" kern="1200" dirty="0">
                  <a:solidFill>
                    <a:schemeClr val="tx1"/>
                  </a:solidFill>
                  <a:effectLst/>
                  <a:latin typeface="Arial Narrow" panose="020B0606020202030204" pitchFamily="34" charset="0"/>
                </a:rPr>
                <a:t>2. Explicación del proyecto</a:t>
              </a:r>
            </a:p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100" kern="12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SR</a:t>
              </a:r>
              <a:endParaRPr lang="es-SV" sz="110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7F146C64-9CBF-48A6-A599-7FF5046AA0F6}"/>
                </a:ext>
              </a:extLst>
            </p:cNvPr>
            <p:cNvSpPr/>
            <p:nvPr/>
          </p:nvSpPr>
          <p:spPr>
            <a:xfrm rot="5400000">
              <a:off x="2070896" y="4598381"/>
              <a:ext cx="1127316" cy="13583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SV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47958F9D-B7F0-41A5-81C6-B28290D78E07}"/>
                </a:ext>
              </a:extLst>
            </p:cNvPr>
            <p:cNvSpPr/>
            <p:nvPr/>
          </p:nvSpPr>
          <p:spPr>
            <a:xfrm>
              <a:off x="2330386" y="3879165"/>
              <a:ext cx="1509263" cy="905558"/>
            </a:xfrm>
            <a:custGeom>
              <a:avLst/>
              <a:gdLst>
                <a:gd name="connsiteX0" fmla="*/ 0 w 1509263"/>
                <a:gd name="connsiteY0" fmla="*/ 90556 h 905558"/>
                <a:gd name="connsiteX1" fmla="*/ 90556 w 1509263"/>
                <a:gd name="connsiteY1" fmla="*/ 0 h 905558"/>
                <a:gd name="connsiteX2" fmla="*/ 1418707 w 1509263"/>
                <a:gd name="connsiteY2" fmla="*/ 0 h 905558"/>
                <a:gd name="connsiteX3" fmla="*/ 1509263 w 1509263"/>
                <a:gd name="connsiteY3" fmla="*/ 90556 h 905558"/>
                <a:gd name="connsiteX4" fmla="*/ 1509263 w 1509263"/>
                <a:gd name="connsiteY4" fmla="*/ 815002 h 905558"/>
                <a:gd name="connsiteX5" fmla="*/ 1418707 w 1509263"/>
                <a:gd name="connsiteY5" fmla="*/ 905558 h 905558"/>
                <a:gd name="connsiteX6" fmla="*/ 90556 w 1509263"/>
                <a:gd name="connsiteY6" fmla="*/ 905558 h 905558"/>
                <a:gd name="connsiteX7" fmla="*/ 0 w 1509263"/>
                <a:gd name="connsiteY7" fmla="*/ 815002 h 905558"/>
                <a:gd name="connsiteX8" fmla="*/ 0 w 1509263"/>
                <a:gd name="connsiteY8" fmla="*/ 90556 h 90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9263" h="905558">
                  <a:moveTo>
                    <a:pt x="0" y="90556"/>
                  </a:moveTo>
                  <a:cubicBezTo>
                    <a:pt x="0" y="40543"/>
                    <a:pt x="40543" y="0"/>
                    <a:pt x="90556" y="0"/>
                  </a:cubicBezTo>
                  <a:lnTo>
                    <a:pt x="1418707" y="0"/>
                  </a:lnTo>
                  <a:cubicBezTo>
                    <a:pt x="1468720" y="0"/>
                    <a:pt x="1509263" y="40543"/>
                    <a:pt x="1509263" y="90556"/>
                  </a:cubicBezTo>
                  <a:lnTo>
                    <a:pt x="1509263" y="815002"/>
                  </a:lnTo>
                  <a:cubicBezTo>
                    <a:pt x="1509263" y="865015"/>
                    <a:pt x="1468720" y="905558"/>
                    <a:pt x="1418707" y="905558"/>
                  </a:cubicBezTo>
                  <a:lnTo>
                    <a:pt x="90556" y="905558"/>
                  </a:lnTo>
                  <a:cubicBezTo>
                    <a:pt x="40543" y="905558"/>
                    <a:pt x="0" y="865015"/>
                    <a:pt x="0" y="815002"/>
                  </a:cubicBezTo>
                  <a:lnTo>
                    <a:pt x="0" y="905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053" tIns="76053" rIns="76053" bIns="76053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300" kern="1200" dirty="0">
                  <a:solidFill>
                    <a:schemeClr val="tx1"/>
                  </a:solidFill>
                  <a:effectLst/>
                  <a:latin typeface="Arial Narrow" panose="020B0606020202030204" pitchFamily="34" charset="0"/>
                </a:rPr>
                <a:t>3. Oferta de prueba e Identificación de factores de riesgo y de la población clave. SR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63016EF-85E7-46C1-ABAE-664D8FCAB7B2}"/>
                </a:ext>
              </a:extLst>
            </p:cNvPr>
            <p:cNvSpPr/>
            <p:nvPr/>
          </p:nvSpPr>
          <p:spPr>
            <a:xfrm>
              <a:off x="2636870" y="5164355"/>
              <a:ext cx="2002689" cy="13583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SV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4A932963-EBD1-4799-9BB2-06B2197BBF0E}"/>
                </a:ext>
              </a:extLst>
            </p:cNvPr>
            <p:cNvSpPr/>
            <p:nvPr/>
          </p:nvSpPr>
          <p:spPr>
            <a:xfrm>
              <a:off x="2330386" y="5011113"/>
              <a:ext cx="1509263" cy="905558"/>
            </a:xfrm>
            <a:custGeom>
              <a:avLst/>
              <a:gdLst>
                <a:gd name="connsiteX0" fmla="*/ 0 w 1509263"/>
                <a:gd name="connsiteY0" fmla="*/ 90556 h 905558"/>
                <a:gd name="connsiteX1" fmla="*/ 90556 w 1509263"/>
                <a:gd name="connsiteY1" fmla="*/ 0 h 905558"/>
                <a:gd name="connsiteX2" fmla="*/ 1418707 w 1509263"/>
                <a:gd name="connsiteY2" fmla="*/ 0 h 905558"/>
                <a:gd name="connsiteX3" fmla="*/ 1509263 w 1509263"/>
                <a:gd name="connsiteY3" fmla="*/ 90556 h 905558"/>
                <a:gd name="connsiteX4" fmla="*/ 1509263 w 1509263"/>
                <a:gd name="connsiteY4" fmla="*/ 815002 h 905558"/>
                <a:gd name="connsiteX5" fmla="*/ 1418707 w 1509263"/>
                <a:gd name="connsiteY5" fmla="*/ 905558 h 905558"/>
                <a:gd name="connsiteX6" fmla="*/ 90556 w 1509263"/>
                <a:gd name="connsiteY6" fmla="*/ 905558 h 905558"/>
                <a:gd name="connsiteX7" fmla="*/ 0 w 1509263"/>
                <a:gd name="connsiteY7" fmla="*/ 815002 h 905558"/>
                <a:gd name="connsiteX8" fmla="*/ 0 w 1509263"/>
                <a:gd name="connsiteY8" fmla="*/ 90556 h 90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9263" h="905558">
                  <a:moveTo>
                    <a:pt x="0" y="90556"/>
                  </a:moveTo>
                  <a:cubicBezTo>
                    <a:pt x="0" y="40543"/>
                    <a:pt x="40543" y="0"/>
                    <a:pt x="90556" y="0"/>
                  </a:cubicBezTo>
                  <a:lnTo>
                    <a:pt x="1418707" y="0"/>
                  </a:lnTo>
                  <a:cubicBezTo>
                    <a:pt x="1468720" y="0"/>
                    <a:pt x="1509263" y="40543"/>
                    <a:pt x="1509263" y="90556"/>
                  </a:cubicBezTo>
                  <a:lnTo>
                    <a:pt x="1509263" y="815002"/>
                  </a:lnTo>
                  <a:cubicBezTo>
                    <a:pt x="1509263" y="865015"/>
                    <a:pt x="1468720" y="905558"/>
                    <a:pt x="1418707" y="905558"/>
                  </a:cubicBezTo>
                  <a:lnTo>
                    <a:pt x="90556" y="905558"/>
                  </a:lnTo>
                  <a:cubicBezTo>
                    <a:pt x="40543" y="905558"/>
                    <a:pt x="0" y="865015"/>
                    <a:pt x="0" y="815002"/>
                  </a:cubicBezTo>
                  <a:lnTo>
                    <a:pt x="0" y="90556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053" tIns="76053" rIns="76053" bIns="76053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300" kern="1200" dirty="0">
                  <a:solidFill>
                    <a:schemeClr val="tx1"/>
                  </a:solidFill>
                  <a:effectLst/>
                  <a:latin typeface="Arial Narrow" panose="020B0606020202030204" pitchFamily="34" charset="0"/>
                </a:rPr>
                <a:t>4. Consulta de CUI y Confirmación para abordar. SR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BEA0B11-90B2-46F8-8403-91D563D83C0E}"/>
                </a:ext>
              </a:extLst>
            </p:cNvPr>
            <p:cNvSpPr/>
            <p:nvPr/>
          </p:nvSpPr>
          <p:spPr>
            <a:xfrm rot="16200000">
              <a:off x="4078217" y="4598381"/>
              <a:ext cx="1127316" cy="13583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SV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75AD72C9-64C1-4341-AAE1-EED4C9EAFE13}"/>
                </a:ext>
              </a:extLst>
            </p:cNvPr>
            <p:cNvSpPr/>
            <p:nvPr/>
          </p:nvSpPr>
          <p:spPr>
            <a:xfrm>
              <a:off x="4337707" y="5011113"/>
              <a:ext cx="1509263" cy="905558"/>
            </a:xfrm>
            <a:custGeom>
              <a:avLst/>
              <a:gdLst>
                <a:gd name="connsiteX0" fmla="*/ 0 w 1509263"/>
                <a:gd name="connsiteY0" fmla="*/ 90556 h 905558"/>
                <a:gd name="connsiteX1" fmla="*/ 90556 w 1509263"/>
                <a:gd name="connsiteY1" fmla="*/ 0 h 905558"/>
                <a:gd name="connsiteX2" fmla="*/ 1418707 w 1509263"/>
                <a:gd name="connsiteY2" fmla="*/ 0 h 905558"/>
                <a:gd name="connsiteX3" fmla="*/ 1509263 w 1509263"/>
                <a:gd name="connsiteY3" fmla="*/ 90556 h 905558"/>
                <a:gd name="connsiteX4" fmla="*/ 1509263 w 1509263"/>
                <a:gd name="connsiteY4" fmla="*/ 815002 h 905558"/>
                <a:gd name="connsiteX5" fmla="*/ 1418707 w 1509263"/>
                <a:gd name="connsiteY5" fmla="*/ 905558 h 905558"/>
                <a:gd name="connsiteX6" fmla="*/ 90556 w 1509263"/>
                <a:gd name="connsiteY6" fmla="*/ 905558 h 905558"/>
                <a:gd name="connsiteX7" fmla="*/ 0 w 1509263"/>
                <a:gd name="connsiteY7" fmla="*/ 815002 h 905558"/>
                <a:gd name="connsiteX8" fmla="*/ 0 w 1509263"/>
                <a:gd name="connsiteY8" fmla="*/ 90556 h 90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9263" h="905558">
                  <a:moveTo>
                    <a:pt x="0" y="90556"/>
                  </a:moveTo>
                  <a:cubicBezTo>
                    <a:pt x="0" y="40543"/>
                    <a:pt x="40543" y="0"/>
                    <a:pt x="90556" y="0"/>
                  </a:cubicBezTo>
                  <a:lnTo>
                    <a:pt x="1418707" y="0"/>
                  </a:lnTo>
                  <a:cubicBezTo>
                    <a:pt x="1468720" y="0"/>
                    <a:pt x="1509263" y="40543"/>
                    <a:pt x="1509263" y="90556"/>
                  </a:cubicBezTo>
                  <a:lnTo>
                    <a:pt x="1509263" y="815002"/>
                  </a:lnTo>
                  <a:cubicBezTo>
                    <a:pt x="1509263" y="865015"/>
                    <a:pt x="1468720" y="905558"/>
                    <a:pt x="1418707" y="905558"/>
                  </a:cubicBezTo>
                  <a:lnTo>
                    <a:pt x="90556" y="905558"/>
                  </a:lnTo>
                  <a:cubicBezTo>
                    <a:pt x="40543" y="905558"/>
                    <a:pt x="0" y="865015"/>
                    <a:pt x="0" y="815002"/>
                  </a:cubicBezTo>
                  <a:lnTo>
                    <a:pt x="0" y="905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053" tIns="76053" rIns="76053" bIns="76053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5. </a:t>
              </a:r>
              <a:r>
                <a:rPr lang="es-MX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Comunicación para el Cambio de Comportamiento. SR</a:t>
              </a:r>
              <a:endParaRPr lang="es-SV" sz="130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E59F096-9079-4AFF-85FE-8EE4E9F80C76}"/>
                </a:ext>
              </a:extLst>
            </p:cNvPr>
            <p:cNvSpPr/>
            <p:nvPr/>
          </p:nvSpPr>
          <p:spPr>
            <a:xfrm rot="16200000">
              <a:off x="4078217" y="3466433"/>
              <a:ext cx="1127316" cy="13583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SV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96F435F7-181C-4B82-AEEE-C1C4212FA546}"/>
                </a:ext>
              </a:extLst>
            </p:cNvPr>
            <p:cNvSpPr/>
            <p:nvPr/>
          </p:nvSpPr>
          <p:spPr>
            <a:xfrm>
              <a:off x="4337707" y="3879165"/>
              <a:ext cx="1509263" cy="905558"/>
            </a:xfrm>
            <a:custGeom>
              <a:avLst/>
              <a:gdLst>
                <a:gd name="connsiteX0" fmla="*/ 0 w 1509263"/>
                <a:gd name="connsiteY0" fmla="*/ 90556 h 905558"/>
                <a:gd name="connsiteX1" fmla="*/ 90556 w 1509263"/>
                <a:gd name="connsiteY1" fmla="*/ 0 h 905558"/>
                <a:gd name="connsiteX2" fmla="*/ 1418707 w 1509263"/>
                <a:gd name="connsiteY2" fmla="*/ 0 h 905558"/>
                <a:gd name="connsiteX3" fmla="*/ 1509263 w 1509263"/>
                <a:gd name="connsiteY3" fmla="*/ 90556 h 905558"/>
                <a:gd name="connsiteX4" fmla="*/ 1509263 w 1509263"/>
                <a:gd name="connsiteY4" fmla="*/ 815002 h 905558"/>
                <a:gd name="connsiteX5" fmla="*/ 1418707 w 1509263"/>
                <a:gd name="connsiteY5" fmla="*/ 905558 h 905558"/>
                <a:gd name="connsiteX6" fmla="*/ 90556 w 1509263"/>
                <a:gd name="connsiteY6" fmla="*/ 905558 h 905558"/>
                <a:gd name="connsiteX7" fmla="*/ 0 w 1509263"/>
                <a:gd name="connsiteY7" fmla="*/ 815002 h 905558"/>
                <a:gd name="connsiteX8" fmla="*/ 0 w 1509263"/>
                <a:gd name="connsiteY8" fmla="*/ 90556 h 90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9263" h="905558">
                  <a:moveTo>
                    <a:pt x="0" y="90556"/>
                  </a:moveTo>
                  <a:cubicBezTo>
                    <a:pt x="0" y="40543"/>
                    <a:pt x="40543" y="0"/>
                    <a:pt x="90556" y="0"/>
                  </a:cubicBezTo>
                  <a:lnTo>
                    <a:pt x="1418707" y="0"/>
                  </a:lnTo>
                  <a:cubicBezTo>
                    <a:pt x="1468720" y="0"/>
                    <a:pt x="1509263" y="40543"/>
                    <a:pt x="1509263" y="90556"/>
                  </a:cubicBezTo>
                  <a:lnTo>
                    <a:pt x="1509263" y="815002"/>
                  </a:lnTo>
                  <a:cubicBezTo>
                    <a:pt x="1509263" y="865015"/>
                    <a:pt x="1468720" y="905558"/>
                    <a:pt x="1418707" y="905558"/>
                  </a:cubicBezTo>
                  <a:lnTo>
                    <a:pt x="90556" y="905558"/>
                  </a:lnTo>
                  <a:cubicBezTo>
                    <a:pt x="40543" y="905558"/>
                    <a:pt x="0" y="865015"/>
                    <a:pt x="0" y="815002"/>
                  </a:cubicBezTo>
                  <a:lnTo>
                    <a:pt x="0" y="905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053" tIns="76053" rIns="76053" bIns="76053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6</a:t>
              </a:r>
              <a:r>
                <a:rPr lang="es-SV" sz="1300" kern="1200" dirty="0">
                  <a:solidFill>
                    <a:schemeClr val="tx1"/>
                  </a:solidFill>
                  <a:effectLst/>
                  <a:latin typeface="Arial Narrow" panose="020B0606020202030204" pitchFamily="34" charset="0"/>
                </a:rPr>
                <a:t>. Registro, Firma y Sello de Formulario M-1. Médico/Asistente</a:t>
              </a: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A0D0179-1B39-45D8-9E71-2AFA4391EBD8}"/>
                </a:ext>
              </a:extLst>
            </p:cNvPr>
            <p:cNvSpPr/>
            <p:nvPr/>
          </p:nvSpPr>
          <p:spPr>
            <a:xfrm rot="16200000">
              <a:off x="4078217" y="2334485"/>
              <a:ext cx="1127316" cy="13583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SV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6DFD0FCE-F6E3-4807-B749-DCE0FA828AC1}"/>
                </a:ext>
              </a:extLst>
            </p:cNvPr>
            <p:cNvSpPr/>
            <p:nvPr/>
          </p:nvSpPr>
          <p:spPr>
            <a:xfrm>
              <a:off x="4337707" y="2747217"/>
              <a:ext cx="1509263" cy="905558"/>
            </a:xfrm>
            <a:custGeom>
              <a:avLst/>
              <a:gdLst>
                <a:gd name="connsiteX0" fmla="*/ 0 w 1509263"/>
                <a:gd name="connsiteY0" fmla="*/ 90556 h 905558"/>
                <a:gd name="connsiteX1" fmla="*/ 90556 w 1509263"/>
                <a:gd name="connsiteY1" fmla="*/ 0 h 905558"/>
                <a:gd name="connsiteX2" fmla="*/ 1418707 w 1509263"/>
                <a:gd name="connsiteY2" fmla="*/ 0 h 905558"/>
                <a:gd name="connsiteX3" fmla="*/ 1509263 w 1509263"/>
                <a:gd name="connsiteY3" fmla="*/ 90556 h 905558"/>
                <a:gd name="connsiteX4" fmla="*/ 1509263 w 1509263"/>
                <a:gd name="connsiteY4" fmla="*/ 815002 h 905558"/>
                <a:gd name="connsiteX5" fmla="*/ 1418707 w 1509263"/>
                <a:gd name="connsiteY5" fmla="*/ 905558 h 905558"/>
                <a:gd name="connsiteX6" fmla="*/ 90556 w 1509263"/>
                <a:gd name="connsiteY6" fmla="*/ 905558 h 905558"/>
                <a:gd name="connsiteX7" fmla="*/ 0 w 1509263"/>
                <a:gd name="connsiteY7" fmla="*/ 815002 h 905558"/>
                <a:gd name="connsiteX8" fmla="*/ 0 w 1509263"/>
                <a:gd name="connsiteY8" fmla="*/ 90556 h 90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9263" h="905558">
                  <a:moveTo>
                    <a:pt x="0" y="90556"/>
                  </a:moveTo>
                  <a:cubicBezTo>
                    <a:pt x="0" y="40543"/>
                    <a:pt x="40543" y="0"/>
                    <a:pt x="90556" y="0"/>
                  </a:cubicBezTo>
                  <a:lnTo>
                    <a:pt x="1418707" y="0"/>
                  </a:lnTo>
                  <a:cubicBezTo>
                    <a:pt x="1468720" y="0"/>
                    <a:pt x="1509263" y="40543"/>
                    <a:pt x="1509263" y="90556"/>
                  </a:cubicBezTo>
                  <a:lnTo>
                    <a:pt x="1509263" y="815002"/>
                  </a:lnTo>
                  <a:cubicBezTo>
                    <a:pt x="1509263" y="865015"/>
                    <a:pt x="1468720" y="905558"/>
                    <a:pt x="1418707" y="905558"/>
                  </a:cubicBezTo>
                  <a:lnTo>
                    <a:pt x="90556" y="905558"/>
                  </a:lnTo>
                  <a:cubicBezTo>
                    <a:pt x="40543" y="905558"/>
                    <a:pt x="0" y="865015"/>
                    <a:pt x="0" y="815002"/>
                  </a:cubicBezTo>
                  <a:lnTo>
                    <a:pt x="0" y="905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053" tIns="76053" rIns="76053" bIns="76053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SV" sz="13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7. </a:t>
              </a:r>
              <a:r>
                <a:rPr lang="es-MX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Registro en Diario de Campo. SR</a:t>
              </a:r>
              <a:endParaRPr lang="es-SV" sz="13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1300" kern="1200" dirty="0">
                  <a:solidFill>
                    <a:schemeClr val="tx1"/>
                  </a:solidFill>
                  <a:effectLst/>
                  <a:latin typeface="Arial Narrow" panose="020B0606020202030204" pitchFamily="34" charset="0"/>
                </a:rPr>
                <a:t> </a:t>
              </a: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88BC3D02-C233-458A-8E2F-782328745D10}"/>
                </a:ext>
              </a:extLst>
            </p:cNvPr>
            <p:cNvSpPr/>
            <p:nvPr/>
          </p:nvSpPr>
          <p:spPr>
            <a:xfrm>
              <a:off x="4644191" y="1768511"/>
              <a:ext cx="2002689" cy="13583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SV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DEA9B03E-3BD2-4A8A-99C0-B462833A4820}"/>
                </a:ext>
              </a:extLst>
            </p:cNvPr>
            <p:cNvSpPr/>
            <p:nvPr/>
          </p:nvSpPr>
          <p:spPr>
            <a:xfrm>
              <a:off x="4337707" y="1615269"/>
              <a:ext cx="1509263" cy="905558"/>
            </a:xfrm>
            <a:custGeom>
              <a:avLst/>
              <a:gdLst>
                <a:gd name="connsiteX0" fmla="*/ 0 w 1509263"/>
                <a:gd name="connsiteY0" fmla="*/ 90556 h 905558"/>
                <a:gd name="connsiteX1" fmla="*/ 90556 w 1509263"/>
                <a:gd name="connsiteY1" fmla="*/ 0 h 905558"/>
                <a:gd name="connsiteX2" fmla="*/ 1418707 w 1509263"/>
                <a:gd name="connsiteY2" fmla="*/ 0 h 905558"/>
                <a:gd name="connsiteX3" fmla="*/ 1509263 w 1509263"/>
                <a:gd name="connsiteY3" fmla="*/ 90556 h 905558"/>
                <a:gd name="connsiteX4" fmla="*/ 1509263 w 1509263"/>
                <a:gd name="connsiteY4" fmla="*/ 815002 h 905558"/>
                <a:gd name="connsiteX5" fmla="*/ 1418707 w 1509263"/>
                <a:gd name="connsiteY5" fmla="*/ 905558 h 905558"/>
                <a:gd name="connsiteX6" fmla="*/ 90556 w 1509263"/>
                <a:gd name="connsiteY6" fmla="*/ 905558 h 905558"/>
                <a:gd name="connsiteX7" fmla="*/ 0 w 1509263"/>
                <a:gd name="connsiteY7" fmla="*/ 815002 h 905558"/>
                <a:gd name="connsiteX8" fmla="*/ 0 w 1509263"/>
                <a:gd name="connsiteY8" fmla="*/ 90556 h 90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9263" h="905558">
                  <a:moveTo>
                    <a:pt x="0" y="90556"/>
                  </a:moveTo>
                  <a:cubicBezTo>
                    <a:pt x="0" y="40543"/>
                    <a:pt x="40543" y="0"/>
                    <a:pt x="90556" y="0"/>
                  </a:cubicBezTo>
                  <a:lnTo>
                    <a:pt x="1418707" y="0"/>
                  </a:lnTo>
                  <a:cubicBezTo>
                    <a:pt x="1468720" y="0"/>
                    <a:pt x="1509263" y="40543"/>
                    <a:pt x="1509263" y="90556"/>
                  </a:cubicBezTo>
                  <a:lnTo>
                    <a:pt x="1509263" y="815002"/>
                  </a:lnTo>
                  <a:cubicBezTo>
                    <a:pt x="1509263" y="865015"/>
                    <a:pt x="1468720" y="905558"/>
                    <a:pt x="1418707" y="905558"/>
                  </a:cubicBezTo>
                  <a:lnTo>
                    <a:pt x="90556" y="905558"/>
                  </a:lnTo>
                  <a:cubicBezTo>
                    <a:pt x="40543" y="905558"/>
                    <a:pt x="0" y="865015"/>
                    <a:pt x="0" y="815002"/>
                  </a:cubicBezTo>
                  <a:lnTo>
                    <a:pt x="0" y="905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053" tIns="76053" rIns="76053" bIns="76053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8.1° Consulta médica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Pre-Consejería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Médico</a:t>
              </a: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0242F901-2650-40C2-96C7-F545DC7779D1}"/>
                </a:ext>
              </a:extLst>
            </p:cNvPr>
            <p:cNvSpPr/>
            <p:nvPr/>
          </p:nvSpPr>
          <p:spPr>
            <a:xfrm rot="5400000">
              <a:off x="6085538" y="2334485"/>
              <a:ext cx="1127316" cy="13583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SV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6B0723D7-F6E6-4A61-8C79-ACB9627231D6}"/>
                </a:ext>
              </a:extLst>
            </p:cNvPr>
            <p:cNvSpPr/>
            <p:nvPr/>
          </p:nvSpPr>
          <p:spPr>
            <a:xfrm>
              <a:off x="6345028" y="1615269"/>
              <a:ext cx="1509263" cy="905558"/>
            </a:xfrm>
            <a:custGeom>
              <a:avLst/>
              <a:gdLst>
                <a:gd name="connsiteX0" fmla="*/ 0 w 1509263"/>
                <a:gd name="connsiteY0" fmla="*/ 90556 h 905558"/>
                <a:gd name="connsiteX1" fmla="*/ 90556 w 1509263"/>
                <a:gd name="connsiteY1" fmla="*/ 0 h 905558"/>
                <a:gd name="connsiteX2" fmla="*/ 1418707 w 1509263"/>
                <a:gd name="connsiteY2" fmla="*/ 0 h 905558"/>
                <a:gd name="connsiteX3" fmla="*/ 1509263 w 1509263"/>
                <a:gd name="connsiteY3" fmla="*/ 90556 h 905558"/>
                <a:gd name="connsiteX4" fmla="*/ 1509263 w 1509263"/>
                <a:gd name="connsiteY4" fmla="*/ 815002 h 905558"/>
                <a:gd name="connsiteX5" fmla="*/ 1418707 w 1509263"/>
                <a:gd name="connsiteY5" fmla="*/ 905558 h 905558"/>
                <a:gd name="connsiteX6" fmla="*/ 90556 w 1509263"/>
                <a:gd name="connsiteY6" fmla="*/ 905558 h 905558"/>
                <a:gd name="connsiteX7" fmla="*/ 0 w 1509263"/>
                <a:gd name="connsiteY7" fmla="*/ 815002 h 905558"/>
                <a:gd name="connsiteX8" fmla="*/ 0 w 1509263"/>
                <a:gd name="connsiteY8" fmla="*/ 90556 h 90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9263" h="905558">
                  <a:moveTo>
                    <a:pt x="0" y="90556"/>
                  </a:moveTo>
                  <a:cubicBezTo>
                    <a:pt x="0" y="40543"/>
                    <a:pt x="40543" y="0"/>
                    <a:pt x="90556" y="0"/>
                  </a:cubicBezTo>
                  <a:lnTo>
                    <a:pt x="1418707" y="0"/>
                  </a:lnTo>
                  <a:cubicBezTo>
                    <a:pt x="1468720" y="0"/>
                    <a:pt x="1509263" y="40543"/>
                    <a:pt x="1509263" y="90556"/>
                  </a:cubicBezTo>
                  <a:lnTo>
                    <a:pt x="1509263" y="815002"/>
                  </a:lnTo>
                  <a:cubicBezTo>
                    <a:pt x="1509263" y="865015"/>
                    <a:pt x="1468720" y="905558"/>
                    <a:pt x="1418707" y="905558"/>
                  </a:cubicBezTo>
                  <a:lnTo>
                    <a:pt x="90556" y="905558"/>
                  </a:lnTo>
                  <a:cubicBezTo>
                    <a:pt x="40543" y="905558"/>
                    <a:pt x="0" y="865015"/>
                    <a:pt x="0" y="815002"/>
                  </a:cubicBezTo>
                  <a:lnTo>
                    <a:pt x="0" y="90556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053" tIns="76053" rIns="76053" bIns="76053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SV" sz="13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SV" sz="13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9. Referencia a Laboratorio Clínico para Toma de Muestra. Médico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SV" sz="13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DC5C63E8-273D-4B4F-8261-FAA52481EB49}"/>
                </a:ext>
              </a:extLst>
            </p:cNvPr>
            <p:cNvSpPr/>
            <p:nvPr/>
          </p:nvSpPr>
          <p:spPr>
            <a:xfrm rot="5400000">
              <a:off x="6085538" y="3466433"/>
              <a:ext cx="1127316" cy="13583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SV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D8DA10BB-8E56-435C-B7AD-4B94325B1EA3}"/>
                </a:ext>
              </a:extLst>
            </p:cNvPr>
            <p:cNvSpPr/>
            <p:nvPr/>
          </p:nvSpPr>
          <p:spPr>
            <a:xfrm rot="5400000">
              <a:off x="6085538" y="4598381"/>
              <a:ext cx="1127316" cy="13583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SV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C89CA598-0701-4180-AEAF-E70C5C6DA7F1}"/>
                </a:ext>
              </a:extLst>
            </p:cNvPr>
            <p:cNvSpPr/>
            <p:nvPr/>
          </p:nvSpPr>
          <p:spPr>
            <a:xfrm>
              <a:off x="6345028" y="2747217"/>
              <a:ext cx="1509263" cy="905558"/>
            </a:xfrm>
            <a:custGeom>
              <a:avLst/>
              <a:gdLst>
                <a:gd name="connsiteX0" fmla="*/ 0 w 1509263"/>
                <a:gd name="connsiteY0" fmla="*/ 90556 h 905558"/>
                <a:gd name="connsiteX1" fmla="*/ 90556 w 1509263"/>
                <a:gd name="connsiteY1" fmla="*/ 0 h 905558"/>
                <a:gd name="connsiteX2" fmla="*/ 1418707 w 1509263"/>
                <a:gd name="connsiteY2" fmla="*/ 0 h 905558"/>
                <a:gd name="connsiteX3" fmla="*/ 1509263 w 1509263"/>
                <a:gd name="connsiteY3" fmla="*/ 90556 h 905558"/>
                <a:gd name="connsiteX4" fmla="*/ 1509263 w 1509263"/>
                <a:gd name="connsiteY4" fmla="*/ 815002 h 905558"/>
                <a:gd name="connsiteX5" fmla="*/ 1418707 w 1509263"/>
                <a:gd name="connsiteY5" fmla="*/ 905558 h 905558"/>
                <a:gd name="connsiteX6" fmla="*/ 90556 w 1509263"/>
                <a:gd name="connsiteY6" fmla="*/ 905558 h 905558"/>
                <a:gd name="connsiteX7" fmla="*/ 0 w 1509263"/>
                <a:gd name="connsiteY7" fmla="*/ 815002 h 905558"/>
                <a:gd name="connsiteX8" fmla="*/ 0 w 1509263"/>
                <a:gd name="connsiteY8" fmla="*/ 90556 h 90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9263" h="905558">
                  <a:moveTo>
                    <a:pt x="0" y="90556"/>
                  </a:moveTo>
                  <a:cubicBezTo>
                    <a:pt x="0" y="40543"/>
                    <a:pt x="40543" y="0"/>
                    <a:pt x="90556" y="0"/>
                  </a:cubicBezTo>
                  <a:lnTo>
                    <a:pt x="1418707" y="0"/>
                  </a:lnTo>
                  <a:cubicBezTo>
                    <a:pt x="1468720" y="0"/>
                    <a:pt x="1509263" y="40543"/>
                    <a:pt x="1509263" y="90556"/>
                  </a:cubicBezTo>
                  <a:lnTo>
                    <a:pt x="1509263" y="815002"/>
                  </a:lnTo>
                  <a:cubicBezTo>
                    <a:pt x="1509263" y="865015"/>
                    <a:pt x="1468720" y="905558"/>
                    <a:pt x="1418707" y="905558"/>
                  </a:cubicBezTo>
                  <a:lnTo>
                    <a:pt x="90556" y="905558"/>
                  </a:lnTo>
                  <a:cubicBezTo>
                    <a:pt x="40543" y="905558"/>
                    <a:pt x="0" y="865015"/>
                    <a:pt x="0" y="815002"/>
                  </a:cubicBezTo>
                  <a:lnTo>
                    <a:pt x="0" y="905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053" tIns="76053" rIns="76053" bIns="76053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SV" sz="13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729D9646-5DCB-4728-B8A5-05850B895C17}"/>
                </a:ext>
              </a:extLst>
            </p:cNvPr>
            <p:cNvSpPr/>
            <p:nvPr/>
          </p:nvSpPr>
          <p:spPr>
            <a:xfrm>
              <a:off x="6345028" y="3879165"/>
              <a:ext cx="1509263" cy="905558"/>
            </a:xfrm>
            <a:custGeom>
              <a:avLst/>
              <a:gdLst>
                <a:gd name="connsiteX0" fmla="*/ 0 w 1509263"/>
                <a:gd name="connsiteY0" fmla="*/ 90556 h 905558"/>
                <a:gd name="connsiteX1" fmla="*/ 90556 w 1509263"/>
                <a:gd name="connsiteY1" fmla="*/ 0 h 905558"/>
                <a:gd name="connsiteX2" fmla="*/ 1418707 w 1509263"/>
                <a:gd name="connsiteY2" fmla="*/ 0 h 905558"/>
                <a:gd name="connsiteX3" fmla="*/ 1509263 w 1509263"/>
                <a:gd name="connsiteY3" fmla="*/ 90556 h 905558"/>
                <a:gd name="connsiteX4" fmla="*/ 1509263 w 1509263"/>
                <a:gd name="connsiteY4" fmla="*/ 815002 h 905558"/>
                <a:gd name="connsiteX5" fmla="*/ 1418707 w 1509263"/>
                <a:gd name="connsiteY5" fmla="*/ 905558 h 905558"/>
                <a:gd name="connsiteX6" fmla="*/ 90556 w 1509263"/>
                <a:gd name="connsiteY6" fmla="*/ 905558 h 905558"/>
                <a:gd name="connsiteX7" fmla="*/ 0 w 1509263"/>
                <a:gd name="connsiteY7" fmla="*/ 815002 h 905558"/>
                <a:gd name="connsiteX8" fmla="*/ 0 w 1509263"/>
                <a:gd name="connsiteY8" fmla="*/ 90556 h 90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9263" h="905558">
                  <a:moveTo>
                    <a:pt x="0" y="90556"/>
                  </a:moveTo>
                  <a:cubicBezTo>
                    <a:pt x="0" y="40543"/>
                    <a:pt x="40543" y="0"/>
                    <a:pt x="90556" y="0"/>
                  </a:cubicBezTo>
                  <a:lnTo>
                    <a:pt x="1418707" y="0"/>
                  </a:lnTo>
                  <a:cubicBezTo>
                    <a:pt x="1468720" y="0"/>
                    <a:pt x="1509263" y="40543"/>
                    <a:pt x="1509263" y="90556"/>
                  </a:cubicBezTo>
                  <a:lnTo>
                    <a:pt x="1509263" y="815002"/>
                  </a:lnTo>
                  <a:cubicBezTo>
                    <a:pt x="1509263" y="865015"/>
                    <a:pt x="1468720" y="905558"/>
                    <a:pt x="1418707" y="905558"/>
                  </a:cubicBezTo>
                  <a:lnTo>
                    <a:pt x="90556" y="905558"/>
                  </a:lnTo>
                  <a:cubicBezTo>
                    <a:pt x="40543" y="905558"/>
                    <a:pt x="0" y="865015"/>
                    <a:pt x="0" y="815002"/>
                  </a:cubicBezTo>
                  <a:lnTo>
                    <a:pt x="0" y="905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053" tIns="76053" rIns="76053" bIns="76053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SV" sz="120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</a:endParaRPr>
            </a:p>
          </p:txBody>
        </p:sp>
        <p:sp>
          <p:nvSpPr>
            <p:cNvPr id="33" name="Forma libre: forma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120D5E58-9482-4133-853B-2B011908E38E}"/>
                </a:ext>
              </a:extLst>
            </p:cNvPr>
            <p:cNvSpPr/>
            <p:nvPr/>
          </p:nvSpPr>
          <p:spPr>
            <a:xfrm>
              <a:off x="6345028" y="5011113"/>
              <a:ext cx="1509263" cy="905558"/>
            </a:xfrm>
            <a:custGeom>
              <a:avLst/>
              <a:gdLst>
                <a:gd name="connsiteX0" fmla="*/ 0 w 1509263"/>
                <a:gd name="connsiteY0" fmla="*/ 90556 h 905558"/>
                <a:gd name="connsiteX1" fmla="*/ 90556 w 1509263"/>
                <a:gd name="connsiteY1" fmla="*/ 0 h 905558"/>
                <a:gd name="connsiteX2" fmla="*/ 1418707 w 1509263"/>
                <a:gd name="connsiteY2" fmla="*/ 0 h 905558"/>
                <a:gd name="connsiteX3" fmla="*/ 1509263 w 1509263"/>
                <a:gd name="connsiteY3" fmla="*/ 90556 h 905558"/>
                <a:gd name="connsiteX4" fmla="*/ 1509263 w 1509263"/>
                <a:gd name="connsiteY4" fmla="*/ 815002 h 905558"/>
                <a:gd name="connsiteX5" fmla="*/ 1418707 w 1509263"/>
                <a:gd name="connsiteY5" fmla="*/ 905558 h 905558"/>
                <a:gd name="connsiteX6" fmla="*/ 90556 w 1509263"/>
                <a:gd name="connsiteY6" fmla="*/ 905558 h 905558"/>
                <a:gd name="connsiteX7" fmla="*/ 0 w 1509263"/>
                <a:gd name="connsiteY7" fmla="*/ 815002 h 905558"/>
                <a:gd name="connsiteX8" fmla="*/ 0 w 1509263"/>
                <a:gd name="connsiteY8" fmla="*/ 90556 h 90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9263" h="905558">
                  <a:moveTo>
                    <a:pt x="0" y="90556"/>
                  </a:moveTo>
                  <a:cubicBezTo>
                    <a:pt x="0" y="40543"/>
                    <a:pt x="40543" y="0"/>
                    <a:pt x="90556" y="0"/>
                  </a:cubicBezTo>
                  <a:lnTo>
                    <a:pt x="1418707" y="0"/>
                  </a:lnTo>
                  <a:cubicBezTo>
                    <a:pt x="1468720" y="0"/>
                    <a:pt x="1509263" y="40543"/>
                    <a:pt x="1509263" y="90556"/>
                  </a:cubicBezTo>
                  <a:lnTo>
                    <a:pt x="1509263" y="815002"/>
                  </a:lnTo>
                  <a:cubicBezTo>
                    <a:pt x="1509263" y="865015"/>
                    <a:pt x="1468720" y="905558"/>
                    <a:pt x="1418707" y="905558"/>
                  </a:cubicBezTo>
                  <a:lnTo>
                    <a:pt x="90556" y="905558"/>
                  </a:lnTo>
                  <a:cubicBezTo>
                    <a:pt x="40543" y="905558"/>
                    <a:pt x="0" y="865015"/>
                    <a:pt x="0" y="815002"/>
                  </a:cubicBezTo>
                  <a:lnTo>
                    <a:pt x="0" y="905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053" tIns="76053" rIns="76053" bIns="76053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SV" sz="1300" kern="1200" dirty="0">
                  <a:solidFill>
                    <a:schemeClr val="tx1"/>
                  </a:solidFill>
                  <a:effectLst/>
                  <a:latin typeface="Arial Narrow" panose="020B0606020202030204" pitchFamily="34" charset="0"/>
                </a:rPr>
                <a:t>12. 3° Consulta: Seguimiento y Tratamiento – Valoración de Riesgo Sustancial (3 meses)</a:t>
              </a:r>
            </a:p>
          </p:txBody>
        </p: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791DAE1-17CE-492C-AA68-D88822C2C263}"/>
              </a:ext>
            </a:extLst>
          </p:cNvPr>
          <p:cNvSpPr txBox="1"/>
          <p:nvPr/>
        </p:nvSpPr>
        <p:spPr>
          <a:xfrm>
            <a:off x="8653107" y="2645810"/>
            <a:ext cx="1720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SV" sz="120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10. 2° Consulta Retorno para Entreg</a:t>
            </a:r>
            <a:r>
              <a:rPr lang="es-SV" sz="1200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a de Resultados y Entrega de Kit de Prevención. Médico/Asistente</a:t>
            </a:r>
            <a:endParaRPr lang="es-SV" sz="1200" kern="1200" dirty="0"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FCF2B54-2EE1-47C5-B200-0FD77954B6B8}"/>
              </a:ext>
            </a:extLst>
          </p:cNvPr>
          <p:cNvSpPr txBox="1"/>
          <p:nvPr/>
        </p:nvSpPr>
        <p:spPr>
          <a:xfrm>
            <a:off x="8774741" y="3776641"/>
            <a:ext cx="145018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SV" sz="140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11. Referencia a Clínica VICITS para inscripción a </a:t>
            </a:r>
            <a:r>
              <a:rPr lang="es-SV" sz="1400" kern="1200" dirty="0" err="1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PreP</a:t>
            </a:r>
            <a:r>
              <a:rPr lang="es-SV" sz="140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. </a:t>
            </a:r>
            <a:r>
              <a:rPr lang="es-SV" sz="1400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Médico</a:t>
            </a:r>
            <a:r>
              <a:rPr lang="es-SV" sz="140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558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8F9692-C198-20D1-F3F0-BAEFBBCA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107"/>
            <a:ext cx="10515600" cy="1325563"/>
          </a:xfrm>
        </p:spPr>
        <p:txBody>
          <a:bodyPr/>
          <a:lstStyle/>
          <a:p>
            <a:pPr algn="ctr"/>
            <a:r>
              <a:rPr lang="es-MX" b="1" dirty="0">
                <a:solidFill>
                  <a:srgbClr val="0056B8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Próximos Pasos y Seguimiento</a:t>
            </a:r>
            <a:endParaRPr lang="es-SV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483C112-6699-4770-9707-6CBBAAF4CDBD}"/>
              </a:ext>
            </a:extLst>
          </p:cNvPr>
          <p:cNvSpPr/>
          <p:nvPr/>
        </p:nvSpPr>
        <p:spPr>
          <a:xfrm>
            <a:off x="1" y="5789988"/>
            <a:ext cx="12192000" cy="106801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9" name="Imagen 3" descr="Descripción: C:\Users\rahuezo.SVPLAN\AppData\Local\Microsoft\Windows\Temporary Internet Files\Content.IE5\IKPEE8ZS\MCPES_PI.png">
            <a:extLst>
              <a:ext uri="{FF2B5EF4-FFF2-40B4-BE49-F238E27FC236}">
                <a16:creationId xmlns:a16="http://schemas.microsoft.com/office/drawing/2014/main" id="{3B9D9801-EC3D-F9F2-440E-269A6810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73863" cy="8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D1A8E79E-096F-9716-0CF1-EE4CE43ED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3304" y="6058086"/>
            <a:ext cx="9045393" cy="531813"/>
          </a:xfrm>
        </p:spPr>
        <p:txBody>
          <a:bodyPr/>
          <a:lstStyle/>
          <a:p>
            <a:r>
              <a:rPr lang="es-SV" sz="2000" b="1" dirty="0">
                <a:solidFill>
                  <a:schemeClr val="bg1"/>
                </a:solidFill>
              </a:rPr>
              <a:t> “Reforzar la Respuesta Nacional de VIH, </a:t>
            </a:r>
            <a:r>
              <a:rPr lang="es-ES" sz="2000" b="1" dirty="0">
                <a:solidFill>
                  <a:schemeClr val="bg1"/>
                </a:solidFill>
              </a:rPr>
              <a:t>Centrándose en las Poblaciones Clave y Alineándose con los Objetivos Internacionales”</a:t>
            </a:r>
            <a:endParaRPr lang="es-SV" sz="2000" b="1" dirty="0">
              <a:solidFill>
                <a:schemeClr val="bg1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245C71-BD1A-4674-B64A-9A1B79591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12" y="1488141"/>
            <a:ext cx="10515600" cy="4168588"/>
          </a:xfrm>
        </p:spPr>
        <p:txBody>
          <a:bodyPr>
            <a:normAutofit lnSpcReduction="10000"/>
          </a:bodyPr>
          <a:lstStyle/>
          <a:p>
            <a:r>
              <a:rPr lang="es-MX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Flujos de Información - 100%  </a:t>
            </a:r>
          </a:p>
          <a:p>
            <a:r>
              <a:rPr lang="es-MX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Seguimiento y Notificación de Casos – 100%</a:t>
            </a:r>
          </a:p>
          <a:p>
            <a:r>
              <a:rPr lang="es-MX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Sistemas de Referencias a MINSAL – 100% </a:t>
            </a:r>
          </a:p>
          <a:p>
            <a:r>
              <a:rPr lang="es-MX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Registro de Laboratorios Clínicos a SUMEVE – 100% </a:t>
            </a:r>
          </a:p>
          <a:p>
            <a:r>
              <a:rPr lang="es-MX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Registro de Clínica de quien Solicita la Prueba a SUMEVE – 100% </a:t>
            </a:r>
          </a:p>
          <a:p>
            <a:r>
              <a:rPr lang="es-MX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Proceso formativo – Médico y de Laboratorio Clínico – 70% </a:t>
            </a:r>
          </a:p>
          <a:p>
            <a:r>
              <a:rPr lang="es-MX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Referencias a los Establecimientos </a:t>
            </a:r>
          </a:p>
        </p:txBody>
      </p:sp>
    </p:spTree>
    <p:extLst>
      <p:ext uri="{BB962C8B-B14F-4D97-AF65-F5344CB8AC3E}">
        <p14:creationId xmlns:p14="http://schemas.microsoft.com/office/powerpoint/2010/main" val="4081658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21;p12">
            <a:extLst>
              <a:ext uri="{FF2B5EF4-FFF2-40B4-BE49-F238E27FC236}">
                <a16:creationId xmlns:a16="http://schemas.microsoft.com/office/drawing/2014/main" id="{C579FF46-92FE-3A25-579A-69B58585DF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69960" y="20542"/>
            <a:ext cx="5301024" cy="489130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3C4B"/>
              </a:buClr>
              <a:buSzPts val="3200"/>
              <a:buFont typeface="Poppins"/>
              <a:buNone/>
            </a:pPr>
            <a:r>
              <a:rPr lang="es-MX" b="1" dirty="0">
                <a:solidFill>
                  <a:srgbClr val="243C4B"/>
                </a:solidFill>
                <a:latin typeface="Poppins"/>
                <a:ea typeface="Poppins"/>
                <a:cs typeface="Poppins"/>
                <a:sym typeface="Poppins"/>
              </a:rPr>
              <a:t>Visitas a Establecimiento  </a:t>
            </a:r>
            <a:endParaRPr lang="es-SV" b="1" dirty="0">
              <a:solidFill>
                <a:srgbClr val="243C4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39DF9A-D32A-4E8F-94F9-8787CE456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607" y="191612"/>
            <a:ext cx="4715436" cy="353657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D3D9D00-7405-47F5-A7B5-BD159C43B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52" y="3881717"/>
            <a:ext cx="3828173" cy="28711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47FE2D7-C249-4313-9678-20C410653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902" y="594283"/>
            <a:ext cx="3931082" cy="29483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AF42085-F7FE-46C7-993D-C8988A1A1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039" y="3881717"/>
            <a:ext cx="3868809" cy="290160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96F1D8-9176-40D2-950D-08BEF49D6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872" y="3881717"/>
            <a:ext cx="3828173" cy="287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06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8">
            <a:extLst>
              <a:ext uri="{FF2B5EF4-FFF2-40B4-BE49-F238E27FC236}">
                <a16:creationId xmlns:a16="http://schemas.microsoft.com/office/drawing/2014/main" id="{0ACD1122-8F45-4093-8221-9B422D30C3D2}"/>
              </a:ext>
            </a:extLst>
          </p:cNvPr>
          <p:cNvSpPr txBox="1"/>
          <p:nvPr/>
        </p:nvSpPr>
        <p:spPr>
          <a:xfrm>
            <a:off x="152152" y="122144"/>
            <a:ext cx="4624314" cy="441788"/>
          </a:xfrm>
          <a:prstGeom prst="rect">
            <a:avLst/>
          </a:prstGeom>
          <a:solidFill>
            <a:srgbClr val="DC00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SV" sz="2500" b="1" dirty="0">
                <a:solidFill>
                  <a:schemeClr val="lt1"/>
                </a:solidFill>
                <a:latin typeface="Poppins"/>
                <a:ea typeface="+mn-lt"/>
                <a:cs typeface="+mn-lt"/>
              </a:rPr>
              <a:t>Pauta Digital </a:t>
            </a:r>
            <a:endParaRPr lang="es-SV" sz="2500" dirty="0">
              <a:solidFill>
                <a:schemeClr val="lt1"/>
              </a:solidFill>
              <a:latin typeface="Poppins"/>
              <a:cs typeface="Poppin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4C87AC5-61E9-4327-B994-2A8DDD0FD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67" y="721659"/>
            <a:ext cx="5877262" cy="587726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89E38AA-534A-474C-A908-5AC99FD85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212" y="238138"/>
            <a:ext cx="3664703" cy="651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16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B09DD92-DFE2-F735-DFDD-24B718E21BE8}"/>
              </a:ext>
            </a:extLst>
          </p:cNvPr>
          <p:cNvSpPr txBox="1"/>
          <p:nvPr/>
        </p:nvSpPr>
        <p:spPr>
          <a:xfrm>
            <a:off x="6873122" y="1724737"/>
            <a:ext cx="4996542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latin typeface="Poppins"/>
                <a:cs typeface="Poppins"/>
              </a:rPr>
              <a:t>​</a:t>
            </a:r>
            <a:br>
              <a:rPr lang="en-US" sz="2200" dirty="0">
                <a:latin typeface="Poppins"/>
                <a:cs typeface="Poppins"/>
              </a:rPr>
            </a:br>
            <a:r>
              <a:rPr lang="en-US" sz="2200" b="1" dirty="0">
                <a:solidFill>
                  <a:schemeClr val="bg1"/>
                </a:solidFill>
                <a:latin typeface="Poppins"/>
                <a:cs typeface="Poppins"/>
              </a:rPr>
              <a:t>1. </a:t>
            </a:r>
            <a:r>
              <a:rPr lang="en-US" sz="2200" b="1" dirty="0" err="1">
                <a:solidFill>
                  <a:schemeClr val="bg1"/>
                </a:solidFill>
                <a:latin typeface="Poppins"/>
                <a:cs typeface="Poppins"/>
              </a:rPr>
              <a:t>Paquete</a:t>
            </a:r>
            <a:r>
              <a:rPr lang="en-US" sz="2200" b="1" dirty="0">
                <a:solidFill>
                  <a:schemeClr val="bg1"/>
                </a:solidFill>
                <a:latin typeface="Poppins"/>
                <a:cs typeface="Poppins"/>
              </a:rPr>
              <a:t> de </a:t>
            </a:r>
            <a:r>
              <a:rPr lang="en-US" sz="2200" b="1" dirty="0" err="1">
                <a:solidFill>
                  <a:schemeClr val="bg1"/>
                </a:solidFill>
                <a:latin typeface="Poppins"/>
                <a:cs typeface="Poppins"/>
              </a:rPr>
              <a:t>Prevención</a:t>
            </a:r>
            <a:r>
              <a:rPr lang="en-US" sz="2200" b="1" dirty="0">
                <a:solidFill>
                  <a:schemeClr val="bg1"/>
                </a:solidFill>
                <a:latin typeface="Poppins"/>
                <a:cs typeface="Poppins"/>
              </a:rPr>
              <a:t> </a:t>
            </a:r>
            <a:r>
              <a:rPr lang="es-MX" sz="2200" b="1" dirty="0">
                <a:solidFill>
                  <a:schemeClr val="bg1"/>
                </a:solidFill>
                <a:latin typeface="Poppins"/>
                <a:cs typeface="Poppins"/>
              </a:rPr>
              <a:t>para hombres que tienen relaciones sexuales con hombres y sus parejas sexuales.</a:t>
            </a:r>
          </a:p>
          <a:p>
            <a:r>
              <a:rPr lang="es-MX" sz="2200" b="1" dirty="0">
                <a:solidFill>
                  <a:schemeClr val="bg1"/>
                </a:solidFill>
                <a:latin typeface="Poppins"/>
                <a:cs typeface="Poppins"/>
              </a:rPr>
              <a:t>2. Paquete de Prevención para personas transgénero y sus parejas sexuales 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r>
              <a:rPr lang="es-MX" sz="2200" b="1" dirty="0">
                <a:solidFill>
                  <a:schemeClr val="bg1"/>
                </a:solidFill>
                <a:latin typeface="Poppins"/>
                <a:cs typeface="Poppins"/>
              </a:rPr>
              <a:t> 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endParaRPr lang="en-US" sz="2200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5" name="Google Shape;225;p12">
            <a:extLst>
              <a:ext uri="{FF2B5EF4-FFF2-40B4-BE49-F238E27FC236}">
                <a16:creationId xmlns:a16="http://schemas.microsoft.com/office/drawing/2014/main" id="{F2EADEFB-69C2-0F43-6557-06A1D79A3806}"/>
              </a:ext>
            </a:extLst>
          </p:cNvPr>
          <p:cNvSpPr txBox="1"/>
          <p:nvPr/>
        </p:nvSpPr>
        <p:spPr>
          <a:xfrm>
            <a:off x="6552914" y="1484957"/>
            <a:ext cx="261620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CAE7"/>
              </a:buClr>
              <a:buSzPts val="25000"/>
              <a:buFont typeface="Poppins"/>
              <a:buNone/>
            </a:pPr>
            <a:r>
              <a:rPr lang="es-SV" sz="800" b="1" i="0" u="none" strike="noStrike" cap="none">
                <a:solidFill>
                  <a:srgbClr val="0072CE"/>
                </a:solidFill>
                <a:latin typeface="Poppins"/>
                <a:ea typeface="Poppins"/>
                <a:cs typeface="Poppins"/>
                <a:sym typeface="Poppins"/>
              </a:rPr>
              <a:t>“</a:t>
            </a:r>
            <a:endParaRPr lang="es-SV" sz="800">
              <a:solidFill>
                <a:srgbClr val="0072C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4">
            <a:extLst>
              <a:ext uri="{FF2B5EF4-FFF2-40B4-BE49-F238E27FC236}">
                <a16:creationId xmlns:a16="http://schemas.microsoft.com/office/drawing/2014/main" id="{EE707D04-54F0-4809-7DD8-B4ABA1ACD432}"/>
              </a:ext>
            </a:extLst>
          </p:cNvPr>
          <p:cNvSpPr txBox="1"/>
          <p:nvPr/>
        </p:nvSpPr>
        <p:spPr>
          <a:xfrm>
            <a:off x="6873122" y="1160206"/>
            <a:ext cx="4425632" cy="661720"/>
          </a:xfrm>
          <a:prstGeom prst="rect">
            <a:avLst/>
          </a:prstGeom>
          <a:solidFill>
            <a:srgbClr val="FFD6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700" b="1" dirty="0" err="1">
                <a:solidFill>
                  <a:srgbClr val="0072CE"/>
                </a:solidFill>
                <a:latin typeface="Poppins"/>
                <a:cs typeface="Poppins"/>
              </a:rPr>
              <a:t>Módulos</a:t>
            </a:r>
            <a:r>
              <a:rPr lang="en-US" sz="3700" b="1" dirty="0">
                <a:solidFill>
                  <a:srgbClr val="0072CE"/>
                </a:solidFill>
                <a:latin typeface="Poppins"/>
                <a:cs typeface="Poppins"/>
              </a:rPr>
              <a:t> 1 y 2 </a:t>
            </a:r>
          </a:p>
        </p:txBody>
      </p:sp>
      <p:sp>
        <p:nvSpPr>
          <p:cNvPr id="2" name="Google Shape;215;p11">
            <a:extLst>
              <a:ext uri="{FF2B5EF4-FFF2-40B4-BE49-F238E27FC236}">
                <a16:creationId xmlns:a16="http://schemas.microsoft.com/office/drawing/2014/main" id="{4A980997-43AF-C4C7-BF3D-366D8A200C80}"/>
              </a:ext>
            </a:extLst>
          </p:cNvPr>
          <p:cNvSpPr txBox="1">
            <a:spLocks noGrp="1"/>
          </p:cNvSpPr>
          <p:nvPr/>
        </p:nvSpPr>
        <p:spPr>
          <a:xfrm>
            <a:off x="1369640" y="3206977"/>
            <a:ext cx="3614647" cy="51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SV" sz="3600" b="1" dirty="0">
                <a:solidFill>
                  <a:schemeClr val="bg1"/>
                </a:solidFill>
                <a:latin typeface="Poppins"/>
                <a:cs typeface="Poppins"/>
                <a:sym typeface="Poppins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Nota Conceptual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6313DA6C-D640-FAB5-1008-833D44BAF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080000">
            <a:off x="4801367" y="3321514"/>
            <a:ext cx="859256" cy="566487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97439E53-CCA1-0049-A9AF-A5BD5D5E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300000">
            <a:off x="808711" y="2929576"/>
            <a:ext cx="758993" cy="5464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EDE94E1-0B1E-4348-ADE8-3E51DBDF7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347" y="276071"/>
            <a:ext cx="5272653" cy="1437433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9BDD3F13-AE00-4CA9-A5B0-6337ACEA9C3A}"/>
              </a:ext>
            </a:extLst>
          </p:cNvPr>
          <p:cNvSpPr txBox="1"/>
          <p:nvPr/>
        </p:nvSpPr>
        <p:spPr>
          <a:xfrm>
            <a:off x="746730" y="4588832"/>
            <a:ext cx="10969020" cy="2015936"/>
          </a:xfrm>
          <a:prstGeom prst="rect">
            <a:avLst/>
          </a:prstGeom>
          <a:solidFill>
            <a:srgbClr val="FFD60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2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Adquisición de servicios privados que ofrezcan el paquete de servicios VICITS que incluya: tres consultas médicas anuales, p</a:t>
            </a:r>
            <a:r>
              <a:rPr lang="es-MX" sz="2500" dirty="0">
                <a:latin typeface="Arial" panose="020B0604020202020204" pitchFamily="34" charset="0"/>
              </a:rPr>
              <a:t>ruebas de ITS —incluyendo VIH, sífilis, hepatitis virales, clamidia y gonorrea</a:t>
            </a:r>
            <a:r>
              <a:rPr lang="es-MX" sz="2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entrega de condones y lubricantes, así como acciones de acompañamiento para la reducción del riesgo sustancial. </a:t>
            </a:r>
          </a:p>
        </p:txBody>
      </p:sp>
    </p:spTree>
    <p:extLst>
      <p:ext uri="{BB962C8B-B14F-4D97-AF65-F5344CB8AC3E}">
        <p14:creationId xmlns:p14="http://schemas.microsoft.com/office/powerpoint/2010/main" val="3812644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2CE"/>
        </a:solidFill>
        <a:effectLst/>
      </p:bgPr>
    </p:bg>
    <p:spTree>
      <p:nvGrpSpPr>
        <p:cNvPr id="1" name="Shape 213">
          <a:extLst>
            <a:ext uri="{FF2B5EF4-FFF2-40B4-BE49-F238E27FC236}">
              <a16:creationId xmlns:a16="http://schemas.microsoft.com/office/drawing/2014/main" id="{577AB66C-4C30-5E3C-1D1A-F1EE2E764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">
            <a:extLst>
              <a:ext uri="{FF2B5EF4-FFF2-40B4-BE49-F238E27FC236}">
                <a16:creationId xmlns:a16="http://schemas.microsoft.com/office/drawing/2014/main" id="{E2E84CC6-833C-2F39-286D-310E35FC0A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41277" y="2397664"/>
            <a:ext cx="5909783" cy="353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2400" b="1" dirty="0">
                <a:solidFill>
                  <a:schemeClr val="bg1"/>
                </a:solidFill>
                <a:latin typeface="Poppins"/>
                <a:ea typeface="Arial"/>
                <a:cs typeface="Poppins"/>
              </a:rPr>
              <a:t> </a:t>
            </a:r>
            <a:endParaRPr lang="es-SV" sz="2400" b="1" dirty="0">
              <a:solidFill>
                <a:schemeClr val="lt1"/>
              </a:solidFill>
              <a:latin typeface="Poppins"/>
              <a:ea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s-SV" sz="2400" b="1" dirty="0">
              <a:solidFill>
                <a:schemeClr val="lt1"/>
              </a:solidFill>
              <a:latin typeface="Poppins"/>
              <a:ea typeface="Arial"/>
              <a:cs typeface="Arial"/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None/>
            </a:pPr>
            <a:endParaRPr lang="es-SV" sz="2400" b="1" dirty="0">
              <a:solidFill>
                <a:schemeClr val="lt1"/>
              </a:solidFill>
              <a:latin typeface="Poppins"/>
              <a:ea typeface="Arial"/>
              <a:cs typeface="Arial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None/>
            </a:pPr>
            <a:endParaRPr lang="es-SV" sz="2400" b="1" dirty="0">
              <a:solidFill>
                <a:schemeClr val="lt1"/>
              </a:solidFill>
              <a:latin typeface="Poppins"/>
              <a:ea typeface="Arial"/>
              <a:cs typeface="Arial"/>
            </a:endParaRP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48CE1A52-397B-7A5D-02F7-C1AFA0657F7B}"/>
              </a:ext>
            </a:extLst>
          </p:cNvPr>
          <p:cNvSpPr txBox="1"/>
          <p:nvPr/>
        </p:nvSpPr>
        <p:spPr>
          <a:xfrm>
            <a:off x="6284011" y="1466850"/>
            <a:ext cx="4624314" cy="788036"/>
          </a:xfrm>
          <a:prstGeom prst="rect">
            <a:avLst/>
          </a:prstGeom>
          <a:solidFill>
            <a:srgbClr val="DC00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SV" sz="2500" b="1" dirty="0">
                <a:solidFill>
                  <a:schemeClr val="lt1"/>
                </a:solidFill>
                <a:latin typeface="Poppins"/>
                <a:ea typeface="+mn-lt"/>
                <a:cs typeface="+mn-lt"/>
              </a:rPr>
              <a:t>Proceso de Contratación de Servicios </a:t>
            </a:r>
            <a:endParaRPr lang="es-SV" sz="2500" dirty="0">
              <a:solidFill>
                <a:schemeClr val="lt1"/>
              </a:solidFill>
              <a:latin typeface="Poppins"/>
              <a:cs typeface="Poppins"/>
            </a:endParaRPr>
          </a:p>
        </p:txBody>
      </p:sp>
      <p:sp>
        <p:nvSpPr>
          <p:cNvPr id="4" name="Google Shape;153;p4">
            <a:extLst>
              <a:ext uri="{FF2B5EF4-FFF2-40B4-BE49-F238E27FC236}">
                <a16:creationId xmlns:a16="http://schemas.microsoft.com/office/drawing/2014/main" id="{21EF2A38-493E-4B44-8063-175664E0C436}"/>
              </a:ext>
            </a:extLst>
          </p:cNvPr>
          <p:cNvSpPr txBox="1">
            <a:spLocks/>
          </p:cNvSpPr>
          <p:nvPr/>
        </p:nvSpPr>
        <p:spPr>
          <a:xfrm>
            <a:off x="686097" y="535225"/>
            <a:ext cx="4479155" cy="8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lt1"/>
              </a:buClr>
            </a:pPr>
            <a:r>
              <a:rPr lang="es-SV" sz="3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Presupuesto a ejecutar para 2025 - 2027</a:t>
            </a:r>
            <a:endParaRPr lang="es-SV" sz="3100" b="1" dirty="0">
              <a:solidFill>
                <a:schemeClr val="lt1"/>
              </a:solidFill>
              <a:latin typeface="Poppins"/>
              <a:cs typeface="Poppin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71E0A5F-B65D-4845-BE36-B3ADA12C1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90" y="2682201"/>
            <a:ext cx="2780722" cy="378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14;p11">
            <a:extLst>
              <a:ext uri="{FF2B5EF4-FFF2-40B4-BE49-F238E27FC236}">
                <a16:creationId xmlns:a16="http://schemas.microsoft.com/office/drawing/2014/main" id="{E070D73F-630C-4A32-A3F0-09E2F9E52321}"/>
              </a:ext>
            </a:extLst>
          </p:cNvPr>
          <p:cNvSpPr txBox="1">
            <a:spLocks/>
          </p:cNvSpPr>
          <p:nvPr/>
        </p:nvSpPr>
        <p:spPr>
          <a:xfrm>
            <a:off x="4505890" y="2682201"/>
            <a:ext cx="6306556" cy="331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- 1° </a:t>
            </a:r>
            <a:r>
              <a:rPr lang="en-US" sz="2200" b="1" dirty="0" err="1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Fase</a:t>
            </a:r>
            <a:r>
              <a:rPr lang="en-US" sz="2200" b="1" dirty="0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: </a:t>
            </a:r>
            <a:r>
              <a:rPr lang="en-US" sz="2700" b="1" dirty="0">
                <a:solidFill>
                  <a:schemeClr val="bg1"/>
                </a:solidFill>
                <a:latin typeface="Poppins"/>
                <a:cs typeface="Poppins"/>
                <a:sym typeface="Arial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Bases de </a:t>
            </a:r>
            <a:r>
              <a:rPr lang="en-US" sz="2700" b="1" dirty="0" err="1">
                <a:solidFill>
                  <a:schemeClr val="bg1"/>
                </a:solidFill>
                <a:latin typeface="Poppins"/>
                <a:cs typeface="Poppins"/>
                <a:sym typeface="Arial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Licitación</a:t>
            </a:r>
            <a:endParaRPr lang="en-US" sz="2700" b="1" dirty="0">
              <a:solidFill>
                <a:schemeClr val="bg1"/>
              </a:solidFill>
              <a:latin typeface="Poppins"/>
              <a:cs typeface="Poppins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solidFill>
                <a:schemeClr val="bg1"/>
              </a:solidFill>
              <a:latin typeface="Poppins"/>
              <a:cs typeface="Poppins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err="1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Publicación</a:t>
            </a: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en</a:t>
            </a: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periodico</a:t>
            </a: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de</a:t>
            </a: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mayor</a:t>
            </a:r>
            <a:r>
              <a:rPr lang="en-US" sz="1600" dirty="0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circulación</a:t>
            </a:r>
            <a:endParaRPr lang="en-US" sz="1600" b="1" dirty="0">
              <a:solidFill>
                <a:schemeClr val="bg1"/>
              </a:solidFill>
              <a:latin typeface="Poppins"/>
              <a:cs typeface="Poppins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solidFill>
                <a:schemeClr val="bg1"/>
              </a:solidFill>
              <a:latin typeface="Poppins"/>
              <a:cs typeface="Poppins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solidFill>
                <a:schemeClr val="bg1"/>
              </a:solidFill>
              <a:latin typeface="Poppins"/>
              <a:cs typeface="Poppins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>
              <a:solidFill>
                <a:schemeClr val="bg1"/>
              </a:solidFill>
              <a:latin typeface="Poppins"/>
              <a:cs typeface="Poppins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b="1" dirty="0">
              <a:solidFill>
                <a:schemeClr val="bg1"/>
              </a:solidFill>
              <a:latin typeface="Poppins"/>
              <a:cs typeface="Poppins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- 2° </a:t>
            </a:r>
            <a:r>
              <a:rPr lang="en-US" sz="2200" b="1" dirty="0" err="1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Fase</a:t>
            </a:r>
            <a:r>
              <a:rPr lang="en-US" sz="2200" b="1" dirty="0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: </a:t>
            </a:r>
            <a:r>
              <a:rPr lang="en-US" sz="2200" b="1" dirty="0">
                <a:solidFill>
                  <a:schemeClr val="bg1"/>
                </a:solidFill>
                <a:latin typeface="Poppins"/>
                <a:cs typeface="Poppins"/>
                <a:sym typeface="Arial"/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Elaboración de TDR </a:t>
            </a:r>
            <a:endParaRPr lang="en-US" sz="2200" dirty="0">
              <a:solidFill>
                <a:schemeClr val="bg1"/>
              </a:solidFill>
              <a:latin typeface="Poppins"/>
              <a:cs typeface="Poppins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b="1" dirty="0">
              <a:solidFill>
                <a:schemeClr val="bg1"/>
              </a:solidFill>
              <a:latin typeface="Poppins"/>
              <a:cs typeface="Poppins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err="1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Publicación</a:t>
            </a:r>
            <a:r>
              <a:rPr lang="en-US" sz="1600" b="1" dirty="0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en</a:t>
            </a:r>
            <a:r>
              <a:rPr lang="en-US" sz="1600" b="1" dirty="0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 portal de Plan </a:t>
            </a:r>
            <a:r>
              <a:rPr lang="en-US" sz="1600" b="1" dirty="0" err="1">
                <a:solidFill>
                  <a:schemeClr val="bg1"/>
                </a:solidFill>
                <a:latin typeface="Poppins"/>
                <a:cs typeface="Poppins"/>
                <a:sym typeface="Arial"/>
              </a:rPr>
              <a:t>Internacional</a:t>
            </a:r>
            <a:endParaRPr lang="en-US" sz="1600" b="1" dirty="0">
              <a:solidFill>
                <a:schemeClr val="bg1"/>
              </a:solidFill>
              <a:latin typeface="Poppins"/>
              <a:cs typeface="Poppins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b="1" dirty="0">
              <a:solidFill>
                <a:schemeClr val="bg1"/>
              </a:solidFill>
              <a:latin typeface="Poppins"/>
              <a:cs typeface="Poppins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b="1" dirty="0">
              <a:solidFill>
                <a:schemeClr val="bg1"/>
              </a:solidFill>
              <a:latin typeface="Poppins"/>
              <a:cs typeface="Poppins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b="1" dirty="0">
              <a:solidFill>
                <a:schemeClr val="bg1"/>
              </a:solidFill>
              <a:latin typeface="Poppins"/>
              <a:cs typeface="Poppins"/>
            </a:endParaRPr>
          </a:p>
          <a:p>
            <a:pPr marL="0" indent="0">
              <a:spcBef>
                <a:spcPts val="0"/>
              </a:spcBef>
              <a:buNone/>
            </a:pPr>
            <a:endParaRPr lang="es-SV" sz="1700" b="1" dirty="0">
              <a:solidFill>
                <a:schemeClr val="bg1"/>
              </a:solidFill>
              <a:latin typeface="Poppi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032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201">
          <a:extLst>
            <a:ext uri="{FF2B5EF4-FFF2-40B4-BE49-F238E27FC236}">
              <a16:creationId xmlns:a16="http://schemas.microsoft.com/office/drawing/2014/main" id="{B912138A-AE1D-D48A-48BB-D16C1B24B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514;p21">
            <a:extLst>
              <a:ext uri="{FF2B5EF4-FFF2-40B4-BE49-F238E27FC236}">
                <a16:creationId xmlns:a16="http://schemas.microsoft.com/office/drawing/2014/main" id="{C4F67FDE-EB9A-1363-0965-8B11A7CF65B8}"/>
              </a:ext>
            </a:extLst>
          </p:cNvPr>
          <p:cNvSpPr/>
          <p:nvPr/>
        </p:nvSpPr>
        <p:spPr>
          <a:xfrm rot="10800000" flipH="1">
            <a:off x="6153514" y="635517"/>
            <a:ext cx="5100549" cy="104072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0" name="Google Shape;514;p21">
            <a:extLst>
              <a:ext uri="{FF2B5EF4-FFF2-40B4-BE49-F238E27FC236}">
                <a16:creationId xmlns:a16="http://schemas.microsoft.com/office/drawing/2014/main" id="{AC9D0EA5-53C7-FAF3-30F2-D1C2572BA4FE}"/>
              </a:ext>
            </a:extLst>
          </p:cNvPr>
          <p:cNvSpPr/>
          <p:nvPr/>
        </p:nvSpPr>
        <p:spPr>
          <a:xfrm rot="10800000" flipH="1">
            <a:off x="6125972" y="1829012"/>
            <a:ext cx="5100549" cy="1040728"/>
          </a:xfrm>
          <a:prstGeom prst="roundRect">
            <a:avLst>
              <a:gd name="adj" fmla="val 50000"/>
            </a:avLst>
          </a:prstGeom>
          <a:solidFill>
            <a:srgbClr val="FFD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9" name="Google Shape;209;p10">
            <a:extLst>
              <a:ext uri="{FF2B5EF4-FFF2-40B4-BE49-F238E27FC236}">
                <a16:creationId xmlns:a16="http://schemas.microsoft.com/office/drawing/2014/main" id="{30250A95-B8E1-03C6-3F2B-35D84D68028E}"/>
              </a:ext>
            </a:extLst>
          </p:cNvPr>
          <p:cNvSpPr txBox="1"/>
          <p:nvPr/>
        </p:nvSpPr>
        <p:spPr>
          <a:xfrm>
            <a:off x="672127" y="417378"/>
            <a:ext cx="2823548" cy="1037865"/>
          </a:xfrm>
          <a:prstGeom prst="rect">
            <a:avLst/>
          </a:prstGeom>
          <a:solidFill>
            <a:srgbClr val="FFD600"/>
          </a:solidFill>
          <a:ln>
            <a:solidFill>
              <a:srgbClr val="FFD600"/>
            </a:solidFill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s-SV" b="1" dirty="0">
                <a:solidFill>
                  <a:srgbClr val="002060"/>
                </a:solidFill>
                <a:latin typeface="Poppins"/>
                <a:cs typeface="Poppins"/>
                <a:sym typeface="Poppins"/>
              </a:rPr>
              <a:t>Malla Curricular </a:t>
            </a:r>
          </a:p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s-SV" b="1" dirty="0">
                <a:solidFill>
                  <a:srgbClr val="002060"/>
                </a:solidFill>
                <a:latin typeface="Poppins"/>
                <a:cs typeface="Poppins"/>
                <a:sym typeface="Poppins"/>
              </a:rPr>
              <a:t>Proveedores Servicios Privados </a:t>
            </a:r>
            <a:endParaRPr lang="es-SV" dirty="0">
              <a:latin typeface="Poppins"/>
              <a:cs typeface="Poppins"/>
            </a:endParaRPr>
          </a:p>
        </p:txBody>
      </p:sp>
      <p:sp>
        <p:nvSpPr>
          <p:cNvPr id="16" name="Google Shape;530;p21">
            <a:extLst>
              <a:ext uri="{FF2B5EF4-FFF2-40B4-BE49-F238E27FC236}">
                <a16:creationId xmlns:a16="http://schemas.microsoft.com/office/drawing/2014/main" id="{29B411B4-7133-361D-6DF9-9F2BADD32CA1}"/>
              </a:ext>
            </a:extLst>
          </p:cNvPr>
          <p:cNvSpPr txBox="1"/>
          <p:nvPr/>
        </p:nvSpPr>
        <p:spPr>
          <a:xfrm>
            <a:off x="7194190" y="736674"/>
            <a:ext cx="3683439" cy="921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SV" sz="1100" b="1" dirty="0">
                <a:solidFill>
                  <a:srgbClr val="002060"/>
                </a:solidFill>
                <a:latin typeface="Poppins"/>
                <a:cs typeface="Poppins"/>
              </a:rPr>
              <a:t>Lineamientos</a:t>
            </a:r>
            <a:r>
              <a:rPr lang="es-SV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SV" sz="1100" b="1" dirty="0">
                <a:solidFill>
                  <a:srgbClr val="002060"/>
                </a:solidFill>
                <a:latin typeface="Poppins"/>
                <a:cs typeface="Poppins"/>
              </a:rPr>
              <a:t>Técnicos de ITS, Notificación Asistida de Contactos y Profilaxis Pre Exposición </a:t>
            </a:r>
          </a:p>
          <a:p>
            <a:r>
              <a:rPr lang="es-SV" sz="1100" b="1" dirty="0">
                <a:solidFill>
                  <a:srgbClr val="002060"/>
                </a:solidFill>
                <a:latin typeface="Poppins"/>
                <a:cs typeface="Poppins"/>
              </a:rPr>
              <a:t>Dr. Arturo Carrillo </a:t>
            </a:r>
          </a:p>
          <a:p>
            <a:endParaRPr lang="en-US" dirty="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" sz="1050" b="1" dirty="0">
              <a:solidFill>
                <a:schemeClr val="dk1"/>
              </a:solidFill>
              <a:latin typeface="Poppins"/>
              <a:ea typeface="Montserrat SemiBold"/>
              <a:cs typeface="Montserrat SemiBold"/>
            </a:endParaRPr>
          </a:p>
        </p:txBody>
      </p:sp>
      <p:sp>
        <p:nvSpPr>
          <p:cNvPr id="39" name="Google Shape;530;p21">
            <a:extLst>
              <a:ext uri="{FF2B5EF4-FFF2-40B4-BE49-F238E27FC236}">
                <a16:creationId xmlns:a16="http://schemas.microsoft.com/office/drawing/2014/main" id="{7A5863EC-D50A-C357-F0D3-99223AFF2D35}"/>
              </a:ext>
            </a:extLst>
          </p:cNvPr>
          <p:cNvSpPr txBox="1"/>
          <p:nvPr/>
        </p:nvSpPr>
        <p:spPr>
          <a:xfrm>
            <a:off x="7166649" y="1810819"/>
            <a:ext cx="3931317" cy="109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SV" sz="1100" b="1" dirty="0">
                <a:solidFill>
                  <a:srgbClr val="002060"/>
                </a:solidFill>
                <a:latin typeface="Poppins"/>
                <a:cs typeface="Poppins"/>
              </a:rPr>
              <a:t>Consejería pre y post para VIH/ITS, Factores de riesgo, identificación de PC. </a:t>
            </a:r>
          </a:p>
          <a:p>
            <a:endParaRPr lang="en" sz="900" b="1" dirty="0">
              <a:solidFill>
                <a:srgbClr val="002060"/>
              </a:solidFill>
              <a:latin typeface="Poppins"/>
            </a:endParaRPr>
          </a:p>
          <a:p>
            <a:pPr algn="ctr"/>
            <a:endParaRPr lang="en" sz="1050" b="1" dirty="0">
              <a:solidFill>
                <a:schemeClr val="dk1"/>
              </a:solidFill>
              <a:latin typeface="Poppins"/>
            </a:endParaRPr>
          </a:p>
        </p:txBody>
      </p:sp>
      <p:sp>
        <p:nvSpPr>
          <p:cNvPr id="40" name="Google Shape;514;p21">
            <a:extLst>
              <a:ext uri="{FF2B5EF4-FFF2-40B4-BE49-F238E27FC236}">
                <a16:creationId xmlns:a16="http://schemas.microsoft.com/office/drawing/2014/main" id="{5AF92C92-12AC-4D62-9B57-B74DFE187F64}"/>
              </a:ext>
            </a:extLst>
          </p:cNvPr>
          <p:cNvSpPr/>
          <p:nvPr/>
        </p:nvSpPr>
        <p:spPr>
          <a:xfrm rot="10800000" flipH="1">
            <a:off x="6135153" y="3004145"/>
            <a:ext cx="5100549" cy="1040728"/>
          </a:xfrm>
          <a:prstGeom prst="roundRect">
            <a:avLst>
              <a:gd name="adj" fmla="val 50000"/>
            </a:avLst>
          </a:prstGeom>
          <a:solidFill>
            <a:srgbClr val="0072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" name="Google Shape;518;p21">
            <a:extLst>
              <a:ext uri="{FF2B5EF4-FFF2-40B4-BE49-F238E27FC236}">
                <a16:creationId xmlns:a16="http://schemas.microsoft.com/office/drawing/2014/main" id="{76168B96-3866-603C-0F22-542E54B8145B}"/>
              </a:ext>
            </a:extLst>
          </p:cNvPr>
          <p:cNvSpPr/>
          <p:nvPr/>
        </p:nvSpPr>
        <p:spPr>
          <a:xfrm>
            <a:off x="6238895" y="3152439"/>
            <a:ext cx="762500" cy="76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2" name="Google Shape;526;p21">
            <a:extLst>
              <a:ext uri="{FF2B5EF4-FFF2-40B4-BE49-F238E27FC236}">
                <a16:creationId xmlns:a16="http://schemas.microsoft.com/office/drawing/2014/main" id="{49295226-C051-6F61-C362-6FFEE2D7C24B}"/>
              </a:ext>
            </a:extLst>
          </p:cNvPr>
          <p:cNvSpPr txBox="1"/>
          <p:nvPr/>
        </p:nvSpPr>
        <p:spPr>
          <a:xfrm>
            <a:off x="6258587" y="3316454"/>
            <a:ext cx="732318" cy="48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72CE"/>
                </a:solidFill>
                <a:latin typeface="Poppins"/>
                <a:ea typeface="Montserrat SemiBold"/>
                <a:cs typeface="Montserrat SemiBold"/>
                <a:sym typeface="Montserrat SemiBold"/>
              </a:rPr>
              <a:t>03</a:t>
            </a:r>
            <a:endParaRPr lang="en-US" sz="2800" b="1">
              <a:solidFill>
                <a:srgbClr val="0072CE"/>
              </a:solidFill>
              <a:latin typeface="Poppins"/>
              <a:ea typeface="Montserrat SemiBold"/>
              <a:cs typeface="Montserrat SemiBold"/>
            </a:endParaRPr>
          </a:p>
        </p:txBody>
      </p:sp>
      <p:sp>
        <p:nvSpPr>
          <p:cNvPr id="43" name="Google Shape;530;p21">
            <a:extLst>
              <a:ext uri="{FF2B5EF4-FFF2-40B4-BE49-F238E27FC236}">
                <a16:creationId xmlns:a16="http://schemas.microsoft.com/office/drawing/2014/main" id="{E4D35EAF-76CD-9243-EBE7-14F9EBAA243B}"/>
              </a:ext>
            </a:extLst>
          </p:cNvPr>
          <p:cNvSpPr txBox="1"/>
          <p:nvPr/>
        </p:nvSpPr>
        <p:spPr>
          <a:xfrm>
            <a:off x="7166649" y="3257705"/>
            <a:ext cx="3393709" cy="55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050" b="1" dirty="0">
                <a:solidFill>
                  <a:schemeClr val="dk1"/>
                </a:solidFill>
                <a:latin typeface="Poppins"/>
                <a:sym typeface="Montserrat SemiBold"/>
              </a:rPr>
              <a:t>           </a:t>
            </a:r>
          </a:p>
          <a:p>
            <a:r>
              <a:rPr lang="es-SV" sz="1050" b="1" dirty="0">
                <a:solidFill>
                  <a:schemeClr val="bg1"/>
                </a:solidFill>
                <a:latin typeface="Poppins"/>
              </a:rPr>
              <a:t>Flujos de información y notificación a los sistemas de monitoreo y vigilancia.</a:t>
            </a:r>
            <a:endParaRPr lang="en" sz="1050" b="1" dirty="0">
              <a:solidFill>
                <a:schemeClr val="bg1"/>
              </a:solidFill>
              <a:latin typeface="Poppins"/>
            </a:endParaRPr>
          </a:p>
          <a:p>
            <a:r>
              <a:rPr lang="en" sz="1050" b="1" dirty="0">
                <a:solidFill>
                  <a:schemeClr val="bg1"/>
                </a:solidFill>
                <a:latin typeface="Poppins"/>
              </a:rPr>
              <a:t>Dra. Milisbeth Gonzalez </a:t>
            </a:r>
          </a:p>
          <a:p>
            <a:pPr algn="ctr"/>
            <a:endParaRPr lang="en" sz="1050" b="1" dirty="0">
              <a:solidFill>
                <a:schemeClr val="dk1"/>
              </a:solidFill>
              <a:latin typeface="Poppins"/>
            </a:endParaRPr>
          </a:p>
        </p:txBody>
      </p:sp>
      <p:sp>
        <p:nvSpPr>
          <p:cNvPr id="44" name="Google Shape;514;p21">
            <a:extLst>
              <a:ext uri="{FF2B5EF4-FFF2-40B4-BE49-F238E27FC236}">
                <a16:creationId xmlns:a16="http://schemas.microsoft.com/office/drawing/2014/main" id="{8D9DF8FA-8CAC-C55E-5136-F10047B6919A}"/>
              </a:ext>
            </a:extLst>
          </p:cNvPr>
          <p:cNvSpPr/>
          <p:nvPr/>
        </p:nvSpPr>
        <p:spPr>
          <a:xfrm rot="10800000" flipH="1">
            <a:off x="6153513" y="4142553"/>
            <a:ext cx="5091368" cy="1013186"/>
          </a:xfrm>
          <a:prstGeom prst="roundRect">
            <a:avLst>
              <a:gd name="adj" fmla="val 50000"/>
            </a:avLst>
          </a:prstGeom>
          <a:solidFill>
            <a:srgbClr val="FF62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" name="Google Shape;518;p21">
            <a:extLst>
              <a:ext uri="{FF2B5EF4-FFF2-40B4-BE49-F238E27FC236}">
                <a16:creationId xmlns:a16="http://schemas.microsoft.com/office/drawing/2014/main" id="{7703D895-A9FE-E220-C2F9-56559B4083F2}"/>
              </a:ext>
            </a:extLst>
          </p:cNvPr>
          <p:cNvSpPr/>
          <p:nvPr/>
        </p:nvSpPr>
        <p:spPr>
          <a:xfrm>
            <a:off x="6266436" y="4272486"/>
            <a:ext cx="762500" cy="76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" name="Google Shape;526;p21">
            <a:extLst>
              <a:ext uri="{FF2B5EF4-FFF2-40B4-BE49-F238E27FC236}">
                <a16:creationId xmlns:a16="http://schemas.microsoft.com/office/drawing/2014/main" id="{63AF6AC9-1A9D-8AD1-436E-68590A755B76}"/>
              </a:ext>
            </a:extLst>
          </p:cNvPr>
          <p:cNvSpPr txBox="1"/>
          <p:nvPr/>
        </p:nvSpPr>
        <p:spPr>
          <a:xfrm>
            <a:off x="6286128" y="4445682"/>
            <a:ext cx="732318" cy="48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6200"/>
                </a:solidFill>
                <a:latin typeface="Poppins"/>
                <a:ea typeface="Montserrat SemiBold"/>
                <a:cs typeface="Montserrat SemiBold"/>
                <a:sym typeface="Montserrat SemiBold"/>
              </a:rPr>
              <a:t>04</a:t>
            </a:r>
            <a:endParaRPr lang="en-US" sz="2800" b="1">
              <a:solidFill>
                <a:srgbClr val="FF6200"/>
              </a:solidFill>
              <a:latin typeface="Poppins"/>
              <a:ea typeface="Montserrat SemiBold"/>
              <a:cs typeface="Montserrat SemiBold"/>
            </a:endParaRPr>
          </a:p>
        </p:txBody>
      </p:sp>
      <p:sp>
        <p:nvSpPr>
          <p:cNvPr id="47" name="Google Shape;530;p21">
            <a:extLst>
              <a:ext uri="{FF2B5EF4-FFF2-40B4-BE49-F238E27FC236}">
                <a16:creationId xmlns:a16="http://schemas.microsoft.com/office/drawing/2014/main" id="{59F22217-41B7-8F8C-E0CA-B16D41CD3AD6}"/>
              </a:ext>
            </a:extLst>
          </p:cNvPr>
          <p:cNvSpPr txBox="1"/>
          <p:nvPr/>
        </p:nvSpPr>
        <p:spPr>
          <a:xfrm>
            <a:off x="7185012" y="4349015"/>
            <a:ext cx="3683436" cy="48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SV" sz="1100" b="1" dirty="0">
                <a:solidFill>
                  <a:schemeClr val="bg1"/>
                </a:solidFill>
                <a:latin typeface="Poppins"/>
                <a:cs typeface="Poppins"/>
              </a:rPr>
              <a:t>Algoritmos y flujogramas diagnósticos para ITS/VIH</a:t>
            </a:r>
          </a:p>
          <a:p>
            <a:r>
              <a:rPr lang="es-SV" sz="1100" b="1" dirty="0">
                <a:solidFill>
                  <a:schemeClr val="bg1"/>
                </a:solidFill>
                <a:latin typeface="Poppins"/>
                <a:cs typeface="Poppins"/>
              </a:rPr>
              <a:t>Lic. Héctor Parada </a:t>
            </a:r>
            <a:endParaRPr lang="en" sz="1100" b="1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48" name="Google Shape;518;p21">
            <a:extLst>
              <a:ext uri="{FF2B5EF4-FFF2-40B4-BE49-F238E27FC236}">
                <a16:creationId xmlns:a16="http://schemas.microsoft.com/office/drawing/2014/main" id="{980B47E4-4B4D-141C-E166-12E5363D2D99}"/>
              </a:ext>
            </a:extLst>
          </p:cNvPr>
          <p:cNvSpPr/>
          <p:nvPr/>
        </p:nvSpPr>
        <p:spPr>
          <a:xfrm>
            <a:off x="6248075" y="1958944"/>
            <a:ext cx="762500" cy="76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" name="Google Shape;526;p21">
            <a:extLst>
              <a:ext uri="{FF2B5EF4-FFF2-40B4-BE49-F238E27FC236}">
                <a16:creationId xmlns:a16="http://schemas.microsoft.com/office/drawing/2014/main" id="{B5C822E1-96DD-BF23-BDFA-42658AC9475D}"/>
              </a:ext>
            </a:extLst>
          </p:cNvPr>
          <p:cNvSpPr txBox="1"/>
          <p:nvPr/>
        </p:nvSpPr>
        <p:spPr>
          <a:xfrm>
            <a:off x="6267767" y="2122960"/>
            <a:ext cx="732318" cy="48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D600"/>
                </a:solidFill>
                <a:latin typeface="Poppins"/>
                <a:ea typeface="Montserrat SemiBold"/>
                <a:cs typeface="Montserrat SemiBold"/>
                <a:sym typeface="Montserrat SemiBold"/>
              </a:rPr>
              <a:t>02</a:t>
            </a:r>
            <a:endParaRPr lang="en-US" sz="2800" b="1">
              <a:solidFill>
                <a:srgbClr val="FFD600"/>
              </a:solidFill>
              <a:latin typeface="Poppins"/>
              <a:ea typeface="Montserrat SemiBold"/>
              <a:cs typeface="Montserrat SemiBold"/>
            </a:endParaRPr>
          </a:p>
        </p:txBody>
      </p:sp>
      <p:sp>
        <p:nvSpPr>
          <p:cNvPr id="51" name="Google Shape;514;p21">
            <a:extLst>
              <a:ext uri="{FF2B5EF4-FFF2-40B4-BE49-F238E27FC236}">
                <a16:creationId xmlns:a16="http://schemas.microsoft.com/office/drawing/2014/main" id="{DA6467A2-B659-8813-8B2E-634795383FAD}"/>
              </a:ext>
            </a:extLst>
          </p:cNvPr>
          <p:cNvSpPr/>
          <p:nvPr/>
        </p:nvSpPr>
        <p:spPr>
          <a:xfrm rot="10800000" flipH="1">
            <a:off x="6144332" y="5271781"/>
            <a:ext cx="5091368" cy="1013186"/>
          </a:xfrm>
          <a:prstGeom prst="roundRect">
            <a:avLst>
              <a:gd name="adj" fmla="val 50000"/>
            </a:avLst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2" name="Google Shape;518;p21">
            <a:extLst>
              <a:ext uri="{FF2B5EF4-FFF2-40B4-BE49-F238E27FC236}">
                <a16:creationId xmlns:a16="http://schemas.microsoft.com/office/drawing/2014/main" id="{978D4245-E57E-3F62-E2AB-D63FBF63C5C2}"/>
              </a:ext>
            </a:extLst>
          </p:cNvPr>
          <p:cNvSpPr/>
          <p:nvPr/>
        </p:nvSpPr>
        <p:spPr>
          <a:xfrm>
            <a:off x="6257255" y="5401714"/>
            <a:ext cx="762500" cy="76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3" name="Google Shape;526;p21">
            <a:extLst>
              <a:ext uri="{FF2B5EF4-FFF2-40B4-BE49-F238E27FC236}">
                <a16:creationId xmlns:a16="http://schemas.microsoft.com/office/drawing/2014/main" id="{3643EB15-A7A6-7CBF-4260-E54590AC4DB8}"/>
              </a:ext>
            </a:extLst>
          </p:cNvPr>
          <p:cNvSpPr txBox="1"/>
          <p:nvPr/>
        </p:nvSpPr>
        <p:spPr>
          <a:xfrm>
            <a:off x="6276947" y="5574910"/>
            <a:ext cx="732318" cy="48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9900FF"/>
                </a:solidFill>
                <a:latin typeface="Poppins"/>
                <a:ea typeface="Montserrat SemiBold"/>
                <a:cs typeface="Montserrat SemiBold"/>
                <a:sym typeface="Montserrat SemiBold"/>
              </a:rPr>
              <a:t>05</a:t>
            </a:r>
            <a:endParaRPr lang="en-US" sz="2800" b="1">
              <a:solidFill>
                <a:srgbClr val="9900FF"/>
              </a:solidFill>
              <a:latin typeface="Poppins"/>
              <a:ea typeface="Montserrat SemiBold"/>
              <a:cs typeface="Montserrat SemiBold"/>
            </a:endParaRPr>
          </a:p>
        </p:txBody>
      </p:sp>
      <p:sp>
        <p:nvSpPr>
          <p:cNvPr id="54" name="Google Shape;530;p21">
            <a:extLst>
              <a:ext uri="{FF2B5EF4-FFF2-40B4-BE49-F238E27FC236}">
                <a16:creationId xmlns:a16="http://schemas.microsoft.com/office/drawing/2014/main" id="{81930DB0-F796-3D9A-5DE2-3D453009244A}"/>
              </a:ext>
            </a:extLst>
          </p:cNvPr>
          <p:cNvSpPr txBox="1"/>
          <p:nvPr/>
        </p:nvSpPr>
        <p:spPr>
          <a:xfrm>
            <a:off x="7175832" y="5556550"/>
            <a:ext cx="3701796" cy="64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100" b="1" dirty="0">
                <a:solidFill>
                  <a:schemeClr val="bg1"/>
                </a:solidFill>
                <a:latin typeface="Poppins"/>
                <a:cs typeface="Poppins"/>
              </a:rPr>
              <a:t>Procesos de Prevención/IGC </a:t>
            </a:r>
          </a:p>
          <a:p>
            <a:r>
              <a:rPr lang="en" sz="1100" b="1" dirty="0">
                <a:solidFill>
                  <a:schemeClr val="bg1"/>
                </a:solidFill>
                <a:latin typeface="Poppins"/>
                <a:cs typeface="Poppins"/>
              </a:rPr>
              <a:t>Plan Internacional </a:t>
            </a:r>
            <a:endParaRPr lang="en" sz="1100" dirty="0">
              <a:solidFill>
                <a:schemeClr val="bg1"/>
              </a:solidFill>
              <a:latin typeface="Poppins"/>
              <a:cs typeface="Poppins"/>
            </a:endParaRPr>
          </a:p>
          <a:p>
            <a:endParaRPr lang="en" sz="1050" b="1" dirty="0">
              <a:solidFill>
                <a:schemeClr val="bg1"/>
              </a:solidFill>
              <a:latin typeface="Poppins"/>
            </a:endParaRPr>
          </a:p>
        </p:txBody>
      </p:sp>
      <p:sp>
        <p:nvSpPr>
          <p:cNvPr id="55" name="Google Shape;518;p21">
            <a:extLst>
              <a:ext uri="{FF2B5EF4-FFF2-40B4-BE49-F238E27FC236}">
                <a16:creationId xmlns:a16="http://schemas.microsoft.com/office/drawing/2014/main" id="{149113D2-1798-0D44-CD8D-D20F69ACCAAA}"/>
              </a:ext>
            </a:extLst>
          </p:cNvPr>
          <p:cNvSpPr/>
          <p:nvPr/>
        </p:nvSpPr>
        <p:spPr>
          <a:xfrm>
            <a:off x="6257255" y="765450"/>
            <a:ext cx="762500" cy="76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6" name="Google Shape;526;p21">
            <a:extLst>
              <a:ext uri="{FF2B5EF4-FFF2-40B4-BE49-F238E27FC236}">
                <a16:creationId xmlns:a16="http://schemas.microsoft.com/office/drawing/2014/main" id="{1252A4BC-B176-3F36-F63E-B67514A45850}"/>
              </a:ext>
            </a:extLst>
          </p:cNvPr>
          <p:cNvSpPr txBox="1"/>
          <p:nvPr/>
        </p:nvSpPr>
        <p:spPr>
          <a:xfrm>
            <a:off x="6276947" y="929466"/>
            <a:ext cx="732318" cy="48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00B0F0"/>
                </a:solidFill>
                <a:latin typeface="Poppins"/>
                <a:ea typeface="Montserrat SemiBold"/>
                <a:cs typeface="Montserrat SemiBold"/>
                <a:sym typeface="Montserrat SemiBold"/>
              </a:rPr>
              <a:t>01</a:t>
            </a:r>
            <a:endParaRPr lang="en-US" sz="2800" b="1" dirty="0">
              <a:solidFill>
                <a:srgbClr val="00B0F0"/>
              </a:solidFill>
              <a:latin typeface="Poppins"/>
              <a:ea typeface="Montserrat SemiBold"/>
              <a:cs typeface="Montserrat SemiBold"/>
            </a:endParaRPr>
          </a:p>
        </p:txBody>
      </p: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780E5404-7838-A27B-3522-7CAD3034E6B1}"/>
              </a:ext>
            </a:extLst>
          </p:cNvPr>
          <p:cNvCxnSpPr/>
          <p:nvPr/>
        </p:nvCxnSpPr>
        <p:spPr>
          <a:xfrm flipV="1">
            <a:off x="4298962" y="2381503"/>
            <a:ext cx="1814446" cy="830438"/>
          </a:xfrm>
          <a:prstGeom prst="straightConnector1">
            <a:avLst/>
          </a:prstGeom>
          <a:ln>
            <a:solidFill>
              <a:srgbClr val="FFD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5EE1FB48-CC5C-9972-2B93-008052FDD49A}"/>
              </a:ext>
            </a:extLst>
          </p:cNvPr>
          <p:cNvCxnSpPr/>
          <p:nvPr/>
        </p:nvCxnSpPr>
        <p:spPr>
          <a:xfrm>
            <a:off x="4306236" y="3477822"/>
            <a:ext cx="1843417" cy="186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13C9A40B-30BD-F386-750E-0F597C8F2D45}"/>
              </a:ext>
            </a:extLst>
          </p:cNvPr>
          <p:cNvCxnSpPr/>
          <p:nvPr/>
        </p:nvCxnSpPr>
        <p:spPr>
          <a:xfrm>
            <a:off x="4320304" y="3907529"/>
            <a:ext cx="1830779" cy="712519"/>
          </a:xfrm>
          <a:prstGeom prst="straightConnector1">
            <a:avLst/>
          </a:prstGeom>
          <a:ln>
            <a:solidFill>
              <a:srgbClr val="FF6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41AE2062-2F1A-8583-0A25-704237BE6806}"/>
              </a:ext>
            </a:extLst>
          </p:cNvPr>
          <p:cNvCxnSpPr/>
          <p:nvPr/>
        </p:nvCxnSpPr>
        <p:spPr>
          <a:xfrm>
            <a:off x="4223490" y="4295505"/>
            <a:ext cx="1900051" cy="1573480"/>
          </a:xfrm>
          <a:prstGeom prst="straightConnector1">
            <a:avLst/>
          </a:prstGeom>
          <a:ln>
            <a:solidFill>
              <a:srgbClr val="99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48AA2ADF-113B-A0E4-DA0F-E97B44E47514}"/>
              </a:ext>
            </a:extLst>
          </p:cNvPr>
          <p:cNvCxnSpPr/>
          <p:nvPr/>
        </p:nvCxnSpPr>
        <p:spPr>
          <a:xfrm flipV="1">
            <a:off x="4080057" y="1224255"/>
            <a:ext cx="2055288" cy="1745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Google Shape;518;p21">
            <a:extLst>
              <a:ext uri="{FF2B5EF4-FFF2-40B4-BE49-F238E27FC236}">
                <a16:creationId xmlns:a16="http://schemas.microsoft.com/office/drawing/2014/main" id="{99D4C7B3-D764-C6DD-9F61-29875DE5BF43}"/>
              </a:ext>
            </a:extLst>
          </p:cNvPr>
          <p:cNvSpPr/>
          <p:nvPr/>
        </p:nvSpPr>
        <p:spPr>
          <a:xfrm>
            <a:off x="2226917" y="2436342"/>
            <a:ext cx="2369127" cy="236912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8" name="Google Shape;526;p21">
            <a:extLst>
              <a:ext uri="{FF2B5EF4-FFF2-40B4-BE49-F238E27FC236}">
                <a16:creationId xmlns:a16="http://schemas.microsoft.com/office/drawing/2014/main" id="{5CA7C798-D6E5-0CAE-E322-0562E0D502B8}"/>
              </a:ext>
            </a:extLst>
          </p:cNvPr>
          <p:cNvSpPr txBox="1"/>
          <p:nvPr/>
        </p:nvSpPr>
        <p:spPr>
          <a:xfrm>
            <a:off x="2274152" y="3490889"/>
            <a:ext cx="2283859" cy="33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b="1" dirty="0">
                <a:solidFill>
                  <a:schemeClr val="bg1"/>
                </a:solidFill>
                <a:latin typeface="Poppins"/>
                <a:sym typeface="Montserrat SemiBold"/>
              </a:rPr>
              <a:t>MINSAL</a:t>
            </a:r>
          </a:p>
          <a:p>
            <a:pPr algn="ctr"/>
            <a:r>
              <a:rPr lang="en" sz="2800" b="1" dirty="0">
                <a:solidFill>
                  <a:schemeClr val="bg1"/>
                </a:solidFill>
                <a:latin typeface="Poppins"/>
                <a:sym typeface="Montserrat SemiBold"/>
              </a:rPr>
              <a:t>PLAN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7" name="Graphic 196">
            <a:extLst>
              <a:ext uri="{FF2B5EF4-FFF2-40B4-BE49-F238E27FC236}">
                <a16:creationId xmlns:a16="http://schemas.microsoft.com/office/drawing/2014/main" id="{5FCBF59D-33A7-B9BF-5328-2F312EA86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-34680" y="5694263"/>
            <a:ext cx="2374200" cy="142379"/>
          </a:xfrm>
          <a:prstGeom prst="rect">
            <a:avLst/>
          </a:prstGeom>
        </p:spPr>
      </p:pic>
      <p:pic>
        <p:nvPicPr>
          <p:cNvPr id="198" name="Graphic 197">
            <a:extLst>
              <a:ext uri="{FF2B5EF4-FFF2-40B4-BE49-F238E27FC236}">
                <a16:creationId xmlns:a16="http://schemas.microsoft.com/office/drawing/2014/main" id="{2B4703CC-035B-9224-0FE3-F995C6721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2122671" y="5694263"/>
            <a:ext cx="2374200" cy="142379"/>
          </a:xfrm>
          <a:prstGeom prst="rect">
            <a:avLst/>
          </a:prstGeom>
        </p:spPr>
      </p:pic>
      <p:pic>
        <p:nvPicPr>
          <p:cNvPr id="199" name="Graphic 198">
            <a:extLst>
              <a:ext uri="{FF2B5EF4-FFF2-40B4-BE49-F238E27FC236}">
                <a16:creationId xmlns:a16="http://schemas.microsoft.com/office/drawing/2014/main" id="{BDFF2DC8-F521-BAA1-64DB-59939230C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-34681" y="6001042"/>
            <a:ext cx="2374200" cy="142379"/>
          </a:xfrm>
          <a:prstGeom prst="rect">
            <a:avLst/>
          </a:prstGeom>
        </p:spPr>
      </p:pic>
      <p:pic>
        <p:nvPicPr>
          <p:cNvPr id="200" name="Graphic 199">
            <a:extLst>
              <a:ext uri="{FF2B5EF4-FFF2-40B4-BE49-F238E27FC236}">
                <a16:creationId xmlns:a16="http://schemas.microsoft.com/office/drawing/2014/main" id="{A624EE2A-7440-0BF8-C49B-50187F788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2122671" y="6001042"/>
            <a:ext cx="2374200" cy="14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16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21;p12">
            <a:extLst>
              <a:ext uri="{FF2B5EF4-FFF2-40B4-BE49-F238E27FC236}">
                <a16:creationId xmlns:a16="http://schemas.microsoft.com/office/drawing/2014/main" id="{C579FF46-92FE-3A25-579A-69B58585DF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694" y="105153"/>
            <a:ext cx="7219471" cy="489130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3C4B"/>
              </a:buClr>
              <a:buSzPts val="3200"/>
              <a:buFont typeface="Poppins"/>
              <a:buNone/>
            </a:pPr>
            <a:r>
              <a:rPr lang="es-MX" b="1" dirty="0">
                <a:solidFill>
                  <a:srgbClr val="243C4B"/>
                </a:solidFill>
                <a:latin typeface="Poppins"/>
                <a:ea typeface="Poppins"/>
                <a:cs typeface="Poppins"/>
                <a:sym typeface="Poppins"/>
              </a:rPr>
              <a:t>Entrenamiento Laboratorio Clínico</a:t>
            </a:r>
            <a:endParaRPr lang="es-SV" b="1" dirty="0">
              <a:solidFill>
                <a:srgbClr val="243C4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D8DBDA-F1BD-482F-B51E-FA6447E47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580" y="3781055"/>
            <a:ext cx="5470126" cy="30769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B92D356-6B64-4236-9E14-5D9449112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70" y="824695"/>
            <a:ext cx="3325905" cy="59127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6C870DA-E13E-45B8-A72B-EEDA8C1C6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580" y="704109"/>
            <a:ext cx="5470126" cy="3076946"/>
          </a:xfrm>
          <a:prstGeom prst="rect">
            <a:avLst/>
          </a:prstGeom>
        </p:spPr>
      </p:pic>
      <p:sp>
        <p:nvSpPr>
          <p:cNvPr id="17" name="CuadroTexto 8">
            <a:extLst>
              <a:ext uri="{FF2B5EF4-FFF2-40B4-BE49-F238E27FC236}">
                <a16:creationId xmlns:a16="http://schemas.microsoft.com/office/drawing/2014/main" id="{94E6F73B-8551-4A16-93B2-C7B2D834C8D1}"/>
              </a:ext>
            </a:extLst>
          </p:cNvPr>
          <p:cNvSpPr txBox="1"/>
          <p:nvPr/>
        </p:nvSpPr>
        <p:spPr>
          <a:xfrm>
            <a:off x="7694600" y="105153"/>
            <a:ext cx="4392706" cy="441788"/>
          </a:xfrm>
          <a:prstGeom prst="rect">
            <a:avLst/>
          </a:prstGeom>
          <a:solidFill>
            <a:srgbClr val="DC008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SV" sz="2500" b="1" dirty="0">
                <a:solidFill>
                  <a:schemeClr val="lt1"/>
                </a:solidFill>
                <a:latin typeface="Poppins"/>
                <a:ea typeface="+mn-lt"/>
                <a:cs typeface="+mn-lt"/>
              </a:rPr>
              <a:t>COPLACES 29-30-31 Julio</a:t>
            </a:r>
            <a:endParaRPr lang="es-SV" sz="2500" dirty="0">
              <a:solidFill>
                <a:schemeClr val="lt1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02195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21;p12">
            <a:extLst>
              <a:ext uri="{FF2B5EF4-FFF2-40B4-BE49-F238E27FC236}">
                <a16:creationId xmlns:a16="http://schemas.microsoft.com/office/drawing/2014/main" id="{C579FF46-92FE-3A25-579A-69B58585DF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694" y="105153"/>
            <a:ext cx="7219471" cy="489130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3C4B"/>
              </a:buClr>
              <a:buSzPts val="3200"/>
              <a:buFont typeface="Poppins"/>
              <a:buNone/>
            </a:pPr>
            <a:r>
              <a:rPr lang="es-MX" b="1" dirty="0">
                <a:solidFill>
                  <a:srgbClr val="243C4B"/>
                </a:solidFill>
                <a:latin typeface="Poppins"/>
                <a:ea typeface="Poppins"/>
                <a:cs typeface="Poppins"/>
                <a:sym typeface="Poppins"/>
              </a:rPr>
              <a:t>Capacitación Médicos </a:t>
            </a:r>
            <a:endParaRPr lang="es-SV" b="1" dirty="0">
              <a:solidFill>
                <a:srgbClr val="243C4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0F25435-0D56-4D68-9105-853D7DCCC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48" y="851647"/>
            <a:ext cx="3282482" cy="58355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E150A9-8C56-46FE-83D3-C7D18D909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806" y="688303"/>
            <a:ext cx="4055547" cy="30416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83E2985-A632-4B88-87DE-E068D42CF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604" y="688303"/>
            <a:ext cx="4055545" cy="304166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817D4A5-FD85-4BA5-96EE-EB2A40937D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978"/>
          <a:stretch/>
        </p:blipFill>
        <p:spPr>
          <a:xfrm>
            <a:off x="4770750" y="3769409"/>
            <a:ext cx="6006798" cy="304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45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9409FEA-CCBF-7F51-BD39-CD143C99BB1B}"/>
              </a:ext>
            </a:extLst>
          </p:cNvPr>
          <p:cNvCxnSpPr/>
          <p:nvPr/>
        </p:nvCxnSpPr>
        <p:spPr>
          <a:xfrm>
            <a:off x="2408424" y="3679105"/>
            <a:ext cx="7220549" cy="162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253;p18">
            <a:extLst>
              <a:ext uri="{FF2B5EF4-FFF2-40B4-BE49-F238E27FC236}">
                <a16:creationId xmlns:a16="http://schemas.microsoft.com/office/drawing/2014/main" id="{3D30573A-C316-41E3-AAD6-0FDA0315080B}"/>
              </a:ext>
            </a:extLst>
          </p:cNvPr>
          <p:cNvSpPr/>
          <p:nvPr/>
        </p:nvSpPr>
        <p:spPr>
          <a:xfrm>
            <a:off x="2981135" y="1480386"/>
            <a:ext cx="1640472" cy="160885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600" b="1" dirty="0">
                <a:solidFill>
                  <a:schemeClr val="bg1"/>
                </a:solidFill>
                <a:latin typeface="Poppins Bold"/>
                <a:sym typeface="Montserrat Medium"/>
              </a:rPr>
              <a:t> La Libertad</a:t>
            </a:r>
          </a:p>
          <a:p>
            <a:pPr algn="ctr"/>
            <a:r>
              <a:rPr lang="en" sz="1600" b="1" dirty="0">
                <a:solidFill>
                  <a:schemeClr val="bg1"/>
                </a:solidFill>
                <a:latin typeface="Poppins Bold"/>
                <a:sym typeface="Montserrat Medium"/>
              </a:rPr>
              <a:t>2 </a:t>
            </a:r>
            <a:endParaRPr sz="1600" b="1" dirty="0">
              <a:solidFill>
                <a:schemeClr val="bg1"/>
              </a:solidFill>
              <a:latin typeface="Poppins Bold"/>
              <a:sym typeface="Montserrat Medium"/>
            </a:endParaRPr>
          </a:p>
        </p:txBody>
      </p:sp>
      <p:sp>
        <p:nvSpPr>
          <p:cNvPr id="7" name="Google Shape;255;p18">
            <a:extLst>
              <a:ext uri="{FF2B5EF4-FFF2-40B4-BE49-F238E27FC236}">
                <a16:creationId xmlns:a16="http://schemas.microsoft.com/office/drawing/2014/main" id="{07A68522-3E55-3C32-F72D-D9D3E8AAF955}"/>
              </a:ext>
            </a:extLst>
          </p:cNvPr>
          <p:cNvSpPr/>
          <p:nvPr/>
        </p:nvSpPr>
        <p:spPr>
          <a:xfrm>
            <a:off x="7412222" y="1480386"/>
            <a:ext cx="1640472" cy="16088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b="1" dirty="0">
                <a:latin typeface="Poppins Bold"/>
                <a:ea typeface="Montserrat Medium"/>
                <a:cs typeface="Montserrat Medium"/>
                <a:sym typeface="Montserrat SemiBold"/>
              </a:rPr>
              <a:t>La Paz </a:t>
            </a:r>
          </a:p>
          <a:p>
            <a:pPr algn="ctr"/>
            <a:r>
              <a:rPr lang="en" sz="1400" b="1" dirty="0">
                <a:latin typeface="Poppins Bold"/>
                <a:ea typeface="Montserrat SemiBold"/>
                <a:cs typeface="Montserrat SemiBold"/>
                <a:sym typeface="Montserrat SemiBold"/>
              </a:rPr>
              <a:t>2</a:t>
            </a:r>
            <a:endParaRPr lang="en-US" sz="1400" b="1" dirty="0">
              <a:latin typeface="Poppins Bold"/>
              <a:ea typeface="Montserrat SemiBold"/>
              <a:cs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" name="Google Shape;281;p18">
            <a:extLst>
              <a:ext uri="{FF2B5EF4-FFF2-40B4-BE49-F238E27FC236}">
                <a16:creationId xmlns:a16="http://schemas.microsoft.com/office/drawing/2014/main" id="{FE3E940E-009A-09F4-8D2E-6941D45DA4C6}"/>
              </a:ext>
            </a:extLst>
          </p:cNvPr>
          <p:cNvSpPr txBox="1"/>
          <p:nvPr/>
        </p:nvSpPr>
        <p:spPr>
          <a:xfrm>
            <a:off x="739495" y="4254856"/>
            <a:ext cx="1692632" cy="453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Poppins"/>
                <a:ea typeface="Montserrat SemiBold"/>
                <a:cs typeface="Poppins"/>
                <a:sym typeface="Montserrat SemiBold"/>
              </a:rPr>
              <a:t>Proveedores</a:t>
            </a:r>
            <a:endParaRPr sz="1600" b="1" dirty="0">
              <a:solidFill>
                <a:srgbClr val="FFFFFF"/>
              </a:solidFill>
              <a:latin typeface="Poppins"/>
              <a:ea typeface="Montserrat SemiBold"/>
              <a:cs typeface="Poppins"/>
              <a:sym typeface="Montserrat SemiBold"/>
            </a:endParaRPr>
          </a:p>
        </p:txBody>
      </p:sp>
      <p:sp>
        <p:nvSpPr>
          <p:cNvPr id="12" name="Google Shape;282;p18">
            <a:extLst>
              <a:ext uri="{FF2B5EF4-FFF2-40B4-BE49-F238E27FC236}">
                <a16:creationId xmlns:a16="http://schemas.microsoft.com/office/drawing/2014/main" id="{5E6E9743-F252-E36D-7474-975EF4A76A7D}"/>
              </a:ext>
            </a:extLst>
          </p:cNvPr>
          <p:cNvSpPr txBox="1"/>
          <p:nvPr/>
        </p:nvSpPr>
        <p:spPr>
          <a:xfrm>
            <a:off x="739514" y="4601529"/>
            <a:ext cx="1692632" cy="137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Médico: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CUREN: </a:t>
            </a:r>
            <a:r>
              <a:rPr lang="es-SV" sz="1200" dirty="0" err="1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Dr</a:t>
            </a:r>
            <a:r>
              <a:rPr lang="en" sz="1200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. Juan Carlos Iglesias Guzman – Urologo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solidFill>
                <a:srgbClr val="FFFFFF"/>
              </a:solidFill>
              <a:latin typeface="Poppins"/>
              <a:ea typeface="Montserrat Medium"/>
              <a:cs typeface="Poppins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Laboratorio Clinico</a:t>
            </a:r>
            <a:r>
              <a:rPr lang="en" sz="1200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:</a:t>
            </a:r>
          </a:p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200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CECIAM </a:t>
            </a:r>
          </a:p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200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Clinico Escalón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 </a:t>
            </a:r>
            <a:endParaRPr sz="1200" dirty="0">
              <a:solidFill>
                <a:srgbClr val="FFFFFF"/>
              </a:solidFill>
              <a:latin typeface="Poppins"/>
              <a:ea typeface="Montserrat Medium"/>
              <a:cs typeface="Poppins"/>
              <a:sym typeface="Montserrat Medium"/>
            </a:endParaRPr>
          </a:p>
        </p:txBody>
      </p:sp>
      <p:sp>
        <p:nvSpPr>
          <p:cNvPr id="13" name="Google Shape;283;p18">
            <a:extLst>
              <a:ext uri="{FF2B5EF4-FFF2-40B4-BE49-F238E27FC236}">
                <a16:creationId xmlns:a16="http://schemas.microsoft.com/office/drawing/2014/main" id="{BB8014AF-9313-A062-E341-6FFEBF6586CD}"/>
              </a:ext>
            </a:extLst>
          </p:cNvPr>
          <p:cNvSpPr/>
          <p:nvPr/>
        </p:nvSpPr>
        <p:spPr>
          <a:xfrm>
            <a:off x="765584" y="1480386"/>
            <a:ext cx="1640472" cy="1608858"/>
          </a:xfrm>
          <a:prstGeom prst="ellipse">
            <a:avLst/>
          </a:prstGeom>
          <a:solidFill>
            <a:srgbClr val="FFD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 dirty="0">
                <a:latin typeface="Poppins Bold"/>
                <a:ea typeface="Montserrat SemiBold"/>
                <a:cs typeface="Montserrat SemiBold"/>
                <a:sym typeface="Montserrat SemiBold"/>
              </a:rPr>
              <a:t>San Salvador</a:t>
            </a:r>
          </a:p>
          <a:p>
            <a:pPr algn="ctr"/>
            <a:r>
              <a:rPr lang="en" sz="1400" b="1" dirty="0">
                <a:latin typeface="Poppins Bold"/>
                <a:ea typeface="Montserrat SemiBold"/>
                <a:cs typeface="Montserrat SemiBold"/>
                <a:sym typeface="Montserrat SemiBold"/>
              </a:rPr>
              <a:t>3</a:t>
            </a:r>
            <a:endParaRPr lang="en-US" sz="1400" b="1" dirty="0">
              <a:latin typeface="Poppins Bold"/>
              <a:ea typeface="Montserrat SemiBold"/>
              <a:cs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" name="Google Shape;285;p18">
            <a:extLst>
              <a:ext uri="{FF2B5EF4-FFF2-40B4-BE49-F238E27FC236}">
                <a16:creationId xmlns:a16="http://schemas.microsoft.com/office/drawing/2014/main" id="{6EB4403D-75F3-F2C6-6E0A-6EE5B5E4616F}"/>
              </a:ext>
            </a:extLst>
          </p:cNvPr>
          <p:cNvSpPr txBox="1"/>
          <p:nvPr/>
        </p:nvSpPr>
        <p:spPr>
          <a:xfrm>
            <a:off x="5170563" y="4601476"/>
            <a:ext cx="1692632" cy="137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Medica: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Clinica VITALIS: </a:t>
            </a:r>
            <a:r>
              <a:rPr lang="es-SV" sz="1200" dirty="0" err="1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Dr</a:t>
            </a:r>
            <a:r>
              <a:rPr lang="en" sz="1200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. Gabriel Alexander Cuellar – Medico General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" sz="1200" dirty="0">
              <a:solidFill>
                <a:srgbClr val="FFFFFF"/>
              </a:solidFill>
              <a:latin typeface="Poppins"/>
              <a:ea typeface="Montserrat Medium"/>
              <a:cs typeface="Poppins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" sz="1200" dirty="0">
              <a:solidFill>
                <a:srgbClr val="FFFFFF"/>
              </a:solidFill>
              <a:latin typeface="Poppins"/>
              <a:ea typeface="Montserrat Medium"/>
              <a:cs typeface="Poppins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Labroatorio Clinico: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El Porvenir </a:t>
            </a:r>
          </a:p>
        </p:txBody>
      </p:sp>
      <p:sp>
        <p:nvSpPr>
          <p:cNvPr id="16" name="Google Shape;286;p18">
            <a:extLst>
              <a:ext uri="{FF2B5EF4-FFF2-40B4-BE49-F238E27FC236}">
                <a16:creationId xmlns:a16="http://schemas.microsoft.com/office/drawing/2014/main" id="{4EAF502F-D7FC-7D0B-35A8-B91523A54F28}"/>
              </a:ext>
            </a:extLst>
          </p:cNvPr>
          <p:cNvSpPr txBox="1"/>
          <p:nvPr/>
        </p:nvSpPr>
        <p:spPr>
          <a:xfrm>
            <a:off x="5170546" y="4254805"/>
            <a:ext cx="1692632" cy="453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Poppins"/>
                <a:ea typeface="Montserrat SemiBold"/>
                <a:cs typeface="Poppins"/>
                <a:sym typeface="Montserrat SemiBold"/>
              </a:rPr>
              <a:t>Proveedores </a:t>
            </a:r>
            <a:endParaRPr sz="1600" b="1" dirty="0">
              <a:solidFill>
                <a:srgbClr val="FFFFFF"/>
              </a:solidFill>
              <a:latin typeface="Poppins"/>
              <a:ea typeface="Montserrat SemiBold"/>
              <a:cs typeface="Poppins"/>
              <a:sym typeface="Montserrat SemiBold"/>
            </a:endParaRPr>
          </a:p>
        </p:txBody>
      </p:sp>
      <p:sp>
        <p:nvSpPr>
          <p:cNvPr id="17" name="Google Shape;287;p18">
            <a:extLst>
              <a:ext uri="{FF2B5EF4-FFF2-40B4-BE49-F238E27FC236}">
                <a16:creationId xmlns:a16="http://schemas.microsoft.com/office/drawing/2014/main" id="{D0418497-43D1-BBAE-8BAB-D2292C93D8D4}"/>
              </a:ext>
            </a:extLst>
          </p:cNvPr>
          <p:cNvSpPr/>
          <p:nvPr/>
        </p:nvSpPr>
        <p:spPr>
          <a:xfrm>
            <a:off x="5196635" y="1480386"/>
            <a:ext cx="1640472" cy="1608858"/>
          </a:xfrm>
          <a:prstGeom prst="ellipse">
            <a:avLst/>
          </a:prstGeom>
          <a:solidFill>
            <a:srgbClr val="EF00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Poppins Bold"/>
                <a:sym typeface="Montserrat Medium"/>
              </a:rPr>
              <a:t>Santa Ana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Poppins Bold"/>
                <a:sym typeface="Montserrat Medium"/>
              </a:rPr>
              <a:t>2</a:t>
            </a:r>
            <a:endParaRPr sz="1600" b="1" dirty="0">
              <a:solidFill>
                <a:schemeClr val="bg1"/>
              </a:solidFill>
              <a:latin typeface="Poppins Bold"/>
              <a:sym typeface="Montserrat Medium"/>
            </a:endParaRPr>
          </a:p>
        </p:txBody>
      </p:sp>
      <p:sp>
        <p:nvSpPr>
          <p:cNvPr id="19" name="Google Shape;289;p18">
            <a:extLst>
              <a:ext uri="{FF2B5EF4-FFF2-40B4-BE49-F238E27FC236}">
                <a16:creationId xmlns:a16="http://schemas.microsoft.com/office/drawing/2014/main" id="{42CB2D89-2E5F-9F3A-CD22-CA6592AAD795}"/>
              </a:ext>
            </a:extLst>
          </p:cNvPr>
          <p:cNvSpPr txBox="1"/>
          <p:nvPr/>
        </p:nvSpPr>
        <p:spPr>
          <a:xfrm>
            <a:off x="9630492" y="4601529"/>
            <a:ext cx="1620746" cy="75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 dirty="0">
                <a:solidFill>
                  <a:schemeClr val="bg1"/>
                </a:solidFill>
                <a:latin typeface="Poppins"/>
                <a:ea typeface="Montserrat Medium"/>
                <a:cs typeface="Montserrat Medium"/>
                <a:sym typeface="Montserrat Medium"/>
              </a:rPr>
              <a:t>Medico: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bg1"/>
                </a:solidFill>
                <a:latin typeface="Poppins"/>
                <a:ea typeface="Montserrat Medium"/>
                <a:cs typeface="Montserrat Medium"/>
                <a:sym typeface="Montserrat Medium"/>
              </a:rPr>
              <a:t>PROGIMEDIC. Dra. Jessica Marcela Hernandez Alvarado – Ginecologa Obstetra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" sz="1200" dirty="0">
              <a:solidFill>
                <a:schemeClr val="bg1"/>
              </a:solidFill>
              <a:latin typeface="Poppins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 dirty="0">
                <a:solidFill>
                  <a:schemeClr val="bg1"/>
                </a:solidFill>
                <a:latin typeface="Poppins"/>
                <a:ea typeface="Montserrat Medium"/>
                <a:cs typeface="Montserrat Medium"/>
                <a:sym typeface="Montserrat Medium"/>
              </a:rPr>
              <a:t>Laboratorio Clinico: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SV" sz="1200" dirty="0">
                <a:solidFill>
                  <a:schemeClr val="bg1"/>
                </a:solidFill>
                <a:latin typeface="Poppins"/>
                <a:ea typeface="Montserrat Medium"/>
                <a:cs typeface="Montserrat Medium"/>
                <a:sym typeface="Montserrat Medium"/>
              </a:rPr>
              <a:t>Iglesias</a:t>
            </a:r>
            <a:r>
              <a:rPr lang="en" sz="1200" dirty="0">
                <a:solidFill>
                  <a:schemeClr val="bg1"/>
                </a:solidFill>
                <a:latin typeface="Poppins"/>
                <a:ea typeface="Montserrat Medium"/>
                <a:cs typeface="Montserrat Medium"/>
                <a:sym typeface="Montserrat Medium"/>
              </a:rPr>
              <a:t> </a:t>
            </a:r>
            <a:endParaRPr lang="en-US" sz="1200" dirty="0">
              <a:solidFill>
                <a:schemeClr val="bg1"/>
              </a:solidFill>
              <a:latin typeface="Poppins"/>
              <a:ea typeface="Montserrat Medium"/>
              <a:cs typeface="Montserrat Medium"/>
            </a:endParaRPr>
          </a:p>
        </p:txBody>
      </p:sp>
      <p:sp>
        <p:nvSpPr>
          <p:cNvPr id="20" name="Google Shape;290;p18">
            <a:extLst>
              <a:ext uri="{FF2B5EF4-FFF2-40B4-BE49-F238E27FC236}">
                <a16:creationId xmlns:a16="http://schemas.microsoft.com/office/drawing/2014/main" id="{3CDB053C-6350-C8E9-BF0D-7C880EBEE87B}"/>
              </a:ext>
            </a:extLst>
          </p:cNvPr>
          <p:cNvSpPr txBox="1"/>
          <p:nvPr/>
        </p:nvSpPr>
        <p:spPr>
          <a:xfrm>
            <a:off x="9601721" y="4254856"/>
            <a:ext cx="1692632" cy="453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Poppins Bold"/>
                <a:ea typeface="Montserrat SemiBold"/>
                <a:cs typeface="Montserrat SemiBold"/>
                <a:sym typeface="Montserrat SemiBold"/>
              </a:rPr>
              <a:t>Proveedores </a:t>
            </a:r>
            <a:endParaRPr lang="en-US" sz="1600" b="1" dirty="0">
              <a:solidFill>
                <a:schemeClr val="bg1"/>
              </a:solidFill>
              <a:latin typeface="Poppins Bold"/>
              <a:ea typeface="Montserrat SemiBold"/>
              <a:cs typeface="Montserrat SemiBold"/>
            </a:endParaRPr>
          </a:p>
        </p:txBody>
      </p:sp>
      <p:sp>
        <p:nvSpPr>
          <p:cNvPr id="21" name="Google Shape;291;p18">
            <a:extLst>
              <a:ext uri="{FF2B5EF4-FFF2-40B4-BE49-F238E27FC236}">
                <a16:creationId xmlns:a16="http://schemas.microsoft.com/office/drawing/2014/main" id="{9A2E0EF2-D381-2752-2FFD-AB3DCABCF9EC}"/>
              </a:ext>
            </a:extLst>
          </p:cNvPr>
          <p:cNvSpPr/>
          <p:nvPr/>
        </p:nvSpPr>
        <p:spPr>
          <a:xfrm>
            <a:off x="9627810" y="1480386"/>
            <a:ext cx="1640472" cy="160885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b="1" dirty="0">
                <a:solidFill>
                  <a:schemeClr val="bg1"/>
                </a:solidFill>
                <a:latin typeface="Poppins Bold"/>
                <a:ea typeface="Montserrat Medium"/>
                <a:cs typeface="Montserrat Medium"/>
                <a:sym typeface="Montserrat SemiBold"/>
              </a:rPr>
              <a:t>San Miguel </a:t>
            </a:r>
          </a:p>
          <a:p>
            <a:pPr algn="ctr"/>
            <a:r>
              <a:rPr lang="en" b="1" dirty="0">
                <a:solidFill>
                  <a:schemeClr val="bg1"/>
                </a:solidFill>
                <a:latin typeface="Poppins Bold"/>
                <a:ea typeface="Montserrat SemiBold"/>
                <a:cs typeface="Montserrat SemiBold"/>
                <a:sym typeface="Montserrat SemiBold"/>
              </a:rPr>
              <a:t>2</a:t>
            </a:r>
            <a:endParaRPr lang="en-US" sz="1400" b="1" dirty="0">
              <a:solidFill>
                <a:schemeClr val="bg1"/>
              </a:solidFill>
              <a:latin typeface="Poppins Bold"/>
              <a:ea typeface="Montserrat SemiBold"/>
              <a:cs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" name="Google Shape;293;p18">
            <a:extLst>
              <a:ext uri="{FF2B5EF4-FFF2-40B4-BE49-F238E27FC236}">
                <a16:creationId xmlns:a16="http://schemas.microsoft.com/office/drawing/2014/main" id="{B4EA899F-5152-974F-9195-115E5C581468}"/>
              </a:ext>
            </a:extLst>
          </p:cNvPr>
          <p:cNvSpPr txBox="1"/>
          <p:nvPr/>
        </p:nvSpPr>
        <p:spPr>
          <a:xfrm>
            <a:off x="2955065" y="4601476"/>
            <a:ext cx="1692632" cy="137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Médico: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Consultorio Medico Campos Cordova: Dr. Ronald Ernesto Campos Cordova – Medico General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solidFill>
                <a:srgbClr val="FFFFFF"/>
              </a:solidFill>
              <a:latin typeface="Poppins"/>
              <a:ea typeface="Montserrat Medium"/>
              <a:cs typeface="Poppins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Laboratorio Clinico: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Laboratorio Campos Cordova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Poppins"/>
              <a:ea typeface="Montserrat Medium"/>
              <a:cs typeface="Poppins"/>
              <a:sym typeface="Montserrat Medium"/>
            </a:endParaRPr>
          </a:p>
        </p:txBody>
      </p:sp>
      <p:sp>
        <p:nvSpPr>
          <p:cNvPr id="24" name="Google Shape;294;p18">
            <a:extLst>
              <a:ext uri="{FF2B5EF4-FFF2-40B4-BE49-F238E27FC236}">
                <a16:creationId xmlns:a16="http://schemas.microsoft.com/office/drawing/2014/main" id="{4DE5B5CD-5017-66EA-12D8-A42C22726205}"/>
              </a:ext>
            </a:extLst>
          </p:cNvPr>
          <p:cNvSpPr txBox="1"/>
          <p:nvPr/>
        </p:nvSpPr>
        <p:spPr>
          <a:xfrm>
            <a:off x="2955047" y="4254805"/>
            <a:ext cx="1692632" cy="453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Poppins"/>
                <a:ea typeface="Montserrat SemiBold"/>
                <a:cs typeface="Poppins"/>
                <a:sym typeface="Montserrat SemiBold"/>
              </a:rPr>
              <a:t>Proveedores</a:t>
            </a:r>
            <a:endParaRPr sz="1600" b="1" dirty="0">
              <a:solidFill>
                <a:srgbClr val="FFFFFF"/>
              </a:solidFill>
              <a:latin typeface="Poppins"/>
              <a:ea typeface="Montserrat SemiBold"/>
              <a:cs typeface="Poppins"/>
              <a:sym typeface="Montserrat SemiBold"/>
            </a:endParaRPr>
          </a:p>
        </p:txBody>
      </p:sp>
      <p:sp>
        <p:nvSpPr>
          <p:cNvPr id="25" name="Google Shape;295;p18">
            <a:extLst>
              <a:ext uri="{FF2B5EF4-FFF2-40B4-BE49-F238E27FC236}">
                <a16:creationId xmlns:a16="http://schemas.microsoft.com/office/drawing/2014/main" id="{BD1DD3D7-C064-7951-520C-ADB3481E11F2}"/>
              </a:ext>
            </a:extLst>
          </p:cNvPr>
          <p:cNvSpPr txBox="1"/>
          <p:nvPr/>
        </p:nvSpPr>
        <p:spPr>
          <a:xfrm>
            <a:off x="7386151" y="4601476"/>
            <a:ext cx="1692632" cy="137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Médico: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SV" sz="1200" dirty="0" err="1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Dr</a:t>
            </a:r>
            <a:r>
              <a:rPr lang="en" sz="1200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a. Rosa Margarita Ramos Orantes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" sz="1200" dirty="0">
              <a:solidFill>
                <a:srgbClr val="FFFFFF"/>
              </a:solidFill>
              <a:latin typeface="Poppins"/>
              <a:ea typeface="Montserrat Medium"/>
              <a:cs typeface="Poppins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Laboratorio Clinico</a:t>
            </a:r>
            <a:r>
              <a:rPr lang="en" sz="1200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FFFFFF"/>
                </a:solidFill>
                <a:latin typeface="Poppins"/>
                <a:ea typeface="Montserrat Medium"/>
                <a:cs typeface="Poppins"/>
                <a:sym typeface="Montserrat Medium"/>
              </a:rPr>
              <a:t>Milagro de Dios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dirty="0">
              <a:solidFill>
                <a:srgbClr val="FFFFFF"/>
              </a:solidFill>
              <a:latin typeface="Poppins"/>
              <a:ea typeface="Montserrat Medium"/>
              <a:cs typeface="Poppins"/>
              <a:sym typeface="Montserrat Medium"/>
            </a:endParaRPr>
          </a:p>
        </p:txBody>
      </p:sp>
      <p:sp>
        <p:nvSpPr>
          <p:cNvPr id="26" name="Google Shape;296;p18">
            <a:extLst>
              <a:ext uri="{FF2B5EF4-FFF2-40B4-BE49-F238E27FC236}">
                <a16:creationId xmlns:a16="http://schemas.microsoft.com/office/drawing/2014/main" id="{D68492D8-B29D-1AA6-CA72-41BE77E3E9A5}"/>
              </a:ext>
            </a:extLst>
          </p:cNvPr>
          <p:cNvSpPr txBox="1"/>
          <p:nvPr/>
        </p:nvSpPr>
        <p:spPr>
          <a:xfrm>
            <a:off x="7386134" y="4254805"/>
            <a:ext cx="1692632" cy="453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Poppins"/>
                <a:ea typeface="Montserrat SemiBold"/>
                <a:cs typeface="Poppins"/>
                <a:sym typeface="Montserrat SemiBold"/>
              </a:rPr>
              <a:t>Proveedores </a:t>
            </a:r>
            <a:endParaRPr sz="1600" b="1" dirty="0">
              <a:solidFill>
                <a:srgbClr val="FFFFFF"/>
              </a:solidFill>
              <a:latin typeface="Poppins"/>
              <a:ea typeface="Montserrat SemiBold"/>
              <a:cs typeface="Poppins"/>
              <a:sym typeface="Montserrat SemiBold"/>
            </a:endParaRPr>
          </a:p>
        </p:txBody>
      </p:sp>
      <p:sp>
        <p:nvSpPr>
          <p:cNvPr id="27" name="Google Shape;297;p18">
            <a:extLst>
              <a:ext uri="{FF2B5EF4-FFF2-40B4-BE49-F238E27FC236}">
                <a16:creationId xmlns:a16="http://schemas.microsoft.com/office/drawing/2014/main" id="{E899053C-05DE-7272-6B8D-8E0DAE00B660}"/>
              </a:ext>
            </a:extLst>
          </p:cNvPr>
          <p:cNvSpPr/>
          <p:nvPr/>
        </p:nvSpPr>
        <p:spPr>
          <a:xfrm>
            <a:off x="765584" y="3393359"/>
            <a:ext cx="1640472" cy="564799"/>
          </a:xfrm>
          <a:prstGeom prst="roundRect">
            <a:avLst>
              <a:gd name="adj" fmla="val 26658"/>
            </a:avLst>
          </a:prstGeom>
          <a:solidFill>
            <a:srgbClr val="FFD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Poppins Bold"/>
                <a:ea typeface="Montserrat SemiBold"/>
                <a:cs typeface="Montserrat SemiBold"/>
                <a:sym typeface="Montserrat SemiBold"/>
              </a:rPr>
              <a:t>Médico y Laboratorio</a:t>
            </a:r>
            <a:endParaRPr lang="en-US" sz="1600" b="1" dirty="0">
              <a:latin typeface="Poppins Bold"/>
              <a:ea typeface="Montserrat SemiBold"/>
              <a:cs typeface="Montserrat SemiBold"/>
            </a:endParaRPr>
          </a:p>
        </p:txBody>
      </p:sp>
      <p:sp>
        <p:nvSpPr>
          <p:cNvPr id="28" name="Google Shape;298;p18">
            <a:extLst>
              <a:ext uri="{FF2B5EF4-FFF2-40B4-BE49-F238E27FC236}">
                <a16:creationId xmlns:a16="http://schemas.microsoft.com/office/drawing/2014/main" id="{73C68070-2D0A-C5FE-4D4E-B7CE6BDFEFA6}"/>
              </a:ext>
            </a:extLst>
          </p:cNvPr>
          <p:cNvSpPr/>
          <p:nvPr/>
        </p:nvSpPr>
        <p:spPr>
          <a:xfrm>
            <a:off x="2981135" y="3393359"/>
            <a:ext cx="1640472" cy="564799"/>
          </a:xfrm>
          <a:prstGeom prst="roundRect">
            <a:avLst>
              <a:gd name="adj" fmla="val 26658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600" b="1" dirty="0">
                <a:solidFill>
                  <a:schemeClr val="bg1"/>
                </a:solidFill>
                <a:latin typeface="Poppins Bold"/>
                <a:sym typeface="Montserrat SemiBold"/>
              </a:rPr>
              <a:t>Médico y Laboratorio </a:t>
            </a:r>
            <a:endParaRPr lang="en-US" sz="1600" b="1" dirty="0">
              <a:solidFill>
                <a:schemeClr val="bg1"/>
              </a:solidFill>
              <a:latin typeface="Poppins Bold"/>
            </a:endParaRPr>
          </a:p>
        </p:txBody>
      </p:sp>
      <p:sp>
        <p:nvSpPr>
          <p:cNvPr id="29" name="Google Shape;299;p18">
            <a:extLst>
              <a:ext uri="{FF2B5EF4-FFF2-40B4-BE49-F238E27FC236}">
                <a16:creationId xmlns:a16="http://schemas.microsoft.com/office/drawing/2014/main" id="{DF0646CF-0BE5-266C-D4D4-3F0A317AF90E}"/>
              </a:ext>
            </a:extLst>
          </p:cNvPr>
          <p:cNvSpPr/>
          <p:nvPr/>
        </p:nvSpPr>
        <p:spPr>
          <a:xfrm>
            <a:off x="5196635" y="3393359"/>
            <a:ext cx="1640472" cy="564799"/>
          </a:xfrm>
          <a:prstGeom prst="roundRect">
            <a:avLst>
              <a:gd name="adj" fmla="val 26658"/>
            </a:avLst>
          </a:prstGeom>
          <a:solidFill>
            <a:srgbClr val="EF00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Poppins Bold"/>
                <a:ea typeface="Montserrat SemiBold"/>
                <a:cs typeface="Montserrat SemiBold"/>
                <a:sym typeface="Montserrat SemiBold"/>
              </a:rPr>
              <a:t>Médico y Laboratorio </a:t>
            </a:r>
            <a:endParaRPr lang="en-US" sz="1600" b="1" dirty="0">
              <a:solidFill>
                <a:schemeClr val="bg1"/>
              </a:solidFill>
              <a:latin typeface="Poppins Bold"/>
              <a:ea typeface="Montserrat SemiBold"/>
              <a:cs typeface="Montserrat SemiBold"/>
            </a:endParaRPr>
          </a:p>
        </p:txBody>
      </p:sp>
      <p:sp>
        <p:nvSpPr>
          <p:cNvPr id="30" name="Google Shape;300;p18">
            <a:extLst>
              <a:ext uri="{FF2B5EF4-FFF2-40B4-BE49-F238E27FC236}">
                <a16:creationId xmlns:a16="http://schemas.microsoft.com/office/drawing/2014/main" id="{9DFA58EB-61BE-1BB5-0899-7A8A2934312F}"/>
              </a:ext>
            </a:extLst>
          </p:cNvPr>
          <p:cNvSpPr/>
          <p:nvPr/>
        </p:nvSpPr>
        <p:spPr>
          <a:xfrm>
            <a:off x="7412222" y="3393359"/>
            <a:ext cx="1640472" cy="564799"/>
          </a:xfrm>
          <a:prstGeom prst="roundRect">
            <a:avLst>
              <a:gd name="adj" fmla="val 2665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Poppins Bold"/>
                <a:ea typeface="Montserrat SemiBold"/>
                <a:cs typeface="Montserrat SemiBold"/>
                <a:sym typeface="Montserrat SemiBold"/>
              </a:rPr>
              <a:t>Médico y Laboratorio </a:t>
            </a:r>
            <a:endParaRPr lang="en-US" sz="1600" b="1" dirty="0">
              <a:latin typeface="Poppins Bold"/>
              <a:ea typeface="Montserrat SemiBold"/>
              <a:cs typeface="Montserrat SemiBold"/>
            </a:endParaRPr>
          </a:p>
        </p:txBody>
      </p:sp>
      <p:sp>
        <p:nvSpPr>
          <p:cNvPr id="31" name="Google Shape;301;p18">
            <a:extLst>
              <a:ext uri="{FF2B5EF4-FFF2-40B4-BE49-F238E27FC236}">
                <a16:creationId xmlns:a16="http://schemas.microsoft.com/office/drawing/2014/main" id="{651B563D-597A-8E8A-0341-7A90AF220362}"/>
              </a:ext>
            </a:extLst>
          </p:cNvPr>
          <p:cNvSpPr/>
          <p:nvPr/>
        </p:nvSpPr>
        <p:spPr>
          <a:xfrm>
            <a:off x="9627810" y="3393359"/>
            <a:ext cx="1640472" cy="564799"/>
          </a:xfrm>
          <a:prstGeom prst="roundRect">
            <a:avLst>
              <a:gd name="adj" fmla="val 26658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Poppins Bold"/>
                <a:ea typeface="Montserrat SemiBold"/>
                <a:cs typeface="Montserrat SemiBold"/>
                <a:sym typeface="Montserrat SemiBold"/>
              </a:rPr>
              <a:t>Médico y Laboratorio </a:t>
            </a:r>
            <a:endParaRPr lang="en-US" sz="1600" b="1" dirty="0">
              <a:solidFill>
                <a:schemeClr val="bg1"/>
              </a:solidFill>
              <a:latin typeface="Poppins Bold"/>
              <a:ea typeface="Montserrat SemiBold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77799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53;p18">
            <a:extLst>
              <a:ext uri="{FF2B5EF4-FFF2-40B4-BE49-F238E27FC236}">
                <a16:creationId xmlns:a16="http://schemas.microsoft.com/office/drawing/2014/main" id="{3D30573A-C316-41E3-AAD6-0FDA0315080B}"/>
              </a:ext>
            </a:extLst>
          </p:cNvPr>
          <p:cNvSpPr/>
          <p:nvPr/>
        </p:nvSpPr>
        <p:spPr>
          <a:xfrm>
            <a:off x="103482" y="2349300"/>
            <a:ext cx="1640472" cy="160885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600" b="1" dirty="0">
                <a:solidFill>
                  <a:schemeClr val="bg1"/>
                </a:solidFill>
                <a:latin typeface="Poppins Bold"/>
                <a:sym typeface="Montserrat Medium"/>
              </a:rPr>
              <a:t> La Libertad</a:t>
            </a:r>
          </a:p>
          <a:p>
            <a:pPr algn="ctr"/>
            <a:r>
              <a:rPr lang="en" sz="1600" b="1" dirty="0">
                <a:solidFill>
                  <a:schemeClr val="bg1"/>
                </a:solidFill>
                <a:latin typeface="Poppins Bold"/>
                <a:sym typeface="Montserrat Medium"/>
              </a:rPr>
              <a:t>2 </a:t>
            </a:r>
            <a:endParaRPr sz="1600" b="1" dirty="0">
              <a:solidFill>
                <a:schemeClr val="bg1"/>
              </a:solidFill>
              <a:latin typeface="Poppins Bold"/>
              <a:sym typeface="Montserrat Medium"/>
            </a:endParaRPr>
          </a:p>
        </p:txBody>
      </p:sp>
      <p:sp>
        <p:nvSpPr>
          <p:cNvPr id="13" name="Google Shape;283;p18">
            <a:extLst>
              <a:ext uri="{FF2B5EF4-FFF2-40B4-BE49-F238E27FC236}">
                <a16:creationId xmlns:a16="http://schemas.microsoft.com/office/drawing/2014/main" id="{BB8014AF-9313-A062-E341-6FFEBF6586CD}"/>
              </a:ext>
            </a:extLst>
          </p:cNvPr>
          <p:cNvSpPr/>
          <p:nvPr/>
        </p:nvSpPr>
        <p:spPr>
          <a:xfrm>
            <a:off x="103482" y="75896"/>
            <a:ext cx="1640472" cy="1608857"/>
          </a:xfrm>
          <a:prstGeom prst="ellipse">
            <a:avLst/>
          </a:prstGeom>
          <a:solidFill>
            <a:srgbClr val="FFD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 dirty="0">
                <a:latin typeface="Poppins Bold"/>
                <a:ea typeface="Montserrat SemiBold"/>
                <a:cs typeface="Montserrat SemiBold"/>
                <a:sym typeface="Montserrat SemiBold"/>
              </a:rPr>
              <a:t>San Salvador</a:t>
            </a:r>
          </a:p>
          <a:p>
            <a:pPr algn="ctr"/>
            <a:r>
              <a:rPr lang="en" sz="1400" b="1" dirty="0">
                <a:latin typeface="Poppins Bold"/>
                <a:ea typeface="Montserrat SemiBold"/>
                <a:cs typeface="Montserrat SemiBold"/>
                <a:sym typeface="Montserrat SemiBold"/>
              </a:rPr>
              <a:t>3</a:t>
            </a:r>
            <a:endParaRPr lang="en-US" sz="1400" b="1" dirty="0">
              <a:latin typeface="Poppins Bold"/>
              <a:ea typeface="Montserrat SemiBold"/>
              <a:cs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" name="Google Shape;287;p18">
            <a:extLst>
              <a:ext uri="{FF2B5EF4-FFF2-40B4-BE49-F238E27FC236}">
                <a16:creationId xmlns:a16="http://schemas.microsoft.com/office/drawing/2014/main" id="{D0418497-43D1-BBAE-8BAB-D2292C93D8D4}"/>
              </a:ext>
            </a:extLst>
          </p:cNvPr>
          <p:cNvSpPr/>
          <p:nvPr/>
        </p:nvSpPr>
        <p:spPr>
          <a:xfrm>
            <a:off x="103482" y="4622705"/>
            <a:ext cx="1640472" cy="1608858"/>
          </a:xfrm>
          <a:prstGeom prst="ellipse">
            <a:avLst/>
          </a:prstGeom>
          <a:solidFill>
            <a:srgbClr val="EF00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Poppins Bold"/>
                <a:sym typeface="Montserrat Medium"/>
              </a:rPr>
              <a:t>Santa Ana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Poppins Bold"/>
                <a:sym typeface="Montserrat Medium"/>
              </a:rPr>
              <a:t>2</a:t>
            </a:r>
            <a:endParaRPr sz="1600" b="1" dirty="0">
              <a:solidFill>
                <a:schemeClr val="bg1"/>
              </a:solidFill>
              <a:latin typeface="Poppins Bold"/>
              <a:sym typeface="Montserrat Medium"/>
            </a:endParaRPr>
          </a:p>
        </p:txBody>
      </p:sp>
      <p:sp>
        <p:nvSpPr>
          <p:cNvPr id="27" name="Google Shape;297;p18">
            <a:extLst>
              <a:ext uri="{FF2B5EF4-FFF2-40B4-BE49-F238E27FC236}">
                <a16:creationId xmlns:a16="http://schemas.microsoft.com/office/drawing/2014/main" id="{E899053C-05DE-7272-6B8D-8E0DAE00B660}"/>
              </a:ext>
            </a:extLst>
          </p:cNvPr>
          <p:cNvSpPr/>
          <p:nvPr/>
        </p:nvSpPr>
        <p:spPr>
          <a:xfrm>
            <a:off x="1736394" y="606587"/>
            <a:ext cx="1640472" cy="564799"/>
          </a:xfrm>
          <a:prstGeom prst="roundRect">
            <a:avLst>
              <a:gd name="adj" fmla="val 26658"/>
            </a:avLst>
          </a:prstGeom>
          <a:solidFill>
            <a:srgbClr val="FFD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Poppins Bold"/>
                <a:ea typeface="Montserrat SemiBold"/>
                <a:cs typeface="Montserrat SemiBold"/>
                <a:sym typeface="Montserrat SemiBold"/>
              </a:rPr>
              <a:t>Médico y 2 Laboratorios</a:t>
            </a:r>
            <a:endParaRPr lang="en-US" sz="1600" b="1" dirty="0">
              <a:latin typeface="Poppins Bold"/>
              <a:ea typeface="Montserrat SemiBold"/>
              <a:cs typeface="Montserrat SemiBold"/>
            </a:endParaRPr>
          </a:p>
        </p:txBody>
      </p:sp>
      <p:sp>
        <p:nvSpPr>
          <p:cNvPr id="28" name="Google Shape;298;p18">
            <a:extLst>
              <a:ext uri="{FF2B5EF4-FFF2-40B4-BE49-F238E27FC236}">
                <a16:creationId xmlns:a16="http://schemas.microsoft.com/office/drawing/2014/main" id="{73C68070-2D0A-C5FE-4D4E-B7CE6BDFEFA6}"/>
              </a:ext>
            </a:extLst>
          </p:cNvPr>
          <p:cNvSpPr/>
          <p:nvPr/>
        </p:nvSpPr>
        <p:spPr>
          <a:xfrm>
            <a:off x="1736394" y="2871329"/>
            <a:ext cx="1640472" cy="564799"/>
          </a:xfrm>
          <a:prstGeom prst="roundRect">
            <a:avLst>
              <a:gd name="adj" fmla="val 26658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600" b="1" dirty="0">
                <a:solidFill>
                  <a:schemeClr val="bg1"/>
                </a:solidFill>
                <a:latin typeface="Poppins Bold"/>
                <a:sym typeface="Montserrat SemiBold"/>
              </a:rPr>
              <a:t>Médico y Laboratorio </a:t>
            </a:r>
            <a:endParaRPr lang="en-US" sz="1600" b="1" dirty="0">
              <a:solidFill>
                <a:schemeClr val="bg1"/>
              </a:solidFill>
              <a:latin typeface="Poppins Bold"/>
            </a:endParaRPr>
          </a:p>
        </p:txBody>
      </p:sp>
      <p:sp>
        <p:nvSpPr>
          <p:cNvPr id="29" name="Google Shape;299;p18">
            <a:extLst>
              <a:ext uri="{FF2B5EF4-FFF2-40B4-BE49-F238E27FC236}">
                <a16:creationId xmlns:a16="http://schemas.microsoft.com/office/drawing/2014/main" id="{DF0646CF-0BE5-266C-D4D4-3F0A317AF90E}"/>
              </a:ext>
            </a:extLst>
          </p:cNvPr>
          <p:cNvSpPr/>
          <p:nvPr/>
        </p:nvSpPr>
        <p:spPr>
          <a:xfrm>
            <a:off x="1724504" y="5129005"/>
            <a:ext cx="1640472" cy="564799"/>
          </a:xfrm>
          <a:prstGeom prst="roundRect">
            <a:avLst>
              <a:gd name="adj" fmla="val 26658"/>
            </a:avLst>
          </a:prstGeom>
          <a:solidFill>
            <a:srgbClr val="EF00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Poppins Bold"/>
                <a:ea typeface="Montserrat SemiBold"/>
                <a:cs typeface="Montserrat SemiBold"/>
                <a:sym typeface="Montserrat SemiBold"/>
              </a:rPr>
              <a:t>Médico y Laboratorio </a:t>
            </a:r>
            <a:endParaRPr lang="en-US" sz="1600" b="1" dirty="0">
              <a:solidFill>
                <a:schemeClr val="bg1"/>
              </a:solidFill>
              <a:latin typeface="Poppins Bold"/>
              <a:ea typeface="Montserrat SemiBold"/>
              <a:cs typeface="Montserrat SemiBold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24A790D-47F4-46AD-A9CE-A00E47B5A1AE}"/>
              </a:ext>
            </a:extLst>
          </p:cNvPr>
          <p:cNvSpPr txBox="1"/>
          <p:nvPr/>
        </p:nvSpPr>
        <p:spPr>
          <a:xfrm>
            <a:off x="3376866" y="151055"/>
            <a:ext cx="87116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Consultorio Médico CUREN: </a:t>
            </a:r>
            <a:r>
              <a:rPr lang="es-SV" sz="1600" dirty="0">
                <a:solidFill>
                  <a:srgbClr val="FFFFFF"/>
                </a:solidFill>
                <a:latin typeface="Poppins"/>
                <a:cs typeface="Poppins"/>
              </a:rPr>
              <a:t>Martes a Viernes de 8:00 am a 11:30 am. Si la demanda supera los espacios destinados, se ampliará la atención ya sea en horario vespertino de martes a vienes en el horario de 3:30 pm a 4:30 pm o los días sábado de 10:00 a.m. a 12 pm. </a:t>
            </a:r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Dr. Iglesias. Teléfono: 7786-7815</a:t>
            </a:r>
          </a:p>
          <a:p>
            <a:pPr algn="ctr"/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Laboratorio Clínico Escalón: </a:t>
            </a:r>
            <a:r>
              <a:rPr lang="es-SV" sz="1600" dirty="0">
                <a:solidFill>
                  <a:srgbClr val="FFFFFF"/>
                </a:solidFill>
                <a:latin typeface="Poppins"/>
                <a:cs typeface="Poppins"/>
              </a:rPr>
              <a:t>Lunes a viernes de 7:00 a.m. a 4:00 pm y Sábado de 8:00 a.m. a 12: 00. </a:t>
            </a:r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Lic. Milla. Teléfono: 7744-3529</a:t>
            </a:r>
          </a:p>
          <a:p>
            <a:pPr algn="ctr"/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Laboratorio Clínico CECIAM: </a:t>
            </a:r>
            <a:r>
              <a:rPr lang="es-SV" sz="1600" dirty="0">
                <a:solidFill>
                  <a:srgbClr val="FFFFFF"/>
                </a:solidFill>
                <a:latin typeface="Poppins"/>
                <a:cs typeface="Poppins"/>
              </a:rPr>
              <a:t>24/7. </a:t>
            </a:r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Licda. Paredes. Teléfono: 7219-1874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21D3717-29AF-4485-8ED6-2A7C0357395F}"/>
              </a:ext>
            </a:extLst>
          </p:cNvPr>
          <p:cNvSpPr txBox="1"/>
          <p:nvPr/>
        </p:nvSpPr>
        <p:spPr>
          <a:xfrm>
            <a:off x="3448050" y="2841918"/>
            <a:ext cx="84581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Consultorio Médico Campos Córdova</a:t>
            </a:r>
            <a:r>
              <a:rPr lang="es-SV" sz="1600" dirty="0">
                <a:solidFill>
                  <a:srgbClr val="FFFFFF"/>
                </a:solidFill>
                <a:latin typeface="Poppins"/>
                <a:cs typeface="Poppins"/>
              </a:rPr>
              <a:t>: Lunes a viernes de 6:00 a.m. a 4:00 pm, sábado y domingo de 7:00 am a 1:00 pm. </a:t>
            </a:r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Dr. Campos. Teléfono: 7421-5531</a:t>
            </a:r>
          </a:p>
          <a:p>
            <a:pPr algn="ctr"/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Laboratorio Clínico Campos Córdova: </a:t>
            </a:r>
            <a:r>
              <a:rPr lang="es-SV" sz="1600" dirty="0">
                <a:solidFill>
                  <a:srgbClr val="FFFFFF"/>
                </a:solidFill>
                <a:latin typeface="Poppins"/>
                <a:cs typeface="Poppins"/>
              </a:rPr>
              <a:t>Lunes a viernes de 6:00 a.m. a 4:00 pm, sábado y domingo de 7:00 am a 1:00 pm. </a:t>
            </a:r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Licda. Hernández: 7528-1175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6B2ADDE-5129-4CD5-9CBD-7A3C963EF6F4}"/>
              </a:ext>
            </a:extLst>
          </p:cNvPr>
          <p:cNvSpPr txBox="1"/>
          <p:nvPr/>
        </p:nvSpPr>
        <p:spPr>
          <a:xfrm>
            <a:off x="3524250" y="4873745"/>
            <a:ext cx="84581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Consultorio Médico VITALIS: </a:t>
            </a:r>
            <a:r>
              <a:rPr lang="es-SV" sz="1600" dirty="0">
                <a:solidFill>
                  <a:srgbClr val="FFFFFF"/>
                </a:solidFill>
                <a:latin typeface="Poppins"/>
                <a:cs typeface="Poppins"/>
              </a:rPr>
              <a:t>De lunes a domingo de 7:00am a 8:00pm con atención previa cita para asegurar privacidad y tiempo adecuado por usuaria. </a:t>
            </a:r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Dr. Cuellar. Teléfono: 7320-7956</a:t>
            </a:r>
          </a:p>
          <a:p>
            <a:pPr algn="ctr"/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Laboratorio Clínico El Porvenir: </a:t>
            </a:r>
            <a:r>
              <a:rPr lang="es-SV" sz="1600" dirty="0">
                <a:solidFill>
                  <a:srgbClr val="FFFFFF"/>
                </a:solidFill>
                <a:latin typeface="Poppins"/>
                <a:cs typeface="Poppins"/>
              </a:rPr>
              <a:t>De lunes a domingo de 7:00am a 8:00pm con atención previa cita para asegurar privacidad y tiempo adecuado por usuaria. </a:t>
            </a:r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Lic. Parada, teléfono: 7990-2785</a:t>
            </a:r>
          </a:p>
        </p:txBody>
      </p:sp>
    </p:spTree>
    <p:extLst>
      <p:ext uri="{BB962C8B-B14F-4D97-AF65-F5344CB8AC3E}">
        <p14:creationId xmlns:p14="http://schemas.microsoft.com/office/powerpoint/2010/main" val="1151847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55;p18">
            <a:extLst>
              <a:ext uri="{FF2B5EF4-FFF2-40B4-BE49-F238E27FC236}">
                <a16:creationId xmlns:a16="http://schemas.microsoft.com/office/drawing/2014/main" id="{07A68522-3E55-3C32-F72D-D9D3E8AAF955}"/>
              </a:ext>
            </a:extLst>
          </p:cNvPr>
          <p:cNvSpPr/>
          <p:nvPr/>
        </p:nvSpPr>
        <p:spPr>
          <a:xfrm>
            <a:off x="332289" y="621337"/>
            <a:ext cx="1640472" cy="16088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b="1" dirty="0">
                <a:latin typeface="Poppins Bold"/>
                <a:ea typeface="Montserrat Medium"/>
                <a:cs typeface="Montserrat Medium"/>
                <a:sym typeface="Montserrat SemiBold"/>
              </a:rPr>
              <a:t>La Paz </a:t>
            </a:r>
          </a:p>
          <a:p>
            <a:pPr algn="ctr"/>
            <a:r>
              <a:rPr lang="en" sz="1400" b="1" dirty="0">
                <a:latin typeface="Poppins Bold"/>
                <a:ea typeface="Montserrat SemiBold"/>
                <a:cs typeface="Montserrat SemiBold"/>
                <a:sym typeface="Montserrat SemiBold"/>
              </a:rPr>
              <a:t>2</a:t>
            </a:r>
            <a:endParaRPr lang="en-US" sz="1400" b="1" dirty="0">
              <a:latin typeface="Poppins Bold"/>
              <a:ea typeface="Montserrat SemiBold"/>
              <a:cs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" name="Google Shape;291;p18">
            <a:extLst>
              <a:ext uri="{FF2B5EF4-FFF2-40B4-BE49-F238E27FC236}">
                <a16:creationId xmlns:a16="http://schemas.microsoft.com/office/drawing/2014/main" id="{9A2E0EF2-D381-2752-2FFD-AB3DCABCF9EC}"/>
              </a:ext>
            </a:extLst>
          </p:cNvPr>
          <p:cNvSpPr/>
          <p:nvPr/>
        </p:nvSpPr>
        <p:spPr>
          <a:xfrm>
            <a:off x="448831" y="3018948"/>
            <a:ext cx="1640472" cy="160885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b="1" dirty="0">
                <a:solidFill>
                  <a:schemeClr val="bg1"/>
                </a:solidFill>
                <a:latin typeface="Poppins Bold"/>
                <a:ea typeface="Montserrat Medium"/>
                <a:cs typeface="Montserrat Medium"/>
                <a:sym typeface="Montserrat SemiBold"/>
              </a:rPr>
              <a:t>San Miguel </a:t>
            </a:r>
          </a:p>
          <a:p>
            <a:pPr algn="ctr"/>
            <a:r>
              <a:rPr lang="en" b="1" dirty="0">
                <a:solidFill>
                  <a:schemeClr val="bg1"/>
                </a:solidFill>
                <a:latin typeface="Poppins Bold"/>
                <a:ea typeface="Montserrat SemiBold"/>
                <a:cs typeface="Montserrat SemiBold"/>
                <a:sym typeface="Montserrat SemiBold"/>
              </a:rPr>
              <a:t>2</a:t>
            </a:r>
            <a:endParaRPr lang="en-US" sz="1400" b="1" dirty="0">
              <a:solidFill>
                <a:schemeClr val="bg1"/>
              </a:solidFill>
              <a:latin typeface="Poppins Bold"/>
              <a:ea typeface="Montserrat SemiBold"/>
              <a:cs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" name="Google Shape;300;p18">
            <a:extLst>
              <a:ext uri="{FF2B5EF4-FFF2-40B4-BE49-F238E27FC236}">
                <a16:creationId xmlns:a16="http://schemas.microsoft.com/office/drawing/2014/main" id="{9DFA58EB-61BE-1BB5-0899-7A8A2934312F}"/>
              </a:ext>
            </a:extLst>
          </p:cNvPr>
          <p:cNvSpPr/>
          <p:nvPr/>
        </p:nvSpPr>
        <p:spPr>
          <a:xfrm>
            <a:off x="1897247" y="1143366"/>
            <a:ext cx="1640472" cy="564799"/>
          </a:xfrm>
          <a:prstGeom prst="roundRect">
            <a:avLst>
              <a:gd name="adj" fmla="val 2665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Poppins Bold"/>
                <a:ea typeface="Montserrat SemiBold"/>
                <a:cs typeface="Montserrat SemiBold"/>
                <a:sym typeface="Montserrat SemiBold"/>
              </a:rPr>
              <a:t>Médico y Laboratorio </a:t>
            </a:r>
            <a:endParaRPr lang="en-US" sz="1600" b="1" dirty="0">
              <a:latin typeface="Poppins Bold"/>
              <a:ea typeface="Montserrat SemiBold"/>
              <a:cs typeface="Montserrat SemiBold"/>
            </a:endParaRPr>
          </a:p>
        </p:txBody>
      </p:sp>
      <p:sp>
        <p:nvSpPr>
          <p:cNvPr id="31" name="Google Shape;301;p18">
            <a:extLst>
              <a:ext uri="{FF2B5EF4-FFF2-40B4-BE49-F238E27FC236}">
                <a16:creationId xmlns:a16="http://schemas.microsoft.com/office/drawing/2014/main" id="{651B563D-597A-8E8A-0341-7A90AF220362}"/>
              </a:ext>
            </a:extLst>
          </p:cNvPr>
          <p:cNvSpPr/>
          <p:nvPr/>
        </p:nvSpPr>
        <p:spPr>
          <a:xfrm>
            <a:off x="1972761" y="3540977"/>
            <a:ext cx="1640472" cy="564799"/>
          </a:xfrm>
          <a:prstGeom prst="roundRect">
            <a:avLst>
              <a:gd name="adj" fmla="val 26658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Poppins Bold"/>
                <a:ea typeface="Montserrat SemiBold"/>
                <a:cs typeface="Montserrat SemiBold"/>
                <a:sym typeface="Montserrat SemiBold"/>
              </a:rPr>
              <a:t>Médico y Laboratorio </a:t>
            </a:r>
            <a:endParaRPr lang="en-US" sz="1600" b="1" dirty="0">
              <a:solidFill>
                <a:schemeClr val="bg1"/>
              </a:solidFill>
              <a:latin typeface="Poppins Bold"/>
              <a:ea typeface="Montserrat SemiBold"/>
              <a:cs typeface="Montserrat SemiBold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7B423D3-7D76-4B8C-85AF-B48DD089BD99}"/>
              </a:ext>
            </a:extLst>
          </p:cNvPr>
          <p:cNvSpPr txBox="1"/>
          <p:nvPr/>
        </p:nvSpPr>
        <p:spPr>
          <a:xfrm>
            <a:off x="3686174" y="655098"/>
            <a:ext cx="79152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Laboratorio Clínico Milagro de Dios: </a:t>
            </a:r>
            <a:r>
              <a:rPr lang="es-SV" sz="1600" dirty="0">
                <a:solidFill>
                  <a:srgbClr val="FFFFFF"/>
                </a:solidFill>
                <a:latin typeface="Poppins"/>
                <a:cs typeface="Poppins"/>
              </a:rPr>
              <a:t>De lunes a viernes de 6:00am a 4:30pm y sábados de 7:00am a 12:00md con atención a domicilio y toma de muestras día domingo o fuera de horario normal bajo coordinación previa. </a:t>
            </a:r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Lic. Escoto 7127-5896</a:t>
            </a:r>
          </a:p>
          <a:p>
            <a:pPr algn="ctr"/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Consultorio Médico Ramos Orantes:  </a:t>
            </a:r>
            <a:r>
              <a:rPr lang="es-SV" sz="1600" dirty="0">
                <a:solidFill>
                  <a:srgbClr val="FFFFFF"/>
                </a:solidFill>
                <a:latin typeface="Poppins"/>
                <a:cs typeface="Poppins"/>
              </a:rPr>
              <a:t>De lunes a sábado de 4:00 pm a 7:00 pm. Área de Zacatecoluca y Santiago Nonualco.  </a:t>
            </a:r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Dra. Orantes. Teléfono: 7797-9558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B715F1C-AE87-4D7C-85AD-B735D7E5897A}"/>
              </a:ext>
            </a:extLst>
          </p:cNvPr>
          <p:cNvSpPr txBox="1"/>
          <p:nvPr/>
        </p:nvSpPr>
        <p:spPr>
          <a:xfrm>
            <a:off x="3613233" y="3429000"/>
            <a:ext cx="84581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Consultorio Médico PROGIMEDIC</a:t>
            </a:r>
            <a:r>
              <a:rPr lang="es-SV" sz="1600" dirty="0">
                <a:solidFill>
                  <a:srgbClr val="FFFFFF"/>
                </a:solidFill>
                <a:latin typeface="Poppins"/>
                <a:cs typeface="Poppins"/>
              </a:rPr>
              <a:t>: Lunes a viernes de 7:00 a.m. a 3:30 pm, sábado y domingo de 7:00 am a 12:00 MD. </a:t>
            </a:r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Dra. Jessica Hernández, Teléfono. 7824-8371</a:t>
            </a:r>
          </a:p>
          <a:p>
            <a:pPr algn="ctr"/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Laboratorio Clínico Iglesias: </a:t>
            </a:r>
            <a:r>
              <a:rPr lang="es-SV" sz="1600" dirty="0">
                <a:solidFill>
                  <a:srgbClr val="FFFFFF"/>
                </a:solidFill>
                <a:latin typeface="Poppins"/>
                <a:cs typeface="Poppins"/>
              </a:rPr>
              <a:t>Lunes a viernes de 6:00 a.m. a 4:00 pm, sábado y domingo de 7:00 am a 12:00 MD. </a:t>
            </a:r>
            <a:r>
              <a:rPr lang="es-SV" sz="1600" b="1" dirty="0">
                <a:solidFill>
                  <a:srgbClr val="FFFFFF"/>
                </a:solidFill>
                <a:latin typeface="Poppins"/>
                <a:cs typeface="Poppins"/>
              </a:rPr>
              <a:t>Lic. Iglesias Romero. Teléfono 7681-1940 </a:t>
            </a:r>
          </a:p>
        </p:txBody>
      </p:sp>
    </p:spTree>
    <p:extLst>
      <p:ext uri="{BB962C8B-B14F-4D97-AF65-F5344CB8AC3E}">
        <p14:creationId xmlns:p14="http://schemas.microsoft.com/office/powerpoint/2010/main" val="12594578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8CAE7"/>
      </a:accent1>
      <a:accent2>
        <a:srgbClr val="ED7D31"/>
      </a:accent2>
      <a:accent3>
        <a:srgbClr val="A5A5A5"/>
      </a:accent3>
      <a:accent4>
        <a:srgbClr val="FFC000"/>
      </a:accent4>
      <a:accent5>
        <a:srgbClr val="243C4B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35D2982F7D04444857A3FD5B45EE182" ma:contentTypeVersion="14" ma:contentTypeDescription="Crear nuevo documento." ma:contentTypeScope="" ma:versionID="10e6fcbca0e3d7daccbb9c475461d62b">
  <xsd:schema xmlns:xsd="http://www.w3.org/2001/XMLSchema" xmlns:xs="http://www.w3.org/2001/XMLSchema" xmlns:p="http://schemas.microsoft.com/office/2006/metadata/properties" xmlns:ns2="cb3ff623-76c1-402c-b058-943d565d551a" xmlns:ns3="b6037517-52ee-4d53-98db-90f97bfadb17" targetNamespace="http://schemas.microsoft.com/office/2006/metadata/properties" ma:root="true" ma:fieldsID="d8e84652889e5039b70cc13a92a6babf" ns2:_="" ns3:_="">
    <xsd:import namespace="cb3ff623-76c1-402c-b058-943d565d551a"/>
    <xsd:import namespace="b6037517-52ee-4d53-98db-90f97bfadb17"/>
    <xsd:element name="properties">
      <xsd:complexType>
        <xsd:sequence>
          <xsd:element name="documentManagement">
            <xsd:complexType>
              <xsd:all>
                <xsd:element ref="ns2:Usuario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3ff623-76c1-402c-b058-943d565d551a" elementFormDefault="qualified">
    <xsd:import namespace="http://schemas.microsoft.com/office/2006/documentManagement/types"/>
    <xsd:import namespace="http://schemas.microsoft.com/office/infopath/2007/PartnerControls"/>
    <xsd:element name="Usuario" ma:index="8" nillable="true" ma:displayName="Usuario" ma:format="Dropdown" ma:list="UserInfo" ma:SharePointGroup="0" ma:internalName="Usuario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n" ma:readOnly="false" ma:fieldId="{5cf76f15-5ced-4ddc-b409-7134ff3c332f}" ma:taxonomyMulti="true" ma:sspId="10109c95-c5a9-46e1-a049-74d4c705e3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037517-52ee-4d53-98db-90f97bfadb1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4747189-d25b-4957-b494-a33d01fa82a9}" ma:internalName="TaxCatchAll" ma:showField="CatchAllData" ma:web="b6037517-52ee-4d53-98db-90f97bfadb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3ff623-76c1-402c-b058-943d565d551a">
      <Terms xmlns="http://schemas.microsoft.com/office/infopath/2007/PartnerControls"/>
    </lcf76f155ced4ddcb4097134ff3c332f>
    <TaxCatchAll xmlns="b6037517-52ee-4d53-98db-90f97bfadb17" xsi:nil="true"/>
    <Usuario xmlns="cb3ff623-76c1-402c-b058-943d565d551a">
      <UserInfo>
        <DisplayName/>
        <AccountId xsi:nil="true"/>
        <AccountType/>
      </UserInfo>
    </Usuario>
  </documentManagement>
</p:properties>
</file>

<file path=customXml/itemProps1.xml><?xml version="1.0" encoding="utf-8"?>
<ds:datastoreItem xmlns:ds="http://schemas.openxmlformats.org/officeDocument/2006/customXml" ds:itemID="{9AC2E9DE-7EA9-4A85-A785-A208FD4D40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4748C3-A4A2-4A38-AE12-525691277886}">
  <ds:schemaRefs>
    <ds:schemaRef ds:uri="b6037517-52ee-4d53-98db-90f97bfadb17"/>
    <ds:schemaRef ds:uri="cb3ff623-76c1-402c-b058-943d565d55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4B853BA-6A26-496B-88F9-DB9CB90E29BF}">
  <ds:schemaRefs>
    <ds:schemaRef ds:uri="b6037517-52ee-4d53-98db-90f97bfadb17"/>
    <ds:schemaRef ds:uri="cb3ff623-76c1-402c-b058-943d565d551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1060</Words>
  <Application>Microsoft Office PowerPoint</Application>
  <PresentationFormat>Panorámica</PresentationFormat>
  <Paragraphs>159</Paragraphs>
  <Slides>14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Calibri</vt:lpstr>
      <vt:lpstr>Arial Narrow</vt:lpstr>
      <vt:lpstr>Arial</vt:lpstr>
      <vt:lpstr>Montserrat Medium</vt:lpstr>
      <vt:lpstr>Poppins</vt:lpstr>
      <vt:lpstr>Veneer</vt:lpstr>
      <vt:lpstr>Poppins Bold</vt:lpstr>
      <vt:lpstr>Tema de Office</vt:lpstr>
      <vt:lpstr>Servicios Diferenciados</vt:lpstr>
      <vt:lpstr>Presentación de PowerPoint</vt:lpstr>
      <vt:lpstr>Presentación de PowerPoint</vt:lpstr>
      <vt:lpstr>Presentación de PowerPoint</vt:lpstr>
      <vt:lpstr>Entrenamiento Laboratorio Clínico</vt:lpstr>
      <vt:lpstr>Capacitación Médicos </vt:lpstr>
      <vt:lpstr>Presentación de PowerPoint</vt:lpstr>
      <vt:lpstr>Presentación de PowerPoint</vt:lpstr>
      <vt:lpstr>Presentación de PowerPoint</vt:lpstr>
      <vt:lpstr>Presentación de PowerPoint</vt:lpstr>
      <vt:lpstr>FLUJOS DE ATENCIÓN</vt:lpstr>
      <vt:lpstr>Próximos Pasos y Seguimiento</vt:lpstr>
      <vt:lpstr>Visitas a Establecimiento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corto Diapositiva de portada</dc:title>
  <dc:creator>Maria Jose Valle Hernandez</dc:creator>
  <cp:lastModifiedBy>Jose Portillo</cp:lastModifiedBy>
  <cp:revision>47</cp:revision>
  <dcterms:created xsi:type="dcterms:W3CDTF">2023-11-24T18:22:53Z</dcterms:created>
  <dcterms:modified xsi:type="dcterms:W3CDTF">2025-10-22T14:19:51Z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0x010100F35D2982F7D04444857A3FD5B45EE182</vt:lpwstr>
  </property>
  <property fmtid="{D5CDD505-2E9C-101B-9397-08002B2CF9AE}" pid="3" name="MediaServiceImageTags">
    <vt:lpwstr/>
  </property>
</Properties>
</file>