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8288000" cy="10287000"/>
  <p:notesSz cx="6858000" cy="9144000"/>
  <p:embeddedFontLst>
    <p:embeddedFont>
      <p:font typeface="Antonio Bold" panose="020B0604020202020204" charset="0"/>
      <p:regular r:id="rId10"/>
    </p:embeddedFont>
    <p:embeddedFont>
      <p:font typeface="Poppins" panose="00000500000000000000" pitchFamily="2" charset="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37" d="100"/>
          <a:sy n="37" d="100"/>
        </p:scale>
        <p:origin x="988" y="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ministración y Comunicaciones MCP" userId="6e1c2796-b399-4b97-baca-0d887e5a0dc8" providerId="ADAL" clId="{4B4658E8-BF8C-4094-9923-A8A426596295}"/>
    <pc:docChg chg="modSld">
      <pc:chgData name="Administración y Comunicaciones MCP" userId="6e1c2796-b399-4b97-baca-0d887e5a0dc8" providerId="ADAL" clId="{4B4658E8-BF8C-4094-9923-A8A426596295}" dt="2025-10-23T16:09:09.014" v="60" actId="20577"/>
      <pc:docMkLst>
        <pc:docMk/>
      </pc:docMkLst>
      <pc:sldChg chg="modSp mod">
        <pc:chgData name="Administración y Comunicaciones MCP" userId="6e1c2796-b399-4b97-baca-0d887e5a0dc8" providerId="ADAL" clId="{4B4658E8-BF8C-4094-9923-A8A426596295}" dt="2025-10-23T16:09:09.014" v="60" actId="20577"/>
        <pc:sldMkLst>
          <pc:docMk/>
          <pc:sldMk cId="0" sldId="256"/>
        </pc:sldMkLst>
        <pc:spChg chg="mod">
          <ac:chgData name="Administración y Comunicaciones MCP" userId="6e1c2796-b399-4b97-baca-0d887e5a0dc8" providerId="ADAL" clId="{4B4658E8-BF8C-4094-9923-A8A426596295}" dt="2025-10-23T16:09:09.014" v="60" actId="20577"/>
          <ac:spMkLst>
            <pc:docMk/>
            <pc:sldMk cId="0" sldId="256"/>
            <ac:spMk id="8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2062688" y="9715955"/>
            <a:ext cx="21014417" cy="1392272"/>
            <a:chOff x="0" y="0"/>
            <a:chExt cx="3300463" cy="218666"/>
          </a:xfrm>
        </p:grpSpPr>
        <p:sp>
          <p:nvSpPr>
            <p:cNvPr id="3" name="Freeform 3"/>
            <p:cNvSpPr/>
            <p:nvPr/>
          </p:nvSpPr>
          <p:spPr>
            <a:xfrm>
              <a:off x="8610" y="0"/>
              <a:ext cx="3283242" cy="218666"/>
            </a:xfrm>
            <a:custGeom>
              <a:avLst/>
              <a:gdLst/>
              <a:ahLst/>
              <a:cxnLst/>
              <a:rect l="l" t="t" r="r" b="b"/>
              <a:pathLst>
                <a:path w="3283242" h="218666">
                  <a:moveTo>
                    <a:pt x="3072443" y="0"/>
                  </a:moveTo>
                  <a:lnTo>
                    <a:pt x="7600" y="0"/>
                  </a:lnTo>
                  <a:cubicBezTo>
                    <a:pt x="4790" y="0"/>
                    <a:pt x="2246" y="1666"/>
                    <a:pt x="1123" y="4242"/>
                  </a:cubicBezTo>
                  <a:cubicBezTo>
                    <a:pt x="0" y="6819"/>
                    <a:pt x="511" y="9816"/>
                    <a:pt x="2425" y="11874"/>
                  </a:cubicBezTo>
                  <a:lnTo>
                    <a:pt x="183555" y="206792"/>
                  </a:lnTo>
                  <a:cubicBezTo>
                    <a:pt x="190592" y="214364"/>
                    <a:pt x="200463" y="218666"/>
                    <a:pt x="210800" y="218666"/>
                  </a:cubicBezTo>
                  <a:lnTo>
                    <a:pt x="3275643" y="218666"/>
                  </a:lnTo>
                  <a:cubicBezTo>
                    <a:pt x="3278454" y="218666"/>
                    <a:pt x="3280997" y="217000"/>
                    <a:pt x="3282120" y="214424"/>
                  </a:cubicBezTo>
                  <a:cubicBezTo>
                    <a:pt x="3283243" y="211848"/>
                    <a:pt x="3282732" y="208851"/>
                    <a:pt x="3280819" y="206792"/>
                  </a:cubicBezTo>
                  <a:lnTo>
                    <a:pt x="3099688" y="11874"/>
                  </a:lnTo>
                  <a:cubicBezTo>
                    <a:pt x="3092651" y="4302"/>
                    <a:pt x="3082780" y="0"/>
                    <a:pt x="3072443" y="0"/>
                  </a:cubicBezTo>
                  <a:close/>
                </a:path>
              </a:pathLst>
            </a:custGeom>
            <a:solidFill>
              <a:srgbClr val="E61C36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101600" y="-57150"/>
              <a:ext cx="3097263" cy="27581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1628205" y="425187"/>
            <a:ext cx="6816315" cy="2073296"/>
          </a:xfrm>
          <a:custGeom>
            <a:avLst/>
            <a:gdLst/>
            <a:ahLst/>
            <a:cxnLst/>
            <a:rect l="l" t="t" r="r" b="b"/>
            <a:pathLst>
              <a:path w="6816315" h="2073296">
                <a:moveTo>
                  <a:pt x="0" y="0"/>
                </a:moveTo>
                <a:lnTo>
                  <a:pt x="6816315" y="0"/>
                </a:lnTo>
                <a:lnTo>
                  <a:pt x="6816315" y="2073296"/>
                </a:lnTo>
                <a:lnTo>
                  <a:pt x="0" y="207329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6" name="TextBox 6"/>
          <p:cNvSpPr txBox="1"/>
          <p:nvPr/>
        </p:nvSpPr>
        <p:spPr>
          <a:xfrm>
            <a:off x="6040250" y="4981575"/>
            <a:ext cx="8601570" cy="13701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1102"/>
              </a:lnSpc>
              <a:spcBef>
                <a:spcPct val="0"/>
              </a:spcBef>
            </a:pPr>
            <a:r>
              <a:rPr lang="en-US" sz="7930" b="1" spc="-356">
                <a:solidFill>
                  <a:srgbClr val="000000"/>
                </a:solidFill>
                <a:latin typeface="Antonio Bold"/>
                <a:ea typeface="Antonio Bold"/>
                <a:cs typeface="Antonio Bold"/>
                <a:sym typeface="Antonio Bold"/>
              </a:rPr>
              <a:t>PLENARIA 04-2025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3370456" y="3142992"/>
            <a:ext cx="17259300" cy="38486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522"/>
              </a:lnSpc>
            </a:pPr>
            <a:r>
              <a:rPr lang="en-US" sz="8230" b="1" spc="-370">
                <a:solidFill>
                  <a:srgbClr val="000000"/>
                </a:solidFill>
                <a:latin typeface="Antonio Bold"/>
                <a:ea typeface="Antonio Bold"/>
                <a:cs typeface="Antonio Bold"/>
                <a:sym typeface="Antonio Bold"/>
              </a:rPr>
              <a:t>RECOMENDABLE DEL COMITÉ DE ÉTICA </a:t>
            </a:r>
          </a:p>
          <a:p>
            <a:pPr marL="0" lvl="0" indent="0" algn="l">
              <a:lnSpc>
                <a:spcPts val="19920"/>
              </a:lnSpc>
              <a:spcBef>
                <a:spcPct val="0"/>
              </a:spcBef>
            </a:pPr>
            <a:endParaRPr lang="en-US" sz="8230" b="1" spc="-370">
              <a:solidFill>
                <a:srgbClr val="000000"/>
              </a:solidFill>
              <a:latin typeface="Antonio Bold"/>
              <a:ea typeface="Antonio Bold"/>
              <a:cs typeface="Antonio Bold"/>
              <a:sym typeface="Antonio Bold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222265" y="7376315"/>
            <a:ext cx="8163350" cy="18537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04"/>
              </a:lnSpc>
            </a:pPr>
            <a:r>
              <a:rPr lang="en-US" sz="3502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Dra. Celina de Miranda</a:t>
            </a:r>
          </a:p>
          <a:p>
            <a:pPr algn="l">
              <a:lnSpc>
                <a:spcPts val="4904"/>
              </a:lnSpc>
            </a:pPr>
            <a:r>
              <a:rPr lang="en-US" sz="3502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Comité de </a:t>
            </a:r>
            <a:r>
              <a:rPr lang="en-US" sz="3502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Ética</a:t>
            </a:r>
            <a:r>
              <a:rPr lang="en-US" sz="3502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</a:p>
          <a:p>
            <a:pPr marL="0" lvl="0" indent="0" algn="l">
              <a:lnSpc>
                <a:spcPts val="4904"/>
              </a:lnSpc>
              <a:spcBef>
                <a:spcPct val="0"/>
              </a:spcBef>
            </a:pPr>
            <a:r>
              <a:rPr lang="en-US" sz="3502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MCP-ES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0788378" y="8886833"/>
            <a:ext cx="6470922" cy="6378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4904"/>
              </a:lnSpc>
              <a:spcBef>
                <a:spcPct val="0"/>
              </a:spcBef>
            </a:pPr>
            <a:r>
              <a:rPr lang="en-US" sz="3502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23 de octubre de 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2062688" y="9715955"/>
            <a:ext cx="21014417" cy="1392272"/>
            <a:chOff x="0" y="0"/>
            <a:chExt cx="3300463" cy="218666"/>
          </a:xfrm>
        </p:grpSpPr>
        <p:sp>
          <p:nvSpPr>
            <p:cNvPr id="3" name="Freeform 3"/>
            <p:cNvSpPr/>
            <p:nvPr/>
          </p:nvSpPr>
          <p:spPr>
            <a:xfrm>
              <a:off x="8610" y="0"/>
              <a:ext cx="3283242" cy="218666"/>
            </a:xfrm>
            <a:custGeom>
              <a:avLst/>
              <a:gdLst/>
              <a:ahLst/>
              <a:cxnLst/>
              <a:rect l="l" t="t" r="r" b="b"/>
              <a:pathLst>
                <a:path w="3283242" h="218666">
                  <a:moveTo>
                    <a:pt x="3072443" y="0"/>
                  </a:moveTo>
                  <a:lnTo>
                    <a:pt x="7600" y="0"/>
                  </a:lnTo>
                  <a:cubicBezTo>
                    <a:pt x="4790" y="0"/>
                    <a:pt x="2246" y="1666"/>
                    <a:pt x="1123" y="4242"/>
                  </a:cubicBezTo>
                  <a:cubicBezTo>
                    <a:pt x="0" y="6819"/>
                    <a:pt x="511" y="9816"/>
                    <a:pt x="2425" y="11874"/>
                  </a:cubicBezTo>
                  <a:lnTo>
                    <a:pt x="183555" y="206792"/>
                  </a:lnTo>
                  <a:cubicBezTo>
                    <a:pt x="190592" y="214364"/>
                    <a:pt x="200463" y="218666"/>
                    <a:pt x="210800" y="218666"/>
                  </a:cubicBezTo>
                  <a:lnTo>
                    <a:pt x="3275643" y="218666"/>
                  </a:lnTo>
                  <a:cubicBezTo>
                    <a:pt x="3278454" y="218666"/>
                    <a:pt x="3280997" y="217000"/>
                    <a:pt x="3282120" y="214424"/>
                  </a:cubicBezTo>
                  <a:cubicBezTo>
                    <a:pt x="3283243" y="211848"/>
                    <a:pt x="3282732" y="208851"/>
                    <a:pt x="3280819" y="206792"/>
                  </a:cubicBezTo>
                  <a:lnTo>
                    <a:pt x="3099688" y="11874"/>
                  </a:lnTo>
                  <a:cubicBezTo>
                    <a:pt x="3092651" y="4302"/>
                    <a:pt x="3082780" y="0"/>
                    <a:pt x="3072443" y="0"/>
                  </a:cubicBezTo>
                  <a:close/>
                </a:path>
              </a:pathLst>
            </a:custGeom>
            <a:solidFill>
              <a:srgbClr val="E61C36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101600" y="-57150"/>
              <a:ext cx="3097263" cy="27581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1628205" y="425187"/>
            <a:ext cx="6816315" cy="2073296"/>
          </a:xfrm>
          <a:custGeom>
            <a:avLst/>
            <a:gdLst/>
            <a:ahLst/>
            <a:cxnLst/>
            <a:rect l="l" t="t" r="r" b="b"/>
            <a:pathLst>
              <a:path w="6816315" h="2073296">
                <a:moveTo>
                  <a:pt x="0" y="0"/>
                </a:moveTo>
                <a:lnTo>
                  <a:pt x="6816315" y="0"/>
                </a:lnTo>
                <a:lnTo>
                  <a:pt x="6816315" y="2073296"/>
                </a:lnTo>
                <a:lnTo>
                  <a:pt x="0" y="207329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grpSp>
        <p:nvGrpSpPr>
          <p:cNvPr id="6" name="Group 6"/>
          <p:cNvGrpSpPr/>
          <p:nvPr/>
        </p:nvGrpSpPr>
        <p:grpSpPr>
          <a:xfrm>
            <a:off x="9238958" y="1836902"/>
            <a:ext cx="7629654" cy="5246370"/>
            <a:chOff x="0" y="0"/>
            <a:chExt cx="6159500" cy="423545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6159500" cy="4235450"/>
            </a:xfrm>
            <a:custGeom>
              <a:avLst/>
              <a:gdLst/>
              <a:ahLst/>
              <a:cxnLst/>
              <a:rect l="l" t="t" r="r" b="b"/>
              <a:pathLst>
                <a:path w="6159500" h="4235450">
                  <a:moveTo>
                    <a:pt x="6159500" y="4235450"/>
                  </a:moveTo>
                  <a:lnTo>
                    <a:pt x="0" y="3696970"/>
                  </a:lnTo>
                  <a:lnTo>
                    <a:pt x="0" y="0"/>
                  </a:lnTo>
                  <a:lnTo>
                    <a:pt x="6159500" y="538480"/>
                  </a:lnTo>
                  <a:close/>
                </a:path>
              </a:pathLst>
            </a:custGeom>
            <a:blipFill>
              <a:blip r:embed="rId3"/>
              <a:stretch>
                <a:fillRect t="-22713" b="-22713"/>
              </a:stretch>
            </a:blipFill>
          </p:spPr>
          <p:txBody>
            <a:bodyPr/>
            <a:lstStyle/>
            <a:p>
              <a:endParaRPr lang="es-SV"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1351729" y="3652271"/>
            <a:ext cx="7014078" cy="29864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just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El Comité de Ética, en cumplimiento de su mandato, analizó el caso referido al pleno en su reunión del 2 de octubre de 2025, con base en los principios de respeto, equidad y responsabilidad institucional.</a:t>
            </a:r>
          </a:p>
        </p:txBody>
      </p:sp>
    </p:spTree>
  </p:cSld>
  <p:clrMapOvr>
    <a:masterClrMapping/>
  </p:clrMapOvr>
  <p:transition>
    <p:cover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187054" y="3838656"/>
            <a:ext cx="7057893" cy="628107"/>
            <a:chOff x="0" y="0"/>
            <a:chExt cx="4566622" cy="4064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66622" cy="406400"/>
            </a:xfrm>
            <a:custGeom>
              <a:avLst/>
              <a:gdLst/>
              <a:ahLst/>
              <a:cxnLst/>
              <a:rect l="l" t="t" r="r" b="b"/>
              <a:pathLst>
                <a:path w="4566622" h="406400">
                  <a:moveTo>
                    <a:pt x="4363422" y="0"/>
                  </a:moveTo>
                  <a:cubicBezTo>
                    <a:pt x="4475647" y="0"/>
                    <a:pt x="4566622" y="90976"/>
                    <a:pt x="4566622" y="203200"/>
                  </a:cubicBezTo>
                  <a:cubicBezTo>
                    <a:pt x="4566622" y="315424"/>
                    <a:pt x="4475647" y="406400"/>
                    <a:pt x="4363422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EDECED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4566622" cy="463550"/>
            </a:xfrm>
            <a:prstGeom prst="rect">
              <a:avLst/>
            </a:prstGeom>
          </p:spPr>
          <p:txBody>
            <a:bodyPr lIns="45385" tIns="45385" rIns="45385" bIns="45385" rtlCol="0" anchor="ctr"/>
            <a:lstStyle/>
            <a:p>
              <a:pPr algn="ctr">
                <a:lnSpc>
                  <a:spcPts val="2376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257056" y="2442972"/>
            <a:ext cx="16216246" cy="34194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5491"/>
              </a:lnSpc>
              <a:spcBef>
                <a:spcPct val="0"/>
              </a:spcBef>
            </a:pPr>
            <a:r>
              <a:rPr lang="en-US" sz="4576" b="1" spc="-205">
                <a:solidFill>
                  <a:srgbClr val="000000"/>
                </a:solidFill>
                <a:latin typeface="Antonio Bold"/>
                <a:ea typeface="Antonio Bold"/>
                <a:cs typeface="Antonio Bold"/>
                <a:sym typeface="Antonio Bold"/>
              </a:rPr>
              <a:t>LUEGO DE EXAMINAR LOS ELEMENTOS PRESENTADOS, EL COMITÉ ACORDÓ LO SIGUIENTE:</a:t>
            </a:r>
          </a:p>
          <a:p>
            <a:pPr marL="0" lvl="0" indent="0" algn="l">
              <a:lnSpc>
                <a:spcPts val="10771"/>
              </a:lnSpc>
              <a:spcBef>
                <a:spcPct val="0"/>
              </a:spcBef>
            </a:pPr>
            <a:endParaRPr lang="en-US" sz="4576" b="1" spc="-205">
              <a:solidFill>
                <a:srgbClr val="000000"/>
              </a:solidFill>
              <a:latin typeface="Antonio Bold"/>
              <a:ea typeface="Antonio Bold"/>
              <a:cs typeface="Antonio Bold"/>
              <a:sym typeface="Antonio Bold"/>
            </a:endParaRPr>
          </a:p>
          <a:p>
            <a:pPr marL="0" lvl="0" indent="0" algn="l">
              <a:lnSpc>
                <a:spcPts val="10771"/>
              </a:lnSpc>
              <a:spcBef>
                <a:spcPct val="0"/>
              </a:spcBef>
            </a:pPr>
            <a:endParaRPr lang="en-US" sz="4576" b="1" spc="-205">
              <a:solidFill>
                <a:srgbClr val="000000"/>
              </a:solidFill>
              <a:latin typeface="Antonio Bold"/>
              <a:ea typeface="Antonio Bold"/>
              <a:cs typeface="Antonio Bold"/>
              <a:sym typeface="Antonio Bold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937318" y="3705306"/>
            <a:ext cx="16855722" cy="57619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4479"/>
              </a:lnSpc>
              <a:spcBef>
                <a:spcPct val="0"/>
              </a:spcBef>
            </a:pPr>
            <a:r>
              <a:rPr lang="en-US" sz="27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1. Reafirmar el compromiso del MCP-ES con el respeto, la inclusión y la no discriminación, en concordancia con los derechos humanos y los valores fundacionales del mecanismo.</a:t>
            </a:r>
          </a:p>
          <a:p>
            <a:pPr marL="0" lvl="0" indent="0" algn="l">
              <a:lnSpc>
                <a:spcPts val="4479"/>
              </a:lnSpc>
              <a:spcBef>
                <a:spcPct val="0"/>
              </a:spcBef>
            </a:pPr>
            <a:r>
              <a:rPr lang="en-US" sz="27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 - En coherencia con ello, se recomienda realizar un Taller en Género, Derechos Humanos y No Discriminación dirigido a todos los miembros del MCP-ES.</a:t>
            </a:r>
          </a:p>
          <a:p>
            <a:pPr marL="0" lvl="0" indent="0" algn="l">
              <a:lnSpc>
                <a:spcPts val="4479"/>
              </a:lnSpc>
              <a:spcBef>
                <a:spcPct val="0"/>
              </a:spcBef>
            </a:pPr>
            <a:endParaRPr lang="en-US" sz="27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>
              <a:lnSpc>
                <a:spcPts val="4479"/>
              </a:lnSpc>
              <a:spcBef>
                <a:spcPct val="0"/>
              </a:spcBef>
            </a:pPr>
            <a:r>
              <a:rPr lang="en-US" sz="27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2. Confirmar la validez de los procesos electorales desarrollados, los cuales se llevaron a cabo conforme a los estatutos vigentes, reconociendo que el cabildeo es una práctica legítima en espacios de representación multisectorial.</a:t>
            </a:r>
          </a:p>
          <a:p>
            <a:pPr marL="0" lvl="0" indent="0" algn="l">
              <a:lnSpc>
                <a:spcPts val="3360"/>
              </a:lnSpc>
              <a:spcBef>
                <a:spcPct val="0"/>
              </a:spcBef>
            </a:pPr>
            <a:endParaRPr lang="en-US" sz="27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>
              <a:lnSpc>
                <a:spcPts val="3360"/>
              </a:lnSpc>
              <a:spcBef>
                <a:spcPct val="0"/>
              </a:spcBef>
            </a:pPr>
            <a:endParaRPr lang="en-US" sz="27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>
              <a:lnSpc>
                <a:spcPts val="3360"/>
              </a:lnSpc>
              <a:spcBef>
                <a:spcPct val="0"/>
              </a:spcBef>
            </a:pPr>
            <a:endParaRPr lang="en-US" sz="27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grpSp>
        <p:nvGrpSpPr>
          <p:cNvPr id="7" name="Group 7"/>
          <p:cNvGrpSpPr/>
          <p:nvPr/>
        </p:nvGrpSpPr>
        <p:grpSpPr>
          <a:xfrm>
            <a:off x="-2062688" y="9715955"/>
            <a:ext cx="21014417" cy="1392272"/>
            <a:chOff x="0" y="0"/>
            <a:chExt cx="3300463" cy="218666"/>
          </a:xfrm>
        </p:grpSpPr>
        <p:sp>
          <p:nvSpPr>
            <p:cNvPr id="8" name="Freeform 8"/>
            <p:cNvSpPr/>
            <p:nvPr/>
          </p:nvSpPr>
          <p:spPr>
            <a:xfrm>
              <a:off x="8610" y="0"/>
              <a:ext cx="3283242" cy="218666"/>
            </a:xfrm>
            <a:custGeom>
              <a:avLst/>
              <a:gdLst/>
              <a:ahLst/>
              <a:cxnLst/>
              <a:rect l="l" t="t" r="r" b="b"/>
              <a:pathLst>
                <a:path w="3283242" h="218666">
                  <a:moveTo>
                    <a:pt x="3072443" y="0"/>
                  </a:moveTo>
                  <a:lnTo>
                    <a:pt x="7600" y="0"/>
                  </a:lnTo>
                  <a:cubicBezTo>
                    <a:pt x="4790" y="0"/>
                    <a:pt x="2246" y="1666"/>
                    <a:pt x="1123" y="4242"/>
                  </a:cubicBezTo>
                  <a:cubicBezTo>
                    <a:pt x="0" y="6819"/>
                    <a:pt x="511" y="9816"/>
                    <a:pt x="2425" y="11874"/>
                  </a:cubicBezTo>
                  <a:lnTo>
                    <a:pt x="183555" y="206792"/>
                  </a:lnTo>
                  <a:cubicBezTo>
                    <a:pt x="190592" y="214364"/>
                    <a:pt x="200463" y="218666"/>
                    <a:pt x="210800" y="218666"/>
                  </a:cubicBezTo>
                  <a:lnTo>
                    <a:pt x="3275643" y="218666"/>
                  </a:lnTo>
                  <a:cubicBezTo>
                    <a:pt x="3278454" y="218666"/>
                    <a:pt x="3280997" y="217000"/>
                    <a:pt x="3282120" y="214424"/>
                  </a:cubicBezTo>
                  <a:cubicBezTo>
                    <a:pt x="3283243" y="211848"/>
                    <a:pt x="3282732" y="208851"/>
                    <a:pt x="3280819" y="206792"/>
                  </a:cubicBezTo>
                  <a:lnTo>
                    <a:pt x="3099688" y="11874"/>
                  </a:lnTo>
                  <a:cubicBezTo>
                    <a:pt x="3092651" y="4302"/>
                    <a:pt x="3082780" y="0"/>
                    <a:pt x="3072443" y="0"/>
                  </a:cubicBezTo>
                  <a:close/>
                </a:path>
              </a:pathLst>
            </a:custGeom>
            <a:solidFill>
              <a:srgbClr val="E61C36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101600" y="-57150"/>
              <a:ext cx="3097263" cy="27581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0" name="Freeform 10"/>
          <p:cNvSpPr/>
          <p:nvPr/>
        </p:nvSpPr>
        <p:spPr>
          <a:xfrm>
            <a:off x="562100" y="726324"/>
            <a:ext cx="4704323" cy="1430898"/>
          </a:xfrm>
          <a:custGeom>
            <a:avLst/>
            <a:gdLst/>
            <a:ahLst/>
            <a:cxnLst/>
            <a:rect l="l" t="t" r="r" b="b"/>
            <a:pathLst>
              <a:path w="4704323" h="1430898">
                <a:moveTo>
                  <a:pt x="0" y="0"/>
                </a:moveTo>
                <a:lnTo>
                  <a:pt x="4704323" y="0"/>
                </a:lnTo>
                <a:lnTo>
                  <a:pt x="4704323" y="1430898"/>
                </a:lnTo>
                <a:lnTo>
                  <a:pt x="0" y="143089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  <p:transition>
    <p:cover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187054" y="3838656"/>
            <a:ext cx="7057893" cy="628107"/>
            <a:chOff x="0" y="0"/>
            <a:chExt cx="4566622" cy="4064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66622" cy="406400"/>
            </a:xfrm>
            <a:custGeom>
              <a:avLst/>
              <a:gdLst/>
              <a:ahLst/>
              <a:cxnLst/>
              <a:rect l="l" t="t" r="r" b="b"/>
              <a:pathLst>
                <a:path w="4566622" h="406400">
                  <a:moveTo>
                    <a:pt x="4363422" y="0"/>
                  </a:moveTo>
                  <a:cubicBezTo>
                    <a:pt x="4475647" y="0"/>
                    <a:pt x="4566622" y="90976"/>
                    <a:pt x="4566622" y="203200"/>
                  </a:cubicBezTo>
                  <a:cubicBezTo>
                    <a:pt x="4566622" y="315424"/>
                    <a:pt x="4475647" y="406400"/>
                    <a:pt x="4363422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EDECED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4566622" cy="463550"/>
            </a:xfrm>
            <a:prstGeom prst="rect">
              <a:avLst/>
            </a:prstGeom>
          </p:spPr>
          <p:txBody>
            <a:bodyPr lIns="45385" tIns="45385" rIns="45385" bIns="45385" rtlCol="0" anchor="ctr"/>
            <a:lstStyle/>
            <a:p>
              <a:pPr algn="ctr">
                <a:lnSpc>
                  <a:spcPts val="2376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257056" y="2442972"/>
            <a:ext cx="16216246" cy="34194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5491"/>
              </a:lnSpc>
              <a:spcBef>
                <a:spcPct val="0"/>
              </a:spcBef>
            </a:pPr>
            <a:r>
              <a:rPr lang="en-US" sz="4576" b="1" spc="-205">
                <a:solidFill>
                  <a:srgbClr val="000000"/>
                </a:solidFill>
                <a:latin typeface="Antonio Bold"/>
                <a:ea typeface="Antonio Bold"/>
                <a:cs typeface="Antonio Bold"/>
                <a:sym typeface="Antonio Bold"/>
              </a:rPr>
              <a:t>LUEGO DE EXAMINAR LOS ELEMENTOS PRESENTADOS, EL COMITÉ ACORDÓ LO SIGUIENTE:</a:t>
            </a:r>
          </a:p>
          <a:p>
            <a:pPr marL="0" lvl="0" indent="0" algn="l">
              <a:lnSpc>
                <a:spcPts val="10771"/>
              </a:lnSpc>
              <a:spcBef>
                <a:spcPct val="0"/>
              </a:spcBef>
            </a:pPr>
            <a:endParaRPr lang="en-US" sz="4576" b="1" spc="-205">
              <a:solidFill>
                <a:srgbClr val="000000"/>
              </a:solidFill>
              <a:latin typeface="Antonio Bold"/>
              <a:ea typeface="Antonio Bold"/>
              <a:cs typeface="Antonio Bold"/>
              <a:sym typeface="Antonio Bold"/>
            </a:endParaRPr>
          </a:p>
          <a:p>
            <a:pPr marL="0" lvl="0" indent="0" algn="l">
              <a:lnSpc>
                <a:spcPts val="10771"/>
              </a:lnSpc>
              <a:spcBef>
                <a:spcPct val="0"/>
              </a:spcBef>
            </a:pPr>
            <a:endParaRPr lang="en-US" sz="4576" b="1" spc="-205">
              <a:solidFill>
                <a:srgbClr val="000000"/>
              </a:solidFill>
              <a:latin typeface="Antonio Bold"/>
              <a:ea typeface="Antonio Bold"/>
              <a:cs typeface="Antonio Bold"/>
              <a:sym typeface="Antonio Bold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562100" y="4792165"/>
            <a:ext cx="16855722" cy="49237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4479"/>
              </a:lnSpc>
              <a:spcBef>
                <a:spcPct val="0"/>
              </a:spcBef>
            </a:pPr>
            <a:r>
              <a:rPr lang="en-US" sz="27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3. Reconocer que durante el análisis se identificaron percepciones y emociones diversas entre las personas involucradas.</a:t>
            </a:r>
          </a:p>
          <a:p>
            <a:pPr marL="0" lvl="0" indent="0" algn="l">
              <a:lnSpc>
                <a:spcPts val="4479"/>
              </a:lnSpc>
              <a:spcBef>
                <a:spcPct val="0"/>
              </a:spcBef>
            </a:pPr>
            <a:endParaRPr lang="en-US" sz="27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>
              <a:lnSpc>
                <a:spcPts val="4479"/>
              </a:lnSpc>
              <a:spcBef>
                <a:spcPct val="0"/>
              </a:spcBef>
            </a:pPr>
            <a:r>
              <a:rPr lang="en-US" sz="27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 - El Comité valora la disculpa ofrecida y aceptada en torno al comentario percibido como discriminatorio, y destaca la importancia de este gesto como muestra de madurez y compromiso con el respeto mutuo.</a:t>
            </a:r>
          </a:p>
          <a:p>
            <a:pPr marL="0" lvl="0" indent="0" algn="l">
              <a:lnSpc>
                <a:spcPts val="4479"/>
              </a:lnSpc>
              <a:spcBef>
                <a:spcPct val="0"/>
              </a:spcBef>
            </a:pPr>
            <a:r>
              <a:rPr lang="en-US" sz="27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 </a:t>
            </a:r>
          </a:p>
          <a:p>
            <a:pPr marL="0" lvl="0" indent="0" algn="l">
              <a:lnSpc>
                <a:spcPts val="4479"/>
              </a:lnSpc>
              <a:spcBef>
                <a:spcPct val="0"/>
              </a:spcBef>
            </a:pPr>
            <a:endParaRPr lang="en-US" sz="27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>
              <a:lnSpc>
                <a:spcPts val="3360"/>
              </a:lnSpc>
              <a:spcBef>
                <a:spcPct val="0"/>
              </a:spcBef>
            </a:pPr>
            <a:endParaRPr lang="en-US" sz="27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grpSp>
        <p:nvGrpSpPr>
          <p:cNvPr id="7" name="Group 7"/>
          <p:cNvGrpSpPr/>
          <p:nvPr/>
        </p:nvGrpSpPr>
        <p:grpSpPr>
          <a:xfrm>
            <a:off x="-2062688" y="9715955"/>
            <a:ext cx="21014417" cy="1392272"/>
            <a:chOff x="0" y="0"/>
            <a:chExt cx="3300463" cy="218666"/>
          </a:xfrm>
        </p:grpSpPr>
        <p:sp>
          <p:nvSpPr>
            <p:cNvPr id="8" name="Freeform 8"/>
            <p:cNvSpPr/>
            <p:nvPr/>
          </p:nvSpPr>
          <p:spPr>
            <a:xfrm>
              <a:off x="8610" y="0"/>
              <a:ext cx="3283242" cy="218666"/>
            </a:xfrm>
            <a:custGeom>
              <a:avLst/>
              <a:gdLst/>
              <a:ahLst/>
              <a:cxnLst/>
              <a:rect l="l" t="t" r="r" b="b"/>
              <a:pathLst>
                <a:path w="3283242" h="218666">
                  <a:moveTo>
                    <a:pt x="3072443" y="0"/>
                  </a:moveTo>
                  <a:lnTo>
                    <a:pt x="7600" y="0"/>
                  </a:lnTo>
                  <a:cubicBezTo>
                    <a:pt x="4790" y="0"/>
                    <a:pt x="2246" y="1666"/>
                    <a:pt x="1123" y="4242"/>
                  </a:cubicBezTo>
                  <a:cubicBezTo>
                    <a:pt x="0" y="6819"/>
                    <a:pt x="511" y="9816"/>
                    <a:pt x="2425" y="11874"/>
                  </a:cubicBezTo>
                  <a:lnTo>
                    <a:pt x="183555" y="206792"/>
                  </a:lnTo>
                  <a:cubicBezTo>
                    <a:pt x="190592" y="214364"/>
                    <a:pt x="200463" y="218666"/>
                    <a:pt x="210800" y="218666"/>
                  </a:cubicBezTo>
                  <a:lnTo>
                    <a:pt x="3275643" y="218666"/>
                  </a:lnTo>
                  <a:cubicBezTo>
                    <a:pt x="3278454" y="218666"/>
                    <a:pt x="3280997" y="217000"/>
                    <a:pt x="3282120" y="214424"/>
                  </a:cubicBezTo>
                  <a:cubicBezTo>
                    <a:pt x="3283243" y="211848"/>
                    <a:pt x="3282732" y="208851"/>
                    <a:pt x="3280819" y="206792"/>
                  </a:cubicBezTo>
                  <a:lnTo>
                    <a:pt x="3099688" y="11874"/>
                  </a:lnTo>
                  <a:cubicBezTo>
                    <a:pt x="3092651" y="4302"/>
                    <a:pt x="3082780" y="0"/>
                    <a:pt x="3072443" y="0"/>
                  </a:cubicBezTo>
                  <a:close/>
                </a:path>
              </a:pathLst>
            </a:custGeom>
            <a:solidFill>
              <a:srgbClr val="E61C36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101600" y="-57150"/>
              <a:ext cx="3097263" cy="27581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0" name="Freeform 10"/>
          <p:cNvSpPr/>
          <p:nvPr/>
        </p:nvSpPr>
        <p:spPr>
          <a:xfrm>
            <a:off x="562100" y="726324"/>
            <a:ext cx="4704323" cy="1430898"/>
          </a:xfrm>
          <a:custGeom>
            <a:avLst/>
            <a:gdLst/>
            <a:ahLst/>
            <a:cxnLst/>
            <a:rect l="l" t="t" r="r" b="b"/>
            <a:pathLst>
              <a:path w="4704323" h="1430898">
                <a:moveTo>
                  <a:pt x="0" y="0"/>
                </a:moveTo>
                <a:lnTo>
                  <a:pt x="4704323" y="0"/>
                </a:lnTo>
                <a:lnTo>
                  <a:pt x="4704323" y="1430898"/>
                </a:lnTo>
                <a:lnTo>
                  <a:pt x="0" y="143089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  <p:transition>
    <p:cover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187054" y="3838656"/>
            <a:ext cx="7057893" cy="628107"/>
            <a:chOff x="0" y="0"/>
            <a:chExt cx="4566622" cy="4064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66622" cy="406400"/>
            </a:xfrm>
            <a:custGeom>
              <a:avLst/>
              <a:gdLst/>
              <a:ahLst/>
              <a:cxnLst/>
              <a:rect l="l" t="t" r="r" b="b"/>
              <a:pathLst>
                <a:path w="4566622" h="406400">
                  <a:moveTo>
                    <a:pt x="4363422" y="0"/>
                  </a:moveTo>
                  <a:cubicBezTo>
                    <a:pt x="4475647" y="0"/>
                    <a:pt x="4566622" y="90976"/>
                    <a:pt x="4566622" y="203200"/>
                  </a:cubicBezTo>
                  <a:cubicBezTo>
                    <a:pt x="4566622" y="315424"/>
                    <a:pt x="4475647" y="406400"/>
                    <a:pt x="4363422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EDECED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4566622" cy="463550"/>
            </a:xfrm>
            <a:prstGeom prst="rect">
              <a:avLst/>
            </a:prstGeom>
          </p:spPr>
          <p:txBody>
            <a:bodyPr lIns="45385" tIns="45385" rIns="45385" bIns="45385" rtlCol="0" anchor="ctr"/>
            <a:lstStyle/>
            <a:p>
              <a:pPr algn="ctr">
                <a:lnSpc>
                  <a:spcPts val="2376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257056" y="2442972"/>
            <a:ext cx="16216246" cy="34194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5491"/>
              </a:lnSpc>
              <a:spcBef>
                <a:spcPct val="0"/>
              </a:spcBef>
            </a:pPr>
            <a:r>
              <a:rPr lang="en-US" sz="4576" b="1" spc="-205">
                <a:solidFill>
                  <a:srgbClr val="000000"/>
                </a:solidFill>
                <a:latin typeface="Antonio Bold"/>
                <a:ea typeface="Antonio Bold"/>
                <a:cs typeface="Antonio Bold"/>
                <a:sym typeface="Antonio Bold"/>
              </a:rPr>
              <a:t>LUEGO DE EXAMINAR LOS ELEMENTOS PRESENTADOS, EL COMITÉ ACORDÓ LO SIGUIENTE:</a:t>
            </a:r>
          </a:p>
          <a:p>
            <a:pPr marL="0" lvl="0" indent="0" algn="l">
              <a:lnSpc>
                <a:spcPts val="10771"/>
              </a:lnSpc>
              <a:spcBef>
                <a:spcPct val="0"/>
              </a:spcBef>
            </a:pPr>
            <a:endParaRPr lang="en-US" sz="4576" b="1" spc="-205">
              <a:solidFill>
                <a:srgbClr val="000000"/>
              </a:solidFill>
              <a:latin typeface="Antonio Bold"/>
              <a:ea typeface="Antonio Bold"/>
              <a:cs typeface="Antonio Bold"/>
              <a:sym typeface="Antonio Bold"/>
            </a:endParaRPr>
          </a:p>
          <a:p>
            <a:pPr marL="0" lvl="0" indent="0" algn="l">
              <a:lnSpc>
                <a:spcPts val="10771"/>
              </a:lnSpc>
              <a:spcBef>
                <a:spcPct val="0"/>
              </a:spcBef>
            </a:pPr>
            <a:endParaRPr lang="en-US" sz="4576" b="1" spc="-205">
              <a:solidFill>
                <a:srgbClr val="000000"/>
              </a:solidFill>
              <a:latin typeface="Antonio Bold"/>
              <a:ea typeface="Antonio Bold"/>
              <a:cs typeface="Antonio Bold"/>
              <a:sym typeface="Antonio Bold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937318" y="3457384"/>
            <a:ext cx="16855722" cy="49237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4479"/>
              </a:lnSpc>
              <a:spcBef>
                <a:spcPct val="0"/>
              </a:spcBef>
            </a:pPr>
            <a:r>
              <a:rPr lang="en-US" sz="27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 - Al mismo tiempo, el Comité reconoce que otras personas expresaron sentirse afectadas o señaladas y considera necesario realizar acciones tendentes a generar espacios seguros para el diálogo, la escucha activa y la restauración de la confianza.</a:t>
            </a:r>
          </a:p>
          <a:p>
            <a:pPr marL="0" lvl="0" indent="0" algn="l">
              <a:lnSpc>
                <a:spcPts val="4479"/>
              </a:lnSpc>
              <a:spcBef>
                <a:spcPct val="0"/>
              </a:spcBef>
            </a:pPr>
            <a:endParaRPr lang="en-US" sz="27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>
              <a:lnSpc>
                <a:spcPts val="4479"/>
              </a:lnSpc>
              <a:spcBef>
                <a:spcPct val="0"/>
              </a:spcBef>
            </a:pPr>
            <a:r>
              <a:rPr lang="en-US" sz="27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 - En consecuencia, el Comité no identifica faltas éticas que requieran sanción, pero recomienda acciones de acompañamiento y reflexión colectiva orientadas a fortalecer la convivencia y la empatía dentro del MCP-ES.</a:t>
            </a:r>
          </a:p>
          <a:p>
            <a:pPr marL="0" lvl="0" indent="0" algn="l">
              <a:lnSpc>
                <a:spcPts val="4479"/>
              </a:lnSpc>
              <a:spcBef>
                <a:spcPct val="0"/>
              </a:spcBef>
            </a:pPr>
            <a:endParaRPr lang="en-US" sz="27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>
              <a:lnSpc>
                <a:spcPts val="3360"/>
              </a:lnSpc>
              <a:spcBef>
                <a:spcPct val="0"/>
              </a:spcBef>
            </a:pPr>
            <a:endParaRPr lang="en-US" sz="27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grpSp>
        <p:nvGrpSpPr>
          <p:cNvPr id="7" name="Group 7"/>
          <p:cNvGrpSpPr/>
          <p:nvPr/>
        </p:nvGrpSpPr>
        <p:grpSpPr>
          <a:xfrm>
            <a:off x="-2062688" y="9715955"/>
            <a:ext cx="21014417" cy="1392272"/>
            <a:chOff x="0" y="0"/>
            <a:chExt cx="3300463" cy="218666"/>
          </a:xfrm>
        </p:grpSpPr>
        <p:sp>
          <p:nvSpPr>
            <p:cNvPr id="8" name="Freeform 8"/>
            <p:cNvSpPr/>
            <p:nvPr/>
          </p:nvSpPr>
          <p:spPr>
            <a:xfrm>
              <a:off x="8610" y="0"/>
              <a:ext cx="3283242" cy="218666"/>
            </a:xfrm>
            <a:custGeom>
              <a:avLst/>
              <a:gdLst/>
              <a:ahLst/>
              <a:cxnLst/>
              <a:rect l="l" t="t" r="r" b="b"/>
              <a:pathLst>
                <a:path w="3283242" h="218666">
                  <a:moveTo>
                    <a:pt x="3072443" y="0"/>
                  </a:moveTo>
                  <a:lnTo>
                    <a:pt x="7600" y="0"/>
                  </a:lnTo>
                  <a:cubicBezTo>
                    <a:pt x="4790" y="0"/>
                    <a:pt x="2246" y="1666"/>
                    <a:pt x="1123" y="4242"/>
                  </a:cubicBezTo>
                  <a:cubicBezTo>
                    <a:pt x="0" y="6819"/>
                    <a:pt x="511" y="9816"/>
                    <a:pt x="2425" y="11874"/>
                  </a:cubicBezTo>
                  <a:lnTo>
                    <a:pt x="183555" y="206792"/>
                  </a:lnTo>
                  <a:cubicBezTo>
                    <a:pt x="190592" y="214364"/>
                    <a:pt x="200463" y="218666"/>
                    <a:pt x="210800" y="218666"/>
                  </a:cubicBezTo>
                  <a:lnTo>
                    <a:pt x="3275643" y="218666"/>
                  </a:lnTo>
                  <a:cubicBezTo>
                    <a:pt x="3278454" y="218666"/>
                    <a:pt x="3280997" y="217000"/>
                    <a:pt x="3282120" y="214424"/>
                  </a:cubicBezTo>
                  <a:cubicBezTo>
                    <a:pt x="3283243" y="211848"/>
                    <a:pt x="3282732" y="208851"/>
                    <a:pt x="3280819" y="206792"/>
                  </a:cubicBezTo>
                  <a:lnTo>
                    <a:pt x="3099688" y="11874"/>
                  </a:lnTo>
                  <a:cubicBezTo>
                    <a:pt x="3092651" y="4302"/>
                    <a:pt x="3082780" y="0"/>
                    <a:pt x="3072443" y="0"/>
                  </a:cubicBezTo>
                  <a:close/>
                </a:path>
              </a:pathLst>
            </a:custGeom>
            <a:solidFill>
              <a:srgbClr val="E61C36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101600" y="-57150"/>
              <a:ext cx="3097263" cy="27581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0" name="Freeform 10"/>
          <p:cNvSpPr/>
          <p:nvPr/>
        </p:nvSpPr>
        <p:spPr>
          <a:xfrm>
            <a:off x="562100" y="726324"/>
            <a:ext cx="4704323" cy="1430898"/>
          </a:xfrm>
          <a:custGeom>
            <a:avLst/>
            <a:gdLst/>
            <a:ahLst/>
            <a:cxnLst/>
            <a:rect l="l" t="t" r="r" b="b"/>
            <a:pathLst>
              <a:path w="4704323" h="1430898">
                <a:moveTo>
                  <a:pt x="0" y="0"/>
                </a:moveTo>
                <a:lnTo>
                  <a:pt x="4704323" y="0"/>
                </a:lnTo>
                <a:lnTo>
                  <a:pt x="4704323" y="1430898"/>
                </a:lnTo>
                <a:lnTo>
                  <a:pt x="0" y="143089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  <p:transition>
    <p:cover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187054" y="3838656"/>
            <a:ext cx="7057893" cy="628107"/>
            <a:chOff x="0" y="0"/>
            <a:chExt cx="4566622" cy="4064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66622" cy="406400"/>
            </a:xfrm>
            <a:custGeom>
              <a:avLst/>
              <a:gdLst/>
              <a:ahLst/>
              <a:cxnLst/>
              <a:rect l="l" t="t" r="r" b="b"/>
              <a:pathLst>
                <a:path w="4566622" h="406400">
                  <a:moveTo>
                    <a:pt x="4363422" y="0"/>
                  </a:moveTo>
                  <a:cubicBezTo>
                    <a:pt x="4475647" y="0"/>
                    <a:pt x="4566622" y="90976"/>
                    <a:pt x="4566622" y="203200"/>
                  </a:cubicBezTo>
                  <a:cubicBezTo>
                    <a:pt x="4566622" y="315424"/>
                    <a:pt x="4475647" y="406400"/>
                    <a:pt x="4363422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EDECED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4566622" cy="463550"/>
            </a:xfrm>
            <a:prstGeom prst="rect">
              <a:avLst/>
            </a:prstGeom>
          </p:spPr>
          <p:txBody>
            <a:bodyPr lIns="45385" tIns="45385" rIns="45385" bIns="45385" rtlCol="0" anchor="ctr"/>
            <a:lstStyle/>
            <a:p>
              <a:pPr algn="ctr">
                <a:lnSpc>
                  <a:spcPts val="2376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257056" y="2442972"/>
            <a:ext cx="16216246" cy="34194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5491"/>
              </a:lnSpc>
              <a:spcBef>
                <a:spcPct val="0"/>
              </a:spcBef>
            </a:pPr>
            <a:r>
              <a:rPr lang="en-US" sz="4576" b="1" spc="-205">
                <a:solidFill>
                  <a:srgbClr val="000000"/>
                </a:solidFill>
                <a:latin typeface="Antonio Bold"/>
                <a:ea typeface="Antonio Bold"/>
                <a:cs typeface="Antonio Bold"/>
                <a:sym typeface="Antonio Bold"/>
              </a:rPr>
              <a:t>LUEGO DE EXAMINAR LOS ELEMENTOS PRESENTADOS, EL COMITÉ ACORDÓ LO SIGUIENTE:</a:t>
            </a:r>
          </a:p>
          <a:p>
            <a:pPr marL="0" lvl="0" indent="0" algn="l">
              <a:lnSpc>
                <a:spcPts val="10771"/>
              </a:lnSpc>
              <a:spcBef>
                <a:spcPct val="0"/>
              </a:spcBef>
            </a:pPr>
            <a:endParaRPr lang="en-US" sz="4576" b="1" spc="-205">
              <a:solidFill>
                <a:srgbClr val="000000"/>
              </a:solidFill>
              <a:latin typeface="Antonio Bold"/>
              <a:ea typeface="Antonio Bold"/>
              <a:cs typeface="Antonio Bold"/>
              <a:sym typeface="Antonio Bold"/>
            </a:endParaRPr>
          </a:p>
          <a:p>
            <a:pPr marL="0" lvl="0" indent="0" algn="l">
              <a:lnSpc>
                <a:spcPts val="10771"/>
              </a:lnSpc>
              <a:spcBef>
                <a:spcPct val="0"/>
              </a:spcBef>
            </a:pPr>
            <a:endParaRPr lang="en-US" sz="4576" b="1" spc="-205">
              <a:solidFill>
                <a:srgbClr val="000000"/>
              </a:solidFill>
              <a:latin typeface="Antonio Bold"/>
              <a:ea typeface="Antonio Bold"/>
              <a:cs typeface="Antonio Bold"/>
              <a:sym typeface="Antonio Bold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562100" y="4019359"/>
            <a:ext cx="16855722" cy="43618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4479"/>
              </a:lnSpc>
              <a:spcBef>
                <a:spcPct val="0"/>
              </a:spcBef>
            </a:pPr>
            <a:r>
              <a:rPr lang="en-US" sz="27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4. Recomendar fortalecer la comunicación interna y la transparencia entre sectores y subsectores, a fin de prevenir malentendidos y reforzar la confianza entre los miembros.</a:t>
            </a:r>
          </a:p>
          <a:p>
            <a:pPr marL="0" lvl="0" indent="0" algn="l">
              <a:lnSpc>
                <a:spcPts val="4479"/>
              </a:lnSpc>
              <a:spcBef>
                <a:spcPct val="0"/>
              </a:spcBef>
            </a:pPr>
            <a:endParaRPr lang="en-US" sz="27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>
              <a:lnSpc>
                <a:spcPts val="4479"/>
              </a:lnSpc>
              <a:spcBef>
                <a:spcPct val="0"/>
              </a:spcBef>
            </a:pPr>
            <a:r>
              <a:rPr lang="en-US" sz="27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5. Remitir al Comité Ejecutivo los aspectos relativos a gobernanza y procedimientos electorales, que corresponden a su ámbito de competencia, para su debida valoración y seguimiento.</a:t>
            </a:r>
          </a:p>
          <a:p>
            <a:pPr marL="0" lvl="0" indent="0" algn="l">
              <a:lnSpc>
                <a:spcPts val="4479"/>
              </a:lnSpc>
              <a:spcBef>
                <a:spcPct val="0"/>
              </a:spcBef>
            </a:pPr>
            <a:endParaRPr lang="en-US" sz="27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>
              <a:lnSpc>
                <a:spcPts val="3360"/>
              </a:lnSpc>
              <a:spcBef>
                <a:spcPct val="0"/>
              </a:spcBef>
            </a:pPr>
            <a:endParaRPr lang="en-US" sz="27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grpSp>
        <p:nvGrpSpPr>
          <p:cNvPr id="7" name="Group 7"/>
          <p:cNvGrpSpPr/>
          <p:nvPr/>
        </p:nvGrpSpPr>
        <p:grpSpPr>
          <a:xfrm>
            <a:off x="-2062688" y="9715955"/>
            <a:ext cx="21014417" cy="1392272"/>
            <a:chOff x="0" y="0"/>
            <a:chExt cx="3300463" cy="218666"/>
          </a:xfrm>
        </p:grpSpPr>
        <p:sp>
          <p:nvSpPr>
            <p:cNvPr id="8" name="Freeform 8"/>
            <p:cNvSpPr/>
            <p:nvPr/>
          </p:nvSpPr>
          <p:spPr>
            <a:xfrm>
              <a:off x="8610" y="0"/>
              <a:ext cx="3283242" cy="218666"/>
            </a:xfrm>
            <a:custGeom>
              <a:avLst/>
              <a:gdLst/>
              <a:ahLst/>
              <a:cxnLst/>
              <a:rect l="l" t="t" r="r" b="b"/>
              <a:pathLst>
                <a:path w="3283242" h="218666">
                  <a:moveTo>
                    <a:pt x="3072443" y="0"/>
                  </a:moveTo>
                  <a:lnTo>
                    <a:pt x="7600" y="0"/>
                  </a:lnTo>
                  <a:cubicBezTo>
                    <a:pt x="4790" y="0"/>
                    <a:pt x="2246" y="1666"/>
                    <a:pt x="1123" y="4242"/>
                  </a:cubicBezTo>
                  <a:cubicBezTo>
                    <a:pt x="0" y="6819"/>
                    <a:pt x="511" y="9816"/>
                    <a:pt x="2425" y="11874"/>
                  </a:cubicBezTo>
                  <a:lnTo>
                    <a:pt x="183555" y="206792"/>
                  </a:lnTo>
                  <a:cubicBezTo>
                    <a:pt x="190592" y="214364"/>
                    <a:pt x="200463" y="218666"/>
                    <a:pt x="210800" y="218666"/>
                  </a:cubicBezTo>
                  <a:lnTo>
                    <a:pt x="3275643" y="218666"/>
                  </a:lnTo>
                  <a:cubicBezTo>
                    <a:pt x="3278454" y="218666"/>
                    <a:pt x="3280997" y="217000"/>
                    <a:pt x="3282120" y="214424"/>
                  </a:cubicBezTo>
                  <a:cubicBezTo>
                    <a:pt x="3283243" y="211848"/>
                    <a:pt x="3282732" y="208851"/>
                    <a:pt x="3280819" y="206792"/>
                  </a:cubicBezTo>
                  <a:lnTo>
                    <a:pt x="3099688" y="11874"/>
                  </a:lnTo>
                  <a:cubicBezTo>
                    <a:pt x="3092651" y="4302"/>
                    <a:pt x="3082780" y="0"/>
                    <a:pt x="3072443" y="0"/>
                  </a:cubicBezTo>
                  <a:close/>
                </a:path>
              </a:pathLst>
            </a:custGeom>
            <a:solidFill>
              <a:srgbClr val="E61C36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101600" y="-57150"/>
              <a:ext cx="3097263" cy="27581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0" name="Freeform 10"/>
          <p:cNvSpPr/>
          <p:nvPr/>
        </p:nvSpPr>
        <p:spPr>
          <a:xfrm>
            <a:off x="562100" y="726324"/>
            <a:ext cx="4704323" cy="1430898"/>
          </a:xfrm>
          <a:custGeom>
            <a:avLst/>
            <a:gdLst/>
            <a:ahLst/>
            <a:cxnLst/>
            <a:rect l="l" t="t" r="r" b="b"/>
            <a:pathLst>
              <a:path w="4704323" h="1430898">
                <a:moveTo>
                  <a:pt x="0" y="0"/>
                </a:moveTo>
                <a:lnTo>
                  <a:pt x="4704323" y="0"/>
                </a:lnTo>
                <a:lnTo>
                  <a:pt x="4704323" y="1430898"/>
                </a:lnTo>
                <a:lnTo>
                  <a:pt x="0" y="143089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  <p:transition>
    <p:cover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187054" y="3838656"/>
            <a:ext cx="7057893" cy="628107"/>
            <a:chOff x="0" y="0"/>
            <a:chExt cx="4566622" cy="4064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66622" cy="406400"/>
            </a:xfrm>
            <a:custGeom>
              <a:avLst/>
              <a:gdLst/>
              <a:ahLst/>
              <a:cxnLst/>
              <a:rect l="l" t="t" r="r" b="b"/>
              <a:pathLst>
                <a:path w="4566622" h="406400">
                  <a:moveTo>
                    <a:pt x="4363422" y="0"/>
                  </a:moveTo>
                  <a:cubicBezTo>
                    <a:pt x="4475647" y="0"/>
                    <a:pt x="4566622" y="90976"/>
                    <a:pt x="4566622" y="203200"/>
                  </a:cubicBezTo>
                  <a:cubicBezTo>
                    <a:pt x="4566622" y="315424"/>
                    <a:pt x="4475647" y="406400"/>
                    <a:pt x="4363422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EDECED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4566622" cy="463550"/>
            </a:xfrm>
            <a:prstGeom prst="rect">
              <a:avLst/>
            </a:prstGeom>
          </p:spPr>
          <p:txBody>
            <a:bodyPr lIns="45385" tIns="45385" rIns="45385" bIns="45385" rtlCol="0" anchor="ctr"/>
            <a:lstStyle/>
            <a:p>
              <a:pPr algn="ctr">
                <a:lnSpc>
                  <a:spcPts val="2376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716139" y="3341736"/>
            <a:ext cx="16855722" cy="42551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6399"/>
              </a:lnSpc>
              <a:spcBef>
                <a:spcPct val="0"/>
              </a:spcBef>
            </a:pPr>
            <a:r>
              <a:rPr lang="en-US" sz="39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El Comité reitera que el diálogo respetuoso, la empatía y la búsqueda de entendimientos son esenciales para la sostenibilidad del MCP-ES y su rol como espacio de coordinación nacional.</a:t>
            </a:r>
          </a:p>
          <a:p>
            <a:pPr marL="0" lvl="0" indent="0" algn="l">
              <a:lnSpc>
                <a:spcPts val="4479"/>
              </a:lnSpc>
              <a:spcBef>
                <a:spcPct val="0"/>
              </a:spcBef>
            </a:pPr>
            <a:endParaRPr lang="en-US" sz="39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>
              <a:lnSpc>
                <a:spcPts val="3360"/>
              </a:lnSpc>
              <a:spcBef>
                <a:spcPct val="0"/>
              </a:spcBef>
            </a:pPr>
            <a:endParaRPr lang="en-US" sz="39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grpSp>
        <p:nvGrpSpPr>
          <p:cNvPr id="6" name="Group 6"/>
          <p:cNvGrpSpPr/>
          <p:nvPr/>
        </p:nvGrpSpPr>
        <p:grpSpPr>
          <a:xfrm>
            <a:off x="-2062688" y="9715955"/>
            <a:ext cx="21014417" cy="1392272"/>
            <a:chOff x="0" y="0"/>
            <a:chExt cx="3300463" cy="218666"/>
          </a:xfrm>
        </p:grpSpPr>
        <p:sp>
          <p:nvSpPr>
            <p:cNvPr id="7" name="Freeform 7"/>
            <p:cNvSpPr/>
            <p:nvPr/>
          </p:nvSpPr>
          <p:spPr>
            <a:xfrm>
              <a:off x="8610" y="0"/>
              <a:ext cx="3283242" cy="218666"/>
            </a:xfrm>
            <a:custGeom>
              <a:avLst/>
              <a:gdLst/>
              <a:ahLst/>
              <a:cxnLst/>
              <a:rect l="l" t="t" r="r" b="b"/>
              <a:pathLst>
                <a:path w="3283242" h="218666">
                  <a:moveTo>
                    <a:pt x="3072443" y="0"/>
                  </a:moveTo>
                  <a:lnTo>
                    <a:pt x="7600" y="0"/>
                  </a:lnTo>
                  <a:cubicBezTo>
                    <a:pt x="4790" y="0"/>
                    <a:pt x="2246" y="1666"/>
                    <a:pt x="1123" y="4242"/>
                  </a:cubicBezTo>
                  <a:cubicBezTo>
                    <a:pt x="0" y="6819"/>
                    <a:pt x="511" y="9816"/>
                    <a:pt x="2425" y="11874"/>
                  </a:cubicBezTo>
                  <a:lnTo>
                    <a:pt x="183555" y="206792"/>
                  </a:lnTo>
                  <a:cubicBezTo>
                    <a:pt x="190592" y="214364"/>
                    <a:pt x="200463" y="218666"/>
                    <a:pt x="210800" y="218666"/>
                  </a:cubicBezTo>
                  <a:lnTo>
                    <a:pt x="3275643" y="218666"/>
                  </a:lnTo>
                  <a:cubicBezTo>
                    <a:pt x="3278454" y="218666"/>
                    <a:pt x="3280997" y="217000"/>
                    <a:pt x="3282120" y="214424"/>
                  </a:cubicBezTo>
                  <a:cubicBezTo>
                    <a:pt x="3283243" y="211848"/>
                    <a:pt x="3282732" y="208851"/>
                    <a:pt x="3280819" y="206792"/>
                  </a:cubicBezTo>
                  <a:lnTo>
                    <a:pt x="3099688" y="11874"/>
                  </a:lnTo>
                  <a:cubicBezTo>
                    <a:pt x="3092651" y="4302"/>
                    <a:pt x="3082780" y="0"/>
                    <a:pt x="3072443" y="0"/>
                  </a:cubicBezTo>
                  <a:close/>
                </a:path>
              </a:pathLst>
            </a:custGeom>
            <a:solidFill>
              <a:srgbClr val="E61C36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101600" y="-57150"/>
              <a:ext cx="3097263" cy="27581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9" name="Freeform 9"/>
          <p:cNvSpPr/>
          <p:nvPr/>
        </p:nvSpPr>
        <p:spPr>
          <a:xfrm>
            <a:off x="562100" y="726324"/>
            <a:ext cx="4704323" cy="1430898"/>
          </a:xfrm>
          <a:custGeom>
            <a:avLst/>
            <a:gdLst/>
            <a:ahLst/>
            <a:cxnLst/>
            <a:rect l="l" t="t" r="r" b="b"/>
            <a:pathLst>
              <a:path w="4704323" h="1430898">
                <a:moveTo>
                  <a:pt x="0" y="0"/>
                </a:moveTo>
                <a:lnTo>
                  <a:pt x="4704323" y="0"/>
                </a:lnTo>
                <a:lnTo>
                  <a:pt x="4704323" y="1430898"/>
                </a:lnTo>
                <a:lnTo>
                  <a:pt x="0" y="143089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  <p:transition>
    <p:cover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187054" y="3838656"/>
            <a:ext cx="7057893" cy="628107"/>
            <a:chOff x="0" y="0"/>
            <a:chExt cx="4566622" cy="4064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66622" cy="406400"/>
            </a:xfrm>
            <a:custGeom>
              <a:avLst/>
              <a:gdLst/>
              <a:ahLst/>
              <a:cxnLst/>
              <a:rect l="l" t="t" r="r" b="b"/>
              <a:pathLst>
                <a:path w="4566622" h="406400">
                  <a:moveTo>
                    <a:pt x="4363422" y="0"/>
                  </a:moveTo>
                  <a:cubicBezTo>
                    <a:pt x="4475647" y="0"/>
                    <a:pt x="4566622" y="90976"/>
                    <a:pt x="4566622" y="203200"/>
                  </a:cubicBezTo>
                  <a:cubicBezTo>
                    <a:pt x="4566622" y="315424"/>
                    <a:pt x="4475647" y="406400"/>
                    <a:pt x="4363422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EDECED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4566622" cy="463550"/>
            </a:xfrm>
            <a:prstGeom prst="rect">
              <a:avLst/>
            </a:prstGeom>
          </p:spPr>
          <p:txBody>
            <a:bodyPr lIns="45385" tIns="45385" rIns="45385" bIns="45385" rtlCol="0" anchor="ctr"/>
            <a:lstStyle/>
            <a:p>
              <a:pPr algn="ctr">
                <a:lnSpc>
                  <a:spcPts val="2376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-2062688" y="9715955"/>
            <a:ext cx="21014417" cy="1392272"/>
            <a:chOff x="0" y="0"/>
            <a:chExt cx="3300463" cy="218666"/>
          </a:xfrm>
        </p:grpSpPr>
        <p:sp>
          <p:nvSpPr>
            <p:cNvPr id="6" name="Freeform 6"/>
            <p:cNvSpPr/>
            <p:nvPr/>
          </p:nvSpPr>
          <p:spPr>
            <a:xfrm>
              <a:off x="8610" y="0"/>
              <a:ext cx="3283242" cy="218666"/>
            </a:xfrm>
            <a:custGeom>
              <a:avLst/>
              <a:gdLst/>
              <a:ahLst/>
              <a:cxnLst/>
              <a:rect l="l" t="t" r="r" b="b"/>
              <a:pathLst>
                <a:path w="3283242" h="218666">
                  <a:moveTo>
                    <a:pt x="3072443" y="0"/>
                  </a:moveTo>
                  <a:lnTo>
                    <a:pt x="7600" y="0"/>
                  </a:lnTo>
                  <a:cubicBezTo>
                    <a:pt x="4790" y="0"/>
                    <a:pt x="2246" y="1666"/>
                    <a:pt x="1123" y="4242"/>
                  </a:cubicBezTo>
                  <a:cubicBezTo>
                    <a:pt x="0" y="6819"/>
                    <a:pt x="511" y="9816"/>
                    <a:pt x="2425" y="11874"/>
                  </a:cubicBezTo>
                  <a:lnTo>
                    <a:pt x="183555" y="206792"/>
                  </a:lnTo>
                  <a:cubicBezTo>
                    <a:pt x="190592" y="214364"/>
                    <a:pt x="200463" y="218666"/>
                    <a:pt x="210800" y="218666"/>
                  </a:cubicBezTo>
                  <a:lnTo>
                    <a:pt x="3275643" y="218666"/>
                  </a:lnTo>
                  <a:cubicBezTo>
                    <a:pt x="3278454" y="218666"/>
                    <a:pt x="3280997" y="217000"/>
                    <a:pt x="3282120" y="214424"/>
                  </a:cubicBezTo>
                  <a:cubicBezTo>
                    <a:pt x="3283243" y="211848"/>
                    <a:pt x="3282732" y="208851"/>
                    <a:pt x="3280819" y="206792"/>
                  </a:cubicBezTo>
                  <a:lnTo>
                    <a:pt x="3099688" y="11874"/>
                  </a:lnTo>
                  <a:cubicBezTo>
                    <a:pt x="3092651" y="4302"/>
                    <a:pt x="3082780" y="0"/>
                    <a:pt x="3072443" y="0"/>
                  </a:cubicBezTo>
                  <a:close/>
                </a:path>
              </a:pathLst>
            </a:custGeom>
            <a:solidFill>
              <a:srgbClr val="E61C36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101600" y="-57150"/>
              <a:ext cx="3097263" cy="27581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6791838" y="1461437"/>
            <a:ext cx="4704323" cy="1430898"/>
          </a:xfrm>
          <a:custGeom>
            <a:avLst/>
            <a:gdLst/>
            <a:ahLst/>
            <a:cxnLst/>
            <a:rect l="l" t="t" r="r" b="b"/>
            <a:pathLst>
              <a:path w="4704323" h="1430898">
                <a:moveTo>
                  <a:pt x="0" y="0"/>
                </a:moveTo>
                <a:lnTo>
                  <a:pt x="4704324" y="0"/>
                </a:lnTo>
                <a:lnTo>
                  <a:pt x="4704324" y="1430898"/>
                </a:lnTo>
                <a:lnTo>
                  <a:pt x="0" y="143089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9" name="Freeform 9"/>
          <p:cNvSpPr/>
          <p:nvPr/>
        </p:nvSpPr>
        <p:spPr>
          <a:xfrm>
            <a:off x="1370768" y="2892335"/>
            <a:ext cx="16209456" cy="6365965"/>
          </a:xfrm>
          <a:custGeom>
            <a:avLst/>
            <a:gdLst/>
            <a:ahLst/>
            <a:cxnLst/>
            <a:rect l="l" t="t" r="r" b="b"/>
            <a:pathLst>
              <a:path w="16209456" h="6365965">
                <a:moveTo>
                  <a:pt x="0" y="0"/>
                </a:moveTo>
                <a:lnTo>
                  <a:pt x="16209456" y="0"/>
                </a:lnTo>
                <a:lnTo>
                  <a:pt x="16209456" y="6365965"/>
                </a:lnTo>
                <a:lnTo>
                  <a:pt x="0" y="636596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  <p:transition>
    <p:cover dir="d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431</Words>
  <Application>Microsoft Office PowerPoint</Application>
  <PresentationFormat>Personalizado</PresentationFormat>
  <Paragraphs>27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Poppins</vt:lpstr>
      <vt:lpstr>Antonio Bold</vt:lpstr>
      <vt:lpstr>Arial</vt:lpstr>
      <vt:lpstr>Calibri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Organizacional</dc:title>
  <dc:creator>María Eugenia Ochoa Valencia</dc:creator>
  <cp:lastModifiedBy>Administración y Comunicaciones MCP</cp:lastModifiedBy>
  <cp:revision>1</cp:revision>
  <dcterms:created xsi:type="dcterms:W3CDTF">2006-08-16T00:00:00Z</dcterms:created>
  <dcterms:modified xsi:type="dcterms:W3CDTF">2025-10-23T16:09:14Z</dcterms:modified>
  <dc:identifier>DAG2i04gxyw</dc:identifier>
</cp:coreProperties>
</file>