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Lst>
  <p:sldSz cx="18288000" cy="10287000"/>
  <p:notesSz cx="6858000" cy="9144000"/>
  <p:embeddedFontLst>
    <p:embeddedFont>
      <p:font typeface="Antonio Bold" panose="020B0604020202020204" charset="0"/>
      <p:regular r:id="rId7"/>
    </p:embeddedFont>
    <p:embeddedFont>
      <p:font typeface="Poppins" panose="00000500000000000000" pitchFamily="2" charset="0"/>
      <p:regular r:id="rId8"/>
    </p:embeddedFont>
    <p:embeddedFont>
      <p:font typeface="Poppins Bold" panose="00000800000000000000" charset="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37" d="100"/>
          <a:sy n="37" d="100"/>
        </p:scale>
        <p:origin x="988" y="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3.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DECED"/>
        </a:solidFill>
        <a:effectLst/>
      </p:bgPr>
    </p:bg>
    <p:spTree>
      <p:nvGrpSpPr>
        <p:cNvPr id="1" name=""/>
        <p:cNvGrpSpPr/>
        <p:nvPr/>
      </p:nvGrpSpPr>
      <p:grpSpPr>
        <a:xfrm>
          <a:off x="0" y="0"/>
          <a:ext cx="0" cy="0"/>
          <a:chOff x="0" y="0"/>
          <a:chExt cx="0" cy="0"/>
        </a:xfrm>
      </p:grpSpPr>
      <p:grpSp>
        <p:nvGrpSpPr>
          <p:cNvPr id="2" name="Group 2"/>
          <p:cNvGrpSpPr/>
          <p:nvPr/>
        </p:nvGrpSpPr>
        <p:grpSpPr>
          <a:xfrm>
            <a:off x="-2062688" y="9715955"/>
            <a:ext cx="21014417" cy="1392272"/>
            <a:chOff x="0" y="0"/>
            <a:chExt cx="3300463" cy="218666"/>
          </a:xfrm>
        </p:grpSpPr>
        <p:sp>
          <p:nvSpPr>
            <p:cNvPr id="3" name="Freeform 3"/>
            <p:cNvSpPr/>
            <p:nvPr/>
          </p:nvSpPr>
          <p:spPr>
            <a:xfrm>
              <a:off x="8610" y="0"/>
              <a:ext cx="3283242" cy="218666"/>
            </a:xfrm>
            <a:custGeom>
              <a:avLst/>
              <a:gdLst/>
              <a:ahLst/>
              <a:cxnLst/>
              <a:rect l="l" t="t" r="r" b="b"/>
              <a:pathLst>
                <a:path w="3283242" h="218666">
                  <a:moveTo>
                    <a:pt x="3072443" y="0"/>
                  </a:moveTo>
                  <a:lnTo>
                    <a:pt x="7600" y="0"/>
                  </a:lnTo>
                  <a:cubicBezTo>
                    <a:pt x="4790" y="0"/>
                    <a:pt x="2246" y="1666"/>
                    <a:pt x="1123" y="4242"/>
                  </a:cubicBezTo>
                  <a:cubicBezTo>
                    <a:pt x="0" y="6819"/>
                    <a:pt x="511" y="9816"/>
                    <a:pt x="2425" y="11874"/>
                  </a:cubicBezTo>
                  <a:lnTo>
                    <a:pt x="183555" y="206792"/>
                  </a:lnTo>
                  <a:cubicBezTo>
                    <a:pt x="190592" y="214364"/>
                    <a:pt x="200463" y="218666"/>
                    <a:pt x="210800" y="218666"/>
                  </a:cubicBezTo>
                  <a:lnTo>
                    <a:pt x="3275643" y="218666"/>
                  </a:lnTo>
                  <a:cubicBezTo>
                    <a:pt x="3278454" y="218666"/>
                    <a:pt x="3280997" y="217000"/>
                    <a:pt x="3282120" y="214424"/>
                  </a:cubicBezTo>
                  <a:cubicBezTo>
                    <a:pt x="3283243" y="211848"/>
                    <a:pt x="3282732" y="208851"/>
                    <a:pt x="3280819" y="206792"/>
                  </a:cubicBezTo>
                  <a:lnTo>
                    <a:pt x="3099688" y="11874"/>
                  </a:lnTo>
                  <a:cubicBezTo>
                    <a:pt x="3092651" y="4302"/>
                    <a:pt x="3082780" y="0"/>
                    <a:pt x="3072443" y="0"/>
                  </a:cubicBezTo>
                  <a:close/>
                </a:path>
              </a:pathLst>
            </a:custGeom>
            <a:solidFill>
              <a:srgbClr val="E61C36"/>
            </a:solidFill>
          </p:spPr>
          <p:txBody>
            <a:bodyPr/>
            <a:lstStyle/>
            <a:p>
              <a:endParaRPr lang="es-SV"/>
            </a:p>
          </p:txBody>
        </p:sp>
        <p:sp>
          <p:nvSpPr>
            <p:cNvPr id="4" name="TextBox 4"/>
            <p:cNvSpPr txBox="1"/>
            <p:nvPr/>
          </p:nvSpPr>
          <p:spPr>
            <a:xfrm>
              <a:off x="101600" y="-57150"/>
              <a:ext cx="3097263" cy="275816"/>
            </a:xfrm>
            <a:prstGeom prst="rect">
              <a:avLst/>
            </a:prstGeom>
          </p:spPr>
          <p:txBody>
            <a:bodyPr lIns="50800" tIns="50800" rIns="50800" bIns="50800" rtlCol="0" anchor="ctr"/>
            <a:lstStyle/>
            <a:p>
              <a:pPr algn="ctr">
                <a:lnSpc>
                  <a:spcPts val="2659"/>
                </a:lnSpc>
              </a:pPr>
              <a:endParaRPr/>
            </a:p>
          </p:txBody>
        </p:sp>
      </p:grpSp>
      <p:sp>
        <p:nvSpPr>
          <p:cNvPr id="5" name="Freeform 5"/>
          <p:cNvSpPr/>
          <p:nvPr/>
        </p:nvSpPr>
        <p:spPr>
          <a:xfrm>
            <a:off x="1628205" y="425187"/>
            <a:ext cx="6816315" cy="2073296"/>
          </a:xfrm>
          <a:custGeom>
            <a:avLst/>
            <a:gdLst/>
            <a:ahLst/>
            <a:cxnLst/>
            <a:rect l="l" t="t" r="r" b="b"/>
            <a:pathLst>
              <a:path w="6816315" h="2073296">
                <a:moveTo>
                  <a:pt x="0" y="0"/>
                </a:moveTo>
                <a:lnTo>
                  <a:pt x="6816315" y="0"/>
                </a:lnTo>
                <a:lnTo>
                  <a:pt x="6816315" y="2073296"/>
                </a:lnTo>
                <a:lnTo>
                  <a:pt x="0" y="2073296"/>
                </a:lnTo>
                <a:lnTo>
                  <a:pt x="0" y="0"/>
                </a:lnTo>
                <a:close/>
              </a:path>
            </a:pathLst>
          </a:custGeom>
          <a:blipFill>
            <a:blip r:embed="rId2"/>
            <a:stretch>
              <a:fillRect/>
            </a:stretch>
          </a:blipFill>
        </p:spPr>
        <p:txBody>
          <a:bodyPr/>
          <a:lstStyle/>
          <a:p>
            <a:endParaRPr lang="es-SV"/>
          </a:p>
        </p:txBody>
      </p:sp>
      <p:sp>
        <p:nvSpPr>
          <p:cNvPr id="6" name="TextBox 6"/>
          <p:cNvSpPr txBox="1"/>
          <p:nvPr/>
        </p:nvSpPr>
        <p:spPr>
          <a:xfrm>
            <a:off x="6062284" y="5653699"/>
            <a:ext cx="8601570" cy="1370190"/>
          </a:xfrm>
          <a:prstGeom prst="rect">
            <a:avLst/>
          </a:prstGeom>
        </p:spPr>
        <p:txBody>
          <a:bodyPr lIns="0" tIns="0" rIns="0" bIns="0" rtlCol="0" anchor="t">
            <a:spAutoFit/>
          </a:bodyPr>
          <a:lstStyle/>
          <a:p>
            <a:pPr marL="0" lvl="0" indent="0" algn="l">
              <a:lnSpc>
                <a:spcPts val="11102"/>
              </a:lnSpc>
              <a:spcBef>
                <a:spcPct val="0"/>
              </a:spcBef>
            </a:pPr>
            <a:r>
              <a:rPr lang="en-US" sz="7930" b="1" spc="-356">
                <a:solidFill>
                  <a:srgbClr val="000000"/>
                </a:solidFill>
                <a:latin typeface="Antonio Bold"/>
                <a:ea typeface="Antonio Bold"/>
                <a:cs typeface="Antonio Bold"/>
                <a:sym typeface="Antonio Bold"/>
              </a:rPr>
              <a:t>PLENARIA 04-2025</a:t>
            </a:r>
          </a:p>
        </p:txBody>
      </p:sp>
      <p:sp>
        <p:nvSpPr>
          <p:cNvPr id="7" name="TextBox 7"/>
          <p:cNvSpPr txBox="1"/>
          <p:nvPr/>
        </p:nvSpPr>
        <p:spPr>
          <a:xfrm>
            <a:off x="514350" y="3015876"/>
            <a:ext cx="17259300" cy="5305940"/>
          </a:xfrm>
          <a:prstGeom prst="rect">
            <a:avLst/>
          </a:prstGeom>
        </p:spPr>
        <p:txBody>
          <a:bodyPr lIns="0" tIns="0" rIns="0" bIns="0" rtlCol="0" anchor="t">
            <a:spAutoFit/>
          </a:bodyPr>
          <a:lstStyle/>
          <a:p>
            <a:pPr algn="ctr">
              <a:lnSpc>
                <a:spcPts val="11522"/>
              </a:lnSpc>
            </a:pPr>
            <a:r>
              <a:rPr lang="en-US" sz="8230" b="1" spc="-370">
                <a:solidFill>
                  <a:srgbClr val="000000"/>
                </a:solidFill>
                <a:latin typeface="Antonio Bold"/>
                <a:ea typeface="Antonio Bold"/>
                <a:cs typeface="Antonio Bold"/>
                <a:sym typeface="Antonio Bold"/>
              </a:rPr>
              <a:t>PROPUESTA DE INTEGRACIÓN DE NUEVO MIEMBRO </a:t>
            </a:r>
          </a:p>
          <a:p>
            <a:pPr algn="ctr">
              <a:lnSpc>
                <a:spcPts val="11522"/>
              </a:lnSpc>
            </a:pPr>
            <a:r>
              <a:rPr lang="en-US" sz="8230" b="1" spc="-370" dirty="0">
                <a:solidFill>
                  <a:srgbClr val="000000"/>
                </a:solidFill>
                <a:latin typeface="Antonio Bold"/>
                <a:ea typeface="Antonio Bold"/>
                <a:cs typeface="Antonio Bold"/>
                <a:sym typeface="Antonio Bold"/>
              </a:rPr>
              <a:t>COMITÉ DE ÉTICA </a:t>
            </a:r>
          </a:p>
          <a:p>
            <a:pPr marL="0" lvl="0" indent="0" algn="l">
              <a:lnSpc>
                <a:spcPts val="19920"/>
              </a:lnSpc>
              <a:spcBef>
                <a:spcPct val="0"/>
              </a:spcBef>
            </a:pPr>
            <a:endParaRPr lang="en-US" sz="8230" b="1" spc="-370" dirty="0">
              <a:solidFill>
                <a:srgbClr val="000000"/>
              </a:solidFill>
              <a:latin typeface="Antonio Bold"/>
              <a:ea typeface="Antonio Bold"/>
              <a:cs typeface="Antonio Bold"/>
              <a:sym typeface="Antonio Bold"/>
            </a:endParaRPr>
          </a:p>
        </p:txBody>
      </p:sp>
      <p:sp>
        <p:nvSpPr>
          <p:cNvPr id="8" name="TextBox 8"/>
          <p:cNvSpPr txBox="1"/>
          <p:nvPr/>
        </p:nvSpPr>
        <p:spPr>
          <a:xfrm>
            <a:off x="1222265" y="7376315"/>
            <a:ext cx="8163350" cy="1881807"/>
          </a:xfrm>
          <a:prstGeom prst="rect">
            <a:avLst/>
          </a:prstGeom>
        </p:spPr>
        <p:txBody>
          <a:bodyPr lIns="0" tIns="0" rIns="0" bIns="0" rtlCol="0" anchor="t">
            <a:spAutoFit/>
          </a:bodyPr>
          <a:lstStyle/>
          <a:p>
            <a:pPr algn="l">
              <a:lnSpc>
                <a:spcPts val="4904"/>
              </a:lnSpc>
            </a:pPr>
            <a:r>
              <a:rPr lang="en-US" sz="3502">
                <a:solidFill>
                  <a:srgbClr val="000000"/>
                </a:solidFill>
                <a:latin typeface="Poppins"/>
                <a:ea typeface="Poppins"/>
                <a:cs typeface="Poppins"/>
                <a:sym typeface="Poppins"/>
              </a:rPr>
              <a:t>Lcda. Marta Alicia de Magaña</a:t>
            </a:r>
          </a:p>
          <a:p>
            <a:pPr algn="l">
              <a:lnSpc>
                <a:spcPts val="4904"/>
              </a:lnSpc>
            </a:pPr>
            <a:r>
              <a:rPr lang="en-US" sz="3502">
                <a:solidFill>
                  <a:srgbClr val="000000"/>
                </a:solidFill>
                <a:latin typeface="Poppins"/>
                <a:ea typeface="Poppins"/>
                <a:cs typeface="Poppins"/>
                <a:sym typeface="Poppins"/>
              </a:rPr>
              <a:t>Directora Ejecutiva </a:t>
            </a:r>
          </a:p>
          <a:p>
            <a:pPr marL="0" lvl="0" indent="0" algn="l">
              <a:lnSpc>
                <a:spcPts val="4904"/>
              </a:lnSpc>
              <a:spcBef>
                <a:spcPct val="0"/>
              </a:spcBef>
            </a:pPr>
            <a:r>
              <a:rPr lang="en-US" sz="3502">
                <a:solidFill>
                  <a:srgbClr val="000000"/>
                </a:solidFill>
                <a:latin typeface="Poppins"/>
                <a:ea typeface="Poppins"/>
                <a:cs typeface="Poppins"/>
                <a:sym typeface="Poppins"/>
              </a:rPr>
              <a:t>MCP-ES</a:t>
            </a:r>
          </a:p>
        </p:txBody>
      </p:sp>
      <p:sp>
        <p:nvSpPr>
          <p:cNvPr id="9" name="TextBox 9"/>
          <p:cNvSpPr txBox="1"/>
          <p:nvPr/>
        </p:nvSpPr>
        <p:spPr>
          <a:xfrm>
            <a:off x="10788378" y="8886833"/>
            <a:ext cx="6470922" cy="637803"/>
          </a:xfrm>
          <a:prstGeom prst="rect">
            <a:avLst/>
          </a:prstGeom>
        </p:spPr>
        <p:txBody>
          <a:bodyPr lIns="0" tIns="0" rIns="0" bIns="0" rtlCol="0" anchor="t">
            <a:spAutoFit/>
          </a:bodyPr>
          <a:lstStyle/>
          <a:p>
            <a:pPr marL="0" lvl="0" indent="0" algn="l">
              <a:lnSpc>
                <a:spcPts val="4904"/>
              </a:lnSpc>
              <a:spcBef>
                <a:spcPct val="0"/>
              </a:spcBef>
            </a:pPr>
            <a:r>
              <a:rPr lang="en-US" sz="3502">
                <a:solidFill>
                  <a:srgbClr val="000000"/>
                </a:solidFill>
                <a:latin typeface="Poppins"/>
                <a:ea typeface="Poppins"/>
                <a:cs typeface="Poppins"/>
                <a:sym typeface="Poppins"/>
              </a:rPr>
              <a:t>23 de octubre de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DECED"/>
        </a:solidFill>
        <a:effectLst/>
      </p:bgPr>
    </p:bg>
    <p:spTree>
      <p:nvGrpSpPr>
        <p:cNvPr id="1" name=""/>
        <p:cNvGrpSpPr/>
        <p:nvPr/>
      </p:nvGrpSpPr>
      <p:grpSpPr>
        <a:xfrm>
          <a:off x="0" y="0"/>
          <a:ext cx="0" cy="0"/>
          <a:chOff x="0" y="0"/>
          <a:chExt cx="0" cy="0"/>
        </a:xfrm>
      </p:grpSpPr>
      <p:grpSp>
        <p:nvGrpSpPr>
          <p:cNvPr id="2" name="Group 2"/>
          <p:cNvGrpSpPr/>
          <p:nvPr/>
        </p:nvGrpSpPr>
        <p:grpSpPr>
          <a:xfrm>
            <a:off x="-2062688" y="9715955"/>
            <a:ext cx="21014417" cy="1392272"/>
            <a:chOff x="0" y="0"/>
            <a:chExt cx="3300463" cy="218666"/>
          </a:xfrm>
        </p:grpSpPr>
        <p:sp>
          <p:nvSpPr>
            <p:cNvPr id="3" name="Freeform 3"/>
            <p:cNvSpPr/>
            <p:nvPr/>
          </p:nvSpPr>
          <p:spPr>
            <a:xfrm>
              <a:off x="8610" y="0"/>
              <a:ext cx="3283242" cy="218666"/>
            </a:xfrm>
            <a:custGeom>
              <a:avLst/>
              <a:gdLst/>
              <a:ahLst/>
              <a:cxnLst/>
              <a:rect l="l" t="t" r="r" b="b"/>
              <a:pathLst>
                <a:path w="3283242" h="218666">
                  <a:moveTo>
                    <a:pt x="3072443" y="0"/>
                  </a:moveTo>
                  <a:lnTo>
                    <a:pt x="7600" y="0"/>
                  </a:lnTo>
                  <a:cubicBezTo>
                    <a:pt x="4790" y="0"/>
                    <a:pt x="2246" y="1666"/>
                    <a:pt x="1123" y="4242"/>
                  </a:cubicBezTo>
                  <a:cubicBezTo>
                    <a:pt x="0" y="6819"/>
                    <a:pt x="511" y="9816"/>
                    <a:pt x="2425" y="11874"/>
                  </a:cubicBezTo>
                  <a:lnTo>
                    <a:pt x="183555" y="206792"/>
                  </a:lnTo>
                  <a:cubicBezTo>
                    <a:pt x="190592" y="214364"/>
                    <a:pt x="200463" y="218666"/>
                    <a:pt x="210800" y="218666"/>
                  </a:cubicBezTo>
                  <a:lnTo>
                    <a:pt x="3275643" y="218666"/>
                  </a:lnTo>
                  <a:cubicBezTo>
                    <a:pt x="3278454" y="218666"/>
                    <a:pt x="3280997" y="217000"/>
                    <a:pt x="3282120" y="214424"/>
                  </a:cubicBezTo>
                  <a:cubicBezTo>
                    <a:pt x="3283243" y="211848"/>
                    <a:pt x="3282732" y="208851"/>
                    <a:pt x="3280819" y="206792"/>
                  </a:cubicBezTo>
                  <a:lnTo>
                    <a:pt x="3099688" y="11874"/>
                  </a:lnTo>
                  <a:cubicBezTo>
                    <a:pt x="3092651" y="4302"/>
                    <a:pt x="3082780" y="0"/>
                    <a:pt x="3072443" y="0"/>
                  </a:cubicBezTo>
                  <a:close/>
                </a:path>
              </a:pathLst>
            </a:custGeom>
            <a:solidFill>
              <a:srgbClr val="E61C36"/>
            </a:solidFill>
          </p:spPr>
          <p:txBody>
            <a:bodyPr/>
            <a:lstStyle/>
            <a:p>
              <a:endParaRPr lang="es-SV"/>
            </a:p>
          </p:txBody>
        </p:sp>
        <p:sp>
          <p:nvSpPr>
            <p:cNvPr id="4" name="TextBox 4"/>
            <p:cNvSpPr txBox="1"/>
            <p:nvPr/>
          </p:nvSpPr>
          <p:spPr>
            <a:xfrm>
              <a:off x="101600" y="-57150"/>
              <a:ext cx="3097263" cy="275816"/>
            </a:xfrm>
            <a:prstGeom prst="rect">
              <a:avLst/>
            </a:prstGeom>
          </p:spPr>
          <p:txBody>
            <a:bodyPr lIns="50800" tIns="50800" rIns="50800" bIns="50800" rtlCol="0" anchor="ctr"/>
            <a:lstStyle/>
            <a:p>
              <a:pPr algn="ctr">
                <a:lnSpc>
                  <a:spcPts val="2659"/>
                </a:lnSpc>
              </a:pPr>
              <a:endParaRPr/>
            </a:p>
          </p:txBody>
        </p:sp>
      </p:grpSp>
      <p:sp>
        <p:nvSpPr>
          <p:cNvPr id="5" name="Freeform 5"/>
          <p:cNvSpPr/>
          <p:nvPr/>
        </p:nvSpPr>
        <p:spPr>
          <a:xfrm>
            <a:off x="1628205" y="425187"/>
            <a:ext cx="6816315" cy="2073296"/>
          </a:xfrm>
          <a:custGeom>
            <a:avLst/>
            <a:gdLst/>
            <a:ahLst/>
            <a:cxnLst/>
            <a:rect l="l" t="t" r="r" b="b"/>
            <a:pathLst>
              <a:path w="6816315" h="2073296">
                <a:moveTo>
                  <a:pt x="0" y="0"/>
                </a:moveTo>
                <a:lnTo>
                  <a:pt x="6816315" y="0"/>
                </a:lnTo>
                <a:lnTo>
                  <a:pt x="6816315" y="2073296"/>
                </a:lnTo>
                <a:lnTo>
                  <a:pt x="0" y="2073296"/>
                </a:lnTo>
                <a:lnTo>
                  <a:pt x="0" y="0"/>
                </a:lnTo>
                <a:close/>
              </a:path>
            </a:pathLst>
          </a:custGeom>
          <a:blipFill>
            <a:blip r:embed="rId2"/>
            <a:stretch>
              <a:fillRect/>
            </a:stretch>
          </a:blipFill>
        </p:spPr>
        <p:txBody>
          <a:bodyPr/>
          <a:lstStyle/>
          <a:p>
            <a:endParaRPr lang="es-SV"/>
          </a:p>
        </p:txBody>
      </p:sp>
      <p:grpSp>
        <p:nvGrpSpPr>
          <p:cNvPr id="6" name="Group 6"/>
          <p:cNvGrpSpPr/>
          <p:nvPr/>
        </p:nvGrpSpPr>
        <p:grpSpPr>
          <a:xfrm>
            <a:off x="9866181" y="2520315"/>
            <a:ext cx="5246370" cy="5246370"/>
            <a:chOff x="0" y="0"/>
            <a:chExt cx="812800" cy="812800"/>
          </a:xfrm>
        </p:grpSpPr>
        <p:sp>
          <p:nvSpPr>
            <p:cNvPr id="7" name="Freeform 7"/>
            <p:cNvSpPr/>
            <p:nvPr/>
          </p:nvSpPr>
          <p:spPr>
            <a:xfrm>
              <a:off x="0" y="0"/>
              <a:ext cx="812800" cy="812800"/>
            </a:xfrm>
            <a:custGeom>
              <a:avLst/>
              <a:gdLst/>
              <a:ahLst/>
              <a:cxnLst/>
              <a:rect l="l" t="t" r="r" b="b"/>
              <a:pathLst>
                <a:path w="812800" h="812800">
                  <a:moveTo>
                    <a:pt x="33940" y="0"/>
                  </a:moveTo>
                  <a:lnTo>
                    <a:pt x="778860" y="0"/>
                  </a:lnTo>
                  <a:cubicBezTo>
                    <a:pt x="797604" y="0"/>
                    <a:pt x="812800" y="15196"/>
                    <a:pt x="812800" y="33940"/>
                  </a:cubicBezTo>
                  <a:lnTo>
                    <a:pt x="812800" y="778860"/>
                  </a:lnTo>
                  <a:cubicBezTo>
                    <a:pt x="812800" y="797604"/>
                    <a:pt x="797604" y="812800"/>
                    <a:pt x="778860" y="812800"/>
                  </a:cubicBezTo>
                  <a:lnTo>
                    <a:pt x="33940" y="812800"/>
                  </a:lnTo>
                  <a:cubicBezTo>
                    <a:pt x="15196" y="812800"/>
                    <a:pt x="0" y="797604"/>
                    <a:pt x="0" y="778860"/>
                  </a:cubicBezTo>
                  <a:lnTo>
                    <a:pt x="0" y="33940"/>
                  </a:lnTo>
                  <a:cubicBezTo>
                    <a:pt x="0" y="15196"/>
                    <a:pt x="15196" y="0"/>
                    <a:pt x="33940" y="0"/>
                  </a:cubicBezTo>
                  <a:close/>
                </a:path>
              </a:pathLst>
            </a:custGeom>
            <a:blipFill>
              <a:blip r:embed="rId3"/>
              <a:stretch>
                <a:fillRect l="-122" r="-122"/>
              </a:stretch>
            </a:blipFill>
          </p:spPr>
          <p:txBody>
            <a:bodyPr/>
            <a:lstStyle/>
            <a:p>
              <a:endParaRPr lang="es-SV"/>
            </a:p>
          </p:txBody>
        </p:sp>
      </p:grpSp>
      <p:sp>
        <p:nvSpPr>
          <p:cNvPr id="8" name="TextBox 8"/>
          <p:cNvSpPr txBox="1"/>
          <p:nvPr/>
        </p:nvSpPr>
        <p:spPr>
          <a:xfrm>
            <a:off x="617622" y="4366879"/>
            <a:ext cx="8837481" cy="2089786"/>
          </a:xfrm>
          <a:prstGeom prst="rect">
            <a:avLst/>
          </a:prstGeom>
        </p:spPr>
        <p:txBody>
          <a:bodyPr lIns="0" tIns="0" rIns="0" bIns="0" rtlCol="0" anchor="t">
            <a:spAutoFit/>
          </a:bodyPr>
          <a:lstStyle/>
          <a:p>
            <a:pPr algn="ctr">
              <a:lnSpc>
                <a:spcPts val="6159"/>
              </a:lnSpc>
            </a:pPr>
            <a:r>
              <a:rPr lang="en-US" sz="4399" b="1">
                <a:solidFill>
                  <a:srgbClr val="000000"/>
                </a:solidFill>
                <a:latin typeface="Poppins Bold"/>
                <a:ea typeface="Poppins Bold"/>
                <a:cs typeface="Poppins Bold"/>
                <a:sym typeface="Poppins Bold"/>
              </a:rPr>
              <a:t>Lcda. </a:t>
            </a:r>
          </a:p>
          <a:p>
            <a:pPr algn="ctr">
              <a:lnSpc>
                <a:spcPts val="6159"/>
              </a:lnSpc>
            </a:pPr>
            <a:r>
              <a:rPr lang="en-US" sz="4399" b="1">
                <a:solidFill>
                  <a:srgbClr val="000000"/>
                </a:solidFill>
                <a:latin typeface="Poppins Bold"/>
                <a:ea typeface="Poppins Bold"/>
                <a:cs typeface="Poppins Bold"/>
                <a:sym typeface="Poppins Bold"/>
              </a:rPr>
              <a:t>Alejandra Montano de Flores</a:t>
            </a:r>
          </a:p>
          <a:p>
            <a:pPr marL="0" lvl="0" indent="0" algn="just">
              <a:lnSpc>
                <a:spcPts val="3919"/>
              </a:lnSpc>
              <a:spcBef>
                <a:spcPct val="0"/>
              </a:spcBef>
            </a:pPr>
            <a:endParaRPr lang="en-US" sz="4399" b="1">
              <a:solidFill>
                <a:srgbClr val="000000"/>
              </a:solidFill>
              <a:latin typeface="Poppins Bold"/>
              <a:ea typeface="Poppins Bold"/>
              <a:cs typeface="Poppins Bold"/>
              <a:sym typeface="Poppins Bold"/>
            </a:endParaRPr>
          </a:p>
        </p:txBody>
      </p: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DECED"/>
        </a:solidFill>
        <a:effectLst/>
      </p:bgPr>
    </p:bg>
    <p:spTree>
      <p:nvGrpSpPr>
        <p:cNvPr id="1" name=""/>
        <p:cNvGrpSpPr/>
        <p:nvPr/>
      </p:nvGrpSpPr>
      <p:grpSpPr>
        <a:xfrm>
          <a:off x="0" y="0"/>
          <a:ext cx="0" cy="0"/>
          <a:chOff x="0" y="0"/>
          <a:chExt cx="0" cy="0"/>
        </a:xfrm>
      </p:grpSpPr>
      <p:grpSp>
        <p:nvGrpSpPr>
          <p:cNvPr id="2" name="Group 2"/>
          <p:cNvGrpSpPr/>
          <p:nvPr/>
        </p:nvGrpSpPr>
        <p:grpSpPr>
          <a:xfrm>
            <a:off x="10187054" y="3838656"/>
            <a:ext cx="7057893" cy="628107"/>
            <a:chOff x="0" y="0"/>
            <a:chExt cx="4566622" cy="406400"/>
          </a:xfrm>
        </p:grpSpPr>
        <p:sp>
          <p:nvSpPr>
            <p:cNvPr id="3" name="Freeform 3"/>
            <p:cNvSpPr/>
            <p:nvPr/>
          </p:nvSpPr>
          <p:spPr>
            <a:xfrm>
              <a:off x="0" y="0"/>
              <a:ext cx="4566622" cy="406400"/>
            </a:xfrm>
            <a:custGeom>
              <a:avLst/>
              <a:gdLst/>
              <a:ahLst/>
              <a:cxnLst/>
              <a:rect l="l" t="t" r="r" b="b"/>
              <a:pathLst>
                <a:path w="4566622" h="406400">
                  <a:moveTo>
                    <a:pt x="4363422" y="0"/>
                  </a:moveTo>
                  <a:cubicBezTo>
                    <a:pt x="4475647" y="0"/>
                    <a:pt x="4566622" y="90976"/>
                    <a:pt x="4566622" y="203200"/>
                  </a:cubicBezTo>
                  <a:cubicBezTo>
                    <a:pt x="4566622" y="315424"/>
                    <a:pt x="4475647" y="406400"/>
                    <a:pt x="4363422" y="406400"/>
                  </a:cubicBezTo>
                  <a:lnTo>
                    <a:pt x="203200" y="406400"/>
                  </a:lnTo>
                  <a:cubicBezTo>
                    <a:pt x="90976" y="406400"/>
                    <a:pt x="0" y="315424"/>
                    <a:pt x="0" y="203200"/>
                  </a:cubicBezTo>
                  <a:cubicBezTo>
                    <a:pt x="0" y="90976"/>
                    <a:pt x="90976" y="0"/>
                    <a:pt x="203200" y="0"/>
                  </a:cubicBezTo>
                  <a:close/>
                </a:path>
              </a:pathLst>
            </a:custGeom>
            <a:solidFill>
              <a:srgbClr val="EDECED"/>
            </a:solidFill>
          </p:spPr>
          <p:txBody>
            <a:bodyPr/>
            <a:lstStyle/>
            <a:p>
              <a:endParaRPr lang="es-SV"/>
            </a:p>
          </p:txBody>
        </p:sp>
        <p:sp>
          <p:nvSpPr>
            <p:cNvPr id="4" name="TextBox 4"/>
            <p:cNvSpPr txBox="1"/>
            <p:nvPr/>
          </p:nvSpPr>
          <p:spPr>
            <a:xfrm>
              <a:off x="0" y="-57150"/>
              <a:ext cx="4566622" cy="463550"/>
            </a:xfrm>
            <a:prstGeom prst="rect">
              <a:avLst/>
            </a:prstGeom>
          </p:spPr>
          <p:txBody>
            <a:bodyPr lIns="45385" tIns="45385" rIns="45385" bIns="45385" rtlCol="0" anchor="ctr"/>
            <a:lstStyle/>
            <a:p>
              <a:pPr algn="ctr">
                <a:lnSpc>
                  <a:spcPts val="2376"/>
                </a:lnSpc>
              </a:pPr>
              <a:endParaRPr/>
            </a:p>
          </p:txBody>
        </p:sp>
      </p:grpSp>
      <p:sp>
        <p:nvSpPr>
          <p:cNvPr id="5" name="TextBox 5"/>
          <p:cNvSpPr txBox="1"/>
          <p:nvPr/>
        </p:nvSpPr>
        <p:spPr>
          <a:xfrm>
            <a:off x="562100" y="3092270"/>
            <a:ext cx="16855722" cy="6623686"/>
          </a:xfrm>
          <a:prstGeom prst="rect">
            <a:avLst/>
          </a:prstGeom>
        </p:spPr>
        <p:txBody>
          <a:bodyPr lIns="0" tIns="0" rIns="0" bIns="0" rtlCol="0" anchor="t">
            <a:spAutoFit/>
          </a:bodyPr>
          <a:lstStyle/>
          <a:p>
            <a:pPr marL="0" lvl="0" indent="0" algn="just">
              <a:lnSpc>
                <a:spcPts val="4799"/>
              </a:lnSpc>
              <a:spcBef>
                <a:spcPct val="0"/>
              </a:spcBef>
            </a:pPr>
            <a:r>
              <a:rPr lang="en-US" sz="2999">
                <a:solidFill>
                  <a:srgbClr val="000000"/>
                </a:solidFill>
                <a:latin typeface="Poppins"/>
                <a:ea typeface="Poppins"/>
                <a:cs typeface="Poppins"/>
                <a:sym typeface="Poppins"/>
              </a:rPr>
              <a:t>La Licenciada Alejandra Montano de Flores es actualmente Secretaria General del Consejo Superior de Salud Pública (CSSP), institución rectora de las profesiones relacionadas con la salud en El Salvador. Desde su cargo, lidera procesos administrativos y técnicos orientados a fortalecer la regulación, vigilancia y desarrollo profesional en el ámbito sanitario nacional.</a:t>
            </a:r>
          </a:p>
          <a:p>
            <a:pPr marL="0" lvl="0" indent="0" algn="just">
              <a:lnSpc>
                <a:spcPts val="4799"/>
              </a:lnSpc>
              <a:spcBef>
                <a:spcPct val="0"/>
              </a:spcBef>
            </a:pPr>
            <a:r>
              <a:rPr lang="en-US" sz="2999">
                <a:solidFill>
                  <a:srgbClr val="000000"/>
                </a:solidFill>
                <a:latin typeface="Poppins"/>
                <a:ea typeface="Poppins"/>
                <a:cs typeface="Poppins"/>
                <a:sym typeface="Poppins"/>
              </a:rPr>
              <a:t>Posee una sólida trayectoria en gestión pública, con experiencia en el fortalecimiento de políticas de salud, la coordinación interinstitucional y la promoción de estándares éticos y de calidad en el ejercicio de las profesiones médicas y afines.</a:t>
            </a:r>
          </a:p>
          <a:p>
            <a:pPr marL="0" lvl="0" indent="0" algn="l">
              <a:lnSpc>
                <a:spcPts val="4479"/>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p:txBody>
      </p:sp>
      <p:grpSp>
        <p:nvGrpSpPr>
          <p:cNvPr id="6" name="Group 6"/>
          <p:cNvGrpSpPr/>
          <p:nvPr/>
        </p:nvGrpSpPr>
        <p:grpSpPr>
          <a:xfrm>
            <a:off x="-2062688" y="9715955"/>
            <a:ext cx="21014417" cy="1392272"/>
            <a:chOff x="0" y="0"/>
            <a:chExt cx="3300463" cy="218666"/>
          </a:xfrm>
        </p:grpSpPr>
        <p:sp>
          <p:nvSpPr>
            <p:cNvPr id="7" name="Freeform 7"/>
            <p:cNvSpPr/>
            <p:nvPr/>
          </p:nvSpPr>
          <p:spPr>
            <a:xfrm>
              <a:off x="8610" y="0"/>
              <a:ext cx="3283242" cy="218666"/>
            </a:xfrm>
            <a:custGeom>
              <a:avLst/>
              <a:gdLst/>
              <a:ahLst/>
              <a:cxnLst/>
              <a:rect l="l" t="t" r="r" b="b"/>
              <a:pathLst>
                <a:path w="3283242" h="218666">
                  <a:moveTo>
                    <a:pt x="3072443" y="0"/>
                  </a:moveTo>
                  <a:lnTo>
                    <a:pt x="7600" y="0"/>
                  </a:lnTo>
                  <a:cubicBezTo>
                    <a:pt x="4790" y="0"/>
                    <a:pt x="2246" y="1666"/>
                    <a:pt x="1123" y="4242"/>
                  </a:cubicBezTo>
                  <a:cubicBezTo>
                    <a:pt x="0" y="6819"/>
                    <a:pt x="511" y="9816"/>
                    <a:pt x="2425" y="11874"/>
                  </a:cubicBezTo>
                  <a:lnTo>
                    <a:pt x="183555" y="206792"/>
                  </a:lnTo>
                  <a:cubicBezTo>
                    <a:pt x="190592" y="214364"/>
                    <a:pt x="200463" y="218666"/>
                    <a:pt x="210800" y="218666"/>
                  </a:cubicBezTo>
                  <a:lnTo>
                    <a:pt x="3275643" y="218666"/>
                  </a:lnTo>
                  <a:cubicBezTo>
                    <a:pt x="3278454" y="218666"/>
                    <a:pt x="3280997" y="217000"/>
                    <a:pt x="3282120" y="214424"/>
                  </a:cubicBezTo>
                  <a:cubicBezTo>
                    <a:pt x="3283243" y="211848"/>
                    <a:pt x="3282732" y="208851"/>
                    <a:pt x="3280819" y="206792"/>
                  </a:cubicBezTo>
                  <a:lnTo>
                    <a:pt x="3099688" y="11874"/>
                  </a:lnTo>
                  <a:cubicBezTo>
                    <a:pt x="3092651" y="4302"/>
                    <a:pt x="3082780" y="0"/>
                    <a:pt x="3072443" y="0"/>
                  </a:cubicBezTo>
                  <a:close/>
                </a:path>
              </a:pathLst>
            </a:custGeom>
            <a:solidFill>
              <a:srgbClr val="E61C36"/>
            </a:solidFill>
          </p:spPr>
          <p:txBody>
            <a:bodyPr/>
            <a:lstStyle/>
            <a:p>
              <a:endParaRPr lang="es-SV"/>
            </a:p>
          </p:txBody>
        </p:sp>
        <p:sp>
          <p:nvSpPr>
            <p:cNvPr id="8" name="TextBox 8"/>
            <p:cNvSpPr txBox="1"/>
            <p:nvPr/>
          </p:nvSpPr>
          <p:spPr>
            <a:xfrm>
              <a:off x="101600" y="-57150"/>
              <a:ext cx="3097263" cy="275816"/>
            </a:xfrm>
            <a:prstGeom prst="rect">
              <a:avLst/>
            </a:prstGeom>
          </p:spPr>
          <p:txBody>
            <a:bodyPr lIns="50800" tIns="50800" rIns="50800" bIns="50800" rtlCol="0" anchor="ctr"/>
            <a:lstStyle/>
            <a:p>
              <a:pPr algn="ctr">
                <a:lnSpc>
                  <a:spcPts val="2659"/>
                </a:lnSpc>
              </a:pPr>
              <a:endParaRPr/>
            </a:p>
          </p:txBody>
        </p:sp>
      </p:grpSp>
      <p:sp>
        <p:nvSpPr>
          <p:cNvPr id="9" name="Freeform 9"/>
          <p:cNvSpPr/>
          <p:nvPr/>
        </p:nvSpPr>
        <p:spPr>
          <a:xfrm>
            <a:off x="562100" y="726324"/>
            <a:ext cx="4704323" cy="1430898"/>
          </a:xfrm>
          <a:custGeom>
            <a:avLst/>
            <a:gdLst/>
            <a:ahLst/>
            <a:cxnLst/>
            <a:rect l="l" t="t" r="r" b="b"/>
            <a:pathLst>
              <a:path w="4704323" h="1430898">
                <a:moveTo>
                  <a:pt x="0" y="0"/>
                </a:moveTo>
                <a:lnTo>
                  <a:pt x="4704323" y="0"/>
                </a:lnTo>
                <a:lnTo>
                  <a:pt x="4704323" y="1430898"/>
                </a:lnTo>
                <a:lnTo>
                  <a:pt x="0" y="1430898"/>
                </a:lnTo>
                <a:lnTo>
                  <a:pt x="0" y="0"/>
                </a:lnTo>
                <a:close/>
              </a:path>
            </a:pathLst>
          </a:custGeom>
          <a:blipFill>
            <a:blip r:embed="rId2"/>
            <a:stretch>
              <a:fillRect/>
            </a:stretch>
          </a:blipFill>
        </p:spPr>
        <p:txBody>
          <a:bodyPr/>
          <a:lstStyle/>
          <a:p>
            <a:endParaRPr lang="es-SV"/>
          </a:p>
        </p:txBody>
      </p:sp>
    </p:spTree>
  </p:cSld>
  <p:clrMapOvr>
    <a:masterClrMapping/>
  </p:clrMapOvr>
  <p:transition>
    <p:cover dir="d"/>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DECED"/>
        </a:solidFill>
        <a:effectLst/>
      </p:bgPr>
    </p:bg>
    <p:spTree>
      <p:nvGrpSpPr>
        <p:cNvPr id="1" name=""/>
        <p:cNvGrpSpPr/>
        <p:nvPr/>
      </p:nvGrpSpPr>
      <p:grpSpPr>
        <a:xfrm>
          <a:off x="0" y="0"/>
          <a:ext cx="0" cy="0"/>
          <a:chOff x="0" y="0"/>
          <a:chExt cx="0" cy="0"/>
        </a:xfrm>
      </p:grpSpPr>
      <p:grpSp>
        <p:nvGrpSpPr>
          <p:cNvPr id="2" name="Group 2"/>
          <p:cNvGrpSpPr/>
          <p:nvPr/>
        </p:nvGrpSpPr>
        <p:grpSpPr>
          <a:xfrm>
            <a:off x="10187054" y="3838656"/>
            <a:ext cx="7057893" cy="628107"/>
            <a:chOff x="0" y="0"/>
            <a:chExt cx="4566622" cy="406400"/>
          </a:xfrm>
        </p:grpSpPr>
        <p:sp>
          <p:nvSpPr>
            <p:cNvPr id="3" name="Freeform 3"/>
            <p:cNvSpPr/>
            <p:nvPr/>
          </p:nvSpPr>
          <p:spPr>
            <a:xfrm>
              <a:off x="0" y="0"/>
              <a:ext cx="4566622" cy="406400"/>
            </a:xfrm>
            <a:custGeom>
              <a:avLst/>
              <a:gdLst/>
              <a:ahLst/>
              <a:cxnLst/>
              <a:rect l="l" t="t" r="r" b="b"/>
              <a:pathLst>
                <a:path w="4566622" h="406400">
                  <a:moveTo>
                    <a:pt x="4363422" y="0"/>
                  </a:moveTo>
                  <a:cubicBezTo>
                    <a:pt x="4475647" y="0"/>
                    <a:pt x="4566622" y="90976"/>
                    <a:pt x="4566622" y="203200"/>
                  </a:cubicBezTo>
                  <a:cubicBezTo>
                    <a:pt x="4566622" y="315424"/>
                    <a:pt x="4475647" y="406400"/>
                    <a:pt x="4363422" y="406400"/>
                  </a:cubicBezTo>
                  <a:lnTo>
                    <a:pt x="203200" y="406400"/>
                  </a:lnTo>
                  <a:cubicBezTo>
                    <a:pt x="90976" y="406400"/>
                    <a:pt x="0" y="315424"/>
                    <a:pt x="0" y="203200"/>
                  </a:cubicBezTo>
                  <a:cubicBezTo>
                    <a:pt x="0" y="90976"/>
                    <a:pt x="90976" y="0"/>
                    <a:pt x="203200" y="0"/>
                  </a:cubicBezTo>
                  <a:close/>
                </a:path>
              </a:pathLst>
            </a:custGeom>
            <a:solidFill>
              <a:srgbClr val="EDECED"/>
            </a:solidFill>
          </p:spPr>
          <p:txBody>
            <a:bodyPr/>
            <a:lstStyle/>
            <a:p>
              <a:endParaRPr lang="es-SV"/>
            </a:p>
          </p:txBody>
        </p:sp>
        <p:sp>
          <p:nvSpPr>
            <p:cNvPr id="4" name="TextBox 4"/>
            <p:cNvSpPr txBox="1"/>
            <p:nvPr/>
          </p:nvSpPr>
          <p:spPr>
            <a:xfrm>
              <a:off x="0" y="-57150"/>
              <a:ext cx="4566622" cy="463550"/>
            </a:xfrm>
            <a:prstGeom prst="rect">
              <a:avLst/>
            </a:prstGeom>
          </p:spPr>
          <p:txBody>
            <a:bodyPr lIns="45385" tIns="45385" rIns="45385" bIns="45385" rtlCol="0" anchor="ctr"/>
            <a:lstStyle/>
            <a:p>
              <a:pPr algn="ctr">
                <a:lnSpc>
                  <a:spcPts val="2376"/>
                </a:lnSpc>
              </a:pPr>
              <a:endParaRPr/>
            </a:p>
          </p:txBody>
        </p:sp>
      </p:grpSp>
      <p:sp>
        <p:nvSpPr>
          <p:cNvPr id="5" name="TextBox 5"/>
          <p:cNvSpPr txBox="1"/>
          <p:nvPr/>
        </p:nvSpPr>
        <p:spPr>
          <a:xfrm>
            <a:off x="562100" y="2253297"/>
            <a:ext cx="16855722" cy="5423536"/>
          </a:xfrm>
          <a:prstGeom prst="rect">
            <a:avLst/>
          </a:prstGeom>
        </p:spPr>
        <p:txBody>
          <a:bodyPr lIns="0" tIns="0" rIns="0" bIns="0" rtlCol="0" anchor="t">
            <a:spAutoFit/>
          </a:bodyPr>
          <a:lstStyle/>
          <a:p>
            <a:pPr marL="0" lvl="0" indent="0" algn="just">
              <a:lnSpc>
                <a:spcPts val="4799"/>
              </a:lnSpc>
              <a:spcBef>
                <a:spcPct val="0"/>
              </a:spcBef>
            </a:pPr>
            <a:endParaRPr/>
          </a:p>
          <a:p>
            <a:pPr marL="0" lvl="0" indent="0" algn="just">
              <a:lnSpc>
                <a:spcPts val="4799"/>
              </a:lnSpc>
              <a:spcBef>
                <a:spcPct val="0"/>
              </a:spcBef>
            </a:pPr>
            <a:r>
              <a:rPr lang="en-US" sz="2999">
                <a:solidFill>
                  <a:srgbClr val="000000"/>
                </a:solidFill>
                <a:latin typeface="Poppins"/>
                <a:ea typeface="Poppins"/>
                <a:cs typeface="Poppins"/>
                <a:sym typeface="Poppins"/>
              </a:rPr>
              <a:t>Actualmente, funge como representante propietaria del sector Gobierno ante el Mecanismo de Coordinación de País de El Salvador (MCP-ES), donde contribuye activamente al diseño, supervisión y seguimiento de las estrategias financiadas por el Fondo Mundial en materia de VIH y la tuberculosis.</a:t>
            </a:r>
          </a:p>
          <a:p>
            <a:pPr marL="0" lvl="0" indent="0" algn="just">
              <a:lnSpc>
                <a:spcPts val="4799"/>
              </a:lnSpc>
              <a:spcBef>
                <a:spcPct val="0"/>
              </a:spcBef>
            </a:pPr>
            <a:r>
              <a:rPr lang="en-US" sz="2999">
                <a:solidFill>
                  <a:srgbClr val="000000"/>
                </a:solidFill>
                <a:latin typeface="Poppins"/>
                <a:ea typeface="Poppins"/>
                <a:cs typeface="Poppins"/>
                <a:sym typeface="Poppins"/>
              </a:rPr>
              <a:t>saludos</a:t>
            </a:r>
          </a:p>
          <a:p>
            <a:pPr marL="0" lvl="0" indent="0" algn="l">
              <a:lnSpc>
                <a:spcPts val="4479"/>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a:p>
            <a:pPr marL="0" lvl="0" indent="0" algn="l">
              <a:lnSpc>
                <a:spcPts val="3360"/>
              </a:lnSpc>
              <a:spcBef>
                <a:spcPct val="0"/>
              </a:spcBef>
            </a:pPr>
            <a:endParaRPr lang="en-US" sz="2999">
              <a:solidFill>
                <a:srgbClr val="000000"/>
              </a:solidFill>
              <a:latin typeface="Poppins"/>
              <a:ea typeface="Poppins"/>
              <a:cs typeface="Poppins"/>
              <a:sym typeface="Poppins"/>
            </a:endParaRPr>
          </a:p>
        </p:txBody>
      </p:sp>
      <p:grpSp>
        <p:nvGrpSpPr>
          <p:cNvPr id="6" name="Group 6"/>
          <p:cNvGrpSpPr/>
          <p:nvPr/>
        </p:nvGrpSpPr>
        <p:grpSpPr>
          <a:xfrm>
            <a:off x="-2062688" y="9715955"/>
            <a:ext cx="21014417" cy="1392272"/>
            <a:chOff x="0" y="0"/>
            <a:chExt cx="3300463" cy="218666"/>
          </a:xfrm>
        </p:grpSpPr>
        <p:sp>
          <p:nvSpPr>
            <p:cNvPr id="7" name="Freeform 7"/>
            <p:cNvSpPr/>
            <p:nvPr/>
          </p:nvSpPr>
          <p:spPr>
            <a:xfrm>
              <a:off x="8610" y="0"/>
              <a:ext cx="3283242" cy="218666"/>
            </a:xfrm>
            <a:custGeom>
              <a:avLst/>
              <a:gdLst/>
              <a:ahLst/>
              <a:cxnLst/>
              <a:rect l="l" t="t" r="r" b="b"/>
              <a:pathLst>
                <a:path w="3283242" h="218666">
                  <a:moveTo>
                    <a:pt x="3072443" y="0"/>
                  </a:moveTo>
                  <a:lnTo>
                    <a:pt x="7600" y="0"/>
                  </a:lnTo>
                  <a:cubicBezTo>
                    <a:pt x="4790" y="0"/>
                    <a:pt x="2246" y="1666"/>
                    <a:pt x="1123" y="4242"/>
                  </a:cubicBezTo>
                  <a:cubicBezTo>
                    <a:pt x="0" y="6819"/>
                    <a:pt x="511" y="9816"/>
                    <a:pt x="2425" y="11874"/>
                  </a:cubicBezTo>
                  <a:lnTo>
                    <a:pt x="183555" y="206792"/>
                  </a:lnTo>
                  <a:cubicBezTo>
                    <a:pt x="190592" y="214364"/>
                    <a:pt x="200463" y="218666"/>
                    <a:pt x="210800" y="218666"/>
                  </a:cubicBezTo>
                  <a:lnTo>
                    <a:pt x="3275643" y="218666"/>
                  </a:lnTo>
                  <a:cubicBezTo>
                    <a:pt x="3278454" y="218666"/>
                    <a:pt x="3280997" y="217000"/>
                    <a:pt x="3282120" y="214424"/>
                  </a:cubicBezTo>
                  <a:cubicBezTo>
                    <a:pt x="3283243" y="211848"/>
                    <a:pt x="3282732" y="208851"/>
                    <a:pt x="3280819" y="206792"/>
                  </a:cubicBezTo>
                  <a:lnTo>
                    <a:pt x="3099688" y="11874"/>
                  </a:lnTo>
                  <a:cubicBezTo>
                    <a:pt x="3092651" y="4302"/>
                    <a:pt x="3082780" y="0"/>
                    <a:pt x="3072443" y="0"/>
                  </a:cubicBezTo>
                  <a:close/>
                </a:path>
              </a:pathLst>
            </a:custGeom>
            <a:solidFill>
              <a:srgbClr val="E61C36"/>
            </a:solidFill>
          </p:spPr>
          <p:txBody>
            <a:bodyPr/>
            <a:lstStyle/>
            <a:p>
              <a:endParaRPr lang="es-SV"/>
            </a:p>
          </p:txBody>
        </p:sp>
        <p:sp>
          <p:nvSpPr>
            <p:cNvPr id="8" name="TextBox 8"/>
            <p:cNvSpPr txBox="1"/>
            <p:nvPr/>
          </p:nvSpPr>
          <p:spPr>
            <a:xfrm>
              <a:off x="101600" y="-57150"/>
              <a:ext cx="3097263" cy="275816"/>
            </a:xfrm>
            <a:prstGeom prst="rect">
              <a:avLst/>
            </a:prstGeom>
          </p:spPr>
          <p:txBody>
            <a:bodyPr lIns="50800" tIns="50800" rIns="50800" bIns="50800" rtlCol="0" anchor="ctr"/>
            <a:lstStyle/>
            <a:p>
              <a:pPr algn="ctr">
                <a:lnSpc>
                  <a:spcPts val="2659"/>
                </a:lnSpc>
              </a:pPr>
              <a:endParaRPr/>
            </a:p>
          </p:txBody>
        </p:sp>
      </p:grpSp>
      <p:sp>
        <p:nvSpPr>
          <p:cNvPr id="9" name="Freeform 9"/>
          <p:cNvSpPr/>
          <p:nvPr/>
        </p:nvSpPr>
        <p:spPr>
          <a:xfrm>
            <a:off x="562100" y="726324"/>
            <a:ext cx="4704323" cy="1430898"/>
          </a:xfrm>
          <a:custGeom>
            <a:avLst/>
            <a:gdLst/>
            <a:ahLst/>
            <a:cxnLst/>
            <a:rect l="l" t="t" r="r" b="b"/>
            <a:pathLst>
              <a:path w="4704323" h="1430898">
                <a:moveTo>
                  <a:pt x="0" y="0"/>
                </a:moveTo>
                <a:lnTo>
                  <a:pt x="4704323" y="0"/>
                </a:lnTo>
                <a:lnTo>
                  <a:pt x="4704323" y="1430898"/>
                </a:lnTo>
                <a:lnTo>
                  <a:pt x="0" y="1430898"/>
                </a:lnTo>
                <a:lnTo>
                  <a:pt x="0" y="0"/>
                </a:lnTo>
                <a:close/>
              </a:path>
            </a:pathLst>
          </a:custGeom>
          <a:blipFill>
            <a:blip r:embed="rId2"/>
            <a:stretch>
              <a:fillRect/>
            </a:stretch>
          </a:blipFill>
        </p:spPr>
        <p:txBody>
          <a:bodyPr/>
          <a:lstStyle/>
          <a:p>
            <a:endParaRPr lang="es-SV"/>
          </a:p>
        </p:txBody>
      </p:sp>
    </p:spTree>
  </p:cSld>
  <p:clrMapOvr>
    <a:masterClrMapping/>
  </p:clrMapOvr>
  <p:transition>
    <p:cover dir="d"/>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DECED"/>
        </a:solidFill>
        <a:effectLst/>
      </p:bgPr>
    </p:bg>
    <p:spTree>
      <p:nvGrpSpPr>
        <p:cNvPr id="1" name=""/>
        <p:cNvGrpSpPr/>
        <p:nvPr/>
      </p:nvGrpSpPr>
      <p:grpSpPr>
        <a:xfrm>
          <a:off x="0" y="0"/>
          <a:ext cx="0" cy="0"/>
          <a:chOff x="0" y="0"/>
          <a:chExt cx="0" cy="0"/>
        </a:xfrm>
      </p:grpSpPr>
      <p:grpSp>
        <p:nvGrpSpPr>
          <p:cNvPr id="2" name="Group 2"/>
          <p:cNvGrpSpPr/>
          <p:nvPr/>
        </p:nvGrpSpPr>
        <p:grpSpPr>
          <a:xfrm>
            <a:off x="10187054" y="3838656"/>
            <a:ext cx="7057893" cy="628107"/>
            <a:chOff x="0" y="0"/>
            <a:chExt cx="4566622" cy="406400"/>
          </a:xfrm>
        </p:grpSpPr>
        <p:sp>
          <p:nvSpPr>
            <p:cNvPr id="3" name="Freeform 3"/>
            <p:cNvSpPr/>
            <p:nvPr/>
          </p:nvSpPr>
          <p:spPr>
            <a:xfrm>
              <a:off x="0" y="0"/>
              <a:ext cx="4566622" cy="406400"/>
            </a:xfrm>
            <a:custGeom>
              <a:avLst/>
              <a:gdLst/>
              <a:ahLst/>
              <a:cxnLst/>
              <a:rect l="l" t="t" r="r" b="b"/>
              <a:pathLst>
                <a:path w="4566622" h="406400">
                  <a:moveTo>
                    <a:pt x="4363422" y="0"/>
                  </a:moveTo>
                  <a:cubicBezTo>
                    <a:pt x="4475647" y="0"/>
                    <a:pt x="4566622" y="90976"/>
                    <a:pt x="4566622" y="203200"/>
                  </a:cubicBezTo>
                  <a:cubicBezTo>
                    <a:pt x="4566622" y="315424"/>
                    <a:pt x="4475647" y="406400"/>
                    <a:pt x="4363422" y="406400"/>
                  </a:cubicBezTo>
                  <a:lnTo>
                    <a:pt x="203200" y="406400"/>
                  </a:lnTo>
                  <a:cubicBezTo>
                    <a:pt x="90976" y="406400"/>
                    <a:pt x="0" y="315424"/>
                    <a:pt x="0" y="203200"/>
                  </a:cubicBezTo>
                  <a:cubicBezTo>
                    <a:pt x="0" y="90976"/>
                    <a:pt x="90976" y="0"/>
                    <a:pt x="203200" y="0"/>
                  </a:cubicBezTo>
                  <a:close/>
                </a:path>
              </a:pathLst>
            </a:custGeom>
            <a:solidFill>
              <a:srgbClr val="EDECED"/>
            </a:solidFill>
          </p:spPr>
          <p:txBody>
            <a:bodyPr/>
            <a:lstStyle/>
            <a:p>
              <a:endParaRPr lang="es-SV"/>
            </a:p>
          </p:txBody>
        </p:sp>
        <p:sp>
          <p:nvSpPr>
            <p:cNvPr id="4" name="TextBox 4"/>
            <p:cNvSpPr txBox="1"/>
            <p:nvPr/>
          </p:nvSpPr>
          <p:spPr>
            <a:xfrm>
              <a:off x="0" y="-57150"/>
              <a:ext cx="4566622" cy="463550"/>
            </a:xfrm>
            <a:prstGeom prst="rect">
              <a:avLst/>
            </a:prstGeom>
          </p:spPr>
          <p:txBody>
            <a:bodyPr lIns="45385" tIns="45385" rIns="45385" bIns="45385" rtlCol="0" anchor="ctr"/>
            <a:lstStyle/>
            <a:p>
              <a:pPr algn="ctr">
                <a:lnSpc>
                  <a:spcPts val="2376"/>
                </a:lnSpc>
              </a:pPr>
              <a:endParaRPr/>
            </a:p>
          </p:txBody>
        </p:sp>
      </p:grpSp>
      <p:grpSp>
        <p:nvGrpSpPr>
          <p:cNvPr id="5" name="Group 5"/>
          <p:cNvGrpSpPr/>
          <p:nvPr/>
        </p:nvGrpSpPr>
        <p:grpSpPr>
          <a:xfrm>
            <a:off x="-2062688" y="9715955"/>
            <a:ext cx="21014417" cy="1392272"/>
            <a:chOff x="0" y="0"/>
            <a:chExt cx="3300463" cy="218666"/>
          </a:xfrm>
        </p:grpSpPr>
        <p:sp>
          <p:nvSpPr>
            <p:cNvPr id="6" name="Freeform 6"/>
            <p:cNvSpPr/>
            <p:nvPr/>
          </p:nvSpPr>
          <p:spPr>
            <a:xfrm>
              <a:off x="8610" y="0"/>
              <a:ext cx="3283242" cy="218666"/>
            </a:xfrm>
            <a:custGeom>
              <a:avLst/>
              <a:gdLst/>
              <a:ahLst/>
              <a:cxnLst/>
              <a:rect l="l" t="t" r="r" b="b"/>
              <a:pathLst>
                <a:path w="3283242" h="218666">
                  <a:moveTo>
                    <a:pt x="3072443" y="0"/>
                  </a:moveTo>
                  <a:lnTo>
                    <a:pt x="7600" y="0"/>
                  </a:lnTo>
                  <a:cubicBezTo>
                    <a:pt x="4790" y="0"/>
                    <a:pt x="2246" y="1666"/>
                    <a:pt x="1123" y="4242"/>
                  </a:cubicBezTo>
                  <a:cubicBezTo>
                    <a:pt x="0" y="6819"/>
                    <a:pt x="511" y="9816"/>
                    <a:pt x="2425" y="11874"/>
                  </a:cubicBezTo>
                  <a:lnTo>
                    <a:pt x="183555" y="206792"/>
                  </a:lnTo>
                  <a:cubicBezTo>
                    <a:pt x="190592" y="214364"/>
                    <a:pt x="200463" y="218666"/>
                    <a:pt x="210800" y="218666"/>
                  </a:cubicBezTo>
                  <a:lnTo>
                    <a:pt x="3275643" y="218666"/>
                  </a:lnTo>
                  <a:cubicBezTo>
                    <a:pt x="3278454" y="218666"/>
                    <a:pt x="3280997" y="217000"/>
                    <a:pt x="3282120" y="214424"/>
                  </a:cubicBezTo>
                  <a:cubicBezTo>
                    <a:pt x="3283243" y="211848"/>
                    <a:pt x="3282732" y="208851"/>
                    <a:pt x="3280819" y="206792"/>
                  </a:cubicBezTo>
                  <a:lnTo>
                    <a:pt x="3099688" y="11874"/>
                  </a:lnTo>
                  <a:cubicBezTo>
                    <a:pt x="3092651" y="4302"/>
                    <a:pt x="3082780" y="0"/>
                    <a:pt x="3072443" y="0"/>
                  </a:cubicBezTo>
                  <a:close/>
                </a:path>
              </a:pathLst>
            </a:custGeom>
            <a:solidFill>
              <a:srgbClr val="E61C36"/>
            </a:solidFill>
          </p:spPr>
          <p:txBody>
            <a:bodyPr/>
            <a:lstStyle/>
            <a:p>
              <a:endParaRPr lang="es-SV"/>
            </a:p>
          </p:txBody>
        </p:sp>
        <p:sp>
          <p:nvSpPr>
            <p:cNvPr id="7" name="TextBox 7"/>
            <p:cNvSpPr txBox="1"/>
            <p:nvPr/>
          </p:nvSpPr>
          <p:spPr>
            <a:xfrm>
              <a:off x="101600" y="-57150"/>
              <a:ext cx="3097263" cy="275816"/>
            </a:xfrm>
            <a:prstGeom prst="rect">
              <a:avLst/>
            </a:prstGeom>
          </p:spPr>
          <p:txBody>
            <a:bodyPr lIns="50800" tIns="50800" rIns="50800" bIns="50800" rtlCol="0" anchor="ctr"/>
            <a:lstStyle/>
            <a:p>
              <a:pPr algn="ctr">
                <a:lnSpc>
                  <a:spcPts val="2659"/>
                </a:lnSpc>
              </a:pPr>
              <a:endParaRPr/>
            </a:p>
          </p:txBody>
        </p:sp>
      </p:grpSp>
      <p:sp>
        <p:nvSpPr>
          <p:cNvPr id="8" name="Freeform 8"/>
          <p:cNvSpPr/>
          <p:nvPr/>
        </p:nvSpPr>
        <p:spPr>
          <a:xfrm>
            <a:off x="6791838" y="1461437"/>
            <a:ext cx="4704323" cy="1430898"/>
          </a:xfrm>
          <a:custGeom>
            <a:avLst/>
            <a:gdLst/>
            <a:ahLst/>
            <a:cxnLst/>
            <a:rect l="l" t="t" r="r" b="b"/>
            <a:pathLst>
              <a:path w="4704323" h="1430898">
                <a:moveTo>
                  <a:pt x="0" y="0"/>
                </a:moveTo>
                <a:lnTo>
                  <a:pt x="4704324" y="0"/>
                </a:lnTo>
                <a:lnTo>
                  <a:pt x="4704324" y="1430898"/>
                </a:lnTo>
                <a:lnTo>
                  <a:pt x="0" y="1430898"/>
                </a:lnTo>
                <a:lnTo>
                  <a:pt x="0" y="0"/>
                </a:lnTo>
                <a:close/>
              </a:path>
            </a:pathLst>
          </a:custGeom>
          <a:blipFill>
            <a:blip r:embed="rId2"/>
            <a:stretch>
              <a:fillRect/>
            </a:stretch>
          </a:blipFill>
        </p:spPr>
        <p:txBody>
          <a:bodyPr/>
          <a:lstStyle/>
          <a:p>
            <a:endParaRPr lang="es-SV"/>
          </a:p>
        </p:txBody>
      </p:sp>
      <p:sp>
        <p:nvSpPr>
          <p:cNvPr id="9" name="Freeform 9"/>
          <p:cNvSpPr/>
          <p:nvPr/>
        </p:nvSpPr>
        <p:spPr>
          <a:xfrm>
            <a:off x="1370768" y="2892335"/>
            <a:ext cx="16209456" cy="6365965"/>
          </a:xfrm>
          <a:custGeom>
            <a:avLst/>
            <a:gdLst/>
            <a:ahLst/>
            <a:cxnLst/>
            <a:rect l="l" t="t" r="r" b="b"/>
            <a:pathLst>
              <a:path w="16209456" h="6365965">
                <a:moveTo>
                  <a:pt x="0" y="0"/>
                </a:moveTo>
                <a:lnTo>
                  <a:pt x="16209456" y="0"/>
                </a:lnTo>
                <a:lnTo>
                  <a:pt x="16209456" y="6365965"/>
                </a:lnTo>
                <a:lnTo>
                  <a:pt x="0" y="6365965"/>
                </a:lnTo>
                <a:lnTo>
                  <a:pt x="0" y="0"/>
                </a:lnTo>
                <a:close/>
              </a:path>
            </a:pathLst>
          </a:custGeom>
          <a:blipFill>
            <a:blip r:embed="rId3"/>
            <a:stretch>
              <a:fillRect/>
            </a:stretch>
          </a:blipFill>
        </p:spPr>
        <p:txBody>
          <a:bodyPr/>
          <a:lstStyle/>
          <a:p>
            <a:endParaRPr lang="es-SV"/>
          </a:p>
        </p:txBody>
      </p:sp>
    </p:spTree>
  </p:cSld>
  <p:clrMapOvr>
    <a:masterClrMapping/>
  </p:clrMapOvr>
  <p:transition>
    <p:cover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176</Words>
  <Application>Microsoft Office PowerPoint</Application>
  <PresentationFormat>Personalizado</PresentationFormat>
  <Paragraphs>18</Paragraphs>
  <Slides>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Antonio Bold</vt:lpstr>
      <vt:lpstr>Poppins Bold</vt:lpstr>
      <vt:lpstr>Poppins</vt:lpstr>
      <vt:lpstr>Arial</vt:lpstr>
      <vt:lpstr>Calibri</vt:lpstr>
      <vt:lpstr>Office Theme</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Anexo 8 Integración de nuevo miembro al Comité de Ética</dc:title>
  <dc:creator>María Eugenia Ochoa Valencia</dc:creator>
  <cp:lastModifiedBy>Administración y Comunicaciones MCP</cp:lastModifiedBy>
  <cp:revision>2</cp:revision>
  <dcterms:created xsi:type="dcterms:W3CDTF">2006-08-16T00:00:00Z</dcterms:created>
  <dcterms:modified xsi:type="dcterms:W3CDTF">2025-10-22T21:47:37Z</dcterms:modified>
  <dc:identifier>DAG2jCMqSc0</dc:identifier>
</cp:coreProperties>
</file>