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69" r:id="rId4"/>
    <p:sldId id="267" r:id="rId5"/>
    <p:sldId id="268" r:id="rId6"/>
    <p:sldId id="270" r:id="rId7"/>
    <p:sldId id="265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F31ED08-8A65-493C-B448-187E0682CAF6}">
          <p14:sldIdLst>
            <p14:sldId id="259"/>
            <p14:sldId id="266"/>
            <p14:sldId id="269"/>
            <p14:sldId id="267"/>
            <p14:sldId id="268"/>
            <p14:sldId id="270"/>
            <p14:sldId id="265"/>
            <p14:sldId id="263"/>
            <p14:sldId id="264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3"/>
  </p:normalViewPr>
  <p:slideViewPr>
    <p:cSldViewPr snapToGrid="0">
      <p:cViewPr varScale="1">
        <p:scale>
          <a:sx n="96" d="100"/>
          <a:sy n="96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4BB210-6FB5-4CD0-83C1-2CABE6BC974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F2F0989F-DCC9-4790-B839-FAB6FCCF40B6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es-ES" sz="1600" dirty="0">
              <a:solidFill>
                <a:sysClr val="windowText" lastClr="000000"/>
              </a:solidFill>
            </a:rPr>
            <a:t>Priorización de las brechas del país en aporte a la respuesta nacional de VIH</a:t>
          </a:r>
          <a:endParaRPr lang="es-EC" sz="1600" dirty="0">
            <a:solidFill>
              <a:sysClr val="windowText" lastClr="000000"/>
            </a:solidFill>
          </a:endParaRPr>
        </a:p>
      </dgm:t>
    </dgm:pt>
    <dgm:pt modelId="{A46467E4-2EFE-487D-925C-44110A0D2D02}" type="parTrans" cxnId="{BC5B7451-2184-465C-B066-23F27B0F54F5}">
      <dgm:prSet/>
      <dgm:spPr/>
      <dgm:t>
        <a:bodyPr/>
        <a:lstStyle/>
        <a:p>
          <a:endParaRPr lang="es-EC" sz="2400"/>
        </a:p>
      </dgm:t>
    </dgm:pt>
    <dgm:pt modelId="{D2D3D08D-CAEE-40B8-9795-582FA517EA66}" type="sibTrans" cxnId="{BC5B7451-2184-465C-B066-23F27B0F54F5}">
      <dgm:prSet/>
      <dgm:spPr/>
      <dgm:t>
        <a:bodyPr/>
        <a:lstStyle/>
        <a:p>
          <a:endParaRPr lang="es-EC" sz="2400"/>
        </a:p>
      </dgm:t>
    </dgm:pt>
    <dgm:pt modelId="{B7E51EC3-4C22-4AB1-8EB0-9A6AF7CB8534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es-ES" sz="1600" dirty="0">
              <a:solidFill>
                <a:sysClr val="windowText" lastClr="000000"/>
              </a:solidFill>
            </a:rPr>
            <a:t>Implementar el proceso nacional de convocatoria (</a:t>
          </a:r>
          <a:r>
            <a:rPr lang="es-ES" sz="1600" dirty="0" err="1">
              <a:solidFill>
                <a:sysClr val="windowText" lastClr="000000"/>
              </a:solidFill>
            </a:rPr>
            <a:t>TDRs</a:t>
          </a:r>
          <a:r>
            <a:rPr lang="es-ES" sz="1600" dirty="0">
              <a:solidFill>
                <a:sysClr val="windowText" lastClr="000000"/>
              </a:solidFill>
            </a:rPr>
            <a:t>, criterios de evaluación, difusión)</a:t>
          </a:r>
          <a:endParaRPr lang="es-EC" sz="1600" dirty="0">
            <a:solidFill>
              <a:sysClr val="windowText" lastClr="000000"/>
            </a:solidFill>
          </a:endParaRPr>
        </a:p>
      </dgm:t>
    </dgm:pt>
    <dgm:pt modelId="{82C00FAE-4CC6-4930-8B30-565F1F550BB3}" type="parTrans" cxnId="{4358E396-4761-476D-A040-15C3B209D051}">
      <dgm:prSet/>
      <dgm:spPr/>
      <dgm:t>
        <a:bodyPr/>
        <a:lstStyle/>
        <a:p>
          <a:endParaRPr lang="es-EC" sz="2400"/>
        </a:p>
      </dgm:t>
    </dgm:pt>
    <dgm:pt modelId="{31CD0404-513E-4886-8669-C86631073F1A}" type="sibTrans" cxnId="{4358E396-4761-476D-A040-15C3B209D051}">
      <dgm:prSet/>
      <dgm:spPr/>
      <dgm:t>
        <a:bodyPr/>
        <a:lstStyle/>
        <a:p>
          <a:endParaRPr lang="es-EC" sz="2400"/>
        </a:p>
      </dgm:t>
    </dgm:pt>
    <dgm:pt modelId="{9D31007F-FB41-4696-989A-59D406608A73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es-ES" sz="1600" dirty="0">
              <a:solidFill>
                <a:sysClr val="windowText" lastClr="000000"/>
              </a:solidFill>
            </a:rPr>
            <a:t>Evaluar y seleccionar de innovaciones ganadoras</a:t>
          </a:r>
          <a:endParaRPr lang="es-EC" sz="1600" dirty="0">
            <a:solidFill>
              <a:sysClr val="windowText" lastClr="000000"/>
            </a:solidFill>
          </a:endParaRPr>
        </a:p>
      </dgm:t>
    </dgm:pt>
    <dgm:pt modelId="{F5A56006-4AE8-4ED8-A3C5-F5FCC8BD7708}" type="parTrans" cxnId="{AD8C70D8-531A-4003-AE44-C2725E06A554}">
      <dgm:prSet/>
      <dgm:spPr/>
      <dgm:t>
        <a:bodyPr/>
        <a:lstStyle/>
        <a:p>
          <a:endParaRPr lang="es-EC" sz="2400"/>
        </a:p>
      </dgm:t>
    </dgm:pt>
    <dgm:pt modelId="{7BB492DF-8907-4FA1-9E2B-63B1C79ECEFB}" type="sibTrans" cxnId="{AD8C70D8-531A-4003-AE44-C2725E06A554}">
      <dgm:prSet/>
      <dgm:spPr/>
      <dgm:t>
        <a:bodyPr/>
        <a:lstStyle/>
        <a:p>
          <a:endParaRPr lang="es-EC" sz="2400"/>
        </a:p>
      </dgm:t>
    </dgm:pt>
    <dgm:pt modelId="{18D9A6B2-78D4-4499-98E7-0BC3033A8B09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es-ES" sz="1600" dirty="0">
              <a:solidFill>
                <a:sysClr val="windowText" lastClr="000000"/>
              </a:solidFill>
            </a:rPr>
            <a:t>Seguimiento a la implementación de las innovaciones ganadoras y recomendaciones</a:t>
          </a:r>
          <a:endParaRPr lang="es-EC" sz="1600" dirty="0">
            <a:solidFill>
              <a:sysClr val="windowText" lastClr="000000"/>
            </a:solidFill>
          </a:endParaRPr>
        </a:p>
      </dgm:t>
    </dgm:pt>
    <dgm:pt modelId="{26038276-5D61-4B79-A4B5-5A47F61A7E56}" type="parTrans" cxnId="{30D83B32-D889-42A1-BE05-C00B788F373E}">
      <dgm:prSet/>
      <dgm:spPr/>
      <dgm:t>
        <a:bodyPr/>
        <a:lstStyle/>
        <a:p>
          <a:endParaRPr lang="es-EC" sz="2400"/>
        </a:p>
      </dgm:t>
    </dgm:pt>
    <dgm:pt modelId="{C8E41505-A1D4-4209-A84B-E78818CE3F86}" type="sibTrans" cxnId="{30D83B32-D889-42A1-BE05-C00B788F373E}">
      <dgm:prSet/>
      <dgm:spPr/>
      <dgm:t>
        <a:bodyPr/>
        <a:lstStyle/>
        <a:p>
          <a:endParaRPr lang="es-EC" sz="2400"/>
        </a:p>
      </dgm:t>
    </dgm:pt>
    <dgm:pt modelId="{0CF9818A-E03E-4FD8-BBDD-B9046D2E2F25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pPr>
            <a:buNone/>
          </a:pPr>
          <a:r>
            <a:rPr lang="es-EC" sz="1600" dirty="0">
              <a:solidFill>
                <a:schemeClr val="tx1"/>
              </a:solidFill>
            </a:rPr>
            <a:t>Gestionar conflictos de interés</a:t>
          </a:r>
        </a:p>
      </dgm:t>
    </dgm:pt>
    <dgm:pt modelId="{02D8B9C1-DF6D-4C4A-90A9-4995A32A503F}" type="parTrans" cxnId="{9B3CA42F-7924-4F7B-B136-1AE84DEB6120}">
      <dgm:prSet/>
      <dgm:spPr/>
      <dgm:t>
        <a:bodyPr/>
        <a:lstStyle/>
        <a:p>
          <a:endParaRPr lang="es-EC"/>
        </a:p>
      </dgm:t>
    </dgm:pt>
    <dgm:pt modelId="{29FABB58-3A7F-4EE1-900D-DAF3CA9A35B4}" type="sibTrans" cxnId="{9B3CA42F-7924-4F7B-B136-1AE84DEB6120}">
      <dgm:prSet/>
      <dgm:spPr/>
      <dgm:t>
        <a:bodyPr/>
        <a:lstStyle/>
        <a:p>
          <a:endParaRPr lang="es-EC"/>
        </a:p>
      </dgm:t>
    </dgm:pt>
    <dgm:pt modelId="{CCD5EB30-6F90-4521-8429-6634287E5ECF}">
      <dgm:prSet phldrT="[Texto]" custT="1"/>
      <dgm:spPr>
        <a:noFill/>
        <a:ln w="57150">
          <a:solidFill>
            <a:srgbClr val="002060"/>
          </a:solidFill>
        </a:ln>
      </dgm:spPr>
      <dgm:t>
        <a:bodyPr/>
        <a:lstStyle/>
        <a:p>
          <a:r>
            <a:rPr lang="es-EC" sz="1600" dirty="0">
              <a:solidFill>
                <a:schemeClr val="tx1"/>
              </a:solidFill>
            </a:rPr>
            <a:t>Documentar todas las decisiones y acuerdos</a:t>
          </a:r>
          <a:r>
            <a:rPr lang="es-EC" sz="1600" dirty="0"/>
            <a:t>.</a:t>
          </a:r>
          <a:endParaRPr lang="es-EC" sz="1600" dirty="0">
            <a:solidFill>
              <a:sysClr val="windowText" lastClr="000000"/>
            </a:solidFill>
          </a:endParaRPr>
        </a:p>
      </dgm:t>
    </dgm:pt>
    <dgm:pt modelId="{D3F7F8CA-428F-4BD3-BA36-FD592E804041}" type="parTrans" cxnId="{EC67A9C8-33FE-468F-9320-D48CF15A669C}">
      <dgm:prSet/>
      <dgm:spPr/>
      <dgm:t>
        <a:bodyPr/>
        <a:lstStyle/>
        <a:p>
          <a:endParaRPr lang="es-EC"/>
        </a:p>
      </dgm:t>
    </dgm:pt>
    <dgm:pt modelId="{905E1F79-CE53-40D3-AE19-3BA9C61193E0}" type="sibTrans" cxnId="{EC67A9C8-33FE-468F-9320-D48CF15A669C}">
      <dgm:prSet/>
      <dgm:spPr/>
      <dgm:t>
        <a:bodyPr/>
        <a:lstStyle/>
        <a:p>
          <a:endParaRPr lang="es-EC"/>
        </a:p>
      </dgm:t>
    </dgm:pt>
    <dgm:pt modelId="{400356E4-D66B-48EC-B846-16461A558262}" type="pres">
      <dgm:prSet presAssocID="{BF4BB210-6FB5-4CD0-83C1-2CABE6BC974D}" presName="Name0" presStyleCnt="0">
        <dgm:presLayoutVars>
          <dgm:chMax val="7"/>
          <dgm:chPref val="7"/>
          <dgm:dir/>
        </dgm:presLayoutVars>
      </dgm:prSet>
      <dgm:spPr/>
    </dgm:pt>
    <dgm:pt modelId="{2B8C9B1C-F1D6-407D-88F7-E78C24BF30A7}" type="pres">
      <dgm:prSet presAssocID="{BF4BB210-6FB5-4CD0-83C1-2CABE6BC974D}" presName="Name1" presStyleCnt="0"/>
      <dgm:spPr/>
    </dgm:pt>
    <dgm:pt modelId="{7508C25A-D48A-4D53-9C86-C8E24D334B93}" type="pres">
      <dgm:prSet presAssocID="{BF4BB210-6FB5-4CD0-83C1-2CABE6BC974D}" presName="cycle" presStyleCnt="0"/>
      <dgm:spPr/>
    </dgm:pt>
    <dgm:pt modelId="{31F6957A-FC81-451A-A45F-E7D1A2AA594F}" type="pres">
      <dgm:prSet presAssocID="{BF4BB210-6FB5-4CD0-83C1-2CABE6BC974D}" presName="srcNode" presStyleLbl="node1" presStyleIdx="0" presStyleCnt="6"/>
      <dgm:spPr/>
    </dgm:pt>
    <dgm:pt modelId="{201C29BB-F7C4-40F5-A0F7-18D0E95511F7}" type="pres">
      <dgm:prSet presAssocID="{BF4BB210-6FB5-4CD0-83C1-2CABE6BC974D}" presName="conn" presStyleLbl="parChTrans1D2" presStyleIdx="0" presStyleCnt="1" custLinFactNeighborX="233" custLinFactNeighborY="0"/>
      <dgm:spPr/>
    </dgm:pt>
    <dgm:pt modelId="{9C6B7EA9-421B-4574-B619-D852EF2CA04F}" type="pres">
      <dgm:prSet presAssocID="{BF4BB210-6FB5-4CD0-83C1-2CABE6BC974D}" presName="extraNode" presStyleLbl="node1" presStyleIdx="0" presStyleCnt="6"/>
      <dgm:spPr/>
    </dgm:pt>
    <dgm:pt modelId="{14806CAA-9039-4ECD-91A1-55D461490762}" type="pres">
      <dgm:prSet presAssocID="{BF4BB210-6FB5-4CD0-83C1-2CABE6BC974D}" presName="dstNode" presStyleLbl="node1" presStyleIdx="0" presStyleCnt="6"/>
      <dgm:spPr/>
    </dgm:pt>
    <dgm:pt modelId="{24C6E6EB-9A85-4635-8D72-85CCEC96787F}" type="pres">
      <dgm:prSet presAssocID="{F2F0989F-DCC9-4790-B839-FAB6FCCF40B6}" presName="text_1" presStyleLbl="node1" presStyleIdx="0" presStyleCnt="6">
        <dgm:presLayoutVars>
          <dgm:bulletEnabled val="1"/>
        </dgm:presLayoutVars>
      </dgm:prSet>
      <dgm:spPr/>
    </dgm:pt>
    <dgm:pt modelId="{85F83630-A823-4FA5-B33C-D8AB9A24DAD3}" type="pres">
      <dgm:prSet presAssocID="{F2F0989F-DCC9-4790-B839-FAB6FCCF40B6}" presName="accent_1" presStyleCnt="0"/>
      <dgm:spPr/>
    </dgm:pt>
    <dgm:pt modelId="{B236AB93-920A-4574-ACE3-230DF05085CE}" type="pres">
      <dgm:prSet presAssocID="{F2F0989F-DCC9-4790-B839-FAB6FCCF40B6}" presName="accentRepeatNode" presStyleLbl="solidFgAcc1" presStyleIdx="0" presStyleCnt="6"/>
      <dgm:spPr/>
    </dgm:pt>
    <dgm:pt modelId="{46027CAD-A15C-413D-A601-A8DC5E382748}" type="pres">
      <dgm:prSet presAssocID="{B7E51EC3-4C22-4AB1-8EB0-9A6AF7CB8534}" presName="text_2" presStyleLbl="node1" presStyleIdx="1" presStyleCnt="6">
        <dgm:presLayoutVars>
          <dgm:bulletEnabled val="1"/>
        </dgm:presLayoutVars>
      </dgm:prSet>
      <dgm:spPr/>
    </dgm:pt>
    <dgm:pt modelId="{77FC023C-A24B-4067-967A-842B8F8A8551}" type="pres">
      <dgm:prSet presAssocID="{B7E51EC3-4C22-4AB1-8EB0-9A6AF7CB8534}" presName="accent_2" presStyleCnt="0"/>
      <dgm:spPr/>
    </dgm:pt>
    <dgm:pt modelId="{FCF51597-17FE-4F10-93D1-5DEF5DB59D10}" type="pres">
      <dgm:prSet presAssocID="{B7E51EC3-4C22-4AB1-8EB0-9A6AF7CB8534}" presName="accentRepeatNode" presStyleLbl="solidFgAcc1" presStyleIdx="1" presStyleCnt="6"/>
      <dgm:spPr/>
    </dgm:pt>
    <dgm:pt modelId="{7EFE7E03-4F48-4BF4-BC1D-D67F95ADFD38}" type="pres">
      <dgm:prSet presAssocID="{9D31007F-FB41-4696-989A-59D406608A73}" presName="text_3" presStyleLbl="node1" presStyleIdx="2" presStyleCnt="6">
        <dgm:presLayoutVars>
          <dgm:bulletEnabled val="1"/>
        </dgm:presLayoutVars>
      </dgm:prSet>
      <dgm:spPr/>
    </dgm:pt>
    <dgm:pt modelId="{23DB944F-B7AE-4250-9F5A-0F930EE31945}" type="pres">
      <dgm:prSet presAssocID="{9D31007F-FB41-4696-989A-59D406608A73}" presName="accent_3" presStyleCnt="0"/>
      <dgm:spPr/>
    </dgm:pt>
    <dgm:pt modelId="{C647DD9C-00DB-48F8-9452-6BC9CE5AF24D}" type="pres">
      <dgm:prSet presAssocID="{9D31007F-FB41-4696-989A-59D406608A73}" presName="accentRepeatNode" presStyleLbl="solidFgAcc1" presStyleIdx="2" presStyleCnt="6"/>
      <dgm:spPr/>
    </dgm:pt>
    <dgm:pt modelId="{E3C37742-1CAF-440D-87CD-D9FA3C82C60A}" type="pres">
      <dgm:prSet presAssocID="{18D9A6B2-78D4-4499-98E7-0BC3033A8B09}" presName="text_4" presStyleLbl="node1" presStyleIdx="3" presStyleCnt="6">
        <dgm:presLayoutVars>
          <dgm:bulletEnabled val="1"/>
        </dgm:presLayoutVars>
      </dgm:prSet>
      <dgm:spPr/>
    </dgm:pt>
    <dgm:pt modelId="{9F030FE5-4725-4900-BFDA-1897632CE23E}" type="pres">
      <dgm:prSet presAssocID="{18D9A6B2-78D4-4499-98E7-0BC3033A8B09}" presName="accent_4" presStyleCnt="0"/>
      <dgm:spPr/>
    </dgm:pt>
    <dgm:pt modelId="{1C2A4BA1-E3C8-49FD-9D18-5CCCFC6E98E1}" type="pres">
      <dgm:prSet presAssocID="{18D9A6B2-78D4-4499-98E7-0BC3033A8B09}" presName="accentRepeatNode" presStyleLbl="solidFgAcc1" presStyleIdx="3" presStyleCnt="6"/>
      <dgm:spPr/>
    </dgm:pt>
    <dgm:pt modelId="{04F3A1A6-581B-463F-A19E-E25AFDE73676}" type="pres">
      <dgm:prSet presAssocID="{0CF9818A-E03E-4FD8-BBDD-B9046D2E2F25}" presName="text_5" presStyleLbl="node1" presStyleIdx="4" presStyleCnt="6">
        <dgm:presLayoutVars>
          <dgm:bulletEnabled val="1"/>
        </dgm:presLayoutVars>
      </dgm:prSet>
      <dgm:spPr/>
    </dgm:pt>
    <dgm:pt modelId="{DFA0F35E-55A2-4EDF-90D0-E90D25E5B8CC}" type="pres">
      <dgm:prSet presAssocID="{0CF9818A-E03E-4FD8-BBDD-B9046D2E2F25}" presName="accent_5" presStyleCnt="0"/>
      <dgm:spPr/>
    </dgm:pt>
    <dgm:pt modelId="{94488A80-241A-457F-A1AF-8AE6E8C99B47}" type="pres">
      <dgm:prSet presAssocID="{0CF9818A-E03E-4FD8-BBDD-B9046D2E2F25}" presName="accentRepeatNode" presStyleLbl="solidFgAcc1" presStyleIdx="4" presStyleCnt="6"/>
      <dgm:spPr/>
    </dgm:pt>
    <dgm:pt modelId="{6AE4D57A-E080-472B-BE80-52BB93AE733A}" type="pres">
      <dgm:prSet presAssocID="{CCD5EB30-6F90-4521-8429-6634287E5ECF}" presName="text_6" presStyleLbl="node1" presStyleIdx="5" presStyleCnt="6">
        <dgm:presLayoutVars>
          <dgm:bulletEnabled val="1"/>
        </dgm:presLayoutVars>
      </dgm:prSet>
      <dgm:spPr/>
    </dgm:pt>
    <dgm:pt modelId="{90FBF309-94F8-4962-9A42-83EFC0417A18}" type="pres">
      <dgm:prSet presAssocID="{CCD5EB30-6F90-4521-8429-6634287E5ECF}" presName="accent_6" presStyleCnt="0"/>
      <dgm:spPr/>
    </dgm:pt>
    <dgm:pt modelId="{09A8E161-DA9B-40D5-BAD7-DB611F627F4A}" type="pres">
      <dgm:prSet presAssocID="{CCD5EB30-6F90-4521-8429-6634287E5ECF}" presName="accentRepeatNode" presStyleLbl="solidFgAcc1" presStyleIdx="5" presStyleCnt="6"/>
      <dgm:spPr/>
    </dgm:pt>
  </dgm:ptLst>
  <dgm:cxnLst>
    <dgm:cxn modelId="{EC708E15-F950-46B7-A43B-8A4455EF0095}" type="presOf" srcId="{0CF9818A-E03E-4FD8-BBDD-B9046D2E2F25}" destId="{04F3A1A6-581B-463F-A19E-E25AFDE73676}" srcOrd="0" destOrd="0" presId="urn:microsoft.com/office/officeart/2008/layout/VerticalCurvedList"/>
    <dgm:cxn modelId="{84297A18-364B-4C4D-872E-D968D0D1DF47}" type="presOf" srcId="{CCD5EB30-6F90-4521-8429-6634287E5ECF}" destId="{6AE4D57A-E080-472B-BE80-52BB93AE733A}" srcOrd="0" destOrd="0" presId="urn:microsoft.com/office/officeart/2008/layout/VerticalCurvedList"/>
    <dgm:cxn modelId="{9B3CA42F-7924-4F7B-B136-1AE84DEB6120}" srcId="{BF4BB210-6FB5-4CD0-83C1-2CABE6BC974D}" destId="{0CF9818A-E03E-4FD8-BBDD-B9046D2E2F25}" srcOrd="4" destOrd="0" parTransId="{02D8B9C1-DF6D-4C4A-90A9-4995A32A503F}" sibTransId="{29FABB58-3A7F-4EE1-900D-DAF3CA9A35B4}"/>
    <dgm:cxn modelId="{30D83B32-D889-42A1-BE05-C00B788F373E}" srcId="{BF4BB210-6FB5-4CD0-83C1-2CABE6BC974D}" destId="{18D9A6B2-78D4-4499-98E7-0BC3033A8B09}" srcOrd="3" destOrd="0" parTransId="{26038276-5D61-4B79-A4B5-5A47F61A7E56}" sibTransId="{C8E41505-A1D4-4209-A84B-E78818CE3F86}"/>
    <dgm:cxn modelId="{BC5B7451-2184-465C-B066-23F27B0F54F5}" srcId="{BF4BB210-6FB5-4CD0-83C1-2CABE6BC974D}" destId="{F2F0989F-DCC9-4790-B839-FAB6FCCF40B6}" srcOrd="0" destOrd="0" parTransId="{A46467E4-2EFE-487D-925C-44110A0D2D02}" sibTransId="{D2D3D08D-CAEE-40B8-9795-582FA517EA66}"/>
    <dgm:cxn modelId="{6A0D5F6D-F214-4E6E-B091-597FA804685F}" type="presOf" srcId="{9D31007F-FB41-4696-989A-59D406608A73}" destId="{7EFE7E03-4F48-4BF4-BC1D-D67F95ADFD38}" srcOrd="0" destOrd="0" presId="urn:microsoft.com/office/officeart/2008/layout/VerticalCurvedList"/>
    <dgm:cxn modelId="{4358E396-4761-476D-A040-15C3B209D051}" srcId="{BF4BB210-6FB5-4CD0-83C1-2CABE6BC974D}" destId="{B7E51EC3-4C22-4AB1-8EB0-9A6AF7CB8534}" srcOrd="1" destOrd="0" parTransId="{82C00FAE-4CC6-4930-8B30-565F1F550BB3}" sibTransId="{31CD0404-513E-4886-8669-C86631073F1A}"/>
    <dgm:cxn modelId="{E2E3B89C-9CC1-4D22-A195-142EB8E199DA}" type="presOf" srcId="{D2D3D08D-CAEE-40B8-9795-582FA517EA66}" destId="{201C29BB-F7C4-40F5-A0F7-18D0E95511F7}" srcOrd="0" destOrd="0" presId="urn:microsoft.com/office/officeart/2008/layout/VerticalCurvedList"/>
    <dgm:cxn modelId="{800894AA-D305-4DD1-868B-669E40F907E1}" type="presOf" srcId="{BF4BB210-6FB5-4CD0-83C1-2CABE6BC974D}" destId="{400356E4-D66B-48EC-B846-16461A558262}" srcOrd="0" destOrd="0" presId="urn:microsoft.com/office/officeart/2008/layout/VerticalCurvedList"/>
    <dgm:cxn modelId="{7AB081C8-1E9B-4C75-9C52-D352EF7430FE}" type="presOf" srcId="{18D9A6B2-78D4-4499-98E7-0BC3033A8B09}" destId="{E3C37742-1CAF-440D-87CD-D9FA3C82C60A}" srcOrd="0" destOrd="0" presId="urn:microsoft.com/office/officeart/2008/layout/VerticalCurvedList"/>
    <dgm:cxn modelId="{EC67A9C8-33FE-468F-9320-D48CF15A669C}" srcId="{BF4BB210-6FB5-4CD0-83C1-2CABE6BC974D}" destId="{CCD5EB30-6F90-4521-8429-6634287E5ECF}" srcOrd="5" destOrd="0" parTransId="{D3F7F8CA-428F-4BD3-BA36-FD592E804041}" sibTransId="{905E1F79-CE53-40D3-AE19-3BA9C61193E0}"/>
    <dgm:cxn modelId="{D8588FCF-060B-4836-8E4B-EF96EF5456B2}" type="presOf" srcId="{F2F0989F-DCC9-4790-B839-FAB6FCCF40B6}" destId="{24C6E6EB-9A85-4635-8D72-85CCEC96787F}" srcOrd="0" destOrd="0" presId="urn:microsoft.com/office/officeart/2008/layout/VerticalCurvedList"/>
    <dgm:cxn modelId="{4CFBA9D1-C8D4-4EE0-AAC6-2A5CAF7F31F8}" type="presOf" srcId="{B7E51EC3-4C22-4AB1-8EB0-9A6AF7CB8534}" destId="{46027CAD-A15C-413D-A601-A8DC5E382748}" srcOrd="0" destOrd="0" presId="urn:microsoft.com/office/officeart/2008/layout/VerticalCurvedList"/>
    <dgm:cxn modelId="{AD8C70D8-531A-4003-AE44-C2725E06A554}" srcId="{BF4BB210-6FB5-4CD0-83C1-2CABE6BC974D}" destId="{9D31007F-FB41-4696-989A-59D406608A73}" srcOrd="2" destOrd="0" parTransId="{F5A56006-4AE8-4ED8-A3C5-F5FCC8BD7708}" sibTransId="{7BB492DF-8907-4FA1-9E2B-63B1C79ECEFB}"/>
    <dgm:cxn modelId="{B6330DDF-E8FA-447A-A681-7E5EBE37DF7A}" type="presParOf" srcId="{400356E4-D66B-48EC-B846-16461A558262}" destId="{2B8C9B1C-F1D6-407D-88F7-E78C24BF30A7}" srcOrd="0" destOrd="0" presId="urn:microsoft.com/office/officeart/2008/layout/VerticalCurvedList"/>
    <dgm:cxn modelId="{75474ED8-7B7E-45C2-96AB-ACA5663A362B}" type="presParOf" srcId="{2B8C9B1C-F1D6-407D-88F7-E78C24BF30A7}" destId="{7508C25A-D48A-4D53-9C86-C8E24D334B93}" srcOrd="0" destOrd="0" presId="urn:microsoft.com/office/officeart/2008/layout/VerticalCurvedList"/>
    <dgm:cxn modelId="{200DD30D-F423-471C-A67F-D4AA4F12A7C9}" type="presParOf" srcId="{7508C25A-D48A-4D53-9C86-C8E24D334B93}" destId="{31F6957A-FC81-451A-A45F-E7D1A2AA594F}" srcOrd="0" destOrd="0" presId="urn:microsoft.com/office/officeart/2008/layout/VerticalCurvedList"/>
    <dgm:cxn modelId="{84738150-1054-4346-9241-5C8BCD34EC63}" type="presParOf" srcId="{7508C25A-D48A-4D53-9C86-C8E24D334B93}" destId="{201C29BB-F7C4-40F5-A0F7-18D0E95511F7}" srcOrd="1" destOrd="0" presId="urn:microsoft.com/office/officeart/2008/layout/VerticalCurvedList"/>
    <dgm:cxn modelId="{0743B089-0C03-4666-8C0F-050BE1B0B528}" type="presParOf" srcId="{7508C25A-D48A-4D53-9C86-C8E24D334B93}" destId="{9C6B7EA9-421B-4574-B619-D852EF2CA04F}" srcOrd="2" destOrd="0" presId="urn:microsoft.com/office/officeart/2008/layout/VerticalCurvedList"/>
    <dgm:cxn modelId="{7A3F9A0C-3B15-4AE2-A262-4A83A80698BB}" type="presParOf" srcId="{7508C25A-D48A-4D53-9C86-C8E24D334B93}" destId="{14806CAA-9039-4ECD-91A1-55D461490762}" srcOrd="3" destOrd="0" presId="urn:microsoft.com/office/officeart/2008/layout/VerticalCurvedList"/>
    <dgm:cxn modelId="{CF2E19D2-94BD-4619-B1B2-2F674A883000}" type="presParOf" srcId="{2B8C9B1C-F1D6-407D-88F7-E78C24BF30A7}" destId="{24C6E6EB-9A85-4635-8D72-85CCEC96787F}" srcOrd="1" destOrd="0" presId="urn:microsoft.com/office/officeart/2008/layout/VerticalCurvedList"/>
    <dgm:cxn modelId="{34E5F62A-E66C-4DD8-A671-2AD146CC1223}" type="presParOf" srcId="{2B8C9B1C-F1D6-407D-88F7-E78C24BF30A7}" destId="{85F83630-A823-4FA5-B33C-D8AB9A24DAD3}" srcOrd="2" destOrd="0" presId="urn:microsoft.com/office/officeart/2008/layout/VerticalCurvedList"/>
    <dgm:cxn modelId="{8AB00DD5-1577-4958-ACC5-C07E414EB94F}" type="presParOf" srcId="{85F83630-A823-4FA5-B33C-D8AB9A24DAD3}" destId="{B236AB93-920A-4574-ACE3-230DF05085CE}" srcOrd="0" destOrd="0" presId="urn:microsoft.com/office/officeart/2008/layout/VerticalCurvedList"/>
    <dgm:cxn modelId="{151BA8D4-093A-4C8E-8D5C-B74EB4ADF972}" type="presParOf" srcId="{2B8C9B1C-F1D6-407D-88F7-E78C24BF30A7}" destId="{46027CAD-A15C-413D-A601-A8DC5E382748}" srcOrd="3" destOrd="0" presId="urn:microsoft.com/office/officeart/2008/layout/VerticalCurvedList"/>
    <dgm:cxn modelId="{DA803C88-CFDB-4BE6-AFBB-0810F7C3F2B0}" type="presParOf" srcId="{2B8C9B1C-F1D6-407D-88F7-E78C24BF30A7}" destId="{77FC023C-A24B-4067-967A-842B8F8A8551}" srcOrd="4" destOrd="0" presId="urn:microsoft.com/office/officeart/2008/layout/VerticalCurvedList"/>
    <dgm:cxn modelId="{05A58A1C-270A-46F6-BF3B-9C5C4D00C31B}" type="presParOf" srcId="{77FC023C-A24B-4067-967A-842B8F8A8551}" destId="{FCF51597-17FE-4F10-93D1-5DEF5DB59D10}" srcOrd="0" destOrd="0" presId="urn:microsoft.com/office/officeart/2008/layout/VerticalCurvedList"/>
    <dgm:cxn modelId="{3F75014B-DD25-4DF4-836E-FECAE0ACD3AC}" type="presParOf" srcId="{2B8C9B1C-F1D6-407D-88F7-E78C24BF30A7}" destId="{7EFE7E03-4F48-4BF4-BC1D-D67F95ADFD38}" srcOrd="5" destOrd="0" presId="urn:microsoft.com/office/officeart/2008/layout/VerticalCurvedList"/>
    <dgm:cxn modelId="{A81B8A2D-A2AB-45CC-AEF6-06D793CB975D}" type="presParOf" srcId="{2B8C9B1C-F1D6-407D-88F7-E78C24BF30A7}" destId="{23DB944F-B7AE-4250-9F5A-0F930EE31945}" srcOrd="6" destOrd="0" presId="urn:microsoft.com/office/officeart/2008/layout/VerticalCurvedList"/>
    <dgm:cxn modelId="{2C4983FE-446B-4C04-BD59-C737D3B2A2B0}" type="presParOf" srcId="{23DB944F-B7AE-4250-9F5A-0F930EE31945}" destId="{C647DD9C-00DB-48F8-9452-6BC9CE5AF24D}" srcOrd="0" destOrd="0" presId="urn:microsoft.com/office/officeart/2008/layout/VerticalCurvedList"/>
    <dgm:cxn modelId="{3555A083-FD8E-4FB6-9D4D-CAE7AA1060C4}" type="presParOf" srcId="{2B8C9B1C-F1D6-407D-88F7-E78C24BF30A7}" destId="{E3C37742-1CAF-440D-87CD-D9FA3C82C60A}" srcOrd="7" destOrd="0" presId="urn:microsoft.com/office/officeart/2008/layout/VerticalCurvedList"/>
    <dgm:cxn modelId="{22938EC2-B376-4F44-968D-6DE3D29FB53E}" type="presParOf" srcId="{2B8C9B1C-F1D6-407D-88F7-E78C24BF30A7}" destId="{9F030FE5-4725-4900-BFDA-1897632CE23E}" srcOrd="8" destOrd="0" presId="urn:microsoft.com/office/officeart/2008/layout/VerticalCurvedList"/>
    <dgm:cxn modelId="{5FE6C60D-C12C-4004-8F60-6D3D48450747}" type="presParOf" srcId="{9F030FE5-4725-4900-BFDA-1897632CE23E}" destId="{1C2A4BA1-E3C8-49FD-9D18-5CCCFC6E98E1}" srcOrd="0" destOrd="0" presId="urn:microsoft.com/office/officeart/2008/layout/VerticalCurvedList"/>
    <dgm:cxn modelId="{C5ED1109-FADC-4D80-B54B-78A67212EC60}" type="presParOf" srcId="{2B8C9B1C-F1D6-407D-88F7-E78C24BF30A7}" destId="{04F3A1A6-581B-463F-A19E-E25AFDE73676}" srcOrd="9" destOrd="0" presId="urn:microsoft.com/office/officeart/2008/layout/VerticalCurvedList"/>
    <dgm:cxn modelId="{A1B2FA5B-A45B-42D3-A9D7-23C7FBEF84ED}" type="presParOf" srcId="{2B8C9B1C-F1D6-407D-88F7-E78C24BF30A7}" destId="{DFA0F35E-55A2-4EDF-90D0-E90D25E5B8CC}" srcOrd="10" destOrd="0" presId="urn:microsoft.com/office/officeart/2008/layout/VerticalCurvedList"/>
    <dgm:cxn modelId="{2F1F6E0C-EB8F-4BCC-AB18-28354AE68568}" type="presParOf" srcId="{DFA0F35E-55A2-4EDF-90D0-E90D25E5B8CC}" destId="{94488A80-241A-457F-A1AF-8AE6E8C99B47}" srcOrd="0" destOrd="0" presId="urn:microsoft.com/office/officeart/2008/layout/VerticalCurvedList"/>
    <dgm:cxn modelId="{1CFF503B-596F-4A84-ACC6-47CB26F54F54}" type="presParOf" srcId="{2B8C9B1C-F1D6-407D-88F7-E78C24BF30A7}" destId="{6AE4D57A-E080-472B-BE80-52BB93AE733A}" srcOrd="11" destOrd="0" presId="urn:microsoft.com/office/officeart/2008/layout/VerticalCurvedList"/>
    <dgm:cxn modelId="{A1FDE2B0-1DA0-40DE-9C54-9C6A0F7F7508}" type="presParOf" srcId="{2B8C9B1C-F1D6-407D-88F7-E78C24BF30A7}" destId="{90FBF309-94F8-4962-9A42-83EFC0417A18}" srcOrd="12" destOrd="0" presId="urn:microsoft.com/office/officeart/2008/layout/VerticalCurvedList"/>
    <dgm:cxn modelId="{8CAAD0B0-B691-4918-9211-E8DB8A54B120}" type="presParOf" srcId="{90FBF309-94F8-4962-9A42-83EFC0417A18}" destId="{09A8E161-DA9B-40D5-BAD7-DB611F627F4A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C29BB-F7C4-40F5-A0F7-18D0E95511F7}">
      <dsp:nvSpPr>
        <dsp:cNvPr id="0" name=""/>
        <dsp:cNvSpPr/>
      </dsp:nvSpPr>
      <dsp:spPr>
        <a:xfrm>
          <a:off x="-5146414" y="-790515"/>
          <a:ext cx="6145656" cy="6145656"/>
        </a:xfrm>
        <a:prstGeom prst="blockArc">
          <a:avLst>
            <a:gd name="adj1" fmla="val 18900000"/>
            <a:gd name="adj2" fmla="val 2700000"/>
            <a:gd name="adj3" fmla="val 35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6E6EB-9A85-4635-8D72-85CCEC96787F}">
      <dsp:nvSpPr>
        <dsp:cNvPr id="0" name=""/>
        <dsp:cNvSpPr/>
      </dsp:nvSpPr>
      <dsp:spPr>
        <a:xfrm>
          <a:off x="367350" y="240373"/>
          <a:ext cx="6546451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ysClr val="windowText" lastClr="000000"/>
              </a:solidFill>
            </a:rPr>
            <a:t>Priorización de las brechas del país en aporte a la respuesta nacional de VIH</a:t>
          </a:r>
          <a:endParaRPr lang="es-EC" sz="1600" kern="1200" dirty="0">
            <a:solidFill>
              <a:sysClr val="windowText" lastClr="000000"/>
            </a:solidFill>
          </a:endParaRPr>
        </a:p>
      </dsp:txBody>
      <dsp:txXfrm>
        <a:off x="367350" y="240373"/>
        <a:ext cx="6546451" cy="480563"/>
      </dsp:txXfrm>
    </dsp:sp>
    <dsp:sp modelId="{B236AB93-920A-4574-ACE3-230DF05085CE}">
      <dsp:nvSpPr>
        <dsp:cNvPr id="0" name=""/>
        <dsp:cNvSpPr/>
      </dsp:nvSpPr>
      <dsp:spPr>
        <a:xfrm>
          <a:off x="66998" y="180302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27CAD-A15C-413D-A601-A8DC5E382748}">
      <dsp:nvSpPr>
        <dsp:cNvPr id="0" name=""/>
        <dsp:cNvSpPr/>
      </dsp:nvSpPr>
      <dsp:spPr>
        <a:xfrm>
          <a:off x="762647" y="961127"/>
          <a:ext cx="6151155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ysClr val="windowText" lastClr="000000"/>
              </a:solidFill>
            </a:rPr>
            <a:t>Implementar el proceso nacional de convocatoria (</a:t>
          </a:r>
          <a:r>
            <a:rPr lang="es-ES" sz="1600" kern="1200" dirty="0" err="1">
              <a:solidFill>
                <a:sysClr val="windowText" lastClr="000000"/>
              </a:solidFill>
            </a:rPr>
            <a:t>TDRs</a:t>
          </a:r>
          <a:r>
            <a:rPr lang="es-ES" sz="1600" kern="1200" dirty="0">
              <a:solidFill>
                <a:sysClr val="windowText" lastClr="000000"/>
              </a:solidFill>
            </a:rPr>
            <a:t>, criterios de evaluación, difusión)</a:t>
          </a:r>
          <a:endParaRPr lang="es-EC" sz="1600" kern="1200" dirty="0">
            <a:solidFill>
              <a:sysClr val="windowText" lastClr="000000"/>
            </a:solidFill>
          </a:endParaRPr>
        </a:p>
      </dsp:txBody>
      <dsp:txXfrm>
        <a:off x="762647" y="961127"/>
        <a:ext cx="6151155" cy="480563"/>
      </dsp:txXfrm>
    </dsp:sp>
    <dsp:sp modelId="{FCF51597-17FE-4F10-93D1-5DEF5DB59D10}">
      <dsp:nvSpPr>
        <dsp:cNvPr id="0" name=""/>
        <dsp:cNvSpPr/>
      </dsp:nvSpPr>
      <dsp:spPr>
        <a:xfrm>
          <a:off x="462294" y="901056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FE7E03-4F48-4BF4-BC1D-D67F95ADFD38}">
      <dsp:nvSpPr>
        <dsp:cNvPr id="0" name=""/>
        <dsp:cNvSpPr/>
      </dsp:nvSpPr>
      <dsp:spPr>
        <a:xfrm>
          <a:off x="943406" y="1681881"/>
          <a:ext cx="5970396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ysClr val="windowText" lastClr="000000"/>
              </a:solidFill>
            </a:rPr>
            <a:t>Evaluar y seleccionar de innovaciones ganadoras</a:t>
          </a:r>
          <a:endParaRPr lang="es-EC" sz="1600" kern="1200" dirty="0">
            <a:solidFill>
              <a:sysClr val="windowText" lastClr="000000"/>
            </a:solidFill>
          </a:endParaRPr>
        </a:p>
      </dsp:txBody>
      <dsp:txXfrm>
        <a:off x="943406" y="1681881"/>
        <a:ext cx="5970396" cy="480563"/>
      </dsp:txXfrm>
    </dsp:sp>
    <dsp:sp modelId="{C647DD9C-00DB-48F8-9452-6BC9CE5AF24D}">
      <dsp:nvSpPr>
        <dsp:cNvPr id="0" name=""/>
        <dsp:cNvSpPr/>
      </dsp:nvSpPr>
      <dsp:spPr>
        <a:xfrm>
          <a:off x="643054" y="1621811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37742-1CAF-440D-87CD-D9FA3C82C60A}">
      <dsp:nvSpPr>
        <dsp:cNvPr id="0" name=""/>
        <dsp:cNvSpPr/>
      </dsp:nvSpPr>
      <dsp:spPr>
        <a:xfrm>
          <a:off x="943406" y="2402179"/>
          <a:ext cx="5970396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solidFill>
                <a:sysClr val="windowText" lastClr="000000"/>
              </a:solidFill>
            </a:rPr>
            <a:t>Seguimiento a la implementación de las innovaciones ganadoras y recomendaciones</a:t>
          </a:r>
          <a:endParaRPr lang="es-EC" sz="1600" kern="1200" dirty="0">
            <a:solidFill>
              <a:sysClr val="windowText" lastClr="000000"/>
            </a:solidFill>
          </a:endParaRPr>
        </a:p>
      </dsp:txBody>
      <dsp:txXfrm>
        <a:off x="943406" y="2402179"/>
        <a:ext cx="5970396" cy="480563"/>
      </dsp:txXfrm>
    </dsp:sp>
    <dsp:sp modelId="{1C2A4BA1-E3C8-49FD-9D18-5CCCFC6E98E1}">
      <dsp:nvSpPr>
        <dsp:cNvPr id="0" name=""/>
        <dsp:cNvSpPr/>
      </dsp:nvSpPr>
      <dsp:spPr>
        <a:xfrm>
          <a:off x="643054" y="2342109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3A1A6-581B-463F-A19E-E25AFDE73676}">
      <dsp:nvSpPr>
        <dsp:cNvPr id="0" name=""/>
        <dsp:cNvSpPr/>
      </dsp:nvSpPr>
      <dsp:spPr>
        <a:xfrm>
          <a:off x="762647" y="3122933"/>
          <a:ext cx="6151155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>
              <a:solidFill>
                <a:schemeClr val="tx1"/>
              </a:solidFill>
            </a:rPr>
            <a:t>Gestionar conflictos de interés</a:t>
          </a:r>
        </a:p>
      </dsp:txBody>
      <dsp:txXfrm>
        <a:off x="762647" y="3122933"/>
        <a:ext cx="6151155" cy="480563"/>
      </dsp:txXfrm>
    </dsp:sp>
    <dsp:sp modelId="{94488A80-241A-457F-A1AF-8AE6E8C99B47}">
      <dsp:nvSpPr>
        <dsp:cNvPr id="0" name=""/>
        <dsp:cNvSpPr/>
      </dsp:nvSpPr>
      <dsp:spPr>
        <a:xfrm>
          <a:off x="462294" y="3062863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E4D57A-E080-472B-BE80-52BB93AE733A}">
      <dsp:nvSpPr>
        <dsp:cNvPr id="0" name=""/>
        <dsp:cNvSpPr/>
      </dsp:nvSpPr>
      <dsp:spPr>
        <a:xfrm>
          <a:off x="367350" y="3843688"/>
          <a:ext cx="6546451" cy="480563"/>
        </a:xfrm>
        <a:prstGeom prst="rect">
          <a:avLst/>
        </a:prstGeom>
        <a:noFill/>
        <a:ln w="571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447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600" kern="1200" dirty="0">
              <a:solidFill>
                <a:schemeClr val="tx1"/>
              </a:solidFill>
            </a:rPr>
            <a:t>Documentar todas las decisiones y acuerdos</a:t>
          </a:r>
          <a:r>
            <a:rPr lang="es-EC" sz="1600" kern="1200" dirty="0"/>
            <a:t>.</a:t>
          </a:r>
          <a:endParaRPr lang="es-EC" sz="1600" kern="1200" dirty="0">
            <a:solidFill>
              <a:sysClr val="windowText" lastClr="000000"/>
            </a:solidFill>
          </a:endParaRPr>
        </a:p>
      </dsp:txBody>
      <dsp:txXfrm>
        <a:off x="367350" y="3843688"/>
        <a:ext cx="6546451" cy="480563"/>
      </dsp:txXfrm>
    </dsp:sp>
    <dsp:sp modelId="{09A8E161-DA9B-40D5-BAD7-DB611F627F4A}">
      <dsp:nvSpPr>
        <dsp:cNvPr id="0" name=""/>
        <dsp:cNvSpPr/>
      </dsp:nvSpPr>
      <dsp:spPr>
        <a:xfrm>
          <a:off x="66998" y="3783617"/>
          <a:ext cx="600704" cy="6007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EBE9F-F6E7-7F22-5D93-3352B1D7C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FD996C-061E-BB02-C676-50921CE44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86EFBC-9D02-B29F-B1E5-54861460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D91073-14F7-3661-F3C5-505BB9C78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D24565-F296-BDB5-B32E-759C695A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7010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13A4D-B8D6-52FE-B053-251D80E4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707816-895E-9E2F-4656-A1205A56F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883C54-2C54-C18D-504B-738DFCFA7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1F44B4-1A60-7A40-8FB0-B6295EA54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DACB13-8116-C99F-C0EE-2E0EC83B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8301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1655E8-3F3B-3709-7CFC-A27781C2DB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6171AA4-CA16-1144-0B16-A1D18B9C4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409124-CA4D-616F-B78A-7B474F2C4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1B70BF-1332-FD27-5629-F1A593D8C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225C38-4C2D-DFDA-EA7F-CDE0DD06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1434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75E969-CA03-9B03-59B0-1335725C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488E93-864D-C2DE-7D9D-2239F812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B29588-60E7-9784-53DC-FF638335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B91E31-1378-AB0B-A26C-224C0FD6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F14F11-8A1A-EA8A-0BAC-E596CA171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6658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E398C-43E2-57D7-CF4B-73735FB0D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6E30A0-4398-B7EC-7008-595C607E4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F978E1-2116-392B-41CD-69A924503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3E0FBB-F590-70A8-8FB0-3A2B868E4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7E0554-6D61-EAE4-791B-102E9FB5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7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35933-C163-9450-FDCE-5C71EBBEB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B5655D-A754-7438-5A18-1815F20D4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FD35CB-3563-1EC3-4FB1-CD2978540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3ECF55-BA08-6534-5277-38F6EC35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9B5E44-DE5D-29E6-C858-31E14C0E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45B318-8060-DEB6-8D0E-CC467637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1666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E0CBD-E2A4-CF84-BA85-335EB9A0E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7F0C1E-25D5-E2A2-FAE8-C33673CE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5B51CE-26AF-C19D-DD96-3DA28F1AA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7FECB2-0494-B6B6-6663-1D77E58ED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E286A5-686E-F78F-70A4-6E08F952F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CA4D1E-4D1B-93E5-7303-F2681C3C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48C44C-3E35-8852-8E89-5A108561D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739B44-C53B-545F-5521-BBD2B783F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0399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72027D-114C-D549-56F4-A81AE6F4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6BB950-6DFE-6E39-CED6-69C4E4E3B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2A2EDE-62E5-9F7E-D173-F78F2688F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2FD826-922F-E034-4F3F-CFDC89FD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654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60F4F80-B488-995E-164B-7BAC76E89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F106FCC-39E7-FC64-234B-990F0F974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FDEDB2-7E22-E129-14F5-B12FCFC3E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3556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DA429-DD5B-7905-F844-612F3BCF3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A73CD5-3496-BCA2-2E6B-B38BC8E9F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23F205-8921-4BD4-2EB4-48B9521D4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A227EF-8539-2808-4E01-736FB15E0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86AD12-B7AB-DD57-8C3F-4FB8C1F3E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769941-394A-17A0-DB72-2821338B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333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5D3CF-7389-9682-D4D2-BF1AD5054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D83825D-0898-2855-1B5A-38ED58C500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275B16-1287-FD07-B383-26F1868A8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12A4F4-EBCB-58F1-6B45-2F6A846E1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EF9D93-0DDF-65B9-8A94-7A0A3CEC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F4A695-F690-3EB5-F4CA-DA4543FE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7674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4220B2-FB51-4053-8A3E-E905AD0EF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31689A-F18C-F84B-718B-C46D37D5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389739-C84A-0411-85D3-E66D39F452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C4B31-81B8-4839-9302-62BE3244AA00}" type="datetimeFigureOut">
              <a:rPr lang="es-EC" smtClean="0"/>
              <a:t>30/8/25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787458-1E1F-0072-62C1-220B168C0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5D00B5-ADD1-9B6C-EF42-BCBAB5881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BD3B-1725-4ED0-88BD-4FCD939A848C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13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microsoft.com/office/2007/relationships/diagramDrawing" Target="../diagrams/drawing1.xml"/><Relationship Id="rId5" Type="http://schemas.openxmlformats.org/officeDocument/2006/relationships/image" Target="../media/image6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5.png"/><Relationship Id="rId9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640466"/>
            <a:ext cx="139959" cy="323654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BD7B4D6-0ABF-7BB1-CA78-FEC964A0DBEB}"/>
              </a:ext>
            </a:extLst>
          </p:cNvPr>
          <p:cNvSpPr txBox="1">
            <a:spLocks/>
          </p:cNvSpPr>
          <p:nvPr/>
        </p:nvSpPr>
        <p:spPr>
          <a:xfrm>
            <a:off x="1523997" y="2606201"/>
            <a:ext cx="9144000" cy="2262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s-EC" dirty="0"/>
            </a:br>
            <a:br>
              <a:rPr lang="es-EC" dirty="0"/>
            </a:br>
            <a:r>
              <a:rPr lang="es-EC" sz="5300" dirty="0">
                <a:solidFill>
                  <a:srgbClr val="010101"/>
                </a:solidFill>
                <a:effectLst/>
                <a:latin typeface="Helvetica" pitchFamily="2" charset="0"/>
              </a:rPr>
              <a:t>Proyecto Innovación en la acción: fortaleciendo la respuesta comunitaria sostenible al VIH</a:t>
            </a:r>
            <a:br>
              <a:rPr lang="es-EC" dirty="0"/>
            </a:br>
            <a:endParaRPr lang="es-EC" dirty="0"/>
          </a:p>
          <a:p>
            <a:pPr algn="ctr"/>
            <a:r>
              <a:rPr lang="es-EC" sz="2400" dirty="0"/>
              <a:t>PFAC / Kimirina – América Latina (2025-2028)</a:t>
            </a:r>
            <a:br>
              <a:rPr lang="es-EC" dirty="0"/>
            </a:br>
            <a:endParaRPr lang="es-EC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685" y="475462"/>
            <a:ext cx="5550623" cy="312222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6755" y="195945"/>
            <a:ext cx="802432" cy="80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625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DFB18D5-C380-0E45-8B15-426669FCB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936" y="1072896"/>
            <a:ext cx="6955714" cy="3925824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C3B10C09-719F-0B41-95F7-E408E3A3A2C5}"/>
              </a:ext>
            </a:extLst>
          </p:cNvPr>
          <p:cNvSpPr/>
          <p:nvPr/>
        </p:nvSpPr>
        <p:spPr>
          <a:xfrm>
            <a:off x="4861885" y="1072896"/>
            <a:ext cx="22758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710738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diagonales redondeadas 1">
            <a:extLst>
              <a:ext uri="{FF2B5EF4-FFF2-40B4-BE49-F238E27FC236}">
                <a16:creationId xmlns:a16="http://schemas.microsoft.com/office/drawing/2014/main" id="{D8EA4743-8751-AD3F-4C80-595B10E3EA50}"/>
              </a:ext>
            </a:extLst>
          </p:cNvPr>
          <p:cNvSpPr/>
          <p:nvPr/>
        </p:nvSpPr>
        <p:spPr>
          <a:xfrm>
            <a:off x="740229" y="2079527"/>
            <a:ext cx="10447175" cy="3964442"/>
          </a:xfrm>
          <a:prstGeom prst="round2Diag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C" sz="2400" dirty="0">
                <a:solidFill>
                  <a:schemeClr val="tx1"/>
                </a:solidFill>
              </a:rPr>
              <a:t>Participación activa de la sociedad civil en apoyo a las acciones de la Respuesta Nacional al VIH en cada país.</a:t>
            </a:r>
          </a:p>
          <a:p>
            <a:pPr algn="just"/>
            <a:endParaRPr lang="es-EC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C" sz="2400" dirty="0">
                <a:solidFill>
                  <a:schemeClr val="tx1"/>
                </a:solidFill>
              </a:rPr>
              <a:t>Busca acelerar la adopción de innovaciones comunitarias en VIH, superando barreras de acceso, estigma y discriminación.</a:t>
            </a:r>
          </a:p>
          <a:p>
            <a:pPr algn="just"/>
            <a:endParaRPr lang="es-EC" sz="24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F18063A6-180D-7442-9EC2-A8D1D1AC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728" y="1231065"/>
            <a:ext cx="8168640" cy="914401"/>
          </a:xfrm>
        </p:spPr>
        <p:txBody>
          <a:bodyPr/>
          <a:lstStyle/>
          <a:p>
            <a:r>
              <a:rPr lang="es-EC" b="1" dirty="0"/>
              <a:t>Visión del proyecto</a:t>
            </a:r>
          </a:p>
        </p:txBody>
      </p:sp>
    </p:spTree>
    <p:extLst>
      <p:ext uri="{BB962C8B-B14F-4D97-AF65-F5344CB8AC3E}">
        <p14:creationId xmlns:p14="http://schemas.microsoft.com/office/powerpoint/2010/main" val="392421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4FBA3-4453-6DE6-D555-F230EDC07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8BEBDB2-3F35-5D94-C29E-04ED33E09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5DA6782-3E97-A713-053C-68B418425B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2C74186-BFF5-2341-C994-C402142F9F6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6CA430E-F44B-A011-093C-D5E8941BB16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83BDC77-07A6-2379-D204-82DE90184FD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C9F191B9-7023-8269-79B1-62484111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077" y="883072"/>
            <a:ext cx="8168640" cy="1325563"/>
          </a:xfrm>
        </p:spPr>
        <p:txBody>
          <a:bodyPr>
            <a:normAutofit/>
          </a:bodyPr>
          <a:lstStyle/>
          <a:p>
            <a:r>
              <a:rPr lang="es-EC" sz="4000" b="1" dirty="0"/>
              <a:t>Innovaciones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3EFEC0EB-E890-664B-85AF-C4D8A38D632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7524" y="1981588"/>
            <a:ext cx="7380732" cy="387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282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F6276-1088-7D3B-0632-97DB088BC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D3F12A2-31E7-C644-F9DA-D71D85F03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849046-5D79-46E9-77B0-B742E4783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DB211CE-7A70-A014-7FDF-9C2D1EA4D17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84A4347-F90F-0D8C-812D-96442A9138E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1263049-163D-A491-312C-BC6F0A454F7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C649DC30-4B46-23EC-4BAC-4899B26A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249" y="1248721"/>
            <a:ext cx="8168640" cy="914401"/>
          </a:xfrm>
        </p:spPr>
        <p:txBody>
          <a:bodyPr/>
          <a:lstStyle/>
          <a:p>
            <a:r>
              <a:rPr lang="es-EC" b="1" dirty="0"/>
              <a:t>Identificación de innovaciones</a:t>
            </a:r>
          </a:p>
        </p:txBody>
      </p:sp>
      <p:sp>
        <p:nvSpPr>
          <p:cNvPr id="3" name="Rectángulo: esquinas superiores cortadas 2">
            <a:extLst>
              <a:ext uri="{FF2B5EF4-FFF2-40B4-BE49-F238E27FC236}">
                <a16:creationId xmlns:a16="http://schemas.microsoft.com/office/drawing/2014/main" id="{6E9F39B1-108B-2EC8-CA40-1D827D4B0784}"/>
              </a:ext>
            </a:extLst>
          </p:cNvPr>
          <p:cNvSpPr/>
          <p:nvPr/>
        </p:nvSpPr>
        <p:spPr>
          <a:xfrm>
            <a:off x="849086" y="2011681"/>
            <a:ext cx="10809514" cy="3681984"/>
          </a:xfrm>
          <a:prstGeom prst="snip2Same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E21342CB-639D-3504-852F-F3B703F9C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441" y="2393776"/>
            <a:ext cx="9881118" cy="31535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C" sz="3200" dirty="0"/>
              <a:t>Para garantizar que las innovaciones contribuyan directamente a fortalecer la respuesta nacional, se ha identificado un proceso de priorización, convocatoria, selección y ejecución de las mismas.</a:t>
            </a:r>
          </a:p>
          <a:p>
            <a:pPr marL="0" indent="0" algn="just">
              <a:buNone/>
            </a:pPr>
            <a:r>
              <a:rPr lang="es-EC" sz="3200" dirty="0"/>
              <a:t>La conformación  de comités de innovaciones permitirá un proceso transparente, participativo para la selección de las propuestas innovativas.</a:t>
            </a:r>
          </a:p>
        </p:txBody>
      </p:sp>
    </p:spTree>
    <p:extLst>
      <p:ext uri="{BB962C8B-B14F-4D97-AF65-F5344CB8AC3E}">
        <p14:creationId xmlns:p14="http://schemas.microsoft.com/office/powerpoint/2010/main" val="137751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4FBA3-4453-6DE6-D555-F230EDC07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8BEBDB2-3F35-5D94-C29E-04ED33E09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5DA6782-3E97-A713-053C-68B418425B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2C74186-BFF5-2341-C994-C402142F9F6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6CA430E-F44B-A011-093C-D5E8941BB16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83BDC77-07A6-2379-D204-82DE90184FD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C9F191B9-7023-8269-79B1-624841119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077" y="883072"/>
            <a:ext cx="8168640" cy="1325563"/>
          </a:xfrm>
        </p:spPr>
        <p:txBody>
          <a:bodyPr>
            <a:normAutofit/>
          </a:bodyPr>
          <a:lstStyle/>
          <a:p>
            <a:r>
              <a:rPr lang="es-EC" sz="4000" b="1" dirty="0"/>
              <a:t>Principales hitos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688B459-F16B-C24A-AAD9-6E92183B34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3077" y="1767595"/>
            <a:ext cx="9985845" cy="4215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58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F6276-1088-7D3B-0632-97DB088BC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D3F12A2-31E7-C644-F9DA-D71D85F03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0849046-5D79-46E9-77B0-B742E4783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DB211CE-7A70-A014-7FDF-9C2D1EA4D17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84A4347-F90F-0D8C-812D-96442A9138E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1263049-163D-A491-312C-BC6F0A454F7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C649DC30-4B46-23EC-4BAC-4899B26A7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249" y="1248721"/>
            <a:ext cx="8168640" cy="914401"/>
          </a:xfrm>
        </p:spPr>
        <p:txBody>
          <a:bodyPr/>
          <a:lstStyle/>
          <a:p>
            <a:r>
              <a:rPr lang="es-EC" b="1" dirty="0"/>
              <a:t>Objetivo del comité:</a:t>
            </a:r>
          </a:p>
        </p:txBody>
      </p:sp>
      <p:sp>
        <p:nvSpPr>
          <p:cNvPr id="3" name="Rectángulo: esquinas superiores cortadas 2">
            <a:extLst>
              <a:ext uri="{FF2B5EF4-FFF2-40B4-BE49-F238E27FC236}">
                <a16:creationId xmlns:a16="http://schemas.microsoft.com/office/drawing/2014/main" id="{6E9F39B1-108B-2EC8-CA40-1D827D4B0784}"/>
              </a:ext>
            </a:extLst>
          </p:cNvPr>
          <p:cNvSpPr/>
          <p:nvPr/>
        </p:nvSpPr>
        <p:spPr>
          <a:xfrm>
            <a:off x="849086" y="2163121"/>
            <a:ext cx="10809514" cy="3236539"/>
          </a:xfrm>
          <a:prstGeom prst="snip2Same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E21342CB-639D-3504-852F-F3B703F9C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441" y="2724988"/>
            <a:ext cx="9881118" cy="17670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C" dirty="0"/>
              <a:t>Garantizar un proceso transparente, participativo y basado en evidencia para seleccionar innovaciones que mejoren la disponibilidad, accesibilidad, asequibilidad y calidad de los servicios de prevención y pruebas del VIH para poblaciones clave.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B6F2275-FF5D-32CC-6E91-278BE6925D8A}"/>
              </a:ext>
            </a:extLst>
          </p:cNvPr>
          <p:cNvSpPr txBox="1"/>
          <p:nvPr/>
        </p:nvSpPr>
        <p:spPr>
          <a:xfrm>
            <a:off x="5344886" y="4468479"/>
            <a:ext cx="9946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C" sz="5400" dirty="0"/>
              <a:t>🎯</a:t>
            </a:r>
          </a:p>
        </p:txBody>
      </p:sp>
    </p:spTree>
    <p:extLst>
      <p:ext uri="{BB962C8B-B14F-4D97-AF65-F5344CB8AC3E}">
        <p14:creationId xmlns:p14="http://schemas.microsoft.com/office/powerpoint/2010/main" val="414412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DBC15-F342-3CA2-5F6B-ED47D151F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0DDA9C09-E300-CF52-9CAB-D85A93F00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B74747-A324-0231-2103-1294B61A01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6AA165A-B30A-383F-452C-6A5F8EB893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7FA88ED-F9CC-13BE-300D-6F891FFA91E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403D59F-9BDB-3F02-7075-F5430EC4E5B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8AB7763D-2C23-7C83-EA0B-7182F1D4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848" y="91540"/>
            <a:ext cx="8168640" cy="1325563"/>
          </a:xfrm>
        </p:spPr>
        <p:txBody>
          <a:bodyPr/>
          <a:lstStyle/>
          <a:p>
            <a:r>
              <a:rPr lang="es-EC" b="1" dirty="0"/>
              <a:t>Funciones del Comité</a:t>
            </a:r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2FE32E27-53C1-B5A1-4D0F-E11148C54F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63720"/>
              </p:ext>
            </p:extLst>
          </p:nvPr>
        </p:nvGraphicFramePr>
        <p:xfrm>
          <a:off x="1657614" y="1616719"/>
          <a:ext cx="6976896" cy="456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CuadroTexto 15">
            <a:extLst>
              <a:ext uri="{FF2B5EF4-FFF2-40B4-BE49-F238E27FC236}">
                <a16:creationId xmlns:a16="http://schemas.microsoft.com/office/drawing/2014/main" id="{BCB4B12E-A135-2D93-6021-3691D9E742EB}"/>
              </a:ext>
            </a:extLst>
          </p:cNvPr>
          <p:cNvSpPr txBox="1"/>
          <p:nvPr/>
        </p:nvSpPr>
        <p:spPr>
          <a:xfrm>
            <a:off x="612634" y="3613084"/>
            <a:ext cx="128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FUNCIONES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754298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F18063A6-180D-7442-9EC2-A8D1D1AC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848" y="91540"/>
            <a:ext cx="8168640" cy="1325563"/>
          </a:xfrm>
        </p:spPr>
        <p:txBody>
          <a:bodyPr/>
          <a:lstStyle/>
          <a:p>
            <a:r>
              <a:rPr lang="es-EC" b="1" dirty="0"/>
              <a:t>Composición y Perfil de Miembros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A9D6829D-3AAE-9F4F-8656-E3055251D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104"/>
            <a:ext cx="10747248" cy="47598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C" sz="3200" b="1" dirty="0"/>
              <a:t>Composición:</a:t>
            </a:r>
          </a:p>
          <a:p>
            <a:pPr marL="0" indent="0">
              <a:buNone/>
            </a:pPr>
            <a:r>
              <a:rPr lang="es-EC" sz="3200" dirty="0"/>
              <a:t>• Representante del Programa Nacional de VIH. (*)</a:t>
            </a:r>
          </a:p>
          <a:p>
            <a:pPr marL="0" indent="0">
              <a:buNone/>
            </a:pPr>
            <a:r>
              <a:rPr lang="es-EC" sz="3200" dirty="0"/>
              <a:t>• Representantes de Sociedad Civil y poblaciones clave.</a:t>
            </a:r>
          </a:p>
          <a:p>
            <a:pPr marL="0" indent="0">
              <a:buNone/>
            </a:pPr>
            <a:r>
              <a:rPr lang="es-EC" sz="3200" dirty="0"/>
              <a:t>• Representantes de agencias de cooperación técnica.</a:t>
            </a:r>
          </a:p>
          <a:p>
            <a:pPr marL="0" indent="0">
              <a:buNone/>
            </a:pPr>
            <a:r>
              <a:rPr lang="es-EC" sz="3200" dirty="0"/>
              <a:t>• Delegado del Subreceptor (en calidad de observador, sin voz, ni voto).</a:t>
            </a:r>
          </a:p>
          <a:p>
            <a:pPr marL="0" indent="0">
              <a:buNone/>
            </a:pPr>
            <a:r>
              <a:rPr lang="es-EC" sz="3200" dirty="0"/>
              <a:t>• Representantes del RP  de subvenciones nacionales (</a:t>
            </a:r>
            <a:r>
              <a:rPr lang="es-EC" sz="2600" dirty="0"/>
              <a:t>cuando no sea parte de ninguna de las instancias antes descritas</a:t>
            </a:r>
            <a:r>
              <a:rPr lang="es-EC" sz="3200" dirty="0"/>
              <a:t>).</a:t>
            </a:r>
          </a:p>
          <a:p>
            <a:pPr marL="0" indent="0">
              <a:buNone/>
            </a:pPr>
            <a:endParaRPr lang="es-EC" sz="3200" dirty="0"/>
          </a:p>
          <a:p>
            <a:pPr marL="0" indent="0">
              <a:buNone/>
            </a:pPr>
            <a:r>
              <a:rPr lang="es-EC" sz="3200" b="1" dirty="0"/>
              <a:t>Perfil:</a:t>
            </a:r>
          </a:p>
          <a:p>
            <a:pPr marL="0" indent="0">
              <a:buNone/>
            </a:pPr>
            <a:r>
              <a:rPr lang="es-EC" sz="3200" dirty="0"/>
              <a:t>• Experiencia mínima de 3 años en VIH, salud pública o derechos humanos.</a:t>
            </a:r>
          </a:p>
          <a:p>
            <a:pPr marL="0" indent="0">
              <a:buNone/>
            </a:pPr>
            <a:r>
              <a:rPr lang="es-EC" sz="3200" dirty="0"/>
              <a:t>• Conocimiento del contexto local y poblaciones clave.</a:t>
            </a:r>
          </a:p>
          <a:p>
            <a:pPr marL="0" indent="0">
              <a:buNone/>
            </a:pPr>
            <a:r>
              <a:rPr lang="es-EC" sz="3200" dirty="0"/>
              <a:t>• Compromiso con equidad, participación y transparencia.</a:t>
            </a:r>
          </a:p>
          <a:p>
            <a:pPr marL="0" indent="0">
              <a:buNone/>
            </a:pPr>
            <a:endParaRPr lang="es-EC" sz="3200" dirty="0"/>
          </a:p>
          <a:p>
            <a:pPr marL="0" indent="0">
              <a:buNone/>
            </a:pP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1461510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2681"/>
            <a:ext cx="12192000" cy="3746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331" y="1535947"/>
            <a:ext cx="139959" cy="32365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5889" y="74644"/>
            <a:ext cx="914400" cy="914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581" y="5787221"/>
            <a:ext cx="698240" cy="69824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" y="-122172"/>
            <a:ext cx="3116425" cy="1752988"/>
          </a:xfrm>
          <a:prstGeom prst="rect">
            <a:avLst/>
          </a:prstGeom>
        </p:spPr>
      </p:pic>
      <p:sp>
        <p:nvSpPr>
          <p:cNvPr id="8" name="Título 7">
            <a:extLst>
              <a:ext uri="{FF2B5EF4-FFF2-40B4-BE49-F238E27FC236}">
                <a16:creationId xmlns:a16="http://schemas.microsoft.com/office/drawing/2014/main" id="{F18063A6-180D-7442-9EC2-A8D1D1AC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4848" y="91540"/>
            <a:ext cx="8168640" cy="1325563"/>
          </a:xfrm>
        </p:spPr>
        <p:txBody>
          <a:bodyPr>
            <a:normAutofit/>
          </a:bodyPr>
          <a:lstStyle/>
          <a:p>
            <a:r>
              <a:rPr lang="es-EC" sz="3600" b="1" dirty="0"/>
              <a:t>Funcionamiento y Productos Esperados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A9D6829D-3AAE-9F4F-8656-E3055251D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29" y="1417103"/>
            <a:ext cx="10515600" cy="44701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C" sz="3200" b="1" dirty="0"/>
              <a:t>Funcionamiento:</a:t>
            </a:r>
          </a:p>
          <a:p>
            <a:pPr marL="0" indent="0">
              <a:buNone/>
            </a:pPr>
            <a:r>
              <a:rPr lang="es-EC" sz="3200" b="1" dirty="0"/>
              <a:t>• </a:t>
            </a:r>
            <a:r>
              <a:rPr lang="es-EC" sz="3200" dirty="0"/>
              <a:t>Decisiones por consenso o mayoría simple.</a:t>
            </a:r>
          </a:p>
          <a:p>
            <a:pPr marL="0" indent="0">
              <a:buNone/>
            </a:pPr>
            <a:r>
              <a:rPr lang="es-EC" sz="3200" b="1" dirty="0"/>
              <a:t>• </a:t>
            </a:r>
            <a:r>
              <a:rPr lang="es-EC" sz="3200" dirty="0"/>
              <a:t>Delegación a la reuniones con documento escrito.</a:t>
            </a:r>
          </a:p>
          <a:p>
            <a:pPr marL="0" indent="0">
              <a:buNone/>
            </a:pPr>
            <a:r>
              <a:rPr lang="es-EC" sz="3200" dirty="0"/>
              <a:t>• Reuniones comunicadas con 10 días hábiles de antelación.</a:t>
            </a:r>
          </a:p>
          <a:p>
            <a:pPr marL="0" indent="0">
              <a:buNone/>
            </a:pPr>
            <a:r>
              <a:rPr lang="es-EC" sz="3200" dirty="0"/>
              <a:t>• Firma de Declaración de Conflicto de Interés.</a:t>
            </a:r>
          </a:p>
          <a:p>
            <a:pPr marL="0" indent="0">
              <a:buNone/>
            </a:pPr>
            <a:r>
              <a:rPr lang="es-EC" sz="3200" dirty="0"/>
              <a:t>• Confidencialidad en deliberaciones.</a:t>
            </a:r>
          </a:p>
          <a:p>
            <a:pPr marL="0" indent="0">
              <a:buNone/>
            </a:pPr>
            <a:r>
              <a:rPr lang="es-EC" sz="3200" b="1" dirty="0"/>
              <a:t>Productos:</a:t>
            </a:r>
          </a:p>
          <a:p>
            <a:pPr marL="0" indent="0">
              <a:buNone/>
            </a:pPr>
            <a:r>
              <a:rPr lang="es-EC" sz="3200" b="1" dirty="0"/>
              <a:t>• </a:t>
            </a:r>
            <a:r>
              <a:rPr lang="es-EC" sz="3200" dirty="0"/>
              <a:t>Actas de reunión con evaluaciones y justificaciones.</a:t>
            </a:r>
          </a:p>
          <a:p>
            <a:pPr marL="0" indent="0">
              <a:buNone/>
            </a:pPr>
            <a:r>
              <a:rPr lang="es-EC" sz="3200" dirty="0"/>
              <a:t>• Informes.</a:t>
            </a:r>
          </a:p>
          <a:p>
            <a:pPr marL="0" indent="0">
              <a:buNone/>
            </a:pPr>
            <a:r>
              <a:rPr lang="es-EC" sz="3200" dirty="0"/>
              <a:t>• Registro de buenas prácticas y lecciones aprendidas.</a:t>
            </a:r>
          </a:p>
          <a:p>
            <a:pPr marL="0" indent="0">
              <a:buNone/>
            </a:pPr>
            <a:endParaRPr lang="es-EC" sz="3200" b="1" dirty="0"/>
          </a:p>
          <a:p>
            <a:pPr marL="0" indent="0">
              <a:buNone/>
            </a:pPr>
            <a:endParaRPr lang="es-EC" sz="3200" dirty="0"/>
          </a:p>
          <a:p>
            <a:pPr marL="0" indent="0">
              <a:buNone/>
            </a:pPr>
            <a:endParaRPr lang="es-EC" sz="3200" dirty="0"/>
          </a:p>
        </p:txBody>
      </p:sp>
    </p:spTree>
    <p:extLst>
      <p:ext uri="{BB962C8B-B14F-4D97-AF65-F5344CB8AC3E}">
        <p14:creationId xmlns:p14="http://schemas.microsoft.com/office/powerpoint/2010/main" val="19320734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 comisióon de bioética 15 abril" id="{1CC92270-DF7E-4EDF-B223-30ADA5E8D17D}" vid="{E5DCB741-CF1C-4D22-9FE3-5015A1577D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1950</TotalTime>
  <Words>401</Words>
  <Application>Microsoft Macintosh PowerPoint</Application>
  <PresentationFormat>Panorámica</PresentationFormat>
  <Paragraphs>47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Wingdings</vt:lpstr>
      <vt:lpstr>Tema de Office</vt:lpstr>
      <vt:lpstr>Presentación de PowerPoint</vt:lpstr>
      <vt:lpstr>Visión del proyecto</vt:lpstr>
      <vt:lpstr>Innovaciones</vt:lpstr>
      <vt:lpstr>Identificación de innovaciones</vt:lpstr>
      <vt:lpstr>Principales hitos</vt:lpstr>
      <vt:lpstr>Objetivo del comité:</vt:lpstr>
      <vt:lpstr>Funciones del Comité</vt:lpstr>
      <vt:lpstr>Composición y Perfil de Miembros</vt:lpstr>
      <vt:lpstr>Funcionamiento y Productos Esperados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Amira Herdoiza</dc:creator>
  <cp:lastModifiedBy>Microsoft Office User</cp:lastModifiedBy>
  <cp:revision>39</cp:revision>
  <dcterms:created xsi:type="dcterms:W3CDTF">2025-04-11T15:19:26Z</dcterms:created>
  <dcterms:modified xsi:type="dcterms:W3CDTF">2025-08-30T12:40:50Z</dcterms:modified>
</cp:coreProperties>
</file>