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9"/>
  </p:notesMasterIdLst>
  <p:sldIdLst>
    <p:sldId id="256" r:id="rId2"/>
    <p:sldId id="257" r:id="rId3"/>
    <p:sldId id="258" r:id="rId4"/>
    <p:sldId id="259" r:id="rId5"/>
    <p:sldId id="262" r:id="rId6"/>
    <p:sldId id="263" r:id="rId7"/>
    <p:sldId id="273" r:id="rId8"/>
    <p:sldId id="269" r:id="rId9"/>
    <p:sldId id="264" r:id="rId10"/>
    <p:sldId id="274" r:id="rId11"/>
    <p:sldId id="270" r:id="rId12"/>
    <p:sldId id="271" r:id="rId13"/>
    <p:sldId id="275" r:id="rId14"/>
    <p:sldId id="272" r:id="rId15"/>
    <p:sldId id="276" r:id="rId16"/>
    <p:sldId id="277" r:id="rId17"/>
    <p:sldId id="268" r:id="rId18"/>
  </p:sldIdLst>
  <p:sldSz cx="18288000" cy="10287000"/>
  <p:notesSz cx="6858000" cy="9144000"/>
  <p:embeddedFontLst>
    <p:embeddedFont>
      <p:font typeface="Open Sans" panose="020B0606030504020204" pitchFamily="34" charset="0"/>
      <p:regular r:id="rId20"/>
      <p:bold r:id="rId21"/>
      <p:italic r:id="rId22"/>
      <p:boldItalic r:id="rId23"/>
    </p:embeddedFont>
    <p:embeddedFont>
      <p:font typeface="Open Sans Bold" panose="020B0806030504020204" charset="0"/>
      <p:regular r:id="rId24"/>
    </p:embeddedFont>
    <p:embeddedFont>
      <p:font typeface="Open Sauce Bold" panose="020B0604020202020204" charset="0"/>
      <p:regular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C5712AF-FEE5-E8D3-A75A-78AC480A96D8}" name="Administración y Comunicaciones MCP" initials="MO" userId="S::admonycomuni.mcp@sisca.int::6e1c2796-b399-4b97-baca-0d887e5a0dc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520C3D-013D-4F2E-AFDE-2895240A3470}" v="1" dt="2025-11-06T14:00:26.652"/>
  </p1510:revLst>
</p1510:revInfo>
</file>

<file path=ppt/tableStyles.xml><?xml version="1.0" encoding="utf-8"?>
<a:tblStyleLst xmlns:a="http://schemas.openxmlformats.org/drawingml/2006/main" def="{5C22544A-7EE6-4342-B048-85BDC9FD1C3A}">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37" d="100"/>
          <a:sy n="37" d="100"/>
        </p:scale>
        <p:origin x="988" y="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3124"/>
    </p:cViewPr>
  </p:sorterViewPr>
  <p:notesViewPr>
    <p:cSldViewPr>
      <p:cViewPr varScale="1">
        <p:scale>
          <a:sx n="46" d="100"/>
          <a:sy n="46" d="100"/>
        </p:scale>
        <p:origin x="2728" y="2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32"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dministración y Comunicaciones MCP" userId="6e1c2796-b399-4b97-baca-0d887e5a0dc8" providerId="ADAL" clId="{4B4658E8-BF8C-4094-9923-A8A426596295}"/>
    <pc:docChg chg="modSld">
      <pc:chgData name="Administración y Comunicaciones MCP" userId="6e1c2796-b399-4b97-baca-0d887e5a0dc8" providerId="ADAL" clId="{4B4658E8-BF8C-4094-9923-A8A426596295}" dt="2025-11-06T14:06:24.730" v="102" actId="20577"/>
      <pc:docMkLst>
        <pc:docMk/>
      </pc:docMkLst>
      <pc:sldChg chg="modSp mod">
        <pc:chgData name="Administración y Comunicaciones MCP" userId="6e1c2796-b399-4b97-baca-0d887e5a0dc8" providerId="ADAL" clId="{4B4658E8-BF8C-4094-9923-A8A426596295}" dt="2025-11-06T13:57:29.133" v="30" actId="20577"/>
        <pc:sldMkLst>
          <pc:docMk/>
          <pc:sldMk cId="0" sldId="263"/>
        </pc:sldMkLst>
        <pc:graphicFrameChg chg="modGraphic">
          <ac:chgData name="Administración y Comunicaciones MCP" userId="6e1c2796-b399-4b97-baca-0d887e5a0dc8" providerId="ADAL" clId="{4B4658E8-BF8C-4094-9923-A8A426596295}" dt="2025-11-06T13:57:29.133" v="30" actId="20577"/>
          <ac:graphicFrameMkLst>
            <pc:docMk/>
            <pc:sldMk cId="0" sldId="263"/>
            <ac:graphicFrameMk id="7" creationId="{787B250D-94C9-DBDF-E69A-CEA7223301E7}"/>
          </ac:graphicFrameMkLst>
        </pc:graphicFrameChg>
      </pc:sldChg>
      <pc:sldChg chg="modSp mod">
        <pc:chgData name="Administración y Comunicaciones MCP" userId="6e1c2796-b399-4b97-baca-0d887e5a0dc8" providerId="ADAL" clId="{4B4658E8-BF8C-4094-9923-A8A426596295}" dt="2025-11-06T14:06:24.730" v="102" actId="20577"/>
        <pc:sldMkLst>
          <pc:docMk/>
          <pc:sldMk cId="0" sldId="264"/>
        </pc:sldMkLst>
        <pc:graphicFrameChg chg="modGraphic">
          <ac:chgData name="Administración y Comunicaciones MCP" userId="6e1c2796-b399-4b97-baca-0d887e5a0dc8" providerId="ADAL" clId="{4B4658E8-BF8C-4094-9923-A8A426596295}" dt="2025-11-06T14:06:24.730" v="102" actId="20577"/>
          <ac:graphicFrameMkLst>
            <pc:docMk/>
            <pc:sldMk cId="0" sldId="264"/>
            <ac:graphicFrameMk id="7" creationId="{7EFECBC1-0B38-D52C-913D-1B379D92E12D}"/>
          </ac:graphicFrameMkLst>
        </pc:graphicFrameChg>
      </pc:sldChg>
      <pc:sldChg chg="modSp mod">
        <pc:chgData name="Administración y Comunicaciones MCP" userId="6e1c2796-b399-4b97-baca-0d887e5a0dc8" providerId="ADAL" clId="{4B4658E8-BF8C-4094-9923-A8A426596295}" dt="2025-11-06T13:57:47.932" v="36" actId="20577"/>
        <pc:sldMkLst>
          <pc:docMk/>
          <pc:sldMk cId="2304277809" sldId="273"/>
        </pc:sldMkLst>
        <pc:spChg chg="mod">
          <ac:chgData name="Administración y Comunicaciones MCP" userId="6e1c2796-b399-4b97-baca-0d887e5a0dc8" providerId="ADAL" clId="{4B4658E8-BF8C-4094-9923-A8A426596295}" dt="2025-11-06T13:57:47.932" v="36" actId="20577"/>
          <ac:spMkLst>
            <pc:docMk/>
            <pc:sldMk cId="2304277809" sldId="273"/>
            <ac:spMk id="6" creationId="{171E0320-32BE-342B-7265-CF5BD3529B75}"/>
          </ac:spMkLst>
        </pc:spChg>
      </pc:sldChg>
      <pc:sldChg chg="modSp mod">
        <pc:chgData name="Administración y Comunicaciones MCP" userId="6e1c2796-b399-4b97-baca-0d887e5a0dc8" providerId="ADAL" clId="{4B4658E8-BF8C-4094-9923-A8A426596295}" dt="2025-11-06T13:59:40.192" v="64" actId="20577"/>
        <pc:sldMkLst>
          <pc:docMk/>
          <pc:sldMk cId="2886148016" sldId="274"/>
        </pc:sldMkLst>
        <pc:spChg chg="mod">
          <ac:chgData name="Administración y Comunicaciones MCP" userId="6e1c2796-b399-4b97-baca-0d887e5a0dc8" providerId="ADAL" clId="{4B4658E8-BF8C-4094-9923-A8A426596295}" dt="2025-11-06T13:59:40.192" v="64" actId="20577"/>
          <ac:spMkLst>
            <pc:docMk/>
            <pc:sldMk cId="2886148016" sldId="274"/>
            <ac:spMk id="6" creationId="{BD97E232-0DAA-E8D8-8519-1D469E9A8644}"/>
          </ac:spMkLst>
        </pc:spChg>
      </pc:sldChg>
      <pc:sldChg chg="modSp mod">
        <pc:chgData name="Administración y Comunicaciones MCP" userId="6e1c2796-b399-4b97-baca-0d887e5a0dc8" providerId="ADAL" clId="{4B4658E8-BF8C-4094-9923-A8A426596295}" dt="2025-11-06T14:00:33.324" v="80" actId="20577"/>
        <pc:sldMkLst>
          <pc:docMk/>
          <pc:sldMk cId="2479258895" sldId="276"/>
        </pc:sldMkLst>
        <pc:graphicFrameChg chg="mod modGraphic">
          <ac:chgData name="Administración y Comunicaciones MCP" userId="6e1c2796-b399-4b97-baca-0d887e5a0dc8" providerId="ADAL" clId="{4B4658E8-BF8C-4094-9923-A8A426596295}" dt="2025-11-06T14:00:33.324" v="80" actId="20577"/>
          <ac:graphicFrameMkLst>
            <pc:docMk/>
            <pc:sldMk cId="2479258895" sldId="276"/>
            <ac:graphicFrameMk id="7" creationId="{44667EDC-9F06-78C4-F7FE-3E72B90CF912}"/>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SV"/>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3ACB32-A8EC-4CD1-918E-48AF34DC73B1}" type="datetimeFigureOut">
              <a:rPr lang="es-SV" smtClean="0"/>
              <a:t>6/11/2025</a:t>
            </a:fld>
            <a:endParaRPr lang="es-SV"/>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SV"/>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SV"/>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SV"/>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5BEB44-07CF-422B-8553-0188493980A1}" type="slidenum">
              <a:rPr lang="es-SV" smtClean="0"/>
              <a:t>‹Nº›</a:t>
            </a:fld>
            <a:endParaRPr lang="es-SV"/>
          </a:p>
        </p:txBody>
      </p:sp>
    </p:spTree>
    <p:extLst>
      <p:ext uri="{BB962C8B-B14F-4D97-AF65-F5344CB8AC3E}">
        <p14:creationId xmlns:p14="http://schemas.microsoft.com/office/powerpoint/2010/main" val="2072400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dirty="0"/>
          </a:p>
        </p:txBody>
      </p:sp>
      <p:sp>
        <p:nvSpPr>
          <p:cNvPr id="4" name="Marcador de número de diapositiva 3"/>
          <p:cNvSpPr>
            <a:spLocks noGrp="1"/>
          </p:cNvSpPr>
          <p:nvPr>
            <p:ph type="sldNum" sz="quarter" idx="5"/>
          </p:nvPr>
        </p:nvSpPr>
        <p:spPr/>
        <p:txBody>
          <a:bodyPr/>
          <a:lstStyle/>
          <a:p>
            <a:fld id="{395BEB44-07CF-422B-8553-0188493980A1}" type="slidenum">
              <a:rPr lang="es-SV" smtClean="0"/>
              <a:t>1</a:t>
            </a:fld>
            <a:endParaRPr lang="es-SV"/>
          </a:p>
        </p:txBody>
      </p:sp>
    </p:spTree>
    <p:extLst>
      <p:ext uri="{BB962C8B-B14F-4D97-AF65-F5344CB8AC3E}">
        <p14:creationId xmlns:p14="http://schemas.microsoft.com/office/powerpoint/2010/main" val="41208128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E5541-D443-D3D4-937D-41636C3B1655}"/>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D2A644FB-68B8-5419-1545-785E9722597E}"/>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8D349DB4-5846-F0EC-7036-D74E8D3D3001}"/>
              </a:ext>
            </a:extLst>
          </p:cNvPr>
          <p:cNvSpPr>
            <a:spLocks noGrp="1"/>
          </p:cNvSpPr>
          <p:nvPr>
            <p:ph type="body" idx="1"/>
          </p:nvPr>
        </p:nvSpPr>
        <p:spPr/>
        <p:txBody>
          <a:bodyPr/>
          <a:lstStyle/>
          <a:p>
            <a:endParaRPr lang="es-SV"/>
          </a:p>
        </p:txBody>
      </p:sp>
      <p:sp>
        <p:nvSpPr>
          <p:cNvPr id="4" name="Marcador de número de diapositiva 3">
            <a:extLst>
              <a:ext uri="{FF2B5EF4-FFF2-40B4-BE49-F238E27FC236}">
                <a16:creationId xmlns:a16="http://schemas.microsoft.com/office/drawing/2014/main" id="{FE6B211A-C7FD-6F59-4E74-10955DB88717}"/>
              </a:ext>
            </a:extLst>
          </p:cNvPr>
          <p:cNvSpPr>
            <a:spLocks noGrp="1"/>
          </p:cNvSpPr>
          <p:nvPr>
            <p:ph type="sldNum" sz="quarter" idx="5"/>
          </p:nvPr>
        </p:nvSpPr>
        <p:spPr/>
        <p:txBody>
          <a:bodyPr/>
          <a:lstStyle/>
          <a:p>
            <a:fld id="{395BEB44-07CF-422B-8553-0188493980A1}" type="slidenum">
              <a:rPr lang="es-SV" smtClean="0"/>
              <a:t>11</a:t>
            </a:fld>
            <a:endParaRPr lang="es-SV"/>
          </a:p>
        </p:txBody>
      </p:sp>
    </p:spTree>
    <p:extLst>
      <p:ext uri="{BB962C8B-B14F-4D97-AF65-F5344CB8AC3E}">
        <p14:creationId xmlns:p14="http://schemas.microsoft.com/office/powerpoint/2010/main" val="9707849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25C3C-1265-B668-B6CC-9AADB2FA2853}"/>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D5ED9E11-D851-C3D4-AA5C-2DF720A9EA30}"/>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E15A05EF-E311-8F5D-ACEB-A387C3E95211}"/>
              </a:ext>
            </a:extLst>
          </p:cNvPr>
          <p:cNvSpPr>
            <a:spLocks noGrp="1"/>
          </p:cNvSpPr>
          <p:nvPr>
            <p:ph type="body" idx="1"/>
          </p:nvPr>
        </p:nvSpPr>
        <p:spPr/>
        <p:txBody>
          <a:bodyPr/>
          <a:lstStyle/>
          <a:p>
            <a:endParaRPr lang="es-SV"/>
          </a:p>
        </p:txBody>
      </p:sp>
      <p:sp>
        <p:nvSpPr>
          <p:cNvPr id="4" name="Marcador de número de diapositiva 3">
            <a:extLst>
              <a:ext uri="{FF2B5EF4-FFF2-40B4-BE49-F238E27FC236}">
                <a16:creationId xmlns:a16="http://schemas.microsoft.com/office/drawing/2014/main" id="{B431BD8F-1828-A407-A922-156F3AF51F6F}"/>
              </a:ext>
            </a:extLst>
          </p:cNvPr>
          <p:cNvSpPr>
            <a:spLocks noGrp="1"/>
          </p:cNvSpPr>
          <p:nvPr>
            <p:ph type="sldNum" sz="quarter" idx="5"/>
          </p:nvPr>
        </p:nvSpPr>
        <p:spPr/>
        <p:txBody>
          <a:bodyPr/>
          <a:lstStyle/>
          <a:p>
            <a:fld id="{395BEB44-07CF-422B-8553-0188493980A1}" type="slidenum">
              <a:rPr lang="es-SV" smtClean="0"/>
              <a:t>12</a:t>
            </a:fld>
            <a:endParaRPr lang="es-SV"/>
          </a:p>
        </p:txBody>
      </p:sp>
    </p:spTree>
    <p:extLst>
      <p:ext uri="{BB962C8B-B14F-4D97-AF65-F5344CB8AC3E}">
        <p14:creationId xmlns:p14="http://schemas.microsoft.com/office/powerpoint/2010/main" val="23306263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D82F4-052B-90F3-1F25-756584CCA627}"/>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3ADF3F48-F59C-0CAA-3FCB-96E0E3EF46A5}"/>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2C6D517C-1161-F741-735F-F75653C3368F}"/>
              </a:ext>
            </a:extLst>
          </p:cNvPr>
          <p:cNvSpPr>
            <a:spLocks noGrp="1"/>
          </p:cNvSpPr>
          <p:nvPr>
            <p:ph type="body" idx="1"/>
          </p:nvPr>
        </p:nvSpPr>
        <p:spPr/>
        <p:txBody>
          <a:bodyPr/>
          <a:lstStyle/>
          <a:p>
            <a:endParaRPr lang="es-SV" dirty="0"/>
          </a:p>
        </p:txBody>
      </p:sp>
      <p:sp>
        <p:nvSpPr>
          <p:cNvPr id="4" name="Marcador de número de diapositiva 3">
            <a:extLst>
              <a:ext uri="{FF2B5EF4-FFF2-40B4-BE49-F238E27FC236}">
                <a16:creationId xmlns:a16="http://schemas.microsoft.com/office/drawing/2014/main" id="{18F6F399-0D34-FB07-3768-1524B884D2A3}"/>
              </a:ext>
            </a:extLst>
          </p:cNvPr>
          <p:cNvSpPr>
            <a:spLocks noGrp="1"/>
          </p:cNvSpPr>
          <p:nvPr>
            <p:ph type="sldNum" sz="quarter" idx="5"/>
          </p:nvPr>
        </p:nvSpPr>
        <p:spPr/>
        <p:txBody>
          <a:bodyPr/>
          <a:lstStyle/>
          <a:p>
            <a:fld id="{395BEB44-07CF-422B-8553-0188493980A1}" type="slidenum">
              <a:rPr lang="es-SV" smtClean="0"/>
              <a:t>13</a:t>
            </a:fld>
            <a:endParaRPr lang="es-SV"/>
          </a:p>
        </p:txBody>
      </p:sp>
    </p:spTree>
    <p:extLst>
      <p:ext uri="{BB962C8B-B14F-4D97-AF65-F5344CB8AC3E}">
        <p14:creationId xmlns:p14="http://schemas.microsoft.com/office/powerpoint/2010/main" val="19442402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F5694D-5E5F-AEC4-BA3E-5A65CE9BE4E8}"/>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EA0412F9-F533-D48B-C86F-5C8FD846006C}"/>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B59B6AE2-CD0E-2862-956F-350124EDBE66}"/>
              </a:ext>
            </a:extLst>
          </p:cNvPr>
          <p:cNvSpPr>
            <a:spLocks noGrp="1"/>
          </p:cNvSpPr>
          <p:nvPr>
            <p:ph type="body" idx="1"/>
          </p:nvPr>
        </p:nvSpPr>
        <p:spPr/>
        <p:txBody>
          <a:bodyPr/>
          <a:lstStyle/>
          <a:p>
            <a:endParaRPr lang="es-SV"/>
          </a:p>
        </p:txBody>
      </p:sp>
      <p:sp>
        <p:nvSpPr>
          <p:cNvPr id="4" name="Marcador de número de diapositiva 3">
            <a:extLst>
              <a:ext uri="{FF2B5EF4-FFF2-40B4-BE49-F238E27FC236}">
                <a16:creationId xmlns:a16="http://schemas.microsoft.com/office/drawing/2014/main" id="{9BA754AB-1CD4-4E34-5A17-A3A491CC96B2}"/>
              </a:ext>
            </a:extLst>
          </p:cNvPr>
          <p:cNvSpPr>
            <a:spLocks noGrp="1"/>
          </p:cNvSpPr>
          <p:nvPr>
            <p:ph type="sldNum" sz="quarter" idx="5"/>
          </p:nvPr>
        </p:nvSpPr>
        <p:spPr/>
        <p:txBody>
          <a:bodyPr/>
          <a:lstStyle/>
          <a:p>
            <a:fld id="{395BEB44-07CF-422B-8553-0188493980A1}" type="slidenum">
              <a:rPr lang="es-SV" smtClean="0"/>
              <a:t>14</a:t>
            </a:fld>
            <a:endParaRPr lang="es-SV"/>
          </a:p>
        </p:txBody>
      </p:sp>
    </p:spTree>
    <p:extLst>
      <p:ext uri="{BB962C8B-B14F-4D97-AF65-F5344CB8AC3E}">
        <p14:creationId xmlns:p14="http://schemas.microsoft.com/office/powerpoint/2010/main" val="9171328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9AFE3C-E267-81FB-51CA-D8C3069F209E}"/>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51D4D4A8-E7DE-151B-D73F-E8670764B212}"/>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76C4AA1E-C7DF-9B21-80DA-49DD51A1B812}"/>
              </a:ext>
            </a:extLst>
          </p:cNvPr>
          <p:cNvSpPr>
            <a:spLocks noGrp="1"/>
          </p:cNvSpPr>
          <p:nvPr>
            <p:ph type="body" idx="1"/>
          </p:nvPr>
        </p:nvSpPr>
        <p:spPr/>
        <p:txBody>
          <a:bodyPr/>
          <a:lstStyle/>
          <a:p>
            <a:endParaRPr lang="es-SV"/>
          </a:p>
        </p:txBody>
      </p:sp>
      <p:sp>
        <p:nvSpPr>
          <p:cNvPr id="4" name="Marcador de número de diapositiva 3">
            <a:extLst>
              <a:ext uri="{FF2B5EF4-FFF2-40B4-BE49-F238E27FC236}">
                <a16:creationId xmlns:a16="http://schemas.microsoft.com/office/drawing/2014/main" id="{7F7D9CAB-1880-CA47-A79B-605A9511B918}"/>
              </a:ext>
            </a:extLst>
          </p:cNvPr>
          <p:cNvSpPr>
            <a:spLocks noGrp="1"/>
          </p:cNvSpPr>
          <p:nvPr>
            <p:ph type="sldNum" sz="quarter" idx="5"/>
          </p:nvPr>
        </p:nvSpPr>
        <p:spPr/>
        <p:txBody>
          <a:bodyPr/>
          <a:lstStyle/>
          <a:p>
            <a:fld id="{395BEB44-07CF-422B-8553-0188493980A1}" type="slidenum">
              <a:rPr lang="es-SV" smtClean="0"/>
              <a:t>15</a:t>
            </a:fld>
            <a:endParaRPr lang="es-SV"/>
          </a:p>
        </p:txBody>
      </p:sp>
    </p:spTree>
    <p:extLst>
      <p:ext uri="{BB962C8B-B14F-4D97-AF65-F5344CB8AC3E}">
        <p14:creationId xmlns:p14="http://schemas.microsoft.com/office/powerpoint/2010/main" val="40698474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E98389-AC63-4C41-F44A-415DEF8B02FB}"/>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8C43443D-BBE7-F00E-C1F4-124D4DAC4905}"/>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FB46851D-00FF-9FBA-37BF-531A28B72806}"/>
              </a:ext>
            </a:extLst>
          </p:cNvPr>
          <p:cNvSpPr>
            <a:spLocks noGrp="1"/>
          </p:cNvSpPr>
          <p:nvPr>
            <p:ph type="body" idx="1"/>
          </p:nvPr>
        </p:nvSpPr>
        <p:spPr/>
        <p:txBody>
          <a:bodyPr/>
          <a:lstStyle/>
          <a:p>
            <a:endParaRPr lang="es-SV" dirty="0"/>
          </a:p>
        </p:txBody>
      </p:sp>
      <p:sp>
        <p:nvSpPr>
          <p:cNvPr id="4" name="Marcador de número de diapositiva 3">
            <a:extLst>
              <a:ext uri="{FF2B5EF4-FFF2-40B4-BE49-F238E27FC236}">
                <a16:creationId xmlns:a16="http://schemas.microsoft.com/office/drawing/2014/main" id="{BE548720-D1D9-2A6C-221B-2CF55307153C}"/>
              </a:ext>
            </a:extLst>
          </p:cNvPr>
          <p:cNvSpPr>
            <a:spLocks noGrp="1"/>
          </p:cNvSpPr>
          <p:nvPr>
            <p:ph type="sldNum" sz="quarter" idx="5"/>
          </p:nvPr>
        </p:nvSpPr>
        <p:spPr/>
        <p:txBody>
          <a:bodyPr/>
          <a:lstStyle/>
          <a:p>
            <a:fld id="{395BEB44-07CF-422B-8553-0188493980A1}" type="slidenum">
              <a:rPr lang="es-SV" smtClean="0"/>
              <a:t>16</a:t>
            </a:fld>
            <a:endParaRPr lang="es-SV"/>
          </a:p>
        </p:txBody>
      </p:sp>
    </p:spTree>
    <p:extLst>
      <p:ext uri="{BB962C8B-B14F-4D97-AF65-F5344CB8AC3E}">
        <p14:creationId xmlns:p14="http://schemas.microsoft.com/office/powerpoint/2010/main" val="6035171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a:p>
        </p:txBody>
      </p:sp>
      <p:sp>
        <p:nvSpPr>
          <p:cNvPr id="4" name="Marcador de número de diapositiva 3"/>
          <p:cNvSpPr>
            <a:spLocks noGrp="1"/>
          </p:cNvSpPr>
          <p:nvPr>
            <p:ph type="sldNum" sz="quarter" idx="5"/>
          </p:nvPr>
        </p:nvSpPr>
        <p:spPr/>
        <p:txBody>
          <a:bodyPr/>
          <a:lstStyle/>
          <a:p>
            <a:fld id="{395BEB44-07CF-422B-8553-0188493980A1}" type="slidenum">
              <a:rPr lang="es-SV" smtClean="0"/>
              <a:t>2</a:t>
            </a:fld>
            <a:endParaRPr lang="es-SV"/>
          </a:p>
        </p:txBody>
      </p:sp>
    </p:spTree>
    <p:extLst>
      <p:ext uri="{BB962C8B-B14F-4D97-AF65-F5344CB8AC3E}">
        <p14:creationId xmlns:p14="http://schemas.microsoft.com/office/powerpoint/2010/main" val="17194022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a:p>
        </p:txBody>
      </p:sp>
      <p:sp>
        <p:nvSpPr>
          <p:cNvPr id="4" name="Marcador de número de diapositiva 3"/>
          <p:cNvSpPr>
            <a:spLocks noGrp="1"/>
          </p:cNvSpPr>
          <p:nvPr>
            <p:ph type="sldNum" sz="quarter" idx="5"/>
          </p:nvPr>
        </p:nvSpPr>
        <p:spPr/>
        <p:txBody>
          <a:bodyPr/>
          <a:lstStyle/>
          <a:p>
            <a:fld id="{395BEB44-07CF-422B-8553-0188493980A1}" type="slidenum">
              <a:rPr lang="es-SV" smtClean="0"/>
              <a:t>3</a:t>
            </a:fld>
            <a:endParaRPr lang="es-SV"/>
          </a:p>
        </p:txBody>
      </p:sp>
    </p:spTree>
    <p:extLst>
      <p:ext uri="{BB962C8B-B14F-4D97-AF65-F5344CB8AC3E}">
        <p14:creationId xmlns:p14="http://schemas.microsoft.com/office/powerpoint/2010/main" val="39196388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a:p>
        </p:txBody>
      </p:sp>
      <p:sp>
        <p:nvSpPr>
          <p:cNvPr id="4" name="Marcador de número de diapositiva 3"/>
          <p:cNvSpPr>
            <a:spLocks noGrp="1"/>
          </p:cNvSpPr>
          <p:nvPr>
            <p:ph type="sldNum" sz="quarter" idx="5"/>
          </p:nvPr>
        </p:nvSpPr>
        <p:spPr/>
        <p:txBody>
          <a:bodyPr/>
          <a:lstStyle/>
          <a:p>
            <a:fld id="{395BEB44-07CF-422B-8553-0188493980A1}" type="slidenum">
              <a:rPr lang="es-SV" smtClean="0"/>
              <a:t>4</a:t>
            </a:fld>
            <a:endParaRPr lang="es-SV"/>
          </a:p>
        </p:txBody>
      </p:sp>
    </p:spTree>
    <p:extLst>
      <p:ext uri="{BB962C8B-B14F-4D97-AF65-F5344CB8AC3E}">
        <p14:creationId xmlns:p14="http://schemas.microsoft.com/office/powerpoint/2010/main" val="6435390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a:p>
        </p:txBody>
      </p:sp>
      <p:sp>
        <p:nvSpPr>
          <p:cNvPr id="4" name="Marcador de número de diapositiva 3"/>
          <p:cNvSpPr>
            <a:spLocks noGrp="1"/>
          </p:cNvSpPr>
          <p:nvPr>
            <p:ph type="sldNum" sz="quarter" idx="5"/>
          </p:nvPr>
        </p:nvSpPr>
        <p:spPr/>
        <p:txBody>
          <a:bodyPr/>
          <a:lstStyle/>
          <a:p>
            <a:fld id="{395BEB44-07CF-422B-8553-0188493980A1}" type="slidenum">
              <a:rPr lang="es-SV" smtClean="0"/>
              <a:t>5</a:t>
            </a:fld>
            <a:endParaRPr lang="es-SV"/>
          </a:p>
        </p:txBody>
      </p:sp>
    </p:spTree>
    <p:extLst>
      <p:ext uri="{BB962C8B-B14F-4D97-AF65-F5344CB8AC3E}">
        <p14:creationId xmlns:p14="http://schemas.microsoft.com/office/powerpoint/2010/main" val="22717957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dirty="0"/>
          </a:p>
        </p:txBody>
      </p:sp>
      <p:sp>
        <p:nvSpPr>
          <p:cNvPr id="4" name="Marcador de número de diapositiva 3"/>
          <p:cNvSpPr>
            <a:spLocks noGrp="1"/>
          </p:cNvSpPr>
          <p:nvPr>
            <p:ph type="sldNum" sz="quarter" idx="5"/>
          </p:nvPr>
        </p:nvSpPr>
        <p:spPr/>
        <p:txBody>
          <a:bodyPr/>
          <a:lstStyle/>
          <a:p>
            <a:fld id="{395BEB44-07CF-422B-8553-0188493980A1}" type="slidenum">
              <a:rPr lang="es-SV" smtClean="0"/>
              <a:t>6</a:t>
            </a:fld>
            <a:endParaRPr lang="es-SV"/>
          </a:p>
        </p:txBody>
      </p:sp>
    </p:spTree>
    <p:extLst>
      <p:ext uri="{BB962C8B-B14F-4D97-AF65-F5344CB8AC3E}">
        <p14:creationId xmlns:p14="http://schemas.microsoft.com/office/powerpoint/2010/main" val="1800348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372B5-5D2C-066B-3FF1-DA9602724B6D}"/>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39905C62-1735-F0BA-FFE8-16C84CCA8A8B}"/>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DDF9C3C1-EEF6-AC90-6F5F-534A68B19272}"/>
              </a:ext>
            </a:extLst>
          </p:cNvPr>
          <p:cNvSpPr>
            <a:spLocks noGrp="1"/>
          </p:cNvSpPr>
          <p:nvPr>
            <p:ph type="body" idx="1"/>
          </p:nvPr>
        </p:nvSpPr>
        <p:spPr/>
        <p:txBody>
          <a:bodyPr/>
          <a:lstStyle/>
          <a:p>
            <a:endParaRPr lang="es-SV" dirty="0"/>
          </a:p>
        </p:txBody>
      </p:sp>
      <p:sp>
        <p:nvSpPr>
          <p:cNvPr id="4" name="Marcador de número de diapositiva 3">
            <a:extLst>
              <a:ext uri="{FF2B5EF4-FFF2-40B4-BE49-F238E27FC236}">
                <a16:creationId xmlns:a16="http://schemas.microsoft.com/office/drawing/2014/main" id="{20C4A981-E39B-9809-FD45-BD7FACCF3B3C}"/>
              </a:ext>
            </a:extLst>
          </p:cNvPr>
          <p:cNvSpPr>
            <a:spLocks noGrp="1"/>
          </p:cNvSpPr>
          <p:nvPr>
            <p:ph type="sldNum" sz="quarter" idx="5"/>
          </p:nvPr>
        </p:nvSpPr>
        <p:spPr/>
        <p:txBody>
          <a:bodyPr/>
          <a:lstStyle/>
          <a:p>
            <a:fld id="{395BEB44-07CF-422B-8553-0188493980A1}" type="slidenum">
              <a:rPr lang="es-SV" smtClean="0"/>
              <a:t>7</a:t>
            </a:fld>
            <a:endParaRPr lang="es-SV"/>
          </a:p>
        </p:txBody>
      </p:sp>
    </p:spTree>
    <p:extLst>
      <p:ext uri="{BB962C8B-B14F-4D97-AF65-F5344CB8AC3E}">
        <p14:creationId xmlns:p14="http://schemas.microsoft.com/office/powerpoint/2010/main" val="11782047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CDC60-EF0C-65D7-A428-60F1F4102C0F}"/>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02607C0D-090E-914C-9037-6FEF807C77FA}"/>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5CCF7F73-9AD3-07CB-CF65-884CCF68E4AF}"/>
              </a:ext>
            </a:extLst>
          </p:cNvPr>
          <p:cNvSpPr>
            <a:spLocks noGrp="1"/>
          </p:cNvSpPr>
          <p:nvPr>
            <p:ph type="body" idx="1"/>
          </p:nvPr>
        </p:nvSpPr>
        <p:spPr/>
        <p:txBody>
          <a:bodyPr/>
          <a:lstStyle/>
          <a:p>
            <a:endParaRPr lang="es-SV"/>
          </a:p>
        </p:txBody>
      </p:sp>
      <p:sp>
        <p:nvSpPr>
          <p:cNvPr id="4" name="Marcador de número de diapositiva 3">
            <a:extLst>
              <a:ext uri="{FF2B5EF4-FFF2-40B4-BE49-F238E27FC236}">
                <a16:creationId xmlns:a16="http://schemas.microsoft.com/office/drawing/2014/main" id="{C80ED3A1-F82C-570F-6F50-0592EFEEF866}"/>
              </a:ext>
            </a:extLst>
          </p:cNvPr>
          <p:cNvSpPr>
            <a:spLocks noGrp="1"/>
          </p:cNvSpPr>
          <p:nvPr>
            <p:ph type="sldNum" sz="quarter" idx="5"/>
          </p:nvPr>
        </p:nvSpPr>
        <p:spPr/>
        <p:txBody>
          <a:bodyPr/>
          <a:lstStyle/>
          <a:p>
            <a:fld id="{395BEB44-07CF-422B-8553-0188493980A1}" type="slidenum">
              <a:rPr lang="es-SV" smtClean="0"/>
              <a:t>8</a:t>
            </a:fld>
            <a:endParaRPr lang="es-SV"/>
          </a:p>
        </p:txBody>
      </p:sp>
    </p:spTree>
    <p:extLst>
      <p:ext uri="{BB962C8B-B14F-4D97-AF65-F5344CB8AC3E}">
        <p14:creationId xmlns:p14="http://schemas.microsoft.com/office/powerpoint/2010/main" val="1295636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CA3DE-71E0-E4D3-0B01-2634429C34B1}"/>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72E6510B-86A5-5923-A580-20EDB15D4196}"/>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D0A12C18-EFAA-812B-B07E-F9743E94E625}"/>
              </a:ext>
            </a:extLst>
          </p:cNvPr>
          <p:cNvSpPr>
            <a:spLocks noGrp="1"/>
          </p:cNvSpPr>
          <p:nvPr>
            <p:ph type="body" idx="1"/>
          </p:nvPr>
        </p:nvSpPr>
        <p:spPr/>
        <p:txBody>
          <a:bodyPr/>
          <a:lstStyle/>
          <a:p>
            <a:endParaRPr lang="es-SV" dirty="0"/>
          </a:p>
        </p:txBody>
      </p:sp>
      <p:sp>
        <p:nvSpPr>
          <p:cNvPr id="4" name="Marcador de número de diapositiva 3">
            <a:extLst>
              <a:ext uri="{FF2B5EF4-FFF2-40B4-BE49-F238E27FC236}">
                <a16:creationId xmlns:a16="http://schemas.microsoft.com/office/drawing/2014/main" id="{E56F8ADA-A87D-44BB-4680-368983F2295B}"/>
              </a:ext>
            </a:extLst>
          </p:cNvPr>
          <p:cNvSpPr>
            <a:spLocks noGrp="1"/>
          </p:cNvSpPr>
          <p:nvPr>
            <p:ph type="sldNum" sz="quarter" idx="5"/>
          </p:nvPr>
        </p:nvSpPr>
        <p:spPr/>
        <p:txBody>
          <a:bodyPr/>
          <a:lstStyle/>
          <a:p>
            <a:fld id="{395BEB44-07CF-422B-8553-0188493980A1}" type="slidenum">
              <a:rPr lang="es-SV" smtClean="0"/>
              <a:t>10</a:t>
            </a:fld>
            <a:endParaRPr lang="es-SV"/>
          </a:p>
        </p:txBody>
      </p:sp>
    </p:spTree>
    <p:extLst>
      <p:ext uri="{BB962C8B-B14F-4D97-AF65-F5344CB8AC3E}">
        <p14:creationId xmlns:p14="http://schemas.microsoft.com/office/powerpoint/2010/main" val="74100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p:cNvGrpSpPr/>
        <p:nvPr/>
      </p:nvGrpSpPr>
      <p:grpSpPr>
        <a:xfrm>
          <a:off x="0" y="0"/>
          <a:ext cx="0" cy="0"/>
          <a:chOff x="0" y="0"/>
          <a:chExt cx="0" cy="0"/>
        </a:xfrm>
      </p:grpSpPr>
      <p:grpSp>
        <p:nvGrpSpPr>
          <p:cNvPr id="2" name="Group 2"/>
          <p:cNvGrpSpPr/>
          <p:nvPr/>
        </p:nvGrpSpPr>
        <p:grpSpPr>
          <a:xfrm>
            <a:off x="514350" y="514350"/>
            <a:ext cx="17259300" cy="9258300"/>
            <a:chOff x="0" y="0"/>
            <a:chExt cx="6185343" cy="3317966"/>
          </a:xfrm>
        </p:grpSpPr>
        <p:sp>
          <p:nvSpPr>
            <p:cNvPr id="3" name="Freeform 3"/>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grpSp>
        <p:nvGrpSpPr>
          <p:cNvPr id="5" name="Group 5"/>
          <p:cNvGrpSpPr/>
          <p:nvPr/>
        </p:nvGrpSpPr>
        <p:grpSpPr>
          <a:xfrm>
            <a:off x="1028700" y="7978034"/>
            <a:ext cx="5170022" cy="1467451"/>
            <a:chOff x="0" y="0"/>
            <a:chExt cx="2750762" cy="780772"/>
          </a:xfrm>
        </p:grpSpPr>
        <p:sp>
          <p:nvSpPr>
            <p:cNvPr id="6" name="Freeform 6"/>
            <p:cNvSpPr/>
            <p:nvPr/>
          </p:nvSpPr>
          <p:spPr>
            <a:xfrm>
              <a:off x="0" y="0"/>
              <a:ext cx="2750762" cy="780772"/>
            </a:xfrm>
            <a:custGeom>
              <a:avLst/>
              <a:gdLst/>
              <a:ahLst/>
              <a:cxnLst/>
              <a:rect l="l" t="t" r="r" b="b"/>
              <a:pathLst>
                <a:path w="2750762" h="780772">
                  <a:moveTo>
                    <a:pt x="2547562" y="0"/>
                  </a:moveTo>
                  <a:cubicBezTo>
                    <a:pt x="2659787" y="0"/>
                    <a:pt x="2750762" y="174782"/>
                    <a:pt x="2750762" y="390386"/>
                  </a:cubicBezTo>
                  <a:cubicBezTo>
                    <a:pt x="2750762" y="605990"/>
                    <a:pt x="2659787" y="780772"/>
                    <a:pt x="2547562" y="780772"/>
                  </a:cubicBezTo>
                  <a:lnTo>
                    <a:pt x="203200" y="780772"/>
                  </a:lnTo>
                  <a:cubicBezTo>
                    <a:pt x="90976" y="780772"/>
                    <a:pt x="0" y="605990"/>
                    <a:pt x="0" y="390386"/>
                  </a:cubicBezTo>
                  <a:cubicBezTo>
                    <a:pt x="0" y="174782"/>
                    <a:pt x="90976" y="0"/>
                    <a:pt x="203200" y="0"/>
                  </a:cubicBezTo>
                  <a:close/>
                </a:path>
              </a:pathLst>
            </a:custGeom>
            <a:solidFill>
              <a:srgbClr val="28407E"/>
            </a:solidFill>
            <a:ln cap="sq">
              <a:noFill/>
              <a:prstDash val="solid"/>
              <a:miter/>
            </a:ln>
          </p:spPr>
          <p:txBody>
            <a:bodyPr/>
            <a:lstStyle/>
            <a:p>
              <a:endParaRPr lang="es-SV"/>
            </a:p>
          </p:txBody>
        </p:sp>
        <p:sp>
          <p:nvSpPr>
            <p:cNvPr id="7" name="TextBox 7"/>
            <p:cNvSpPr txBox="1"/>
            <p:nvPr/>
          </p:nvSpPr>
          <p:spPr>
            <a:xfrm>
              <a:off x="0" y="-47625"/>
              <a:ext cx="2750762" cy="828397"/>
            </a:xfrm>
            <a:prstGeom prst="rect">
              <a:avLst/>
            </a:prstGeom>
          </p:spPr>
          <p:txBody>
            <a:bodyPr lIns="50800" tIns="50800" rIns="50800" bIns="50800" rtlCol="0" anchor="ctr"/>
            <a:lstStyle/>
            <a:p>
              <a:pPr algn="ctr">
                <a:lnSpc>
                  <a:spcPts val="3499"/>
                </a:lnSpc>
              </a:pPr>
              <a:r>
                <a:rPr lang="en-US" sz="2499" b="1">
                  <a:solidFill>
                    <a:srgbClr val="FFFFFF"/>
                  </a:solidFill>
                  <a:latin typeface="Open Sans Bold"/>
                  <a:ea typeface="Open Sans Bold"/>
                  <a:cs typeface="Open Sans Bold"/>
                  <a:sym typeface="Open Sans Bold"/>
                </a:rPr>
                <a:t>Lcda. Marta Alicia de Magaña</a:t>
              </a:r>
            </a:p>
            <a:p>
              <a:pPr algn="ctr">
                <a:lnSpc>
                  <a:spcPts val="3499"/>
                </a:lnSpc>
              </a:pPr>
              <a:r>
                <a:rPr lang="en-US" sz="2499" b="1">
                  <a:solidFill>
                    <a:srgbClr val="FFFFFF"/>
                  </a:solidFill>
                  <a:latin typeface="Open Sans Bold"/>
                  <a:ea typeface="Open Sans Bold"/>
                  <a:cs typeface="Open Sans Bold"/>
                  <a:sym typeface="Open Sans Bold"/>
                </a:rPr>
                <a:t>Directora Ejecutiva </a:t>
              </a:r>
            </a:p>
            <a:p>
              <a:pPr marL="0" lvl="0" indent="0" algn="ctr">
                <a:lnSpc>
                  <a:spcPts val="3499"/>
                </a:lnSpc>
                <a:spcBef>
                  <a:spcPct val="0"/>
                </a:spcBef>
              </a:pPr>
              <a:r>
                <a:rPr lang="en-US" sz="2499" b="1">
                  <a:solidFill>
                    <a:srgbClr val="FFFFFF"/>
                  </a:solidFill>
                  <a:latin typeface="Open Sans Bold"/>
                  <a:ea typeface="Open Sans Bold"/>
                  <a:cs typeface="Open Sans Bold"/>
                  <a:sym typeface="Open Sans Bold"/>
                </a:rPr>
                <a:t>MCP-ES</a:t>
              </a:r>
            </a:p>
          </p:txBody>
        </p:sp>
      </p:grpSp>
      <p:grpSp>
        <p:nvGrpSpPr>
          <p:cNvPr id="8" name="Group 8"/>
          <p:cNvGrpSpPr/>
          <p:nvPr/>
        </p:nvGrpSpPr>
        <p:grpSpPr>
          <a:xfrm>
            <a:off x="9068689" y="8194045"/>
            <a:ext cx="8190611" cy="1251440"/>
            <a:chOff x="0" y="0"/>
            <a:chExt cx="2157198" cy="329597"/>
          </a:xfrm>
        </p:grpSpPr>
        <p:sp>
          <p:nvSpPr>
            <p:cNvPr id="9" name="Freeform 9"/>
            <p:cNvSpPr/>
            <p:nvPr/>
          </p:nvSpPr>
          <p:spPr>
            <a:xfrm>
              <a:off x="0" y="0"/>
              <a:ext cx="2157198" cy="329597"/>
            </a:xfrm>
            <a:custGeom>
              <a:avLst/>
              <a:gdLst/>
              <a:ahLst/>
              <a:cxnLst/>
              <a:rect l="l" t="t" r="r" b="b"/>
              <a:pathLst>
                <a:path w="2157198" h="329597">
                  <a:moveTo>
                    <a:pt x="17014" y="0"/>
                  </a:moveTo>
                  <a:lnTo>
                    <a:pt x="2140184" y="0"/>
                  </a:lnTo>
                  <a:cubicBezTo>
                    <a:pt x="2149581" y="0"/>
                    <a:pt x="2157198" y="7617"/>
                    <a:pt x="2157198" y="17014"/>
                  </a:cubicBezTo>
                  <a:lnTo>
                    <a:pt x="2157198" y="312583"/>
                  </a:lnTo>
                  <a:cubicBezTo>
                    <a:pt x="2157198" y="321980"/>
                    <a:pt x="2149581" y="329597"/>
                    <a:pt x="2140184" y="329597"/>
                  </a:cubicBezTo>
                  <a:lnTo>
                    <a:pt x="17014" y="329597"/>
                  </a:lnTo>
                  <a:cubicBezTo>
                    <a:pt x="7617" y="329597"/>
                    <a:pt x="0" y="321980"/>
                    <a:pt x="0" y="312583"/>
                  </a:cubicBezTo>
                  <a:lnTo>
                    <a:pt x="0" y="17014"/>
                  </a:lnTo>
                  <a:cubicBezTo>
                    <a:pt x="0" y="7617"/>
                    <a:pt x="7617" y="0"/>
                    <a:pt x="17014" y="0"/>
                  </a:cubicBezTo>
                  <a:close/>
                </a:path>
              </a:pathLst>
            </a:custGeom>
            <a:solidFill>
              <a:srgbClr val="000000">
                <a:alpha val="0"/>
              </a:srgbClr>
            </a:solidFill>
            <a:ln w="38100" cap="sq">
              <a:solidFill>
                <a:srgbClr val="28407E"/>
              </a:solidFill>
              <a:prstDash val="solid"/>
              <a:miter/>
            </a:ln>
          </p:spPr>
          <p:txBody>
            <a:bodyPr/>
            <a:lstStyle/>
            <a:p>
              <a:endParaRPr lang="es-SV"/>
            </a:p>
          </p:txBody>
        </p:sp>
        <p:sp>
          <p:nvSpPr>
            <p:cNvPr id="10" name="TextBox 10"/>
            <p:cNvSpPr txBox="1"/>
            <p:nvPr/>
          </p:nvSpPr>
          <p:spPr>
            <a:xfrm>
              <a:off x="0" y="-47625"/>
              <a:ext cx="2157198" cy="377222"/>
            </a:xfrm>
            <a:prstGeom prst="rect">
              <a:avLst/>
            </a:prstGeom>
          </p:spPr>
          <p:txBody>
            <a:bodyPr lIns="50800" tIns="50800" rIns="50800" bIns="50800" rtlCol="0" anchor="ctr"/>
            <a:lstStyle/>
            <a:p>
              <a:pPr algn="ctr">
                <a:lnSpc>
                  <a:spcPts val="3499"/>
                </a:lnSpc>
              </a:pPr>
              <a:endParaRPr/>
            </a:p>
          </p:txBody>
        </p:sp>
      </p:grpSp>
      <p:sp>
        <p:nvSpPr>
          <p:cNvPr id="11" name="Freeform 11"/>
          <p:cNvSpPr/>
          <p:nvPr/>
        </p:nvSpPr>
        <p:spPr>
          <a:xfrm>
            <a:off x="1284768" y="1203246"/>
            <a:ext cx="4352792" cy="1508968"/>
          </a:xfrm>
          <a:custGeom>
            <a:avLst/>
            <a:gdLst/>
            <a:ahLst/>
            <a:cxnLst/>
            <a:rect l="l" t="t" r="r" b="b"/>
            <a:pathLst>
              <a:path w="4352792" h="1508968">
                <a:moveTo>
                  <a:pt x="0" y="0"/>
                </a:moveTo>
                <a:lnTo>
                  <a:pt x="4352792" y="0"/>
                </a:lnTo>
                <a:lnTo>
                  <a:pt x="4352792" y="1508968"/>
                </a:lnTo>
                <a:lnTo>
                  <a:pt x="0" y="1508968"/>
                </a:lnTo>
                <a:lnTo>
                  <a:pt x="0" y="0"/>
                </a:lnTo>
                <a:close/>
              </a:path>
            </a:pathLst>
          </a:custGeom>
          <a:blipFill>
            <a:blip r:embed="rId3"/>
            <a:stretch>
              <a:fillRect/>
            </a:stretch>
          </a:blipFill>
        </p:spPr>
        <p:txBody>
          <a:bodyPr/>
          <a:lstStyle/>
          <a:p>
            <a:endParaRPr lang="es-SV"/>
          </a:p>
        </p:txBody>
      </p:sp>
      <p:sp>
        <p:nvSpPr>
          <p:cNvPr id="12" name="TextBox 12"/>
          <p:cNvSpPr txBox="1"/>
          <p:nvPr/>
        </p:nvSpPr>
        <p:spPr>
          <a:xfrm>
            <a:off x="439039" y="3446671"/>
            <a:ext cx="17259300" cy="2527563"/>
          </a:xfrm>
          <a:prstGeom prst="rect">
            <a:avLst/>
          </a:prstGeom>
        </p:spPr>
        <p:txBody>
          <a:bodyPr lIns="0" tIns="0" rIns="0" bIns="0" rtlCol="0" anchor="t">
            <a:spAutoFit/>
          </a:bodyPr>
          <a:lstStyle/>
          <a:p>
            <a:pPr algn="ctr">
              <a:lnSpc>
                <a:spcPts val="6528"/>
              </a:lnSpc>
            </a:pPr>
            <a:r>
              <a:rPr lang="en-US" sz="6400" b="1">
                <a:solidFill>
                  <a:srgbClr val="28407E"/>
                </a:solidFill>
                <a:latin typeface="Open Sauce Bold"/>
                <a:ea typeface="Open Sauce Bold"/>
                <a:cs typeface="Open Sauce Bold"/>
                <a:sym typeface="Open Sauce Bold"/>
              </a:rPr>
              <a:t> Presentación para aprobación del Presupuesto año 2026-Proyecto 2610 a ser presentado al FM</a:t>
            </a:r>
          </a:p>
        </p:txBody>
      </p:sp>
      <p:sp>
        <p:nvSpPr>
          <p:cNvPr id="13" name="TextBox 13"/>
          <p:cNvSpPr txBox="1"/>
          <p:nvPr/>
        </p:nvSpPr>
        <p:spPr>
          <a:xfrm>
            <a:off x="9367345" y="8570213"/>
            <a:ext cx="7593299" cy="345187"/>
          </a:xfrm>
          <a:prstGeom prst="rect">
            <a:avLst/>
          </a:prstGeom>
        </p:spPr>
        <p:txBody>
          <a:bodyPr lIns="0" tIns="0" rIns="0" bIns="0" rtlCol="0" anchor="t">
            <a:spAutoFit/>
          </a:bodyPr>
          <a:lstStyle/>
          <a:p>
            <a:pPr algn="l">
              <a:lnSpc>
                <a:spcPts val="2712"/>
              </a:lnSpc>
            </a:pPr>
            <a:r>
              <a:rPr lang="en-US" sz="2400">
                <a:solidFill>
                  <a:srgbClr val="32322F"/>
                </a:solidFill>
                <a:latin typeface="Open Sans"/>
                <a:ea typeface="Open Sans"/>
                <a:cs typeface="Open Sans"/>
                <a:sym typeface="Open Sans"/>
              </a:rPr>
              <a:t>San Salvador. 6 de  noviembre de 2025</a:t>
            </a:r>
          </a:p>
        </p:txBody>
      </p:sp>
      <p:grpSp>
        <p:nvGrpSpPr>
          <p:cNvPr id="14" name="Group 14"/>
          <p:cNvGrpSpPr/>
          <p:nvPr/>
        </p:nvGrpSpPr>
        <p:grpSpPr>
          <a:xfrm>
            <a:off x="12089278" y="678616"/>
            <a:ext cx="5170022" cy="1049260"/>
            <a:chOff x="0" y="0"/>
            <a:chExt cx="2750762" cy="558269"/>
          </a:xfrm>
        </p:grpSpPr>
        <p:sp>
          <p:nvSpPr>
            <p:cNvPr id="15" name="Freeform 15"/>
            <p:cNvSpPr/>
            <p:nvPr/>
          </p:nvSpPr>
          <p:spPr>
            <a:xfrm>
              <a:off x="0" y="0"/>
              <a:ext cx="2750762" cy="558269"/>
            </a:xfrm>
            <a:custGeom>
              <a:avLst/>
              <a:gdLst/>
              <a:ahLst/>
              <a:cxnLst/>
              <a:rect l="l" t="t" r="r" b="b"/>
              <a:pathLst>
                <a:path w="2750762" h="558269">
                  <a:moveTo>
                    <a:pt x="2547562" y="0"/>
                  </a:moveTo>
                  <a:cubicBezTo>
                    <a:pt x="2659787" y="0"/>
                    <a:pt x="2750762" y="124973"/>
                    <a:pt x="2750762" y="279135"/>
                  </a:cubicBezTo>
                  <a:cubicBezTo>
                    <a:pt x="2750762" y="433297"/>
                    <a:pt x="2659787" y="558269"/>
                    <a:pt x="2547562" y="558269"/>
                  </a:cubicBezTo>
                  <a:lnTo>
                    <a:pt x="203200" y="558269"/>
                  </a:lnTo>
                  <a:cubicBezTo>
                    <a:pt x="90976" y="558269"/>
                    <a:pt x="0" y="433297"/>
                    <a:pt x="0" y="279135"/>
                  </a:cubicBezTo>
                  <a:cubicBezTo>
                    <a:pt x="0" y="124973"/>
                    <a:pt x="90976" y="0"/>
                    <a:pt x="203200" y="0"/>
                  </a:cubicBezTo>
                  <a:close/>
                </a:path>
              </a:pathLst>
            </a:custGeom>
            <a:solidFill>
              <a:srgbClr val="28407E"/>
            </a:solidFill>
            <a:ln cap="sq">
              <a:noFill/>
              <a:prstDash val="solid"/>
              <a:miter/>
            </a:ln>
          </p:spPr>
          <p:txBody>
            <a:bodyPr/>
            <a:lstStyle/>
            <a:p>
              <a:endParaRPr lang="es-SV"/>
            </a:p>
          </p:txBody>
        </p:sp>
        <p:sp>
          <p:nvSpPr>
            <p:cNvPr id="16" name="TextBox 16"/>
            <p:cNvSpPr txBox="1"/>
            <p:nvPr/>
          </p:nvSpPr>
          <p:spPr>
            <a:xfrm>
              <a:off x="0" y="-85725"/>
              <a:ext cx="2750762" cy="643994"/>
            </a:xfrm>
            <a:prstGeom prst="rect">
              <a:avLst/>
            </a:prstGeom>
          </p:spPr>
          <p:txBody>
            <a:bodyPr lIns="50800" tIns="50800" rIns="50800" bIns="50800" rtlCol="0" anchor="ctr"/>
            <a:lstStyle/>
            <a:p>
              <a:pPr marL="0" lvl="0" indent="0" algn="ctr">
                <a:lnSpc>
                  <a:spcPts val="6579"/>
                </a:lnSpc>
                <a:spcBef>
                  <a:spcPct val="0"/>
                </a:spcBef>
              </a:pPr>
              <a:r>
                <a:rPr lang="en-US" sz="4699" b="1">
                  <a:solidFill>
                    <a:srgbClr val="FFFFFF"/>
                  </a:solidFill>
                  <a:latin typeface="Open Sans Bold"/>
                  <a:ea typeface="Open Sans Bold"/>
                  <a:cs typeface="Open Sans Bold"/>
                  <a:sym typeface="Open Sans Bold"/>
                </a:rPr>
                <a:t>Plenaria 05-2025 </a:t>
              </a: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a:extLst>
            <a:ext uri="{FF2B5EF4-FFF2-40B4-BE49-F238E27FC236}">
              <a16:creationId xmlns:a16="http://schemas.microsoft.com/office/drawing/2014/main" id="{F03A7CB0-F077-A3EA-F851-C43501C4ACB8}"/>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D412C7C4-2B21-D77C-0C08-5F90D4B9AA09}"/>
              </a:ext>
            </a:extLst>
          </p:cNvPr>
          <p:cNvGrpSpPr/>
          <p:nvPr/>
        </p:nvGrpSpPr>
        <p:grpSpPr>
          <a:xfrm>
            <a:off x="514350" y="514350"/>
            <a:ext cx="17259300" cy="9258300"/>
            <a:chOff x="0" y="0"/>
            <a:chExt cx="6185343" cy="3317966"/>
          </a:xfrm>
        </p:grpSpPr>
        <p:sp>
          <p:nvSpPr>
            <p:cNvPr id="3" name="Freeform 3">
              <a:extLst>
                <a:ext uri="{FF2B5EF4-FFF2-40B4-BE49-F238E27FC236}">
                  <a16:creationId xmlns:a16="http://schemas.microsoft.com/office/drawing/2014/main" id="{74A0354B-5E68-CC9E-5F12-3C6D0CF4F46C}"/>
                </a:ext>
              </a:extLst>
            </p:cNvPr>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a:extLst>
                <a:ext uri="{FF2B5EF4-FFF2-40B4-BE49-F238E27FC236}">
                  <a16:creationId xmlns:a16="http://schemas.microsoft.com/office/drawing/2014/main" id="{59C67401-4E48-D0F3-962C-380786F5E5E0}"/>
                </a:ext>
              </a:extLst>
            </p:cNvPr>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sp>
        <p:nvSpPr>
          <p:cNvPr id="6" name="CuadroTexto 5">
            <a:extLst>
              <a:ext uri="{FF2B5EF4-FFF2-40B4-BE49-F238E27FC236}">
                <a16:creationId xmlns:a16="http://schemas.microsoft.com/office/drawing/2014/main" id="{BD97E232-0DAA-E8D8-8519-1D469E9A8644}"/>
              </a:ext>
            </a:extLst>
          </p:cNvPr>
          <p:cNvSpPr txBox="1"/>
          <p:nvPr/>
        </p:nvSpPr>
        <p:spPr>
          <a:xfrm>
            <a:off x="1333500" y="2324100"/>
            <a:ext cx="15621000" cy="3970318"/>
          </a:xfrm>
          <a:prstGeom prst="rect">
            <a:avLst/>
          </a:prstGeom>
          <a:noFill/>
        </p:spPr>
        <p:txBody>
          <a:bodyPr wrap="square">
            <a:spAutoFit/>
          </a:bodyPr>
          <a:lstStyle/>
          <a:p>
            <a:pPr algn="just"/>
            <a:r>
              <a:rPr lang="es-MX" sz="3600" b="1" dirty="0"/>
              <a:t>“La Sección 2 del presupuesto agrupa las principales actividades planificadas del MCP-ES para 2026, con un monto total de USD 37,850.Estas acciones están orientadas a fortalecer la coordinación interna, la transparencia, la comunicación y la supervisión estratégica de las subvenciones. Incluyen desde las asambleas plenarias y comités de trabajo, hasta los diálogos nacionales, talleres de fortalecimiento y el retiro anual. Cada una responde a una necesidad operativa o de fortalecimiento institucional del mecanismo.”</a:t>
            </a:r>
            <a:endParaRPr lang="es-SV" sz="3600" b="1" dirty="0"/>
          </a:p>
        </p:txBody>
      </p:sp>
    </p:spTree>
    <p:extLst>
      <p:ext uri="{BB962C8B-B14F-4D97-AF65-F5344CB8AC3E}">
        <p14:creationId xmlns:p14="http://schemas.microsoft.com/office/powerpoint/2010/main" val="2886148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a:extLst>
            <a:ext uri="{FF2B5EF4-FFF2-40B4-BE49-F238E27FC236}">
              <a16:creationId xmlns:a16="http://schemas.microsoft.com/office/drawing/2014/main" id="{E293FD5A-75B2-DE94-4F16-3FA1E1FEBAD6}"/>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8FA345F7-BAAF-8D36-9613-748178CF1660}"/>
              </a:ext>
            </a:extLst>
          </p:cNvPr>
          <p:cNvGrpSpPr/>
          <p:nvPr/>
        </p:nvGrpSpPr>
        <p:grpSpPr>
          <a:xfrm>
            <a:off x="514350" y="514350"/>
            <a:ext cx="17259300" cy="9258300"/>
            <a:chOff x="0" y="0"/>
            <a:chExt cx="6185343" cy="3317966"/>
          </a:xfrm>
        </p:grpSpPr>
        <p:sp>
          <p:nvSpPr>
            <p:cNvPr id="3" name="Freeform 3">
              <a:extLst>
                <a:ext uri="{FF2B5EF4-FFF2-40B4-BE49-F238E27FC236}">
                  <a16:creationId xmlns:a16="http://schemas.microsoft.com/office/drawing/2014/main" id="{EFD35FDC-62B8-B4D5-E227-69B465F127E8}"/>
                </a:ext>
              </a:extLst>
            </p:cNvPr>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a:extLst>
                <a:ext uri="{FF2B5EF4-FFF2-40B4-BE49-F238E27FC236}">
                  <a16:creationId xmlns:a16="http://schemas.microsoft.com/office/drawing/2014/main" id="{7B63C3BC-6C25-28C6-66A7-2205630BA6AC}"/>
                </a:ext>
              </a:extLst>
            </p:cNvPr>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sp>
        <p:nvSpPr>
          <p:cNvPr id="5" name="Freeform 5">
            <a:extLst>
              <a:ext uri="{FF2B5EF4-FFF2-40B4-BE49-F238E27FC236}">
                <a16:creationId xmlns:a16="http://schemas.microsoft.com/office/drawing/2014/main" id="{CB16D741-1A3B-210A-D5CE-B4E96C8F69AF}"/>
              </a:ext>
            </a:extLst>
          </p:cNvPr>
          <p:cNvSpPr/>
          <p:nvPr/>
        </p:nvSpPr>
        <p:spPr>
          <a:xfrm>
            <a:off x="1028700" y="1028700"/>
            <a:ext cx="4352792" cy="1508968"/>
          </a:xfrm>
          <a:custGeom>
            <a:avLst/>
            <a:gdLst/>
            <a:ahLst/>
            <a:cxnLst/>
            <a:rect l="l" t="t" r="r" b="b"/>
            <a:pathLst>
              <a:path w="4352792" h="1508968">
                <a:moveTo>
                  <a:pt x="0" y="0"/>
                </a:moveTo>
                <a:lnTo>
                  <a:pt x="4352792" y="0"/>
                </a:lnTo>
                <a:lnTo>
                  <a:pt x="4352792" y="1508968"/>
                </a:lnTo>
                <a:lnTo>
                  <a:pt x="0" y="1508968"/>
                </a:lnTo>
                <a:lnTo>
                  <a:pt x="0" y="0"/>
                </a:lnTo>
                <a:close/>
              </a:path>
            </a:pathLst>
          </a:custGeom>
          <a:blipFill>
            <a:blip r:embed="rId3"/>
            <a:stretch>
              <a:fillRect/>
            </a:stretch>
          </a:blipFill>
        </p:spPr>
        <p:txBody>
          <a:bodyPr/>
          <a:lstStyle/>
          <a:p>
            <a:endParaRPr lang="es-SV"/>
          </a:p>
        </p:txBody>
      </p:sp>
      <p:sp>
        <p:nvSpPr>
          <p:cNvPr id="6" name="TextBox 6">
            <a:extLst>
              <a:ext uri="{FF2B5EF4-FFF2-40B4-BE49-F238E27FC236}">
                <a16:creationId xmlns:a16="http://schemas.microsoft.com/office/drawing/2014/main" id="{A6E8016A-9B4D-B412-5F69-97855D79ED20}"/>
              </a:ext>
            </a:extLst>
          </p:cNvPr>
          <p:cNvSpPr txBox="1"/>
          <p:nvPr/>
        </p:nvSpPr>
        <p:spPr>
          <a:xfrm>
            <a:off x="1028700" y="3615036"/>
            <a:ext cx="16249650" cy="4164923"/>
          </a:xfrm>
          <a:prstGeom prst="rect">
            <a:avLst/>
          </a:prstGeom>
        </p:spPr>
        <p:txBody>
          <a:bodyPr wrap="square" lIns="0" tIns="0" rIns="0" bIns="0" rtlCol="0" anchor="t">
            <a:spAutoFit/>
          </a:bodyPr>
          <a:lstStyle/>
          <a:p>
            <a:pPr algn="ctr">
              <a:defRPr sz="2000" b="1"/>
            </a:pPr>
            <a:r>
              <a:rPr lang="es-MX" sz="7200" dirty="0"/>
              <a:t>Sección 3. (Apoyo de socios)</a:t>
            </a:r>
          </a:p>
          <a:p>
            <a:pPr algn="ctr">
              <a:defRPr sz="2000" b="1"/>
            </a:pPr>
            <a:endParaRPr lang="es-MX" sz="7200" dirty="0"/>
          </a:p>
          <a:p>
            <a:pPr algn="ctr">
              <a:defRPr sz="2000" b="1"/>
            </a:pPr>
            <a:endParaRPr lang="es-MX" sz="7200" dirty="0"/>
          </a:p>
          <a:p>
            <a:pPr marL="0" lvl="0" indent="0" algn="ctr">
              <a:lnSpc>
                <a:spcPts val="7099"/>
              </a:lnSpc>
              <a:spcBef>
                <a:spcPct val="0"/>
              </a:spcBef>
            </a:pPr>
            <a:endParaRPr lang="en-US" sz="5360" b="1" dirty="0">
              <a:solidFill>
                <a:srgbClr val="32322F"/>
              </a:solidFill>
              <a:latin typeface="Open Sauce Bold"/>
              <a:ea typeface="Open Sauce Bold"/>
              <a:cs typeface="Open Sauce Bold"/>
              <a:sym typeface="Open Sauce Bold"/>
            </a:endParaRPr>
          </a:p>
        </p:txBody>
      </p:sp>
    </p:spTree>
    <p:extLst>
      <p:ext uri="{BB962C8B-B14F-4D97-AF65-F5344CB8AC3E}">
        <p14:creationId xmlns:p14="http://schemas.microsoft.com/office/powerpoint/2010/main" val="40871899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a:extLst>
            <a:ext uri="{FF2B5EF4-FFF2-40B4-BE49-F238E27FC236}">
              <a16:creationId xmlns:a16="http://schemas.microsoft.com/office/drawing/2014/main" id="{4CE5331D-78DF-8E30-C5C8-078F331D9C8B}"/>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7B7E8BF3-72F2-ADC3-8ECA-DDEDB2C44072}"/>
              </a:ext>
            </a:extLst>
          </p:cNvPr>
          <p:cNvGrpSpPr/>
          <p:nvPr/>
        </p:nvGrpSpPr>
        <p:grpSpPr>
          <a:xfrm>
            <a:off x="514350" y="514350"/>
            <a:ext cx="17259300" cy="9258300"/>
            <a:chOff x="0" y="0"/>
            <a:chExt cx="6185343" cy="3317966"/>
          </a:xfrm>
        </p:grpSpPr>
        <p:sp>
          <p:nvSpPr>
            <p:cNvPr id="3" name="Freeform 3">
              <a:extLst>
                <a:ext uri="{FF2B5EF4-FFF2-40B4-BE49-F238E27FC236}">
                  <a16:creationId xmlns:a16="http://schemas.microsoft.com/office/drawing/2014/main" id="{8CF9EF85-8F83-1C62-2468-4F4CB016AD7B}"/>
                </a:ext>
              </a:extLst>
            </p:cNvPr>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a:extLst>
                <a:ext uri="{FF2B5EF4-FFF2-40B4-BE49-F238E27FC236}">
                  <a16:creationId xmlns:a16="http://schemas.microsoft.com/office/drawing/2014/main" id="{7A23D8B6-9D14-479D-3F80-DF8EDA8D1DB5}"/>
                </a:ext>
              </a:extLst>
            </p:cNvPr>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graphicFrame>
        <p:nvGraphicFramePr>
          <p:cNvPr id="7" name="Table 3">
            <a:extLst>
              <a:ext uri="{FF2B5EF4-FFF2-40B4-BE49-F238E27FC236}">
                <a16:creationId xmlns:a16="http://schemas.microsoft.com/office/drawing/2014/main" id="{CFA776EE-D2E3-179F-FC7A-49244DE69A52}"/>
              </a:ext>
            </a:extLst>
          </p:cNvPr>
          <p:cNvGraphicFramePr>
            <a:graphicFrameLocks noGrp="1"/>
          </p:cNvGraphicFramePr>
          <p:nvPr>
            <p:extLst>
              <p:ext uri="{D42A27DB-BD31-4B8C-83A1-F6EECF244321}">
                <p14:modId xmlns:p14="http://schemas.microsoft.com/office/powerpoint/2010/main" val="416622255"/>
              </p:ext>
            </p:extLst>
          </p:nvPr>
        </p:nvGraphicFramePr>
        <p:xfrm>
          <a:off x="838200" y="1562100"/>
          <a:ext cx="16687800" cy="7467600"/>
        </p:xfrm>
        <a:graphic>
          <a:graphicData uri="http://schemas.openxmlformats.org/drawingml/2006/table">
            <a:tbl>
              <a:tblPr firstRow="1" bandRow="1">
                <a:tableStyleId>{5940675A-B579-460E-94D1-54222C63F5DA}</a:tableStyleId>
              </a:tblPr>
              <a:tblGrid>
                <a:gridCol w="3337560">
                  <a:extLst>
                    <a:ext uri="{9D8B030D-6E8A-4147-A177-3AD203B41FA5}">
                      <a16:colId xmlns:a16="http://schemas.microsoft.com/office/drawing/2014/main" val="20000"/>
                    </a:ext>
                  </a:extLst>
                </a:gridCol>
                <a:gridCol w="4171950">
                  <a:extLst>
                    <a:ext uri="{9D8B030D-6E8A-4147-A177-3AD203B41FA5}">
                      <a16:colId xmlns:a16="http://schemas.microsoft.com/office/drawing/2014/main" val="20001"/>
                    </a:ext>
                  </a:extLst>
                </a:gridCol>
                <a:gridCol w="7008876">
                  <a:extLst>
                    <a:ext uri="{9D8B030D-6E8A-4147-A177-3AD203B41FA5}">
                      <a16:colId xmlns:a16="http://schemas.microsoft.com/office/drawing/2014/main" val="20002"/>
                    </a:ext>
                  </a:extLst>
                </a:gridCol>
                <a:gridCol w="2169414">
                  <a:extLst>
                    <a:ext uri="{9D8B030D-6E8A-4147-A177-3AD203B41FA5}">
                      <a16:colId xmlns:a16="http://schemas.microsoft.com/office/drawing/2014/main" val="20003"/>
                    </a:ext>
                  </a:extLst>
                </a:gridCol>
              </a:tblGrid>
              <a:tr h="1081755">
                <a:tc>
                  <a:txBody>
                    <a:bodyPr/>
                    <a:lstStyle/>
                    <a:p>
                      <a:pPr algn="ctr">
                        <a:defRPr sz="1100" b="1"/>
                      </a:pPr>
                      <a:r>
                        <a:rPr sz="2800" dirty="0">
                          <a:solidFill>
                            <a:schemeClr val="bg1"/>
                          </a:solidFill>
                        </a:rPr>
                        <a:t>Socio / Fuente</a:t>
                      </a:r>
                    </a:p>
                  </a:txBody>
                  <a:tcPr>
                    <a:solidFill>
                      <a:schemeClr val="tx2"/>
                    </a:solidFill>
                  </a:tcPr>
                </a:tc>
                <a:tc>
                  <a:txBody>
                    <a:bodyPr/>
                    <a:lstStyle/>
                    <a:p>
                      <a:pPr algn="ctr">
                        <a:defRPr sz="1100" b="1"/>
                      </a:pPr>
                      <a:r>
                        <a:rPr sz="2800" dirty="0">
                          <a:solidFill>
                            <a:schemeClr val="bg1"/>
                          </a:solidFill>
                        </a:rPr>
                        <a:t>Tipo de </a:t>
                      </a:r>
                      <a:r>
                        <a:rPr sz="2800" dirty="0" err="1">
                          <a:solidFill>
                            <a:schemeClr val="bg1"/>
                          </a:solidFill>
                        </a:rPr>
                        <a:t>actividad</a:t>
                      </a:r>
                      <a:endParaRPr sz="2800" dirty="0">
                        <a:solidFill>
                          <a:schemeClr val="bg1"/>
                        </a:solidFill>
                      </a:endParaRPr>
                    </a:p>
                  </a:txBody>
                  <a:tcPr>
                    <a:solidFill>
                      <a:schemeClr val="tx2"/>
                    </a:solidFill>
                  </a:tcPr>
                </a:tc>
                <a:tc>
                  <a:txBody>
                    <a:bodyPr/>
                    <a:lstStyle/>
                    <a:p>
                      <a:pPr algn="ctr">
                        <a:defRPr sz="1100" b="1"/>
                      </a:pPr>
                      <a:r>
                        <a:rPr sz="2800" dirty="0" err="1">
                          <a:solidFill>
                            <a:schemeClr val="bg1"/>
                          </a:solidFill>
                        </a:rPr>
                        <a:t>Descripción</a:t>
                      </a:r>
                      <a:endParaRPr sz="2800" dirty="0">
                        <a:solidFill>
                          <a:schemeClr val="bg1"/>
                        </a:solidFill>
                      </a:endParaRPr>
                    </a:p>
                  </a:txBody>
                  <a:tcPr>
                    <a:solidFill>
                      <a:schemeClr val="tx2"/>
                    </a:solidFill>
                  </a:tcPr>
                </a:tc>
                <a:tc>
                  <a:txBody>
                    <a:bodyPr/>
                    <a:lstStyle/>
                    <a:p>
                      <a:pPr algn="ctr">
                        <a:defRPr sz="1100" b="1"/>
                      </a:pPr>
                      <a:r>
                        <a:rPr sz="2800" dirty="0">
                          <a:solidFill>
                            <a:schemeClr val="bg1"/>
                          </a:solidFill>
                        </a:rPr>
                        <a:t>Monto (USD)</a:t>
                      </a:r>
                    </a:p>
                  </a:txBody>
                  <a:tcPr>
                    <a:solidFill>
                      <a:schemeClr val="tx2"/>
                    </a:solidFill>
                  </a:tcPr>
                </a:tc>
                <a:extLst>
                  <a:ext uri="{0D108BD9-81ED-4DB2-BD59-A6C34878D82A}">
                    <a16:rowId xmlns:a16="http://schemas.microsoft.com/office/drawing/2014/main" val="10000"/>
                  </a:ext>
                </a:extLst>
              </a:tr>
              <a:tr h="1081755">
                <a:tc>
                  <a:txBody>
                    <a:bodyPr/>
                    <a:lstStyle/>
                    <a:p>
                      <a:pPr algn="l">
                        <a:defRPr sz="1100"/>
                      </a:pPr>
                      <a:r>
                        <a:rPr sz="2800"/>
                        <a:t>PASMO</a:t>
                      </a:r>
                    </a:p>
                  </a:txBody>
                  <a:tcPr/>
                </a:tc>
                <a:tc>
                  <a:txBody>
                    <a:bodyPr/>
                    <a:lstStyle/>
                    <a:p>
                      <a:pPr algn="l">
                        <a:defRPr sz="1100"/>
                      </a:pPr>
                      <a:r>
                        <a:rPr sz="2800"/>
                        <a:t>Reuniones del Comité Ejecutivo</a:t>
                      </a:r>
                    </a:p>
                  </a:txBody>
                  <a:tcPr/>
                </a:tc>
                <a:tc>
                  <a:txBody>
                    <a:bodyPr/>
                    <a:lstStyle/>
                    <a:p>
                      <a:pPr algn="l">
                        <a:defRPr sz="1100"/>
                      </a:pPr>
                      <a:r>
                        <a:rPr sz="2800"/>
                        <a:t>Se realizarán actividades del MCP-ES utilizando las instalaciones de PASMO.</a:t>
                      </a:r>
                    </a:p>
                  </a:txBody>
                  <a:tcPr/>
                </a:tc>
                <a:tc>
                  <a:txBody>
                    <a:bodyPr/>
                    <a:lstStyle/>
                    <a:p>
                      <a:pPr algn="l">
                        <a:defRPr sz="1100"/>
                      </a:pPr>
                      <a:r>
                        <a:rPr sz="2800"/>
                        <a:t>1,000</a:t>
                      </a:r>
                    </a:p>
                  </a:txBody>
                  <a:tcPr/>
                </a:tc>
                <a:extLst>
                  <a:ext uri="{0D108BD9-81ED-4DB2-BD59-A6C34878D82A}">
                    <a16:rowId xmlns:a16="http://schemas.microsoft.com/office/drawing/2014/main" val="10001"/>
                  </a:ext>
                </a:extLst>
              </a:tr>
              <a:tr h="2058825">
                <a:tc>
                  <a:txBody>
                    <a:bodyPr/>
                    <a:lstStyle/>
                    <a:p>
                      <a:pPr algn="l">
                        <a:defRPr sz="1100"/>
                      </a:pPr>
                      <a:r>
                        <a:rPr sz="2800"/>
                        <a:t>MINSAL</a:t>
                      </a:r>
                    </a:p>
                  </a:txBody>
                  <a:tcPr/>
                </a:tc>
                <a:tc>
                  <a:txBody>
                    <a:bodyPr/>
                    <a:lstStyle/>
                    <a:p>
                      <a:pPr algn="l">
                        <a:defRPr sz="1100"/>
                      </a:pPr>
                      <a:r>
                        <a:rPr sz="2800"/>
                        <a:t>Talleres, reuniones y capacitaciones</a:t>
                      </a:r>
                    </a:p>
                  </a:txBody>
                  <a:tcPr/>
                </a:tc>
                <a:tc>
                  <a:txBody>
                    <a:bodyPr/>
                    <a:lstStyle/>
                    <a:p>
                      <a:pPr algn="l">
                        <a:defRPr sz="1100"/>
                      </a:pPr>
                      <a:r>
                        <a:rPr sz="2800" dirty="0" err="1"/>
                        <a:t>Apoyo</a:t>
                      </a:r>
                      <a:r>
                        <a:rPr sz="2800" dirty="0"/>
                        <a:t> para la </a:t>
                      </a:r>
                      <a:r>
                        <a:rPr sz="2800" dirty="0" err="1"/>
                        <a:t>movilización</a:t>
                      </a:r>
                      <a:r>
                        <a:rPr sz="2800" dirty="0"/>
                        <a:t> </a:t>
                      </a:r>
                      <a:r>
                        <a:rPr sz="2800" dirty="0" err="1"/>
                        <a:t>durante</a:t>
                      </a:r>
                      <a:r>
                        <a:rPr sz="2800" dirty="0"/>
                        <a:t> </a:t>
                      </a:r>
                      <a:r>
                        <a:rPr sz="2800" dirty="0" err="1"/>
                        <a:t>una</a:t>
                      </a:r>
                      <a:r>
                        <a:rPr sz="2800" dirty="0"/>
                        <a:t> </a:t>
                      </a:r>
                      <a:r>
                        <a:rPr sz="2800" dirty="0" err="1"/>
                        <a:t>posible</a:t>
                      </a:r>
                      <a:r>
                        <a:rPr sz="2800" dirty="0"/>
                        <a:t> </a:t>
                      </a:r>
                      <a:r>
                        <a:rPr sz="2800" dirty="0" err="1"/>
                        <a:t>misión</a:t>
                      </a:r>
                      <a:r>
                        <a:rPr sz="2800" dirty="0"/>
                        <a:t> del Fondo Mundial en 2026 (</a:t>
                      </a:r>
                      <a:r>
                        <a:rPr sz="2800" dirty="0" err="1"/>
                        <a:t>vehículo</a:t>
                      </a:r>
                      <a:r>
                        <a:rPr sz="2800" dirty="0"/>
                        <a:t>, </a:t>
                      </a:r>
                      <a:r>
                        <a:rPr sz="2800" dirty="0" err="1"/>
                        <a:t>motorista</a:t>
                      </a:r>
                      <a:r>
                        <a:rPr sz="2800" dirty="0"/>
                        <a:t> y combustible).</a:t>
                      </a:r>
                    </a:p>
                  </a:txBody>
                  <a:tcPr/>
                </a:tc>
                <a:tc>
                  <a:txBody>
                    <a:bodyPr/>
                    <a:lstStyle/>
                    <a:p>
                      <a:pPr algn="l">
                        <a:defRPr sz="1100"/>
                      </a:pPr>
                      <a:r>
                        <a:rPr sz="2800"/>
                        <a:t>2,000</a:t>
                      </a:r>
                    </a:p>
                  </a:txBody>
                  <a:tcPr/>
                </a:tc>
                <a:extLst>
                  <a:ext uri="{0D108BD9-81ED-4DB2-BD59-A6C34878D82A}">
                    <a16:rowId xmlns:a16="http://schemas.microsoft.com/office/drawing/2014/main" val="10002"/>
                  </a:ext>
                </a:extLst>
              </a:tr>
              <a:tr h="1081755">
                <a:tc>
                  <a:txBody>
                    <a:bodyPr/>
                    <a:lstStyle/>
                    <a:p>
                      <a:pPr algn="l">
                        <a:defRPr sz="1100"/>
                      </a:pPr>
                      <a:r>
                        <a:rPr sz="2800"/>
                        <a:t>ONUSIDA</a:t>
                      </a:r>
                    </a:p>
                  </a:txBody>
                  <a:tcPr/>
                </a:tc>
                <a:tc>
                  <a:txBody>
                    <a:bodyPr/>
                    <a:lstStyle/>
                    <a:p>
                      <a:pPr algn="l">
                        <a:defRPr sz="1100"/>
                      </a:pPr>
                      <a:r>
                        <a:rPr sz="2800"/>
                        <a:t>Reuniones del Comité Ejecutivo</a:t>
                      </a:r>
                    </a:p>
                  </a:txBody>
                  <a:tcPr/>
                </a:tc>
                <a:tc>
                  <a:txBody>
                    <a:bodyPr/>
                    <a:lstStyle/>
                    <a:p>
                      <a:pPr algn="l">
                        <a:defRPr sz="1100"/>
                      </a:pPr>
                      <a:r>
                        <a:rPr sz="2800"/>
                        <a:t>Uso de instalaciones de ONUSIDA para actividades del MCP-ES.</a:t>
                      </a:r>
                    </a:p>
                  </a:txBody>
                  <a:tcPr/>
                </a:tc>
                <a:tc>
                  <a:txBody>
                    <a:bodyPr/>
                    <a:lstStyle/>
                    <a:p>
                      <a:pPr algn="l">
                        <a:defRPr sz="1100"/>
                      </a:pPr>
                      <a:r>
                        <a:rPr sz="2800"/>
                        <a:t>1,000</a:t>
                      </a:r>
                    </a:p>
                  </a:txBody>
                  <a:tcPr/>
                </a:tc>
                <a:extLst>
                  <a:ext uri="{0D108BD9-81ED-4DB2-BD59-A6C34878D82A}">
                    <a16:rowId xmlns:a16="http://schemas.microsoft.com/office/drawing/2014/main" val="10003"/>
                  </a:ext>
                </a:extLst>
              </a:tr>
              <a:tr h="1081755">
                <a:tc>
                  <a:txBody>
                    <a:bodyPr/>
                    <a:lstStyle/>
                    <a:p>
                      <a:pPr algn="l">
                        <a:defRPr sz="1100"/>
                      </a:pPr>
                      <a:r>
                        <a:rPr sz="2800"/>
                        <a:t>PLAN Internacional</a:t>
                      </a:r>
                    </a:p>
                  </a:txBody>
                  <a:tcPr/>
                </a:tc>
                <a:tc>
                  <a:txBody>
                    <a:bodyPr/>
                    <a:lstStyle/>
                    <a:p>
                      <a:pPr algn="l">
                        <a:defRPr sz="1100"/>
                      </a:pPr>
                      <a:r>
                        <a:rPr sz="2800"/>
                        <a:t>Material promocional y comunicación</a:t>
                      </a:r>
                    </a:p>
                  </a:txBody>
                  <a:tcPr/>
                </a:tc>
                <a:tc>
                  <a:txBody>
                    <a:bodyPr/>
                    <a:lstStyle/>
                    <a:p>
                      <a:pPr algn="l">
                        <a:defRPr sz="1100"/>
                      </a:pPr>
                      <a:r>
                        <a:rPr sz="2800" dirty="0"/>
                        <a:t>Asistencia </a:t>
                      </a:r>
                      <a:r>
                        <a:rPr sz="2800" dirty="0" err="1"/>
                        <a:t>técnica</a:t>
                      </a:r>
                      <a:r>
                        <a:rPr sz="2800" dirty="0"/>
                        <a:t> en </a:t>
                      </a:r>
                      <a:r>
                        <a:rPr sz="2800" dirty="0" err="1"/>
                        <a:t>comunicaciones</a:t>
                      </a:r>
                      <a:r>
                        <a:rPr sz="2800" dirty="0"/>
                        <a:t>.</a:t>
                      </a:r>
                    </a:p>
                  </a:txBody>
                  <a:tcPr/>
                </a:tc>
                <a:tc>
                  <a:txBody>
                    <a:bodyPr/>
                    <a:lstStyle/>
                    <a:p>
                      <a:pPr algn="l">
                        <a:defRPr sz="1100"/>
                      </a:pPr>
                      <a:r>
                        <a:rPr sz="2800"/>
                        <a:t>1,000</a:t>
                      </a:r>
                    </a:p>
                  </a:txBody>
                  <a:tcPr/>
                </a:tc>
                <a:extLst>
                  <a:ext uri="{0D108BD9-81ED-4DB2-BD59-A6C34878D82A}">
                    <a16:rowId xmlns:a16="http://schemas.microsoft.com/office/drawing/2014/main" val="10004"/>
                  </a:ext>
                </a:extLst>
              </a:tr>
              <a:tr h="1081755">
                <a:tc>
                  <a:txBody>
                    <a:bodyPr/>
                    <a:lstStyle/>
                    <a:p>
                      <a:pPr algn="l">
                        <a:defRPr sz="1100" b="1"/>
                      </a:pPr>
                      <a:r>
                        <a:rPr sz="2800"/>
                        <a:t>Total sección 2 (continuación)</a:t>
                      </a:r>
                    </a:p>
                  </a:txBody>
                  <a:tcPr/>
                </a:tc>
                <a:tc>
                  <a:txBody>
                    <a:bodyPr/>
                    <a:lstStyle/>
                    <a:p>
                      <a:pPr algn="l">
                        <a:defRPr sz="1100" b="1"/>
                      </a:pPr>
                      <a:endParaRPr sz="2800"/>
                    </a:p>
                  </a:txBody>
                  <a:tcPr/>
                </a:tc>
                <a:tc>
                  <a:txBody>
                    <a:bodyPr/>
                    <a:lstStyle/>
                    <a:p>
                      <a:pPr algn="l">
                        <a:defRPr sz="1100" b="1"/>
                      </a:pPr>
                      <a:endParaRPr sz="2800"/>
                    </a:p>
                  </a:txBody>
                  <a:tcPr/>
                </a:tc>
                <a:tc>
                  <a:txBody>
                    <a:bodyPr/>
                    <a:lstStyle/>
                    <a:p>
                      <a:pPr algn="l">
                        <a:defRPr sz="1100" b="1"/>
                      </a:pPr>
                      <a:r>
                        <a:rPr sz="2800" dirty="0"/>
                        <a:t>5,000</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0665082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a:extLst>
            <a:ext uri="{FF2B5EF4-FFF2-40B4-BE49-F238E27FC236}">
              <a16:creationId xmlns:a16="http://schemas.microsoft.com/office/drawing/2014/main" id="{F3E51D3A-4907-4FE7-E2FA-8B9CAC9F2661}"/>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46F15C20-B562-A252-3CD9-B73DF7C8D5CA}"/>
              </a:ext>
            </a:extLst>
          </p:cNvPr>
          <p:cNvGrpSpPr/>
          <p:nvPr/>
        </p:nvGrpSpPr>
        <p:grpSpPr>
          <a:xfrm>
            <a:off x="514350" y="514350"/>
            <a:ext cx="17259300" cy="9258300"/>
            <a:chOff x="0" y="0"/>
            <a:chExt cx="6185343" cy="3317966"/>
          </a:xfrm>
        </p:grpSpPr>
        <p:sp>
          <p:nvSpPr>
            <p:cNvPr id="3" name="Freeform 3">
              <a:extLst>
                <a:ext uri="{FF2B5EF4-FFF2-40B4-BE49-F238E27FC236}">
                  <a16:creationId xmlns:a16="http://schemas.microsoft.com/office/drawing/2014/main" id="{6E4B79F0-CB47-CAB9-C297-B19F25CB313F}"/>
                </a:ext>
              </a:extLst>
            </p:cNvPr>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a:extLst>
                <a:ext uri="{FF2B5EF4-FFF2-40B4-BE49-F238E27FC236}">
                  <a16:creationId xmlns:a16="http://schemas.microsoft.com/office/drawing/2014/main" id="{D71FA56A-C6B6-E002-B853-E792AD98C97F}"/>
                </a:ext>
              </a:extLst>
            </p:cNvPr>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sp>
        <p:nvSpPr>
          <p:cNvPr id="6" name="CuadroTexto 5">
            <a:extLst>
              <a:ext uri="{FF2B5EF4-FFF2-40B4-BE49-F238E27FC236}">
                <a16:creationId xmlns:a16="http://schemas.microsoft.com/office/drawing/2014/main" id="{8629694C-367D-62B5-52A0-C35C794CCCA2}"/>
              </a:ext>
            </a:extLst>
          </p:cNvPr>
          <p:cNvSpPr txBox="1"/>
          <p:nvPr/>
        </p:nvSpPr>
        <p:spPr>
          <a:xfrm>
            <a:off x="1333500" y="2324100"/>
            <a:ext cx="15621000" cy="3416320"/>
          </a:xfrm>
          <a:prstGeom prst="rect">
            <a:avLst/>
          </a:prstGeom>
          <a:noFill/>
        </p:spPr>
        <p:txBody>
          <a:bodyPr wrap="square">
            <a:spAutoFit/>
          </a:bodyPr>
          <a:lstStyle/>
          <a:p>
            <a:pPr algn="just"/>
            <a:r>
              <a:rPr lang="es-MX" sz="3600" b="1" dirty="0"/>
              <a:t>“Esta parte del presupuesto refleja contribuciones o apoyos en especie y logísticos de los socios que conforman el MCP-ES. Incluye la disponibilidad de espacios físicos, apoyo de transporte en caso de misiones del Fondo Mundial, y asistencia técnica en comunicación institucional. El monto total estimado es de USD 5,000, y todos los rubros se ajustan a los costos históricos y a los compromisos habituales de los socios.”</a:t>
            </a:r>
            <a:endParaRPr lang="es-SV" sz="3600" b="1" dirty="0"/>
          </a:p>
        </p:txBody>
      </p:sp>
    </p:spTree>
    <p:extLst>
      <p:ext uri="{BB962C8B-B14F-4D97-AF65-F5344CB8AC3E}">
        <p14:creationId xmlns:p14="http://schemas.microsoft.com/office/powerpoint/2010/main" val="41008653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a:extLst>
            <a:ext uri="{FF2B5EF4-FFF2-40B4-BE49-F238E27FC236}">
              <a16:creationId xmlns:a16="http://schemas.microsoft.com/office/drawing/2014/main" id="{07963559-3DB7-139D-030C-69BA107F0DE3}"/>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7ACEBD8F-7E51-7040-9EDB-8C529B3B38C8}"/>
              </a:ext>
            </a:extLst>
          </p:cNvPr>
          <p:cNvGrpSpPr/>
          <p:nvPr/>
        </p:nvGrpSpPr>
        <p:grpSpPr>
          <a:xfrm>
            <a:off x="514350" y="514350"/>
            <a:ext cx="17259300" cy="9258300"/>
            <a:chOff x="0" y="0"/>
            <a:chExt cx="6185343" cy="3317966"/>
          </a:xfrm>
        </p:grpSpPr>
        <p:sp>
          <p:nvSpPr>
            <p:cNvPr id="3" name="Freeform 3">
              <a:extLst>
                <a:ext uri="{FF2B5EF4-FFF2-40B4-BE49-F238E27FC236}">
                  <a16:creationId xmlns:a16="http://schemas.microsoft.com/office/drawing/2014/main" id="{C2536F56-19A8-AF9A-80A4-BB851EB90E98}"/>
                </a:ext>
              </a:extLst>
            </p:cNvPr>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a:extLst>
                <a:ext uri="{FF2B5EF4-FFF2-40B4-BE49-F238E27FC236}">
                  <a16:creationId xmlns:a16="http://schemas.microsoft.com/office/drawing/2014/main" id="{4D8DC9CF-D6EA-33BE-E4CF-2E7DE7051E61}"/>
                </a:ext>
              </a:extLst>
            </p:cNvPr>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sp>
        <p:nvSpPr>
          <p:cNvPr id="5" name="Freeform 5">
            <a:extLst>
              <a:ext uri="{FF2B5EF4-FFF2-40B4-BE49-F238E27FC236}">
                <a16:creationId xmlns:a16="http://schemas.microsoft.com/office/drawing/2014/main" id="{C4791B71-9021-7FA7-4A4D-A3EB32556CD9}"/>
              </a:ext>
            </a:extLst>
          </p:cNvPr>
          <p:cNvSpPr/>
          <p:nvPr/>
        </p:nvSpPr>
        <p:spPr>
          <a:xfrm>
            <a:off x="1028700" y="1028700"/>
            <a:ext cx="4352792" cy="1508968"/>
          </a:xfrm>
          <a:custGeom>
            <a:avLst/>
            <a:gdLst/>
            <a:ahLst/>
            <a:cxnLst/>
            <a:rect l="l" t="t" r="r" b="b"/>
            <a:pathLst>
              <a:path w="4352792" h="1508968">
                <a:moveTo>
                  <a:pt x="0" y="0"/>
                </a:moveTo>
                <a:lnTo>
                  <a:pt x="4352792" y="0"/>
                </a:lnTo>
                <a:lnTo>
                  <a:pt x="4352792" y="1508968"/>
                </a:lnTo>
                <a:lnTo>
                  <a:pt x="0" y="1508968"/>
                </a:lnTo>
                <a:lnTo>
                  <a:pt x="0" y="0"/>
                </a:lnTo>
                <a:close/>
              </a:path>
            </a:pathLst>
          </a:custGeom>
          <a:blipFill>
            <a:blip r:embed="rId3"/>
            <a:stretch>
              <a:fillRect/>
            </a:stretch>
          </a:blipFill>
        </p:spPr>
        <p:txBody>
          <a:bodyPr/>
          <a:lstStyle/>
          <a:p>
            <a:endParaRPr lang="es-SV"/>
          </a:p>
        </p:txBody>
      </p:sp>
      <p:sp>
        <p:nvSpPr>
          <p:cNvPr id="6" name="TextBox 6">
            <a:extLst>
              <a:ext uri="{FF2B5EF4-FFF2-40B4-BE49-F238E27FC236}">
                <a16:creationId xmlns:a16="http://schemas.microsoft.com/office/drawing/2014/main" id="{98D60E41-7B44-D726-FE60-A3AF0DA1CA9D}"/>
              </a:ext>
            </a:extLst>
          </p:cNvPr>
          <p:cNvSpPr txBox="1"/>
          <p:nvPr/>
        </p:nvSpPr>
        <p:spPr>
          <a:xfrm>
            <a:off x="1028700" y="3615036"/>
            <a:ext cx="16249650" cy="5272918"/>
          </a:xfrm>
          <a:prstGeom prst="rect">
            <a:avLst/>
          </a:prstGeom>
        </p:spPr>
        <p:txBody>
          <a:bodyPr wrap="square" lIns="0" tIns="0" rIns="0" bIns="0" rtlCol="0" anchor="t">
            <a:spAutoFit/>
          </a:bodyPr>
          <a:lstStyle/>
          <a:p>
            <a:pPr algn="ctr">
              <a:defRPr sz="2000" b="1"/>
            </a:pPr>
            <a:r>
              <a:rPr lang="es-MX" sz="7200" dirty="0"/>
              <a:t>Resumen General y Cierre – Presupuesto 2026</a:t>
            </a:r>
          </a:p>
          <a:p>
            <a:pPr algn="ctr">
              <a:defRPr sz="2000" b="1"/>
            </a:pPr>
            <a:endParaRPr lang="es-MX" sz="7200" dirty="0"/>
          </a:p>
          <a:p>
            <a:pPr algn="ctr">
              <a:defRPr sz="2000" b="1"/>
            </a:pPr>
            <a:endParaRPr lang="es-MX" sz="7200" dirty="0"/>
          </a:p>
          <a:p>
            <a:pPr marL="0" lvl="0" indent="0" algn="ctr">
              <a:lnSpc>
                <a:spcPts val="7099"/>
              </a:lnSpc>
              <a:spcBef>
                <a:spcPct val="0"/>
              </a:spcBef>
            </a:pPr>
            <a:endParaRPr lang="en-US" sz="5360" b="1" dirty="0">
              <a:solidFill>
                <a:srgbClr val="32322F"/>
              </a:solidFill>
              <a:latin typeface="Open Sauce Bold"/>
              <a:ea typeface="Open Sauce Bold"/>
              <a:cs typeface="Open Sauce Bold"/>
              <a:sym typeface="Open Sauce Bold"/>
            </a:endParaRPr>
          </a:p>
        </p:txBody>
      </p:sp>
    </p:spTree>
    <p:extLst>
      <p:ext uri="{BB962C8B-B14F-4D97-AF65-F5344CB8AC3E}">
        <p14:creationId xmlns:p14="http://schemas.microsoft.com/office/powerpoint/2010/main" val="34959733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a:extLst>
            <a:ext uri="{FF2B5EF4-FFF2-40B4-BE49-F238E27FC236}">
              <a16:creationId xmlns:a16="http://schemas.microsoft.com/office/drawing/2014/main" id="{7C5BB1F1-356A-8D0F-83E0-EEBE393A0D01}"/>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AA138999-59E5-C5EC-9E78-3015A0049A08}"/>
              </a:ext>
            </a:extLst>
          </p:cNvPr>
          <p:cNvGrpSpPr/>
          <p:nvPr/>
        </p:nvGrpSpPr>
        <p:grpSpPr>
          <a:xfrm>
            <a:off x="514350" y="514350"/>
            <a:ext cx="17259300" cy="9258300"/>
            <a:chOff x="0" y="0"/>
            <a:chExt cx="6185343" cy="3317966"/>
          </a:xfrm>
        </p:grpSpPr>
        <p:sp>
          <p:nvSpPr>
            <p:cNvPr id="3" name="Freeform 3">
              <a:extLst>
                <a:ext uri="{FF2B5EF4-FFF2-40B4-BE49-F238E27FC236}">
                  <a16:creationId xmlns:a16="http://schemas.microsoft.com/office/drawing/2014/main" id="{9F86842F-2E00-A898-C297-704F6720DCAC}"/>
                </a:ext>
              </a:extLst>
            </p:cNvPr>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a:extLst>
                <a:ext uri="{FF2B5EF4-FFF2-40B4-BE49-F238E27FC236}">
                  <a16:creationId xmlns:a16="http://schemas.microsoft.com/office/drawing/2014/main" id="{81FC1571-05E1-BCBD-5D41-6460F082C135}"/>
                </a:ext>
              </a:extLst>
            </p:cNvPr>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graphicFrame>
        <p:nvGraphicFramePr>
          <p:cNvPr id="7" name="Table 3">
            <a:extLst>
              <a:ext uri="{FF2B5EF4-FFF2-40B4-BE49-F238E27FC236}">
                <a16:creationId xmlns:a16="http://schemas.microsoft.com/office/drawing/2014/main" id="{44667EDC-9F06-78C4-F7FE-3E72B90CF912}"/>
              </a:ext>
            </a:extLst>
          </p:cNvPr>
          <p:cNvGraphicFramePr>
            <a:graphicFrameLocks noGrp="1"/>
          </p:cNvGraphicFramePr>
          <p:nvPr>
            <p:extLst>
              <p:ext uri="{D42A27DB-BD31-4B8C-83A1-F6EECF244321}">
                <p14:modId xmlns:p14="http://schemas.microsoft.com/office/powerpoint/2010/main" val="398640"/>
              </p:ext>
            </p:extLst>
          </p:nvPr>
        </p:nvGraphicFramePr>
        <p:xfrm>
          <a:off x="1828800" y="1371600"/>
          <a:ext cx="14782800" cy="7810501"/>
        </p:xfrm>
        <a:graphic>
          <a:graphicData uri="http://schemas.openxmlformats.org/drawingml/2006/table">
            <a:tbl>
              <a:tblPr firstRow="1" bandRow="1">
                <a:tableStyleId>{5940675A-B579-460E-94D1-54222C63F5DA}</a:tableStyleId>
              </a:tblPr>
              <a:tblGrid>
                <a:gridCol w="9855200">
                  <a:extLst>
                    <a:ext uri="{9D8B030D-6E8A-4147-A177-3AD203B41FA5}">
                      <a16:colId xmlns:a16="http://schemas.microsoft.com/office/drawing/2014/main" val="20000"/>
                    </a:ext>
                  </a:extLst>
                </a:gridCol>
                <a:gridCol w="4927600">
                  <a:extLst>
                    <a:ext uri="{9D8B030D-6E8A-4147-A177-3AD203B41FA5}">
                      <a16:colId xmlns:a16="http://schemas.microsoft.com/office/drawing/2014/main" val="20001"/>
                    </a:ext>
                  </a:extLst>
                </a:gridCol>
              </a:tblGrid>
              <a:tr h="1489052">
                <a:tc>
                  <a:txBody>
                    <a:bodyPr/>
                    <a:lstStyle/>
                    <a:p>
                      <a:pPr algn="ctr">
                        <a:defRPr sz="1200" b="1"/>
                      </a:pPr>
                      <a:r>
                        <a:rPr sz="4000" dirty="0" err="1">
                          <a:solidFill>
                            <a:schemeClr val="bg1"/>
                          </a:solidFill>
                        </a:rPr>
                        <a:t>Concepto</a:t>
                      </a:r>
                      <a:endParaRPr sz="4000" dirty="0">
                        <a:solidFill>
                          <a:schemeClr val="bg1"/>
                        </a:solidFill>
                      </a:endParaRPr>
                    </a:p>
                  </a:txBody>
                  <a:tcPr>
                    <a:solidFill>
                      <a:schemeClr val="tx2"/>
                    </a:solidFill>
                  </a:tcPr>
                </a:tc>
                <a:tc>
                  <a:txBody>
                    <a:bodyPr/>
                    <a:lstStyle/>
                    <a:p>
                      <a:pPr algn="ctr">
                        <a:defRPr sz="1200" b="1"/>
                      </a:pPr>
                      <a:r>
                        <a:rPr sz="4000" dirty="0">
                          <a:solidFill>
                            <a:schemeClr val="bg1"/>
                          </a:solidFill>
                        </a:rPr>
                        <a:t>Monto (USD)</a:t>
                      </a:r>
                    </a:p>
                  </a:txBody>
                  <a:tcPr>
                    <a:solidFill>
                      <a:schemeClr val="tx2"/>
                    </a:solidFill>
                  </a:tcPr>
                </a:tc>
                <a:extLst>
                  <a:ext uri="{0D108BD9-81ED-4DB2-BD59-A6C34878D82A}">
                    <a16:rowId xmlns:a16="http://schemas.microsoft.com/office/drawing/2014/main" val="10000"/>
                  </a:ext>
                </a:extLst>
              </a:tr>
              <a:tr h="1610799">
                <a:tc>
                  <a:txBody>
                    <a:bodyPr/>
                    <a:lstStyle/>
                    <a:p>
                      <a:pPr algn="l">
                        <a:defRPr sz="1200"/>
                      </a:pPr>
                      <a:r>
                        <a:rPr sz="4000" dirty="0" err="1"/>
                        <a:t>Sección</a:t>
                      </a:r>
                      <a:r>
                        <a:rPr sz="4000" dirty="0"/>
                        <a:t> 1. Costos </a:t>
                      </a:r>
                      <a:r>
                        <a:rPr sz="4000" dirty="0" err="1"/>
                        <a:t>fijos</a:t>
                      </a:r>
                      <a:r>
                        <a:rPr sz="4000" dirty="0"/>
                        <a:t> y </a:t>
                      </a:r>
                      <a:r>
                        <a:rPr sz="4000" dirty="0" err="1"/>
                        <a:t>recursos</a:t>
                      </a:r>
                      <a:r>
                        <a:rPr sz="4000" dirty="0"/>
                        <a:t> </a:t>
                      </a:r>
                      <a:r>
                        <a:rPr sz="4000" dirty="0" err="1"/>
                        <a:t>humanos</a:t>
                      </a:r>
                      <a:endParaRPr sz="4000" dirty="0"/>
                    </a:p>
                  </a:txBody>
                  <a:tcPr/>
                </a:tc>
                <a:tc>
                  <a:txBody>
                    <a:bodyPr/>
                    <a:lstStyle/>
                    <a:p>
                      <a:pPr algn="l">
                        <a:defRPr sz="1200"/>
                      </a:pPr>
                      <a:r>
                        <a:rPr lang="es-SV" sz="4000" dirty="0"/>
                        <a:t>87,150</a:t>
                      </a:r>
                    </a:p>
                    <a:p>
                      <a:pPr algn="l">
                        <a:defRPr sz="1200"/>
                      </a:pPr>
                      <a:endParaRPr sz="4000" dirty="0"/>
                    </a:p>
                  </a:txBody>
                  <a:tcPr/>
                </a:tc>
                <a:extLst>
                  <a:ext uri="{0D108BD9-81ED-4DB2-BD59-A6C34878D82A}">
                    <a16:rowId xmlns:a16="http://schemas.microsoft.com/office/drawing/2014/main" val="10001"/>
                  </a:ext>
                </a:extLst>
              </a:tr>
              <a:tr h="1610799">
                <a:tc>
                  <a:txBody>
                    <a:bodyPr/>
                    <a:lstStyle/>
                    <a:p>
                      <a:pPr algn="l">
                        <a:defRPr sz="1200"/>
                      </a:pPr>
                      <a:r>
                        <a:rPr sz="4000"/>
                        <a:t>Sección 2. Actividades (sin apoyos de socios)</a:t>
                      </a:r>
                    </a:p>
                  </a:txBody>
                  <a:tcPr/>
                </a:tc>
                <a:tc>
                  <a:txBody>
                    <a:bodyPr/>
                    <a:lstStyle/>
                    <a:p>
                      <a:pPr algn="l">
                        <a:defRPr sz="1200"/>
                      </a:pPr>
                      <a:r>
                        <a:rPr sz="4000" dirty="0"/>
                        <a:t>3</a:t>
                      </a:r>
                      <a:r>
                        <a:rPr lang="es-MX" sz="4000" dirty="0"/>
                        <a:t>7</a:t>
                      </a:r>
                      <a:r>
                        <a:rPr sz="4000" dirty="0"/>
                        <a:t>,</a:t>
                      </a:r>
                      <a:r>
                        <a:rPr lang="es-MX" sz="4000" dirty="0"/>
                        <a:t>85</a:t>
                      </a:r>
                      <a:r>
                        <a:rPr sz="4000" dirty="0"/>
                        <a:t>0</a:t>
                      </a:r>
                    </a:p>
                  </a:txBody>
                  <a:tcPr/>
                </a:tc>
                <a:extLst>
                  <a:ext uri="{0D108BD9-81ED-4DB2-BD59-A6C34878D82A}">
                    <a16:rowId xmlns:a16="http://schemas.microsoft.com/office/drawing/2014/main" val="10002"/>
                  </a:ext>
                </a:extLst>
              </a:tr>
              <a:tr h="1610799">
                <a:tc>
                  <a:txBody>
                    <a:bodyPr/>
                    <a:lstStyle/>
                    <a:p>
                      <a:pPr algn="l">
                        <a:defRPr sz="1200"/>
                      </a:pPr>
                      <a:r>
                        <a:rPr sz="4000" dirty="0" err="1"/>
                        <a:t>Apoyos</a:t>
                      </a:r>
                      <a:r>
                        <a:rPr sz="4000" dirty="0"/>
                        <a:t> de </a:t>
                      </a:r>
                      <a:r>
                        <a:rPr sz="4000" dirty="0" err="1"/>
                        <a:t>socios</a:t>
                      </a:r>
                      <a:r>
                        <a:rPr sz="4000" dirty="0"/>
                        <a:t> (en </a:t>
                      </a:r>
                      <a:r>
                        <a:rPr sz="4000" dirty="0" err="1"/>
                        <a:t>especie</a:t>
                      </a:r>
                      <a:r>
                        <a:rPr sz="4000" dirty="0"/>
                        <a:t> y </a:t>
                      </a:r>
                      <a:r>
                        <a:rPr sz="4000" dirty="0" err="1"/>
                        <a:t>técnicos</a:t>
                      </a:r>
                      <a:r>
                        <a:rPr sz="4000" dirty="0"/>
                        <a:t>)</a:t>
                      </a:r>
                    </a:p>
                  </a:txBody>
                  <a:tcPr/>
                </a:tc>
                <a:tc>
                  <a:txBody>
                    <a:bodyPr/>
                    <a:lstStyle/>
                    <a:p>
                      <a:pPr algn="l">
                        <a:defRPr sz="1200"/>
                      </a:pPr>
                      <a:r>
                        <a:rPr sz="4000" dirty="0"/>
                        <a:t>5,000</a:t>
                      </a:r>
                    </a:p>
                  </a:txBody>
                  <a:tcPr/>
                </a:tc>
                <a:extLst>
                  <a:ext uri="{0D108BD9-81ED-4DB2-BD59-A6C34878D82A}">
                    <a16:rowId xmlns:a16="http://schemas.microsoft.com/office/drawing/2014/main" val="10003"/>
                  </a:ext>
                </a:extLst>
              </a:tr>
              <a:tr h="1489052">
                <a:tc>
                  <a:txBody>
                    <a:bodyPr/>
                    <a:lstStyle/>
                    <a:p>
                      <a:pPr algn="l">
                        <a:defRPr sz="1200" b="1"/>
                      </a:pPr>
                      <a:r>
                        <a:rPr sz="4000" dirty="0"/>
                        <a:t>Total general 2026</a:t>
                      </a:r>
                    </a:p>
                  </a:txBody>
                  <a:tcPr/>
                </a:tc>
                <a:tc>
                  <a:txBody>
                    <a:bodyPr/>
                    <a:lstStyle/>
                    <a:p>
                      <a:pPr algn="l">
                        <a:defRPr sz="1200" b="1"/>
                      </a:pPr>
                      <a:r>
                        <a:rPr sz="4000" dirty="0"/>
                        <a:t>130,000</a:t>
                      </a: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479258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a:extLst>
            <a:ext uri="{FF2B5EF4-FFF2-40B4-BE49-F238E27FC236}">
              <a16:creationId xmlns:a16="http://schemas.microsoft.com/office/drawing/2014/main" id="{2C9B3300-DA11-1677-FF24-861BAA5B029A}"/>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F00A2A1A-E193-73C2-C1F5-BE6B98FF973B}"/>
              </a:ext>
            </a:extLst>
          </p:cNvPr>
          <p:cNvGrpSpPr/>
          <p:nvPr/>
        </p:nvGrpSpPr>
        <p:grpSpPr>
          <a:xfrm>
            <a:off x="514350" y="514350"/>
            <a:ext cx="17259300" cy="9258300"/>
            <a:chOff x="0" y="0"/>
            <a:chExt cx="6185343" cy="3317966"/>
          </a:xfrm>
        </p:grpSpPr>
        <p:sp>
          <p:nvSpPr>
            <p:cNvPr id="3" name="Freeform 3">
              <a:extLst>
                <a:ext uri="{FF2B5EF4-FFF2-40B4-BE49-F238E27FC236}">
                  <a16:creationId xmlns:a16="http://schemas.microsoft.com/office/drawing/2014/main" id="{BA0A41DA-DF37-AA61-C26E-0DB13996E0EB}"/>
                </a:ext>
              </a:extLst>
            </p:cNvPr>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a:extLst>
                <a:ext uri="{FF2B5EF4-FFF2-40B4-BE49-F238E27FC236}">
                  <a16:creationId xmlns:a16="http://schemas.microsoft.com/office/drawing/2014/main" id="{CB771273-9EEE-7556-A133-5D383B76CDFD}"/>
                </a:ext>
              </a:extLst>
            </p:cNvPr>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sp>
        <p:nvSpPr>
          <p:cNvPr id="6" name="CuadroTexto 5">
            <a:extLst>
              <a:ext uri="{FF2B5EF4-FFF2-40B4-BE49-F238E27FC236}">
                <a16:creationId xmlns:a16="http://schemas.microsoft.com/office/drawing/2014/main" id="{665E4A02-E209-AC33-304E-301D7697B92A}"/>
              </a:ext>
            </a:extLst>
          </p:cNvPr>
          <p:cNvSpPr txBox="1"/>
          <p:nvPr/>
        </p:nvSpPr>
        <p:spPr>
          <a:xfrm>
            <a:off x="1333500" y="2324100"/>
            <a:ext cx="15621000" cy="5078313"/>
          </a:xfrm>
          <a:prstGeom prst="rect">
            <a:avLst/>
          </a:prstGeom>
          <a:noFill/>
        </p:spPr>
        <p:txBody>
          <a:bodyPr wrap="square">
            <a:spAutoFit/>
          </a:bodyPr>
          <a:lstStyle/>
          <a:p>
            <a:pPr algn="just"/>
            <a:r>
              <a:rPr lang="es-MX" sz="3600" b="1" dirty="0"/>
              <a:t>El presupuesto total propuesto para el año 2026 asciende a USD 130,000, integrando los costos fijos del funcionamiento del MCP-ES, las actividades planificadas y los apoyos en especie o técnicos aportados por socios estratégicos.</a:t>
            </a:r>
          </a:p>
          <a:p>
            <a:pPr algn="just"/>
            <a:endParaRPr lang="es-MX" sz="3600" b="1" dirty="0"/>
          </a:p>
          <a:p>
            <a:pPr algn="just"/>
            <a:r>
              <a:rPr lang="es-MX" sz="3600" b="1" dirty="0"/>
              <a:t>Este presupuesto asegura la continuidad operativa del mecanismo, el cumplimiento de sus responsabilidades de coordinación y supervisión, y el desarrollo de actividades orientadas al fortalecimiento de la respuesta nacional.</a:t>
            </a:r>
          </a:p>
          <a:p>
            <a:pPr algn="just"/>
            <a:endParaRPr lang="es-MX" sz="3600" b="1" dirty="0"/>
          </a:p>
          <a:p>
            <a:pPr algn="just"/>
            <a:r>
              <a:rPr lang="es-MX" sz="3600" b="1" dirty="0"/>
              <a:t>Se presenta para la revisión y aprobación del pleno del MCP-ES.</a:t>
            </a:r>
            <a:endParaRPr lang="es-SV" sz="3600" b="1" dirty="0"/>
          </a:p>
        </p:txBody>
      </p:sp>
    </p:spTree>
    <p:extLst>
      <p:ext uri="{BB962C8B-B14F-4D97-AF65-F5344CB8AC3E}">
        <p14:creationId xmlns:p14="http://schemas.microsoft.com/office/powerpoint/2010/main" val="34820040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p:cNvGrpSpPr/>
        <p:nvPr/>
      </p:nvGrpSpPr>
      <p:grpSpPr>
        <a:xfrm>
          <a:off x="0" y="0"/>
          <a:ext cx="0" cy="0"/>
          <a:chOff x="0" y="0"/>
          <a:chExt cx="0" cy="0"/>
        </a:xfrm>
      </p:grpSpPr>
      <p:grpSp>
        <p:nvGrpSpPr>
          <p:cNvPr id="2" name="Group 2"/>
          <p:cNvGrpSpPr/>
          <p:nvPr/>
        </p:nvGrpSpPr>
        <p:grpSpPr>
          <a:xfrm>
            <a:off x="514350" y="514350"/>
            <a:ext cx="17259300" cy="9258300"/>
            <a:chOff x="0" y="0"/>
            <a:chExt cx="6185343" cy="3317966"/>
          </a:xfrm>
        </p:grpSpPr>
        <p:sp>
          <p:nvSpPr>
            <p:cNvPr id="3" name="Freeform 3"/>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sp>
        <p:nvSpPr>
          <p:cNvPr id="5" name="Freeform 5"/>
          <p:cNvSpPr/>
          <p:nvPr/>
        </p:nvSpPr>
        <p:spPr>
          <a:xfrm>
            <a:off x="1028700" y="862417"/>
            <a:ext cx="3496106" cy="1211984"/>
          </a:xfrm>
          <a:custGeom>
            <a:avLst/>
            <a:gdLst/>
            <a:ahLst/>
            <a:cxnLst/>
            <a:rect l="l" t="t" r="r" b="b"/>
            <a:pathLst>
              <a:path w="3496106" h="1211984">
                <a:moveTo>
                  <a:pt x="0" y="0"/>
                </a:moveTo>
                <a:lnTo>
                  <a:pt x="3496106" y="0"/>
                </a:lnTo>
                <a:lnTo>
                  <a:pt x="3496106" y="1211983"/>
                </a:lnTo>
                <a:lnTo>
                  <a:pt x="0" y="1211983"/>
                </a:lnTo>
                <a:lnTo>
                  <a:pt x="0" y="0"/>
                </a:lnTo>
                <a:close/>
              </a:path>
            </a:pathLst>
          </a:custGeom>
          <a:blipFill>
            <a:blip r:embed="rId2"/>
            <a:stretch>
              <a:fillRect/>
            </a:stretch>
          </a:blipFill>
        </p:spPr>
        <p:txBody>
          <a:bodyPr/>
          <a:lstStyle/>
          <a:p>
            <a:endParaRPr lang="es-SV"/>
          </a:p>
        </p:txBody>
      </p:sp>
      <p:sp>
        <p:nvSpPr>
          <p:cNvPr id="6" name="Freeform 6"/>
          <p:cNvSpPr/>
          <p:nvPr/>
        </p:nvSpPr>
        <p:spPr>
          <a:xfrm>
            <a:off x="3308552" y="4427584"/>
            <a:ext cx="11670897" cy="3738729"/>
          </a:xfrm>
          <a:custGeom>
            <a:avLst/>
            <a:gdLst/>
            <a:ahLst/>
            <a:cxnLst/>
            <a:rect l="l" t="t" r="r" b="b"/>
            <a:pathLst>
              <a:path w="11670897" h="3738729">
                <a:moveTo>
                  <a:pt x="0" y="0"/>
                </a:moveTo>
                <a:lnTo>
                  <a:pt x="11670896" y="0"/>
                </a:lnTo>
                <a:lnTo>
                  <a:pt x="11670896" y="3738729"/>
                </a:lnTo>
                <a:lnTo>
                  <a:pt x="0" y="3738729"/>
                </a:lnTo>
                <a:lnTo>
                  <a:pt x="0" y="0"/>
                </a:lnTo>
                <a:close/>
              </a:path>
            </a:pathLst>
          </a:custGeom>
          <a:blipFill>
            <a:blip r:embed="rId3"/>
            <a:stretch>
              <a:fillRect/>
            </a:stretch>
          </a:blipFill>
        </p:spPr>
        <p:txBody>
          <a:bodyPr/>
          <a:lstStyle/>
          <a:p>
            <a:endParaRPr lang="es-SV"/>
          </a:p>
        </p:txBody>
      </p:sp>
      <p:sp>
        <p:nvSpPr>
          <p:cNvPr id="7" name="TextBox 7"/>
          <p:cNvSpPr txBox="1"/>
          <p:nvPr/>
        </p:nvSpPr>
        <p:spPr>
          <a:xfrm>
            <a:off x="4028444" y="2496683"/>
            <a:ext cx="11297895" cy="1215390"/>
          </a:xfrm>
          <a:prstGeom prst="rect">
            <a:avLst/>
          </a:prstGeom>
        </p:spPr>
        <p:txBody>
          <a:bodyPr lIns="0" tIns="0" rIns="0" bIns="0" rtlCol="0" anchor="t">
            <a:spAutoFit/>
          </a:bodyPr>
          <a:lstStyle/>
          <a:p>
            <a:pPr algn="l">
              <a:lnSpc>
                <a:spcPts val="9180"/>
              </a:lnSpc>
            </a:pPr>
            <a:r>
              <a:rPr lang="en-US" sz="9000" b="1">
                <a:solidFill>
                  <a:srgbClr val="32322F"/>
                </a:solidFill>
                <a:latin typeface="Open Sauce Bold"/>
                <a:ea typeface="Open Sauce Bold"/>
                <a:cs typeface="Open Sauce Bold"/>
                <a:sym typeface="Open Sauce Bold"/>
              </a:rPr>
              <a:t>¡Muchas gracias!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p:cNvGrpSpPr/>
        <p:nvPr/>
      </p:nvGrpSpPr>
      <p:grpSpPr>
        <a:xfrm>
          <a:off x="0" y="0"/>
          <a:ext cx="0" cy="0"/>
          <a:chOff x="0" y="0"/>
          <a:chExt cx="0" cy="0"/>
        </a:xfrm>
      </p:grpSpPr>
      <p:grpSp>
        <p:nvGrpSpPr>
          <p:cNvPr id="2" name="Group 2"/>
          <p:cNvGrpSpPr/>
          <p:nvPr/>
        </p:nvGrpSpPr>
        <p:grpSpPr>
          <a:xfrm>
            <a:off x="514350" y="514350"/>
            <a:ext cx="17259300" cy="9258300"/>
            <a:chOff x="0" y="0"/>
            <a:chExt cx="6185343" cy="3317966"/>
          </a:xfrm>
        </p:grpSpPr>
        <p:sp>
          <p:nvSpPr>
            <p:cNvPr id="3" name="Freeform 3"/>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pic>
        <p:nvPicPr>
          <p:cNvPr id="7" name="Imagen 6">
            <a:extLst>
              <a:ext uri="{FF2B5EF4-FFF2-40B4-BE49-F238E27FC236}">
                <a16:creationId xmlns:a16="http://schemas.microsoft.com/office/drawing/2014/main" id="{03E13D72-FDCE-AF8B-774F-D07620A4B76C}"/>
              </a:ext>
            </a:extLst>
          </p:cNvPr>
          <p:cNvPicPr>
            <a:picLocks noChangeAspect="1"/>
          </p:cNvPicPr>
          <p:nvPr/>
        </p:nvPicPr>
        <p:blipFill>
          <a:blip r:embed="rId3"/>
          <a:srcRect l="1336" r="2646" b="3466"/>
          <a:stretch>
            <a:fillRect/>
          </a:stretch>
        </p:blipFill>
        <p:spPr>
          <a:xfrm>
            <a:off x="762000" y="1295400"/>
            <a:ext cx="16764000" cy="74295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p:cNvGrpSpPr/>
        <p:nvPr/>
      </p:nvGrpSpPr>
      <p:grpSpPr>
        <a:xfrm>
          <a:off x="0" y="0"/>
          <a:ext cx="0" cy="0"/>
          <a:chOff x="0" y="0"/>
          <a:chExt cx="0" cy="0"/>
        </a:xfrm>
      </p:grpSpPr>
      <p:grpSp>
        <p:nvGrpSpPr>
          <p:cNvPr id="2" name="Group 2"/>
          <p:cNvGrpSpPr/>
          <p:nvPr/>
        </p:nvGrpSpPr>
        <p:grpSpPr>
          <a:xfrm>
            <a:off x="514350" y="514350"/>
            <a:ext cx="17259300" cy="9258300"/>
            <a:chOff x="0" y="0"/>
            <a:chExt cx="6185343" cy="3317966"/>
          </a:xfrm>
        </p:grpSpPr>
        <p:sp>
          <p:nvSpPr>
            <p:cNvPr id="3" name="Freeform 3"/>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pic>
        <p:nvPicPr>
          <p:cNvPr id="7" name="Imagen 6">
            <a:extLst>
              <a:ext uri="{FF2B5EF4-FFF2-40B4-BE49-F238E27FC236}">
                <a16:creationId xmlns:a16="http://schemas.microsoft.com/office/drawing/2014/main" id="{70B2F1DB-DDD7-9169-6283-5E2446CC4FAA}"/>
              </a:ext>
            </a:extLst>
          </p:cNvPr>
          <p:cNvPicPr>
            <a:picLocks noChangeAspect="1"/>
          </p:cNvPicPr>
          <p:nvPr/>
        </p:nvPicPr>
        <p:blipFill>
          <a:blip r:embed="rId3"/>
          <a:srcRect t="5717" r="1379"/>
          <a:stretch>
            <a:fillRect/>
          </a:stretch>
        </p:blipFill>
        <p:spPr>
          <a:xfrm>
            <a:off x="1066801" y="1866900"/>
            <a:ext cx="16154400" cy="7086599"/>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p:cNvGrpSpPr/>
        <p:nvPr/>
      </p:nvGrpSpPr>
      <p:grpSpPr>
        <a:xfrm>
          <a:off x="0" y="0"/>
          <a:ext cx="0" cy="0"/>
          <a:chOff x="0" y="0"/>
          <a:chExt cx="0" cy="0"/>
        </a:xfrm>
      </p:grpSpPr>
      <p:grpSp>
        <p:nvGrpSpPr>
          <p:cNvPr id="2" name="Group 2"/>
          <p:cNvGrpSpPr/>
          <p:nvPr/>
        </p:nvGrpSpPr>
        <p:grpSpPr>
          <a:xfrm>
            <a:off x="514350" y="514350"/>
            <a:ext cx="17259300" cy="9258300"/>
            <a:chOff x="0" y="0"/>
            <a:chExt cx="6185343" cy="3317966"/>
          </a:xfrm>
        </p:grpSpPr>
        <p:sp>
          <p:nvSpPr>
            <p:cNvPr id="3" name="Freeform 3"/>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pic>
        <p:nvPicPr>
          <p:cNvPr id="10" name="Imagen 9">
            <a:extLst>
              <a:ext uri="{FF2B5EF4-FFF2-40B4-BE49-F238E27FC236}">
                <a16:creationId xmlns:a16="http://schemas.microsoft.com/office/drawing/2014/main" id="{30F077E4-2326-E932-D63B-007271A2D44B}"/>
              </a:ext>
            </a:extLst>
          </p:cNvPr>
          <p:cNvPicPr>
            <a:picLocks noChangeAspect="1"/>
          </p:cNvPicPr>
          <p:nvPr/>
        </p:nvPicPr>
        <p:blipFill>
          <a:blip r:embed="rId3"/>
          <a:stretch>
            <a:fillRect/>
          </a:stretch>
        </p:blipFill>
        <p:spPr>
          <a:xfrm>
            <a:off x="914399" y="1409700"/>
            <a:ext cx="16828189" cy="65532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p:cNvGrpSpPr/>
        <p:nvPr/>
      </p:nvGrpSpPr>
      <p:grpSpPr>
        <a:xfrm>
          <a:off x="0" y="0"/>
          <a:ext cx="0" cy="0"/>
          <a:chOff x="0" y="0"/>
          <a:chExt cx="0" cy="0"/>
        </a:xfrm>
      </p:grpSpPr>
      <p:grpSp>
        <p:nvGrpSpPr>
          <p:cNvPr id="2" name="Group 2"/>
          <p:cNvGrpSpPr/>
          <p:nvPr/>
        </p:nvGrpSpPr>
        <p:grpSpPr>
          <a:xfrm>
            <a:off x="514350" y="514350"/>
            <a:ext cx="17259300" cy="9258300"/>
            <a:chOff x="0" y="0"/>
            <a:chExt cx="6185343" cy="3317966"/>
          </a:xfrm>
        </p:grpSpPr>
        <p:sp>
          <p:nvSpPr>
            <p:cNvPr id="3" name="Freeform 3"/>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sp>
        <p:nvSpPr>
          <p:cNvPr id="5" name="Freeform 5"/>
          <p:cNvSpPr/>
          <p:nvPr/>
        </p:nvSpPr>
        <p:spPr>
          <a:xfrm>
            <a:off x="1028700" y="1028700"/>
            <a:ext cx="4352792" cy="1508968"/>
          </a:xfrm>
          <a:custGeom>
            <a:avLst/>
            <a:gdLst/>
            <a:ahLst/>
            <a:cxnLst/>
            <a:rect l="l" t="t" r="r" b="b"/>
            <a:pathLst>
              <a:path w="4352792" h="1508968">
                <a:moveTo>
                  <a:pt x="0" y="0"/>
                </a:moveTo>
                <a:lnTo>
                  <a:pt x="4352792" y="0"/>
                </a:lnTo>
                <a:lnTo>
                  <a:pt x="4352792" y="1508968"/>
                </a:lnTo>
                <a:lnTo>
                  <a:pt x="0" y="1508968"/>
                </a:lnTo>
                <a:lnTo>
                  <a:pt x="0" y="0"/>
                </a:lnTo>
                <a:close/>
              </a:path>
            </a:pathLst>
          </a:custGeom>
          <a:blipFill>
            <a:blip r:embed="rId3"/>
            <a:stretch>
              <a:fillRect/>
            </a:stretch>
          </a:blipFill>
        </p:spPr>
        <p:txBody>
          <a:bodyPr/>
          <a:lstStyle/>
          <a:p>
            <a:endParaRPr lang="es-SV"/>
          </a:p>
        </p:txBody>
      </p:sp>
      <p:sp>
        <p:nvSpPr>
          <p:cNvPr id="6" name="TextBox 6"/>
          <p:cNvSpPr txBox="1"/>
          <p:nvPr/>
        </p:nvSpPr>
        <p:spPr>
          <a:xfrm>
            <a:off x="1028700" y="3615036"/>
            <a:ext cx="16249650" cy="3056927"/>
          </a:xfrm>
          <a:prstGeom prst="rect">
            <a:avLst/>
          </a:prstGeom>
        </p:spPr>
        <p:txBody>
          <a:bodyPr wrap="square" lIns="0" tIns="0" rIns="0" bIns="0" rtlCol="0" anchor="t">
            <a:spAutoFit/>
          </a:bodyPr>
          <a:lstStyle/>
          <a:p>
            <a:pPr algn="ctr">
              <a:defRPr sz="2000" b="1"/>
            </a:pPr>
            <a:r>
              <a:rPr lang="es-MX" sz="7200" dirty="0"/>
              <a:t>Sección 1. Costos Fijos y Recursos Humanos – Presupuesto 2026</a:t>
            </a:r>
          </a:p>
          <a:p>
            <a:pPr marL="0" lvl="0" indent="0" algn="ctr">
              <a:lnSpc>
                <a:spcPts val="7099"/>
              </a:lnSpc>
              <a:spcBef>
                <a:spcPct val="0"/>
              </a:spcBef>
            </a:pPr>
            <a:endParaRPr lang="en-US" sz="5360" b="1" dirty="0">
              <a:solidFill>
                <a:srgbClr val="32322F"/>
              </a:solidFill>
              <a:latin typeface="Open Sauce Bold"/>
              <a:ea typeface="Open Sauce Bold"/>
              <a:cs typeface="Open Sauce Bold"/>
              <a:sym typeface="Open Sauce Bo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p:cNvGrpSpPr/>
        <p:nvPr/>
      </p:nvGrpSpPr>
      <p:grpSpPr>
        <a:xfrm>
          <a:off x="0" y="0"/>
          <a:ext cx="0" cy="0"/>
          <a:chOff x="0" y="0"/>
          <a:chExt cx="0" cy="0"/>
        </a:xfrm>
      </p:grpSpPr>
      <p:grpSp>
        <p:nvGrpSpPr>
          <p:cNvPr id="2" name="Group 2"/>
          <p:cNvGrpSpPr/>
          <p:nvPr/>
        </p:nvGrpSpPr>
        <p:grpSpPr>
          <a:xfrm>
            <a:off x="514350" y="514350"/>
            <a:ext cx="17259300" cy="9258300"/>
            <a:chOff x="0" y="0"/>
            <a:chExt cx="6185343" cy="3317966"/>
          </a:xfrm>
        </p:grpSpPr>
        <p:sp>
          <p:nvSpPr>
            <p:cNvPr id="3" name="Freeform 3"/>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graphicFrame>
        <p:nvGraphicFramePr>
          <p:cNvPr id="7" name="Table 3">
            <a:extLst>
              <a:ext uri="{FF2B5EF4-FFF2-40B4-BE49-F238E27FC236}">
                <a16:creationId xmlns:a16="http://schemas.microsoft.com/office/drawing/2014/main" id="{787B250D-94C9-DBDF-E69A-CEA7223301E7}"/>
              </a:ext>
            </a:extLst>
          </p:cNvPr>
          <p:cNvGraphicFramePr>
            <a:graphicFrameLocks noGrp="1"/>
          </p:cNvGraphicFramePr>
          <p:nvPr>
            <p:extLst>
              <p:ext uri="{D42A27DB-BD31-4B8C-83A1-F6EECF244321}">
                <p14:modId xmlns:p14="http://schemas.microsoft.com/office/powerpoint/2010/main" val="4101115715"/>
              </p:ext>
            </p:extLst>
          </p:nvPr>
        </p:nvGraphicFramePr>
        <p:xfrm>
          <a:off x="2209800" y="1638300"/>
          <a:ext cx="13944600" cy="7581900"/>
        </p:xfrm>
        <a:graphic>
          <a:graphicData uri="http://schemas.openxmlformats.org/drawingml/2006/table">
            <a:tbl>
              <a:tblPr firstRow="1" bandRow="1">
                <a:tableStyleId>{5940675A-B579-460E-94D1-54222C63F5DA}</a:tableStyleId>
              </a:tblPr>
              <a:tblGrid>
                <a:gridCol w="4368800">
                  <a:extLst>
                    <a:ext uri="{9D8B030D-6E8A-4147-A177-3AD203B41FA5}">
                      <a16:colId xmlns:a16="http://schemas.microsoft.com/office/drawing/2014/main" val="20000"/>
                    </a:ext>
                  </a:extLst>
                </a:gridCol>
                <a:gridCol w="7281333">
                  <a:extLst>
                    <a:ext uri="{9D8B030D-6E8A-4147-A177-3AD203B41FA5}">
                      <a16:colId xmlns:a16="http://schemas.microsoft.com/office/drawing/2014/main" val="20001"/>
                    </a:ext>
                  </a:extLst>
                </a:gridCol>
                <a:gridCol w="2294467">
                  <a:extLst>
                    <a:ext uri="{9D8B030D-6E8A-4147-A177-3AD203B41FA5}">
                      <a16:colId xmlns:a16="http://schemas.microsoft.com/office/drawing/2014/main" val="20002"/>
                    </a:ext>
                  </a:extLst>
                </a:gridCol>
              </a:tblGrid>
              <a:tr h="1155700">
                <a:tc>
                  <a:txBody>
                    <a:bodyPr/>
                    <a:lstStyle/>
                    <a:p>
                      <a:pPr algn="ctr">
                        <a:defRPr sz="1100" b="1"/>
                      </a:pPr>
                      <a:r>
                        <a:rPr sz="2800" dirty="0" err="1">
                          <a:solidFill>
                            <a:schemeClr val="bg1"/>
                          </a:solidFill>
                        </a:rPr>
                        <a:t>Rubro</a:t>
                      </a:r>
                      <a:r>
                        <a:rPr sz="2800" dirty="0">
                          <a:solidFill>
                            <a:schemeClr val="bg1"/>
                          </a:solidFill>
                        </a:rPr>
                        <a:t> principal</a:t>
                      </a:r>
                    </a:p>
                  </a:txBody>
                  <a:tcPr>
                    <a:solidFill>
                      <a:schemeClr val="tx2"/>
                    </a:solidFill>
                  </a:tcPr>
                </a:tc>
                <a:tc>
                  <a:txBody>
                    <a:bodyPr/>
                    <a:lstStyle/>
                    <a:p>
                      <a:pPr algn="ctr">
                        <a:defRPr sz="1100" b="1"/>
                      </a:pPr>
                      <a:r>
                        <a:rPr sz="2800" dirty="0" err="1">
                          <a:solidFill>
                            <a:schemeClr val="bg1"/>
                          </a:solidFill>
                        </a:rPr>
                        <a:t>Descripción</a:t>
                      </a:r>
                      <a:endParaRPr sz="2800" dirty="0">
                        <a:solidFill>
                          <a:schemeClr val="bg1"/>
                        </a:solidFill>
                      </a:endParaRPr>
                    </a:p>
                  </a:txBody>
                  <a:tcPr>
                    <a:solidFill>
                      <a:schemeClr val="tx2"/>
                    </a:solidFill>
                  </a:tcPr>
                </a:tc>
                <a:tc>
                  <a:txBody>
                    <a:bodyPr/>
                    <a:lstStyle/>
                    <a:p>
                      <a:pPr algn="ctr">
                        <a:defRPr sz="1100" b="1"/>
                      </a:pPr>
                      <a:r>
                        <a:rPr sz="2800" dirty="0">
                          <a:solidFill>
                            <a:schemeClr val="bg1"/>
                          </a:solidFill>
                        </a:rPr>
                        <a:t>Monto (USD)</a:t>
                      </a:r>
                    </a:p>
                  </a:txBody>
                  <a:tcPr>
                    <a:solidFill>
                      <a:schemeClr val="tx2"/>
                    </a:solidFill>
                  </a:tcPr>
                </a:tc>
                <a:extLst>
                  <a:ext uri="{0D108BD9-81ED-4DB2-BD59-A6C34878D82A}">
                    <a16:rowId xmlns:a16="http://schemas.microsoft.com/office/drawing/2014/main" val="10000"/>
                  </a:ext>
                </a:extLst>
              </a:tr>
              <a:tr h="1155700">
                <a:tc>
                  <a:txBody>
                    <a:bodyPr/>
                    <a:lstStyle/>
                    <a:p>
                      <a:pPr algn="ctr">
                        <a:defRPr sz="1100"/>
                      </a:pPr>
                      <a:r>
                        <a:rPr sz="2800"/>
                        <a:t>Salarios y prestaciones (Directora Ejecutiva + Asistente Técnica)</a:t>
                      </a:r>
                    </a:p>
                  </a:txBody>
                  <a:tcPr/>
                </a:tc>
                <a:tc>
                  <a:txBody>
                    <a:bodyPr/>
                    <a:lstStyle/>
                    <a:p>
                      <a:pPr algn="ctr">
                        <a:defRPr sz="1100"/>
                      </a:pPr>
                      <a:r>
                        <a:rPr sz="2800" dirty="0" err="1"/>
                        <a:t>Incluye</a:t>
                      </a:r>
                      <a:r>
                        <a:rPr sz="2800" dirty="0"/>
                        <a:t> </a:t>
                      </a:r>
                      <a:r>
                        <a:rPr sz="2800" dirty="0" err="1"/>
                        <a:t>aguinaldo</a:t>
                      </a:r>
                      <a:r>
                        <a:rPr sz="2800" dirty="0"/>
                        <a:t> y 13 </a:t>
                      </a:r>
                      <a:r>
                        <a:rPr sz="2800" dirty="0" err="1"/>
                        <a:t>remuneraciones</a:t>
                      </a:r>
                      <a:r>
                        <a:rPr sz="2800" dirty="0"/>
                        <a:t> </a:t>
                      </a:r>
                      <a:r>
                        <a:rPr sz="2800" dirty="0" err="1"/>
                        <a:t>anuales</a:t>
                      </a:r>
                      <a:r>
                        <a:rPr sz="2800" dirty="0"/>
                        <a:t>.</a:t>
                      </a:r>
                    </a:p>
                  </a:txBody>
                  <a:tcPr/>
                </a:tc>
                <a:tc>
                  <a:txBody>
                    <a:bodyPr/>
                    <a:lstStyle/>
                    <a:p>
                      <a:pPr algn="ctr">
                        <a:defRPr sz="1100"/>
                      </a:pPr>
                      <a:r>
                        <a:rPr sz="2800" dirty="0"/>
                        <a:t>60,682</a:t>
                      </a:r>
                    </a:p>
                  </a:txBody>
                  <a:tcPr/>
                </a:tc>
                <a:extLst>
                  <a:ext uri="{0D108BD9-81ED-4DB2-BD59-A6C34878D82A}">
                    <a16:rowId xmlns:a16="http://schemas.microsoft.com/office/drawing/2014/main" val="10001"/>
                  </a:ext>
                </a:extLst>
              </a:tr>
              <a:tr h="1155700">
                <a:tc>
                  <a:txBody>
                    <a:bodyPr/>
                    <a:lstStyle/>
                    <a:p>
                      <a:pPr algn="ctr">
                        <a:defRPr sz="1100"/>
                      </a:pPr>
                      <a:r>
                        <a:rPr sz="2800" dirty="0" err="1"/>
                        <a:t>Insumos</a:t>
                      </a:r>
                      <a:r>
                        <a:rPr sz="2800" dirty="0"/>
                        <a:t> de </a:t>
                      </a:r>
                      <a:r>
                        <a:rPr sz="2800" dirty="0" err="1"/>
                        <a:t>oficina</a:t>
                      </a:r>
                      <a:endParaRPr sz="2800" dirty="0"/>
                    </a:p>
                  </a:txBody>
                  <a:tcPr/>
                </a:tc>
                <a:tc>
                  <a:txBody>
                    <a:bodyPr/>
                    <a:lstStyle/>
                    <a:p>
                      <a:pPr algn="ctr">
                        <a:defRPr sz="1100"/>
                      </a:pPr>
                      <a:r>
                        <a:rPr sz="2800"/>
                        <a:t>Materiales y suministros básicos para el funcionamiento administrativo.</a:t>
                      </a:r>
                    </a:p>
                  </a:txBody>
                  <a:tcPr/>
                </a:tc>
                <a:tc>
                  <a:txBody>
                    <a:bodyPr/>
                    <a:lstStyle/>
                    <a:p>
                      <a:pPr algn="ctr">
                        <a:defRPr sz="1100"/>
                      </a:pPr>
                      <a:r>
                        <a:rPr sz="2800" dirty="0"/>
                        <a:t>218</a:t>
                      </a:r>
                    </a:p>
                  </a:txBody>
                  <a:tcPr/>
                </a:tc>
                <a:extLst>
                  <a:ext uri="{0D108BD9-81ED-4DB2-BD59-A6C34878D82A}">
                    <a16:rowId xmlns:a16="http://schemas.microsoft.com/office/drawing/2014/main" val="10002"/>
                  </a:ext>
                </a:extLst>
              </a:tr>
              <a:tr h="1155700">
                <a:tc>
                  <a:txBody>
                    <a:bodyPr/>
                    <a:lstStyle/>
                    <a:p>
                      <a:pPr algn="ctr">
                        <a:defRPr sz="1100"/>
                      </a:pPr>
                      <a:r>
                        <a:rPr sz="2800"/>
                        <a:t>Gastos administrativos (renta, energía, software, comunicaciones, etc.)</a:t>
                      </a:r>
                    </a:p>
                  </a:txBody>
                  <a:tcPr/>
                </a:tc>
                <a:tc>
                  <a:txBody>
                    <a:bodyPr/>
                    <a:lstStyle/>
                    <a:p>
                      <a:pPr algn="ctr">
                        <a:defRPr sz="1100"/>
                      </a:pPr>
                      <a:r>
                        <a:rPr sz="2800"/>
                        <a:t>Costos operativos esenciales del CCM Funding.</a:t>
                      </a:r>
                    </a:p>
                  </a:txBody>
                  <a:tcPr/>
                </a:tc>
                <a:tc>
                  <a:txBody>
                    <a:bodyPr/>
                    <a:lstStyle/>
                    <a:p>
                      <a:pPr algn="ctr">
                        <a:defRPr sz="1100"/>
                      </a:pPr>
                      <a:r>
                        <a:rPr sz="2800"/>
                        <a:t>20,000</a:t>
                      </a:r>
                    </a:p>
                  </a:txBody>
                  <a:tcPr/>
                </a:tc>
                <a:extLst>
                  <a:ext uri="{0D108BD9-81ED-4DB2-BD59-A6C34878D82A}">
                    <a16:rowId xmlns:a16="http://schemas.microsoft.com/office/drawing/2014/main" val="10003"/>
                  </a:ext>
                </a:extLst>
              </a:tr>
              <a:tr h="1155700">
                <a:tc>
                  <a:txBody>
                    <a:bodyPr/>
                    <a:lstStyle/>
                    <a:p>
                      <a:pPr algn="ctr">
                        <a:defRPr sz="1100"/>
                      </a:pPr>
                      <a:r>
                        <a:rPr sz="2800" dirty="0" err="1"/>
                        <a:t>Cálculo</a:t>
                      </a:r>
                      <a:r>
                        <a:rPr sz="2800" dirty="0"/>
                        <a:t> </a:t>
                      </a:r>
                      <a:r>
                        <a:rPr sz="2800" dirty="0" err="1"/>
                        <a:t>fijo</a:t>
                      </a:r>
                      <a:r>
                        <a:rPr sz="2800" dirty="0"/>
                        <a:t> de </a:t>
                      </a:r>
                      <a:r>
                        <a:rPr sz="2800" dirty="0" err="1"/>
                        <a:t>administración</a:t>
                      </a:r>
                      <a:r>
                        <a:rPr sz="2800" dirty="0"/>
                        <a:t> (</a:t>
                      </a:r>
                      <a:r>
                        <a:rPr lang="es-MX" sz="2800" dirty="0"/>
                        <a:t>5</a:t>
                      </a:r>
                      <a:r>
                        <a:rPr sz="2800" dirty="0"/>
                        <a:t>% de $125,000)</a:t>
                      </a:r>
                    </a:p>
                  </a:txBody>
                  <a:tcPr/>
                </a:tc>
                <a:tc>
                  <a:txBody>
                    <a:bodyPr/>
                    <a:lstStyle/>
                    <a:p>
                      <a:pPr algn="ctr">
                        <a:defRPr sz="1100"/>
                      </a:pPr>
                      <a:r>
                        <a:rPr sz="2800" dirty="0"/>
                        <a:t>Gasto </a:t>
                      </a:r>
                      <a:r>
                        <a:rPr sz="2800" dirty="0" err="1"/>
                        <a:t>estimado</a:t>
                      </a:r>
                      <a:r>
                        <a:rPr sz="2800" dirty="0"/>
                        <a:t> </a:t>
                      </a:r>
                      <a:r>
                        <a:rPr sz="2800" dirty="0" err="1"/>
                        <a:t>mensual</a:t>
                      </a:r>
                      <a:r>
                        <a:rPr sz="2800" dirty="0"/>
                        <a:t> </a:t>
                      </a:r>
                      <a:r>
                        <a:rPr sz="2800" dirty="0" err="1"/>
                        <a:t>fijo</a:t>
                      </a:r>
                      <a:r>
                        <a:rPr sz="2800" dirty="0"/>
                        <a:t> para </a:t>
                      </a:r>
                      <a:r>
                        <a:rPr sz="2800" dirty="0" err="1"/>
                        <a:t>operación</a:t>
                      </a:r>
                      <a:r>
                        <a:rPr sz="2800" dirty="0"/>
                        <a:t> general.</a:t>
                      </a:r>
                    </a:p>
                  </a:txBody>
                  <a:tcPr/>
                </a:tc>
                <a:tc>
                  <a:txBody>
                    <a:bodyPr/>
                    <a:lstStyle/>
                    <a:p>
                      <a:pPr algn="ctr">
                        <a:defRPr sz="1100"/>
                      </a:pPr>
                      <a:r>
                        <a:rPr lang="es-MX" sz="2800" dirty="0"/>
                        <a:t>$6,250.</a:t>
                      </a:r>
                      <a:endParaRPr sz="2800" dirty="0"/>
                    </a:p>
                  </a:txBody>
                  <a:tcPr/>
                </a:tc>
                <a:extLst>
                  <a:ext uri="{0D108BD9-81ED-4DB2-BD59-A6C34878D82A}">
                    <a16:rowId xmlns:a16="http://schemas.microsoft.com/office/drawing/2014/main" val="10004"/>
                  </a:ext>
                </a:extLst>
              </a:tr>
              <a:tr h="1155700">
                <a:tc>
                  <a:txBody>
                    <a:bodyPr/>
                    <a:lstStyle/>
                    <a:p>
                      <a:pPr algn="ctr">
                        <a:defRPr sz="1100" b="1"/>
                      </a:pPr>
                      <a:r>
                        <a:rPr sz="2800" dirty="0"/>
                        <a:t>Total </a:t>
                      </a:r>
                      <a:r>
                        <a:rPr sz="2800" dirty="0" err="1"/>
                        <a:t>sección</a:t>
                      </a:r>
                      <a:r>
                        <a:rPr sz="2800" dirty="0"/>
                        <a:t> 1</a:t>
                      </a:r>
                    </a:p>
                  </a:txBody>
                  <a:tcPr/>
                </a:tc>
                <a:tc>
                  <a:txBody>
                    <a:bodyPr/>
                    <a:lstStyle/>
                    <a:p>
                      <a:pPr algn="ctr">
                        <a:defRPr sz="1100" b="1"/>
                      </a:pPr>
                      <a:endParaRPr sz="2800" dirty="0"/>
                    </a:p>
                  </a:txBody>
                  <a:tcPr/>
                </a:tc>
                <a:tc>
                  <a:txBody>
                    <a:bodyPr/>
                    <a:lstStyle/>
                    <a:p>
                      <a:pPr algn="ctr">
                        <a:defRPr sz="1100" b="1"/>
                      </a:pPr>
                      <a:r>
                        <a:rPr sz="2800" dirty="0"/>
                        <a:t>8</a:t>
                      </a:r>
                      <a:r>
                        <a:rPr lang="es-MX" sz="2800" dirty="0"/>
                        <a:t>7,150.00</a:t>
                      </a:r>
                      <a:endParaRPr sz="2800" dirty="0"/>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a:extLst>
            <a:ext uri="{FF2B5EF4-FFF2-40B4-BE49-F238E27FC236}">
              <a16:creationId xmlns:a16="http://schemas.microsoft.com/office/drawing/2014/main" id="{55260FC5-9576-F9B1-820B-854D260FFC02}"/>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D2AAF844-55F5-AA8A-AF69-FBF302FB04A9}"/>
              </a:ext>
            </a:extLst>
          </p:cNvPr>
          <p:cNvGrpSpPr/>
          <p:nvPr/>
        </p:nvGrpSpPr>
        <p:grpSpPr>
          <a:xfrm>
            <a:off x="514350" y="514350"/>
            <a:ext cx="17259300" cy="9258300"/>
            <a:chOff x="0" y="0"/>
            <a:chExt cx="6185343" cy="3317966"/>
          </a:xfrm>
        </p:grpSpPr>
        <p:sp>
          <p:nvSpPr>
            <p:cNvPr id="3" name="Freeform 3">
              <a:extLst>
                <a:ext uri="{FF2B5EF4-FFF2-40B4-BE49-F238E27FC236}">
                  <a16:creationId xmlns:a16="http://schemas.microsoft.com/office/drawing/2014/main" id="{ACEFBC64-7904-1BF3-3981-5110D79994D7}"/>
                </a:ext>
              </a:extLst>
            </p:cNvPr>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a:extLst>
                <a:ext uri="{FF2B5EF4-FFF2-40B4-BE49-F238E27FC236}">
                  <a16:creationId xmlns:a16="http://schemas.microsoft.com/office/drawing/2014/main" id="{950DCF8E-EC74-3A38-CB03-5D5AD04595F2}"/>
                </a:ext>
              </a:extLst>
            </p:cNvPr>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sp>
        <p:nvSpPr>
          <p:cNvPr id="6" name="CuadroTexto 5">
            <a:extLst>
              <a:ext uri="{FF2B5EF4-FFF2-40B4-BE49-F238E27FC236}">
                <a16:creationId xmlns:a16="http://schemas.microsoft.com/office/drawing/2014/main" id="{171E0320-32BE-342B-7265-CF5BD3529B75}"/>
              </a:ext>
            </a:extLst>
          </p:cNvPr>
          <p:cNvSpPr txBox="1"/>
          <p:nvPr/>
        </p:nvSpPr>
        <p:spPr>
          <a:xfrm>
            <a:off x="1333500" y="2324100"/>
            <a:ext cx="15621000" cy="3416320"/>
          </a:xfrm>
          <a:prstGeom prst="rect">
            <a:avLst/>
          </a:prstGeom>
          <a:noFill/>
        </p:spPr>
        <p:txBody>
          <a:bodyPr wrap="square">
            <a:spAutoFit/>
          </a:bodyPr>
          <a:lstStyle/>
          <a:p>
            <a:pPr algn="just"/>
            <a:r>
              <a:rPr lang="es-ES" sz="3600" b="1" dirty="0"/>
              <a:t>“Estos montos cubren exclusivamente el funcionamiento básico del CCM: los salarios de las dos posiciones financiadas, los insumos mínimos de oficina y los costos asociados a mantener operativa la oficina (renta, electricidad, licencias, comunicación). No incluye actividades nuevas ni gastos extraordinarios.” El total de USD 87,150 representa los gastos fijos anuales necesarios para la gestión del mecanismo, en línea con los parámetros aprobados en años anteriores.”</a:t>
            </a:r>
            <a:endParaRPr lang="es-SV" sz="3600" b="1" dirty="0"/>
          </a:p>
        </p:txBody>
      </p:sp>
    </p:spTree>
    <p:extLst>
      <p:ext uri="{BB962C8B-B14F-4D97-AF65-F5344CB8AC3E}">
        <p14:creationId xmlns:p14="http://schemas.microsoft.com/office/powerpoint/2010/main" val="2304277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a:extLst>
            <a:ext uri="{FF2B5EF4-FFF2-40B4-BE49-F238E27FC236}">
              <a16:creationId xmlns:a16="http://schemas.microsoft.com/office/drawing/2014/main" id="{DBA797A2-1252-82DF-5755-D4D0BDE4D39D}"/>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D438EAB8-210A-4886-EABA-0CF82213A9A3}"/>
              </a:ext>
            </a:extLst>
          </p:cNvPr>
          <p:cNvGrpSpPr/>
          <p:nvPr/>
        </p:nvGrpSpPr>
        <p:grpSpPr>
          <a:xfrm>
            <a:off x="514350" y="514350"/>
            <a:ext cx="17259300" cy="9258300"/>
            <a:chOff x="0" y="0"/>
            <a:chExt cx="6185343" cy="3317966"/>
          </a:xfrm>
        </p:grpSpPr>
        <p:sp>
          <p:nvSpPr>
            <p:cNvPr id="3" name="Freeform 3">
              <a:extLst>
                <a:ext uri="{FF2B5EF4-FFF2-40B4-BE49-F238E27FC236}">
                  <a16:creationId xmlns:a16="http://schemas.microsoft.com/office/drawing/2014/main" id="{118F8F11-C6DF-9BE9-DDC8-D8EF32E3C5DD}"/>
                </a:ext>
              </a:extLst>
            </p:cNvPr>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a:extLst>
                <a:ext uri="{FF2B5EF4-FFF2-40B4-BE49-F238E27FC236}">
                  <a16:creationId xmlns:a16="http://schemas.microsoft.com/office/drawing/2014/main" id="{FE012A49-04C3-D5E2-3659-13D5172C89D6}"/>
                </a:ext>
              </a:extLst>
            </p:cNvPr>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sp>
        <p:nvSpPr>
          <p:cNvPr id="5" name="Freeform 5">
            <a:extLst>
              <a:ext uri="{FF2B5EF4-FFF2-40B4-BE49-F238E27FC236}">
                <a16:creationId xmlns:a16="http://schemas.microsoft.com/office/drawing/2014/main" id="{391CD5A3-2052-563F-2BAF-89A25B3400DA}"/>
              </a:ext>
            </a:extLst>
          </p:cNvPr>
          <p:cNvSpPr/>
          <p:nvPr/>
        </p:nvSpPr>
        <p:spPr>
          <a:xfrm>
            <a:off x="1028700" y="1028700"/>
            <a:ext cx="4352792" cy="1508968"/>
          </a:xfrm>
          <a:custGeom>
            <a:avLst/>
            <a:gdLst/>
            <a:ahLst/>
            <a:cxnLst/>
            <a:rect l="l" t="t" r="r" b="b"/>
            <a:pathLst>
              <a:path w="4352792" h="1508968">
                <a:moveTo>
                  <a:pt x="0" y="0"/>
                </a:moveTo>
                <a:lnTo>
                  <a:pt x="4352792" y="0"/>
                </a:lnTo>
                <a:lnTo>
                  <a:pt x="4352792" y="1508968"/>
                </a:lnTo>
                <a:lnTo>
                  <a:pt x="0" y="1508968"/>
                </a:lnTo>
                <a:lnTo>
                  <a:pt x="0" y="0"/>
                </a:lnTo>
                <a:close/>
              </a:path>
            </a:pathLst>
          </a:custGeom>
          <a:blipFill>
            <a:blip r:embed="rId3"/>
            <a:stretch>
              <a:fillRect/>
            </a:stretch>
          </a:blipFill>
        </p:spPr>
        <p:txBody>
          <a:bodyPr/>
          <a:lstStyle/>
          <a:p>
            <a:endParaRPr lang="es-SV"/>
          </a:p>
        </p:txBody>
      </p:sp>
      <p:sp>
        <p:nvSpPr>
          <p:cNvPr id="6" name="TextBox 6">
            <a:extLst>
              <a:ext uri="{FF2B5EF4-FFF2-40B4-BE49-F238E27FC236}">
                <a16:creationId xmlns:a16="http://schemas.microsoft.com/office/drawing/2014/main" id="{66D0BF2D-AA94-2F11-A9CD-9AB64A458629}"/>
              </a:ext>
            </a:extLst>
          </p:cNvPr>
          <p:cNvSpPr txBox="1"/>
          <p:nvPr/>
        </p:nvSpPr>
        <p:spPr>
          <a:xfrm>
            <a:off x="1028700" y="3615036"/>
            <a:ext cx="16249650" cy="3056927"/>
          </a:xfrm>
          <a:prstGeom prst="rect">
            <a:avLst/>
          </a:prstGeom>
        </p:spPr>
        <p:txBody>
          <a:bodyPr wrap="square" lIns="0" tIns="0" rIns="0" bIns="0" rtlCol="0" anchor="t">
            <a:spAutoFit/>
          </a:bodyPr>
          <a:lstStyle/>
          <a:p>
            <a:pPr algn="ctr">
              <a:defRPr sz="2000" b="1"/>
            </a:pPr>
            <a:r>
              <a:rPr lang="es-MX" sz="7200" dirty="0"/>
              <a:t>2. Actividades – Presupuesto 2026</a:t>
            </a:r>
          </a:p>
          <a:p>
            <a:pPr algn="ctr">
              <a:defRPr sz="2000" b="1"/>
            </a:pPr>
            <a:endParaRPr lang="es-MX" sz="7200" dirty="0"/>
          </a:p>
          <a:p>
            <a:pPr marL="0" lvl="0" indent="0" algn="ctr">
              <a:lnSpc>
                <a:spcPts val="7099"/>
              </a:lnSpc>
              <a:spcBef>
                <a:spcPct val="0"/>
              </a:spcBef>
            </a:pPr>
            <a:endParaRPr lang="en-US" sz="5360" b="1" dirty="0">
              <a:solidFill>
                <a:srgbClr val="32322F"/>
              </a:solidFill>
              <a:latin typeface="Open Sauce Bold"/>
              <a:ea typeface="Open Sauce Bold"/>
              <a:cs typeface="Open Sauce Bold"/>
              <a:sym typeface="Open Sauce Bold"/>
            </a:endParaRPr>
          </a:p>
        </p:txBody>
      </p:sp>
    </p:spTree>
    <p:extLst>
      <p:ext uri="{BB962C8B-B14F-4D97-AF65-F5344CB8AC3E}">
        <p14:creationId xmlns:p14="http://schemas.microsoft.com/office/powerpoint/2010/main" val="3649769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3131"/>
        </a:solidFill>
        <a:effectLst/>
      </p:bgPr>
    </p:bg>
    <p:spTree>
      <p:nvGrpSpPr>
        <p:cNvPr id="1" name=""/>
        <p:cNvGrpSpPr/>
        <p:nvPr/>
      </p:nvGrpSpPr>
      <p:grpSpPr>
        <a:xfrm>
          <a:off x="0" y="0"/>
          <a:ext cx="0" cy="0"/>
          <a:chOff x="0" y="0"/>
          <a:chExt cx="0" cy="0"/>
        </a:xfrm>
      </p:grpSpPr>
      <p:grpSp>
        <p:nvGrpSpPr>
          <p:cNvPr id="2" name="Group 2"/>
          <p:cNvGrpSpPr/>
          <p:nvPr/>
        </p:nvGrpSpPr>
        <p:grpSpPr>
          <a:xfrm>
            <a:off x="514350" y="514350"/>
            <a:ext cx="17259300" cy="9258300"/>
            <a:chOff x="0" y="0"/>
            <a:chExt cx="6185343" cy="3317966"/>
          </a:xfrm>
        </p:grpSpPr>
        <p:sp>
          <p:nvSpPr>
            <p:cNvPr id="3" name="Freeform 3"/>
            <p:cNvSpPr/>
            <p:nvPr/>
          </p:nvSpPr>
          <p:spPr>
            <a:xfrm>
              <a:off x="0" y="0"/>
              <a:ext cx="6185343" cy="3317966"/>
            </a:xfrm>
            <a:custGeom>
              <a:avLst/>
              <a:gdLst/>
              <a:ahLst/>
              <a:cxnLst/>
              <a:rect l="l" t="t" r="r" b="b"/>
              <a:pathLst>
                <a:path w="6185343" h="3317966">
                  <a:moveTo>
                    <a:pt x="16148" y="0"/>
                  </a:moveTo>
                  <a:lnTo>
                    <a:pt x="6169195" y="0"/>
                  </a:lnTo>
                  <a:cubicBezTo>
                    <a:pt x="6178114" y="0"/>
                    <a:pt x="6185343" y="7230"/>
                    <a:pt x="6185343" y="16148"/>
                  </a:cubicBezTo>
                  <a:lnTo>
                    <a:pt x="6185343" y="3301817"/>
                  </a:lnTo>
                  <a:cubicBezTo>
                    <a:pt x="6185343" y="3310736"/>
                    <a:pt x="6178114" y="3317966"/>
                    <a:pt x="6169195" y="3317966"/>
                  </a:cubicBezTo>
                  <a:lnTo>
                    <a:pt x="16148" y="3317966"/>
                  </a:lnTo>
                  <a:cubicBezTo>
                    <a:pt x="11866" y="3317966"/>
                    <a:pt x="7758" y="3316264"/>
                    <a:pt x="4730" y="3313236"/>
                  </a:cubicBezTo>
                  <a:cubicBezTo>
                    <a:pt x="1701" y="3310208"/>
                    <a:pt x="0" y="3306100"/>
                    <a:pt x="0" y="3301817"/>
                  </a:cubicBezTo>
                  <a:lnTo>
                    <a:pt x="0" y="16148"/>
                  </a:lnTo>
                  <a:cubicBezTo>
                    <a:pt x="0" y="7230"/>
                    <a:pt x="7230" y="0"/>
                    <a:pt x="16148" y="0"/>
                  </a:cubicBezTo>
                  <a:close/>
                </a:path>
              </a:pathLst>
            </a:custGeom>
            <a:solidFill>
              <a:srgbClr val="FFFFFF"/>
            </a:solidFill>
            <a:ln cap="rnd">
              <a:noFill/>
              <a:prstDash val="solid"/>
              <a:round/>
            </a:ln>
          </p:spPr>
          <p:txBody>
            <a:bodyPr/>
            <a:lstStyle/>
            <a:p>
              <a:endParaRPr lang="es-SV"/>
            </a:p>
          </p:txBody>
        </p:sp>
        <p:sp>
          <p:nvSpPr>
            <p:cNvPr id="4" name="TextBox 4"/>
            <p:cNvSpPr txBox="1"/>
            <p:nvPr/>
          </p:nvSpPr>
          <p:spPr>
            <a:xfrm>
              <a:off x="0" y="38100"/>
              <a:ext cx="6185343" cy="3279866"/>
            </a:xfrm>
            <a:prstGeom prst="rect">
              <a:avLst/>
            </a:prstGeom>
          </p:spPr>
          <p:txBody>
            <a:bodyPr lIns="50800" tIns="50800" rIns="50800" bIns="50800" rtlCol="0" anchor="ctr"/>
            <a:lstStyle/>
            <a:p>
              <a:pPr algn="ctr">
                <a:lnSpc>
                  <a:spcPts val="1409"/>
                </a:lnSpc>
              </a:pPr>
              <a:endParaRPr/>
            </a:p>
          </p:txBody>
        </p:sp>
      </p:grpSp>
      <p:graphicFrame>
        <p:nvGraphicFramePr>
          <p:cNvPr id="7" name="Table 3">
            <a:extLst>
              <a:ext uri="{FF2B5EF4-FFF2-40B4-BE49-F238E27FC236}">
                <a16:creationId xmlns:a16="http://schemas.microsoft.com/office/drawing/2014/main" id="{7EFECBC1-0B38-D52C-913D-1B379D92E12D}"/>
              </a:ext>
            </a:extLst>
          </p:cNvPr>
          <p:cNvGraphicFramePr>
            <a:graphicFrameLocks noGrp="1"/>
          </p:cNvGraphicFramePr>
          <p:nvPr>
            <p:extLst>
              <p:ext uri="{D42A27DB-BD31-4B8C-83A1-F6EECF244321}">
                <p14:modId xmlns:p14="http://schemas.microsoft.com/office/powerpoint/2010/main" val="1710912021"/>
              </p:ext>
            </p:extLst>
          </p:nvPr>
        </p:nvGraphicFramePr>
        <p:xfrm>
          <a:off x="1905000" y="642947"/>
          <a:ext cx="13639800" cy="8949595"/>
        </p:xfrm>
        <a:graphic>
          <a:graphicData uri="http://schemas.openxmlformats.org/drawingml/2006/table">
            <a:tbl>
              <a:tblPr firstRow="1" bandRow="1">
                <a:tableStyleId>{5940675A-B579-460E-94D1-54222C63F5DA}</a:tableStyleId>
              </a:tblPr>
              <a:tblGrid>
                <a:gridCol w="599552">
                  <a:extLst>
                    <a:ext uri="{9D8B030D-6E8A-4147-A177-3AD203B41FA5}">
                      <a16:colId xmlns:a16="http://schemas.microsoft.com/office/drawing/2014/main" val="20000"/>
                    </a:ext>
                  </a:extLst>
                </a:gridCol>
                <a:gridCol w="4046974">
                  <a:extLst>
                    <a:ext uri="{9D8B030D-6E8A-4147-A177-3AD203B41FA5}">
                      <a16:colId xmlns:a16="http://schemas.microsoft.com/office/drawing/2014/main" val="20001"/>
                    </a:ext>
                  </a:extLst>
                </a:gridCol>
                <a:gridCol w="7494395">
                  <a:extLst>
                    <a:ext uri="{9D8B030D-6E8A-4147-A177-3AD203B41FA5}">
                      <a16:colId xmlns:a16="http://schemas.microsoft.com/office/drawing/2014/main" val="20002"/>
                    </a:ext>
                  </a:extLst>
                </a:gridCol>
                <a:gridCol w="1498879">
                  <a:extLst>
                    <a:ext uri="{9D8B030D-6E8A-4147-A177-3AD203B41FA5}">
                      <a16:colId xmlns:a16="http://schemas.microsoft.com/office/drawing/2014/main" val="20003"/>
                    </a:ext>
                  </a:extLst>
                </a:gridCol>
              </a:tblGrid>
              <a:tr h="567595">
                <a:tc>
                  <a:txBody>
                    <a:bodyPr/>
                    <a:lstStyle/>
                    <a:p>
                      <a:pPr algn="ctr">
                        <a:defRPr sz="1000" b="1"/>
                      </a:pPr>
                      <a:r>
                        <a:rPr sz="2200">
                          <a:solidFill>
                            <a:schemeClr val="bg1"/>
                          </a:solidFill>
                        </a:rPr>
                        <a:t>Nº</a:t>
                      </a:r>
                    </a:p>
                  </a:txBody>
                  <a:tcPr>
                    <a:solidFill>
                      <a:schemeClr val="tx2"/>
                    </a:solidFill>
                  </a:tcPr>
                </a:tc>
                <a:tc>
                  <a:txBody>
                    <a:bodyPr/>
                    <a:lstStyle/>
                    <a:p>
                      <a:pPr algn="ctr">
                        <a:defRPr sz="1000" b="1"/>
                      </a:pPr>
                      <a:r>
                        <a:rPr sz="2200" dirty="0" err="1">
                          <a:solidFill>
                            <a:schemeClr val="bg1"/>
                          </a:solidFill>
                        </a:rPr>
                        <a:t>Actividad</a:t>
                      </a:r>
                      <a:r>
                        <a:rPr sz="2200" dirty="0">
                          <a:solidFill>
                            <a:schemeClr val="bg1"/>
                          </a:solidFill>
                        </a:rPr>
                        <a:t> principal</a:t>
                      </a:r>
                    </a:p>
                  </a:txBody>
                  <a:tcPr>
                    <a:solidFill>
                      <a:schemeClr val="tx2"/>
                    </a:solidFill>
                  </a:tcPr>
                </a:tc>
                <a:tc>
                  <a:txBody>
                    <a:bodyPr/>
                    <a:lstStyle/>
                    <a:p>
                      <a:pPr algn="ctr">
                        <a:defRPr sz="1000" b="1"/>
                      </a:pPr>
                      <a:r>
                        <a:rPr sz="2200">
                          <a:solidFill>
                            <a:schemeClr val="bg1"/>
                          </a:solidFill>
                        </a:rPr>
                        <a:t>Propósito resumido</a:t>
                      </a:r>
                    </a:p>
                  </a:txBody>
                  <a:tcPr>
                    <a:solidFill>
                      <a:schemeClr val="tx2"/>
                    </a:solidFill>
                  </a:tcPr>
                </a:tc>
                <a:tc>
                  <a:txBody>
                    <a:bodyPr/>
                    <a:lstStyle/>
                    <a:p>
                      <a:pPr algn="ctr">
                        <a:defRPr sz="1000" b="1"/>
                      </a:pPr>
                      <a:r>
                        <a:rPr sz="2200" dirty="0">
                          <a:solidFill>
                            <a:schemeClr val="bg1"/>
                          </a:solidFill>
                        </a:rPr>
                        <a:t>Monto (USD)</a:t>
                      </a:r>
                    </a:p>
                  </a:txBody>
                  <a:tcPr>
                    <a:solidFill>
                      <a:schemeClr val="tx2"/>
                    </a:solidFill>
                  </a:tcPr>
                </a:tc>
                <a:extLst>
                  <a:ext uri="{0D108BD9-81ED-4DB2-BD59-A6C34878D82A}">
                    <a16:rowId xmlns:a16="http://schemas.microsoft.com/office/drawing/2014/main" val="10000"/>
                  </a:ext>
                </a:extLst>
              </a:tr>
              <a:tr h="655887">
                <a:tc>
                  <a:txBody>
                    <a:bodyPr/>
                    <a:lstStyle/>
                    <a:p>
                      <a:pPr algn="l">
                        <a:defRPr sz="1000"/>
                      </a:pPr>
                      <a:r>
                        <a:rPr sz="2200"/>
                        <a:t>1</a:t>
                      </a:r>
                    </a:p>
                  </a:txBody>
                  <a:tcPr/>
                </a:tc>
                <a:tc>
                  <a:txBody>
                    <a:bodyPr/>
                    <a:lstStyle/>
                    <a:p>
                      <a:pPr algn="l">
                        <a:defRPr sz="1000"/>
                      </a:pPr>
                      <a:r>
                        <a:rPr sz="2200"/>
                        <a:t>Asambleas Plenarias del MCP-ES</a:t>
                      </a:r>
                    </a:p>
                  </a:txBody>
                  <a:tcPr/>
                </a:tc>
                <a:tc>
                  <a:txBody>
                    <a:bodyPr/>
                    <a:lstStyle/>
                    <a:p>
                      <a:pPr algn="l">
                        <a:defRPr sz="1000"/>
                      </a:pPr>
                      <a:r>
                        <a:rPr sz="2200"/>
                        <a:t>Cinco reuniones anuales (3 presenciales, 2 virtuales) para seguimiento y coordinación multisectorial.</a:t>
                      </a:r>
                    </a:p>
                  </a:txBody>
                  <a:tcPr/>
                </a:tc>
                <a:tc>
                  <a:txBody>
                    <a:bodyPr/>
                    <a:lstStyle/>
                    <a:p>
                      <a:pPr algn="l">
                        <a:defRPr sz="1000"/>
                      </a:pPr>
                      <a:r>
                        <a:rPr sz="2200" dirty="0"/>
                        <a:t>2,500</a:t>
                      </a:r>
                    </a:p>
                  </a:txBody>
                  <a:tcPr/>
                </a:tc>
                <a:extLst>
                  <a:ext uri="{0D108BD9-81ED-4DB2-BD59-A6C34878D82A}">
                    <a16:rowId xmlns:a16="http://schemas.microsoft.com/office/drawing/2014/main" val="10001"/>
                  </a:ext>
                </a:extLst>
              </a:tr>
              <a:tr h="655887">
                <a:tc>
                  <a:txBody>
                    <a:bodyPr/>
                    <a:lstStyle/>
                    <a:p>
                      <a:pPr algn="l">
                        <a:defRPr sz="1000"/>
                      </a:pPr>
                      <a:r>
                        <a:rPr sz="2200"/>
                        <a:t>2</a:t>
                      </a:r>
                    </a:p>
                  </a:txBody>
                  <a:tcPr/>
                </a:tc>
                <a:tc>
                  <a:txBody>
                    <a:bodyPr/>
                    <a:lstStyle/>
                    <a:p>
                      <a:pPr algn="l">
                        <a:defRPr sz="1000"/>
                      </a:pPr>
                      <a:r>
                        <a:rPr sz="2200"/>
                        <a:t>Reuniones del Comité de Monitoreo Estratégico</a:t>
                      </a:r>
                    </a:p>
                  </a:txBody>
                  <a:tcPr/>
                </a:tc>
                <a:tc>
                  <a:txBody>
                    <a:bodyPr/>
                    <a:lstStyle/>
                    <a:p>
                      <a:pPr algn="l">
                        <a:defRPr sz="1000"/>
                      </a:pPr>
                      <a:r>
                        <a:rPr sz="2200"/>
                        <a:t>Cinco sesiones para revisar tableros de mando e informes de campo.</a:t>
                      </a:r>
                    </a:p>
                  </a:txBody>
                  <a:tcPr/>
                </a:tc>
                <a:tc>
                  <a:txBody>
                    <a:bodyPr/>
                    <a:lstStyle/>
                    <a:p>
                      <a:pPr algn="l">
                        <a:defRPr sz="1000"/>
                      </a:pPr>
                      <a:r>
                        <a:rPr sz="2200" dirty="0"/>
                        <a:t>2,500</a:t>
                      </a:r>
                    </a:p>
                  </a:txBody>
                  <a:tcPr/>
                </a:tc>
                <a:extLst>
                  <a:ext uri="{0D108BD9-81ED-4DB2-BD59-A6C34878D82A}">
                    <a16:rowId xmlns:a16="http://schemas.microsoft.com/office/drawing/2014/main" val="10002"/>
                  </a:ext>
                </a:extLst>
              </a:tr>
              <a:tr h="567595">
                <a:tc>
                  <a:txBody>
                    <a:bodyPr/>
                    <a:lstStyle/>
                    <a:p>
                      <a:pPr algn="l">
                        <a:defRPr sz="1000"/>
                      </a:pPr>
                      <a:r>
                        <a:rPr sz="2200"/>
                        <a:t>3</a:t>
                      </a:r>
                    </a:p>
                  </a:txBody>
                  <a:tcPr/>
                </a:tc>
                <a:tc>
                  <a:txBody>
                    <a:bodyPr/>
                    <a:lstStyle/>
                    <a:p>
                      <a:pPr algn="l">
                        <a:defRPr sz="1000"/>
                      </a:pPr>
                      <a:r>
                        <a:rPr sz="2200"/>
                        <a:t>Comité Ejecutivo Ampliado</a:t>
                      </a:r>
                    </a:p>
                  </a:txBody>
                  <a:tcPr/>
                </a:tc>
                <a:tc>
                  <a:txBody>
                    <a:bodyPr/>
                    <a:lstStyle/>
                    <a:p>
                      <a:pPr algn="l">
                        <a:defRPr sz="1000"/>
                      </a:pPr>
                      <a:r>
                        <a:rPr sz="2200" dirty="0"/>
                        <a:t>Seis </a:t>
                      </a:r>
                      <a:r>
                        <a:rPr sz="2200" dirty="0" err="1"/>
                        <a:t>reuniones</a:t>
                      </a:r>
                      <a:r>
                        <a:rPr sz="2200" dirty="0"/>
                        <a:t> para </a:t>
                      </a:r>
                      <a:r>
                        <a:rPr sz="2200" dirty="0" err="1"/>
                        <a:t>seguimiento</a:t>
                      </a:r>
                      <a:r>
                        <a:rPr sz="2200" dirty="0"/>
                        <a:t> de </a:t>
                      </a:r>
                      <a:r>
                        <a:rPr sz="2200" dirty="0" err="1"/>
                        <a:t>proyectos</a:t>
                      </a:r>
                      <a:r>
                        <a:rPr sz="2200" dirty="0"/>
                        <a:t> y </a:t>
                      </a:r>
                      <a:r>
                        <a:rPr sz="2200" dirty="0" err="1"/>
                        <a:t>temas</a:t>
                      </a:r>
                      <a:r>
                        <a:rPr sz="2200" dirty="0"/>
                        <a:t> </a:t>
                      </a:r>
                      <a:r>
                        <a:rPr sz="2200" dirty="0" err="1"/>
                        <a:t>operativos</a:t>
                      </a:r>
                      <a:r>
                        <a:rPr sz="2200" dirty="0"/>
                        <a:t>.</a:t>
                      </a:r>
                    </a:p>
                  </a:txBody>
                  <a:tcPr/>
                </a:tc>
                <a:tc>
                  <a:txBody>
                    <a:bodyPr/>
                    <a:lstStyle/>
                    <a:p>
                      <a:pPr algn="l">
                        <a:defRPr sz="1000"/>
                      </a:pPr>
                      <a:r>
                        <a:rPr sz="2200" dirty="0"/>
                        <a:t>2,300</a:t>
                      </a:r>
                    </a:p>
                  </a:txBody>
                  <a:tcPr/>
                </a:tc>
                <a:extLst>
                  <a:ext uri="{0D108BD9-81ED-4DB2-BD59-A6C34878D82A}">
                    <a16:rowId xmlns:a16="http://schemas.microsoft.com/office/drawing/2014/main" val="10003"/>
                  </a:ext>
                </a:extLst>
              </a:tr>
              <a:tr h="567595">
                <a:tc>
                  <a:txBody>
                    <a:bodyPr/>
                    <a:lstStyle/>
                    <a:p>
                      <a:pPr algn="l">
                        <a:defRPr sz="1000"/>
                      </a:pPr>
                      <a:r>
                        <a:rPr sz="2200"/>
                        <a:t>4</a:t>
                      </a:r>
                    </a:p>
                  </a:txBody>
                  <a:tcPr/>
                </a:tc>
                <a:tc>
                  <a:txBody>
                    <a:bodyPr/>
                    <a:lstStyle/>
                    <a:p>
                      <a:pPr algn="l">
                        <a:defRPr sz="1000"/>
                      </a:pPr>
                      <a:r>
                        <a:rPr sz="2200"/>
                        <a:t>Comité de Monitoreo y Comité Conjunto</a:t>
                      </a:r>
                    </a:p>
                  </a:txBody>
                  <a:tcPr/>
                </a:tc>
                <a:tc>
                  <a:txBody>
                    <a:bodyPr/>
                    <a:lstStyle/>
                    <a:p>
                      <a:pPr algn="l">
                        <a:defRPr sz="1000"/>
                      </a:pPr>
                      <a:r>
                        <a:rPr sz="2200" dirty="0"/>
                        <a:t>Cinco </a:t>
                      </a:r>
                      <a:r>
                        <a:rPr sz="2200" dirty="0" err="1"/>
                        <a:t>reuniones</a:t>
                      </a:r>
                      <a:r>
                        <a:rPr sz="2200" dirty="0"/>
                        <a:t> para </a:t>
                      </a:r>
                      <a:r>
                        <a:rPr sz="2200" dirty="0" err="1"/>
                        <a:t>seguimiento</a:t>
                      </a:r>
                      <a:r>
                        <a:rPr sz="2200" dirty="0"/>
                        <a:t> de planes y </a:t>
                      </a:r>
                      <a:r>
                        <a:rPr sz="2200" dirty="0" err="1"/>
                        <a:t>recomendaciones</a:t>
                      </a:r>
                      <a:r>
                        <a:rPr sz="2200" dirty="0"/>
                        <a:t> al pleno.</a:t>
                      </a:r>
                    </a:p>
                  </a:txBody>
                  <a:tcPr/>
                </a:tc>
                <a:tc>
                  <a:txBody>
                    <a:bodyPr/>
                    <a:lstStyle/>
                    <a:p>
                      <a:pPr algn="l">
                        <a:defRPr sz="1000"/>
                      </a:pPr>
                      <a:r>
                        <a:rPr sz="2200" dirty="0"/>
                        <a:t>2,300</a:t>
                      </a:r>
                    </a:p>
                  </a:txBody>
                  <a:tcPr/>
                </a:tc>
                <a:extLst>
                  <a:ext uri="{0D108BD9-81ED-4DB2-BD59-A6C34878D82A}">
                    <a16:rowId xmlns:a16="http://schemas.microsoft.com/office/drawing/2014/main" val="10004"/>
                  </a:ext>
                </a:extLst>
              </a:tr>
              <a:tr h="567595">
                <a:tc>
                  <a:txBody>
                    <a:bodyPr/>
                    <a:lstStyle/>
                    <a:p>
                      <a:pPr algn="l">
                        <a:defRPr sz="1000"/>
                      </a:pPr>
                      <a:r>
                        <a:rPr sz="2200"/>
                        <a:t>5</a:t>
                      </a:r>
                    </a:p>
                  </a:txBody>
                  <a:tcPr/>
                </a:tc>
                <a:tc>
                  <a:txBody>
                    <a:bodyPr/>
                    <a:lstStyle/>
                    <a:p>
                      <a:pPr algn="l">
                        <a:defRPr sz="1000"/>
                      </a:pPr>
                      <a:r>
                        <a:rPr sz="2200" dirty="0" err="1"/>
                        <a:t>Movilización</a:t>
                      </a:r>
                      <a:r>
                        <a:rPr sz="2200" dirty="0"/>
                        <a:t> de </a:t>
                      </a:r>
                      <a:r>
                        <a:rPr sz="2200" dirty="0" err="1"/>
                        <a:t>miembros</a:t>
                      </a:r>
                      <a:r>
                        <a:rPr sz="2200" dirty="0"/>
                        <a:t> de </a:t>
                      </a:r>
                      <a:r>
                        <a:rPr sz="2200" dirty="0" err="1"/>
                        <a:t>sociedad</a:t>
                      </a:r>
                      <a:r>
                        <a:rPr sz="2200" dirty="0"/>
                        <a:t> civil</a:t>
                      </a:r>
                    </a:p>
                  </a:txBody>
                  <a:tcPr/>
                </a:tc>
                <a:tc>
                  <a:txBody>
                    <a:bodyPr/>
                    <a:lstStyle/>
                    <a:p>
                      <a:pPr algn="l">
                        <a:defRPr sz="1000"/>
                      </a:pPr>
                      <a:r>
                        <a:rPr sz="2200" dirty="0" err="1"/>
                        <a:t>Apoyo</a:t>
                      </a:r>
                      <a:r>
                        <a:rPr sz="2200" dirty="0"/>
                        <a:t> a la participación </a:t>
                      </a:r>
                      <a:r>
                        <a:rPr sz="2200" dirty="0" err="1"/>
                        <a:t>presencial</a:t>
                      </a:r>
                      <a:r>
                        <a:rPr sz="2200" dirty="0"/>
                        <a:t> de representantes de </a:t>
                      </a:r>
                      <a:r>
                        <a:rPr sz="2200" dirty="0" err="1"/>
                        <a:t>sectores</a:t>
                      </a:r>
                      <a:r>
                        <a:rPr sz="2200" dirty="0"/>
                        <a:t>.</a:t>
                      </a:r>
                    </a:p>
                  </a:txBody>
                  <a:tcPr/>
                </a:tc>
                <a:tc>
                  <a:txBody>
                    <a:bodyPr/>
                    <a:lstStyle/>
                    <a:p>
                      <a:pPr algn="l">
                        <a:defRPr sz="1000"/>
                      </a:pPr>
                      <a:r>
                        <a:rPr sz="2200" dirty="0"/>
                        <a:t>5,000</a:t>
                      </a:r>
                    </a:p>
                  </a:txBody>
                  <a:tcPr/>
                </a:tc>
                <a:extLst>
                  <a:ext uri="{0D108BD9-81ED-4DB2-BD59-A6C34878D82A}">
                    <a16:rowId xmlns:a16="http://schemas.microsoft.com/office/drawing/2014/main" val="10005"/>
                  </a:ext>
                </a:extLst>
              </a:tr>
              <a:tr h="567595">
                <a:tc>
                  <a:txBody>
                    <a:bodyPr/>
                    <a:lstStyle/>
                    <a:p>
                      <a:pPr algn="l">
                        <a:defRPr sz="1000"/>
                      </a:pPr>
                      <a:r>
                        <a:rPr sz="2200"/>
                        <a:t>6</a:t>
                      </a:r>
                    </a:p>
                  </a:txBody>
                  <a:tcPr/>
                </a:tc>
                <a:tc>
                  <a:txBody>
                    <a:bodyPr/>
                    <a:lstStyle/>
                    <a:p>
                      <a:pPr algn="l">
                        <a:defRPr sz="1000"/>
                      </a:pPr>
                      <a:r>
                        <a:rPr sz="2200"/>
                        <a:t>Visitas de campo (VIH y TB)</a:t>
                      </a:r>
                    </a:p>
                  </a:txBody>
                  <a:tcPr/>
                </a:tc>
                <a:tc>
                  <a:txBody>
                    <a:bodyPr/>
                    <a:lstStyle/>
                    <a:p>
                      <a:pPr algn="l">
                        <a:defRPr sz="1000"/>
                      </a:pPr>
                      <a:r>
                        <a:rPr sz="2200"/>
                        <a:t>Seis visitas anuales de monitoreo estratégico a proyectos financiados.</a:t>
                      </a:r>
                    </a:p>
                  </a:txBody>
                  <a:tcPr/>
                </a:tc>
                <a:tc>
                  <a:txBody>
                    <a:bodyPr/>
                    <a:lstStyle/>
                    <a:p>
                      <a:pPr algn="l">
                        <a:defRPr sz="1000"/>
                      </a:pPr>
                      <a:r>
                        <a:rPr lang="es-MX" sz="2200" dirty="0"/>
                        <a:t>3</a:t>
                      </a:r>
                      <a:r>
                        <a:rPr sz="2200" dirty="0"/>
                        <a:t>,</a:t>
                      </a:r>
                      <a:r>
                        <a:rPr lang="es-MX" sz="2200" dirty="0"/>
                        <a:t>5</a:t>
                      </a:r>
                      <a:r>
                        <a:rPr sz="2200" dirty="0"/>
                        <a:t>00</a:t>
                      </a:r>
                    </a:p>
                  </a:txBody>
                  <a:tcPr/>
                </a:tc>
                <a:extLst>
                  <a:ext uri="{0D108BD9-81ED-4DB2-BD59-A6C34878D82A}">
                    <a16:rowId xmlns:a16="http://schemas.microsoft.com/office/drawing/2014/main" val="10006"/>
                  </a:ext>
                </a:extLst>
              </a:tr>
              <a:tr h="567595">
                <a:tc>
                  <a:txBody>
                    <a:bodyPr/>
                    <a:lstStyle/>
                    <a:p>
                      <a:pPr algn="l">
                        <a:defRPr sz="1000"/>
                      </a:pPr>
                      <a:r>
                        <a:rPr sz="2200"/>
                        <a:t>7</a:t>
                      </a:r>
                    </a:p>
                  </a:txBody>
                  <a:tcPr/>
                </a:tc>
                <a:tc>
                  <a:txBody>
                    <a:bodyPr/>
                    <a:lstStyle/>
                    <a:p>
                      <a:pPr algn="l">
                        <a:defRPr sz="1000"/>
                      </a:pPr>
                      <a:r>
                        <a:rPr sz="2200"/>
                        <a:t>Diálogos de País</a:t>
                      </a:r>
                    </a:p>
                  </a:txBody>
                  <a:tcPr/>
                </a:tc>
                <a:tc>
                  <a:txBody>
                    <a:bodyPr/>
                    <a:lstStyle/>
                    <a:p>
                      <a:pPr algn="l">
                        <a:defRPr sz="1000"/>
                      </a:pPr>
                      <a:r>
                        <a:rPr sz="2200"/>
                        <a:t>Dos encuentros nacionales para fortalecer participación y transparencia.</a:t>
                      </a:r>
                    </a:p>
                  </a:txBody>
                  <a:tcPr/>
                </a:tc>
                <a:tc>
                  <a:txBody>
                    <a:bodyPr/>
                    <a:lstStyle/>
                    <a:p>
                      <a:pPr algn="l">
                        <a:defRPr sz="1000"/>
                      </a:pPr>
                      <a:r>
                        <a:rPr lang="es-MX" sz="2200" dirty="0"/>
                        <a:t>5</a:t>
                      </a:r>
                      <a:r>
                        <a:rPr sz="2200" dirty="0"/>
                        <a:t>,000</a:t>
                      </a:r>
                    </a:p>
                  </a:txBody>
                  <a:tcPr/>
                </a:tc>
                <a:extLst>
                  <a:ext uri="{0D108BD9-81ED-4DB2-BD59-A6C34878D82A}">
                    <a16:rowId xmlns:a16="http://schemas.microsoft.com/office/drawing/2014/main" val="10007"/>
                  </a:ext>
                </a:extLst>
              </a:tr>
              <a:tr h="567595">
                <a:tc>
                  <a:txBody>
                    <a:bodyPr/>
                    <a:lstStyle/>
                    <a:p>
                      <a:pPr algn="l">
                        <a:defRPr sz="1000"/>
                      </a:pPr>
                      <a:r>
                        <a:rPr sz="2200"/>
                        <a:t>8</a:t>
                      </a:r>
                    </a:p>
                  </a:txBody>
                  <a:tcPr/>
                </a:tc>
                <a:tc>
                  <a:txBody>
                    <a:bodyPr/>
                    <a:lstStyle/>
                    <a:p>
                      <a:pPr algn="l">
                        <a:defRPr sz="1000"/>
                      </a:pPr>
                      <a:r>
                        <a:rPr sz="2200"/>
                        <a:t>Talleres de fortalecimiento de capacidades</a:t>
                      </a:r>
                    </a:p>
                  </a:txBody>
                  <a:tcPr/>
                </a:tc>
                <a:tc>
                  <a:txBody>
                    <a:bodyPr/>
                    <a:lstStyle/>
                    <a:p>
                      <a:pPr algn="l">
                        <a:defRPr sz="1000"/>
                      </a:pPr>
                      <a:r>
                        <a:rPr sz="2200"/>
                        <a:t>Tres talleres sobre estigma, monitoreo y liderazgo multisectorial.</a:t>
                      </a:r>
                    </a:p>
                  </a:txBody>
                  <a:tcPr/>
                </a:tc>
                <a:tc>
                  <a:txBody>
                    <a:bodyPr/>
                    <a:lstStyle/>
                    <a:p>
                      <a:pPr algn="l">
                        <a:defRPr sz="1000"/>
                      </a:pPr>
                      <a:r>
                        <a:rPr lang="es-MX" sz="2200" dirty="0"/>
                        <a:t>4</a:t>
                      </a:r>
                      <a:r>
                        <a:rPr sz="2200" dirty="0"/>
                        <a:t>,</a:t>
                      </a:r>
                      <a:r>
                        <a:rPr lang="es-MX" sz="2200" dirty="0"/>
                        <a:t>0</a:t>
                      </a:r>
                      <a:r>
                        <a:rPr sz="2200" dirty="0"/>
                        <a:t>00</a:t>
                      </a:r>
                    </a:p>
                  </a:txBody>
                  <a:tcPr/>
                </a:tc>
                <a:extLst>
                  <a:ext uri="{0D108BD9-81ED-4DB2-BD59-A6C34878D82A}">
                    <a16:rowId xmlns:a16="http://schemas.microsoft.com/office/drawing/2014/main" val="10008"/>
                  </a:ext>
                </a:extLst>
              </a:tr>
              <a:tr h="567595">
                <a:tc>
                  <a:txBody>
                    <a:bodyPr/>
                    <a:lstStyle/>
                    <a:p>
                      <a:pPr algn="l">
                        <a:defRPr sz="1000"/>
                      </a:pPr>
                      <a:r>
                        <a:rPr sz="2200"/>
                        <a:t>9</a:t>
                      </a:r>
                    </a:p>
                  </a:txBody>
                  <a:tcPr/>
                </a:tc>
                <a:tc>
                  <a:txBody>
                    <a:bodyPr/>
                    <a:lstStyle/>
                    <a:p>
                      <a:pPr algn="l">
                        <a:defRPr sz="1000"/>
                      </a:pPr>
                      <a:r>
                        <a:rPr sz="2200"/>
                        <a:t>IX Retiro Anual del MCP-ES</a:t>
                      </a:r>
                    </a:p>
                  </a:txBody>
                  <a:tcPr/>
                </a:tc>
                <a:tc>
                  <a:txBody>
                    <a:bodyPr/>
                    <a:lstStyle/>
                    <a:p>
                      <a:pPr algn="l">
                        <a:defRPr sz="1000"/>
                      </a:pPr>
                      <a:r>
                        <a:rPr sz="2200"/>
                        <a:t>Espacio de reflexión y planificación estratégica con todos los sectores.</a:t>
                      </a:r>
                    </a:p>
                  </a:txBody>
                  <a:tcPr/>
                </a:tc>
                <a:tc>
                  <a:txBody>
                    <a:bodyPr/>
                    <a:lstStyle/>
                    <a:p>
                      <a:pPr algn="l">
                        <a:defRPr sz="1000"/>
                      </a:pPr>
                      <a:r>
                        <a:rPr lang="es-MX" sz="2200" dirty="0"/>
                        <a:t>5</a:t>
                      </a:r>
                      <a:r>
                        <a:rPr sz="2200" dirty="0"/>
                        <a:t>,</a:t>
                      </a:r>
                      <a:r>
                        <a:rPr lang="es-MX" sz="2200" dirty="0"/>
                        <a:t>5</a:t>
                      </a:r>
                      <a:r>
                        <a:rPr sz="2200" dirty="0"/>
                        <a:t>00</a:t>
                      </a:r>
                    </a:p>
                  </a:txBody>
                  <a:tcPr/>
                </a:tc>
                <a:extLst>
                  <a:ext uri="{0D108BD9-81ED-4DB2-BD59-A6C34878D82A}">
                    <a16:rowId xmlns:a16="http://schemas.microsoft.com/office/drawing/2014/main" val="10009"/>
                  </a:ext>
                </a:extLst>
              </a:tr>
              <a:tr h="567595">
                <a:tc>
                  <a:txBody>
                    <a:bodyPr/>
                    <a:lstStyle/>
                    <a:p>
                      <a:pPr algn="l">
                        <a:defRPr sz="1000"/>
                      </a:pPr>
                      <a:r>
                        <a:rPr sz="2200"/>
                        <a:t>10</a:t>
                      </a:r>
                    </a:p>
                  </a:txBody>
                  <a:tcPr/>
                </a:tc>
                <a:tc>
                  <a:txBody>
                    <a:bodyPr/>
                    <a:lstStyle/>
                    <a:p>
                      <a:pPr algn="l">
                        <a:defRPr sz="1000"/>
                      </a:pPr>
                      <a:r>
                        <a:rPr sz="2200" dirty="0" err="1"/>
                        <a:t>Boletines</a:t>
                      </a:r>
                      <a:r>
                        <a:rPr sz="2200" dirty="0"/>
                        <a:t> y comunicación </a:t>
                      </a:r>
                      <a:r>
                        <a:rPr sz="2200" dirty="0" err="1"/>
                        <a:t>institucional</a:t>
                      </a:r>
                      <a:endParaRPr sz="2200" dirty="0"/>
                    </a:p>
                  </a:txBody>
                  <a:tcPr/>
                </a:tc>
                <a:tc>
                  <a:txBody>
                    <a:bodyPr/>
                    <a:lstStyle/>
                    <a:p>
                      <a:pPr algn="l">
                        <a:defRPr sz="1000"/>
                      </a:pPr>
                      <a:r>
                        <a:rPr sz="2200" dirty="0" err="1"/>
                        <a:t>Difusión</a:t>
                      </a:r>
                      <a:r>
                        <a:rPr sz="2200" dirty="0"/>
                        <a:t> de </a:t>
                      </a:r>
                      <a:r>
                        <a:rPr sz="2200" dirty="0" err="1"/>
                        <a:t>logros</a:t>
                      </a:r>
                      <a:r>
                        <a:rPr sz="2200" dirty="0"/>
                        <a:t> y </a:t>
                      </a:r>
                      <a:r>
                        <a:rPr sz="2200" dirty="0" err="1"/>
                        <a:t>actualización</a:t>
                      </a:r>
                      <a:r>
                        <a:rPr sz="2200" dirty="0"/>
                        <a:t> de redes </a:t>
                      </a:r>
                      <a:r>
                        <a:rPr sz="2200" dirty="0" err="1"/>
                        <a:t>sociales</a:t>
                      </a:r>
                      <a:r>
                        <a:rPr sz="2200" dirty="0"/>
                        <a:t> y web.</a:t>
                      </a:r>
                    </a:p>
                  </a:txBody>
                  <a:tcPr/>
                </a:tc>
                <a:tc>
                  <a:txBody>
                    <a:bodyPr/>
                    <a:lstStyle/>
                    <a:p>
                      <a:pPr algn="l">
                        <a:defRPr sz="1000"/>
                      </a:pPr>
                      <a:r>
                        <a:rPr lang="es-MX" sz="2200" dirty="0"/>
                        <a:t>5, 250</a:t>
                      </a:r>
                      <a:endParaRPr sz="2200" dirty="0"/>
                    </a:p>
                  </a:txBody>
                  <a:tcPr/>
                </a:tc>
                <a:extLst>
                  <a:ext uri="{0D108BD9-81ED-4DB2-BD59-A6C34878D82A}">
                    <a16:rowId xmlns:a16="http://schemas.microsoft.com/office/drawing/2014/main" val="10010"/>
                  </a:ext>
                </a:extLst>
              </a:tr>
              <a:tr h="567595">
                <a:tc>
                  <a:txBody>
                    <a:bodyPr/>
                    <a:lstStyle/>
                    <a:p>
                      <a:pPr algn="l">
                        <a:defRPr sz="1000" b="1"/>
                      </a:pPr>
                      <a:endParaRPr sz="2200"/>
                    </a:p>
                  </a:txBody>
                  <a:tcPr/>
                </a:tc>
                <a:tc>
                  <a:txBody>
                    <a:bodyPr/>
                    <a:lstStyle/>
                    <a:p>
                      <a:pPr algn="l">
                        <a:defRPr sz="1000" b="1"/>
                      </a:pPr>
                      <a:r>
                        <a:rPr sz="2200" dirty="0"/>
                        <a:t>Total </a:t>
                      </a:r>
                      <a:r>
                        <a:rPr sz="2200" dirty="0" err="1"/>
                        <a:t>Sección</a:t>
                      </a:r>
                      <a:r>
                        <a:rPr sz="2200" dirty="0"/>
                        <a:t> 2</a:t>
                      </a:r>
                    </a:p>
                  </a:txBody>
                  <a:tcPr/>
                </a:tc>
                <a:tc>
                  <a:txBody>
                    <a:bodyPr/>
                    <a:lstStyle/>
                    <a:p>
                      <a:pPr algn="l">
                        <a:defRPr sz="1000" b="1"/>
                      </a:pPr>
                      <a:endParaRPr sz="2200" dirty="0"/>
                    </a:p>
                  </a:txBody>
                  <a:tcPr/>
                </a:tc>
                <a:tc>
                  <a:txBody>
                    <a:bodyPr/>
                    <a:lstStyle/>
                    <a:p>
                      <a:pPr algn="l">
                        <a:defRPr sz="1000" b="1"/>
                      </a:pPr>
                      <a:r>
                        <a:rPr sz="2200" dirty="0"/>
                        <a:t>3</a:t>
                      </a:r>
                      <a:r>
                        <a:rPr lang="es-MX" sz="2200" dirty="0"/>
                        <a:t>7,850</a:t>
                      </a:r>
                      <a:endParaRPr sz="2200" dirty="0"/>
                    </a:p>
                  </a:txBody>
                  <a:tcPr/>
                </a:tc>
                <a:extLst>
                  <a:ext uri="{0D108BD9-81ED-4DB2-BD59-A6C34878D82A}">
                    <a16:rowId xmlns:a16="http://schemas.microsoft.com/office/drawing/2014/main" val="10011"/>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TotalTime>
  <Words>825</Words>
  <Application>Microsoft Office PowerPoint</Application>
  <PresentationFormat>Personalizado</PresentationFormat>
  <Paragraphs>131</Paragraphs>
  <Slides>17</Slides>
  <Notes>15</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17</vt:i4>
      </vt:variant>
    </vt:vector>
  </HeadingPairs>
  <TitlesOfParts>
    <vt:vector size="24" baseType="lpstr">
      <vt:lpstr>Open Sans Bold</vt:lpstr>
      <vt:lpstr>Open Sans</vt:lpstr>
      <vt:lpstr>Calibri</vt:lpstr>
      <vt:lpstr>Arial</vt:lpstr>
      <vt:lpstr>Aptos</vt:lpstr>
      <vt:lpstr>Open Sauce Bold</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Anexo Plenaria 05-2025</dc:title>
  <dc:creator>María Eugenia Ochoa Valencia</dc:creator>
  <cp:lastModifiedBy>Administración y Comunicaciones MCP</cp:lastModifiedBy>
  <cp:revision>2</cp:revision>
  <dcterms:created xsi:type="dcterms:W3CDTF">2006-08-16T00:00:00Z</dcterms:created>
  <dcterms:modified xsi:type="dcterms:W3CDTF">2025-11-06T14:06:35Z</dcterms:modified>
  <dc:identifier>DAG3xGPYUGY</dc:identifier>
</cp:coreProperties>
</file>