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8" r:id="rId4"/>
    <p:sldId id="259" r:id="rId5"/>
    <p:sldId id="260" r:id="rId6"/>
    <p:sldId id="276" r:id="rId7"/>
    <p:sldId id="265" r:id="rId8"/>
    <p:sldId id="266" r:id="rId9"/>
    <p:sldId id="278" r:id="rId10"/>
    <p:sldId id="268" r:id="rId11"/>
    <p:sldId id="269" r:id="rId12"/>
    <p:sldId id="273" r:id="rId13"/>
    <p:sldId id="270" r:id="rId14"/>
    <p:sldId id="279" r:id="rId15"/>
    <p:sldId id="271" r:id="rId16"/>
    <p:sldId id="272" r:id="rId17"/>
    <p:sldId id="261" r:id="rId18"/>
    <p:sldId id="262" r:id="rId19"/>
    <p:sldId id="274" r:id="rId20"/>
  </p:sldIdLst>
  <p:sldSz cx="18288000" cy="10287000"/>
  <p:notesSz cx="6858000" cy="9144000"/>
  <p:embeddedFontLst>
    <p:embeddedFont>
      <p:font typeface="Arimo 2 Bold" panose="020B0604020202020204" charset="0"/>
      <p:regular r:id="rId22"/>
    </p:embeddedFont>
    <p:embeddedFont>
      <p:font typeface="Baloo Bhai" panose="020B0604020202020204" charset="0"/>
      <p:regular r:id="rId23"/>
    </p:embeddedFont>
    <p:embeddedFont>
      <p:font typeface="Open Sans Bold" panose="020B0604020202020204" charset="0"/>
      <p:regular r:id="rId24"/>
    </p:embeddedFont>
    <p:embeddedFont>
      <p:font typeface="Quicksand" panose="020B0604020202020204" charset="0"/>
      <p:regular r:id="rId25"/>
    </p:embeddedFont>
    <p:embeddedFont>
      <p:font typeface="Quicksand Bold" panose="020B0604020202020204" charset="0"/>
      <p:regular r:id="rId26"/>
    </p:embeddedFont>
    <p:embeddedFont>
      <p:font typeface="Quicksand Medium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7A134-72A8-49DC-AEED-04CCCF61DF46}" type="datetimeFigureOut">
              <a:rPr lang="es-SV" smtClean="0"/>
              <a:t>3/12/2025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E0605-49A0-40EC-B71E-60E59F79EDC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1762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0605-49A0-40EC-B71E-60E59F79EDCF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353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77200" y="-342900"/>
            <a:ext cx="10210800" cy="10922876"/>
            <a:chOff x="0" y="0"/>
            <a:chExt cx="2689775" cy="2863658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689775" cy="2863658"/>
            </a:xfrm>
            <a:custGeom>
              <a:avLst/>
              <a:gdLst/>
              <a:ahLst/>
              <a:cxnLst/>
              <a:rect l="l" t="t" r="r" b="b"/>
              <a:pathLst>
                <a:path w="2689775" h="2863658">
                  <a:moveTo>
                    <a:pt x="0" y="0"/>
                  </a:moveTo>
                  <a:lnTo>
                    <a:pt x="2689775" y="0"/>
                  </a:lnTo>
                  <a:lnTo>
                    <a:pt x="2689775" y="2863658"/>
                  </a:lnTo>
                  <a:lnTo>
                    <a:pt x="0" y="286365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 dirty="0">
                <a:highlight>
                  <a:srgbClr val="808080"/>
                </a:highlight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689775" cy="2816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1" y="7461970"/>
            <a:ext cx="7048500" cy="1178463"/>
            <a:chOff x="0" y="0"/>
            <a:chExt cx="2063319" cy="310377"/>
          </a:xfrm>
          <a:solidFill>
            <a:schemeClr val="tx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063319" cy="310377"/>
            </a:xfrm>
            <a:custGeom>
              <a:avLst/>
              <a:gdLst/>
              <a:ahLst/>
              <a:cxnLst/>
              <a:rect l="l" t="t" r="r" b="b"/>
              <a:pathLst>
                <a:path w="2063319" h="310377">
                  <a:moveTo>
                    <a:pt x="0" y="0"/>
                  </a:moveTo>
                  <a:lnTo>
                    <a:pt x="2063319" y="0"/>
                  </a:lnTo>
                  <a:lnTo>
                    <a:pt x="2063319" y="310377"/>
                  </a:lnTo>
                  <a:lnTo>
                    <a:pt x="0" y="3103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7625"/>
              <a:ext cx="2063319" cy="26275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262990" y="677796"/>
            <a:ext cx="6007949" cy="2055219"/>
          </a:xfrm>
          <a:custGeom>
            <a:avLst/>
            <a:gdLst/>
            <a:ahLst/>
            <a:cxnLst/>
            <a:rect l="l" t="t" r="r" b="b"/>
            <a:pathLst>
              <a:path w="6007949" h="2055219">
                <a:moveTo>
                  <a:pt x="0" y="0"/>
                </a:moveTo>
                <a:lnTo>
                  <a:pt x="6007950" y="0"/>
                </a:lnTo>
                <a:lnTo>
                  <a:pt x="6007950" y="2055219"/>
                </a:lnTo>
                <a:lnTo>
                  <a:pt x="0" y="205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5" name="TextBox 25"/>
          <p:cNvSpPr txBox="1"/>
          <p:nvPr/>
        </p:nvSpPr>
        <p:spPr>
          <a:xfrm>
            <a:off x="8313111" y="1056857"/>
            <a:ext cx="9027152" cy="374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s-SV" sz="6000" spc="437" dirty="0">
                <a:solidFill>
                  <a:schemeClr val="bg1"/>
                </a:solidFill>
                <a:latin typeface="Baloo Bhai"/>
              </a:rPr>
              <a:t>Evaluación de Desempeño al </a:t>
            </a:r>
          </a:p>
          <a:p>
            <a:pPr algn="ctr">
              <a:lnSpc>
                <a:spcPts val="5832"/>
              </a:lnSpc>
            </a:pPr>
            <a:r>
              <a:rPr lang="es-SV" sz="6000" spc="437" dirty="0">
                <a:solidFill>
                  <a:schemeClr val="bg1"/>
                </a:solidFill>
                <a:latin typeface="Baloo Bhai"/>
              </a:rPr>
              <a:t>Personal de la Dirección Ejecutiva</a:t>
            </a:r>
          </a:p>
          <a:p>
            <a:pPr marL="0" lvl="0" indent="0" algn="ctr">
              <a:lnSpc>
                <a:spcPts val="5832"/>
              </a:lnSpc>
            </a:pPr>
            <a:r>
              <a:rPr lang="es-SV" sz="6000" u="none" strike="noStrike" spc="437" dirty="0">
                <a:solidFill>
                  <a:schemeClr val="bg1"/>
                </a:solidFill>
                <a:latin typeface="Baloo Bhai"/>
              </a:rPr>
              <a:t> MCP-ES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10603" y="7701382"/>
            <a:ext cx="7328537" cy="82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170"/>
              </a:lnSpc>
              <a:spcBef>
                <a:spcPct val="0"/>
              </a:spcBef>
            </a:pPr>
            <a:r>
              <a:rPr lang="en-US" sz="6233" dirty="0">
                <a:solidFill>
                  <a:schemeClr val="bg1"/>
                </a:solidFill>
                <a:latin typeface="Quicksand Bold"/>
              </a:rPr>
              <a:t>Presenta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98538" y="9725051"/>
            <a:ext cx="530346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90"/>
              </a:lnSpc>
              <a:spcBef>
                <a:spcPct val="0"/>
              </a:spcBef>
            </a:pPr>
            <a:r>
              <a:rPr lang="en-US" sz="3121" dirty="0">
                <a:solidFill>
                  <a:schemeClr val="bg1"/>
                </a:solidFill>
                <a:latin typeface="Quicksand Medium"/>
              </a:rPr>
              <a:t>04 de </a:t>
            </a:r>
            <a:r>
              <a:rPr lang="en-US" sz="3121" dirty="0" err="1">
                <a:solidFill>
                  <a:schemeClr val="bg1"/>
                </a:solidFill>
                <a:latin typeface="Quicksand Medium"/>
              </a:rPr>
              <a:t>Diciembre</a:t>
            </a:r>
            <a:r>
              <a:rPr lang="en-US" sz="3121" dirty="0">
                <a:solidFill>
                  <a:schemeClr val="bg1"/>
                </a:solidFill>
                <a:latin typeface="Quicksand Medium"/>
              </a:rPr>
              <a:t>  de 2025</a:t>
            </a:r>
            <a:endParaRPr lang="en-US" sz="3121" u="none" strike="noStrike" dirty="0">
              <a:solidFill>
                <a:schemeClr val="bg1"/>
              </a:solidFill>
              <a:latin typeface="Quicksand Medium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62990" y="8707108"/>
            <a:ext cx="5945195" cy="118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3121" b="1" dirty="0">
                <a:solidFill>
                  <a:srgbClr val="7B787C"/>
                </a:solidFill>
                <a:latin typeface="Quicksand Medium"/>
              </a:rPr>
              <a:t>Dra. Celina de Miranda</a:t>
            </a:r>
          </a:p>
          <a:p>
            <a:pPr algn="ctr">
              <a:lnSpc>
                <a:spcPts val="3090"/>
              </a:lnSpc>
            </a:pPr>
            <a:r>
              <a:rPr lang="en-US" sz="3121" b="1" dirty="0" err="1">
                <a:solidFill>
                  <a:srgbClr val="7B787C"/>
                </a:solidFill>
                <a:latin typeface="Quicksand Medium"/>
              </a:rPr>
              <a:t>Presidenta</a:t>
            </a:r>
            <a:endParaRPr lang="en-US" sz="3121" b="1" dirty="0">
              <a:solidFill>
                <a:srgbClr val="7B787C"/>
              </a:solidFill>
              <a:latin typeface="Quicksand Medium"/>
            </a:endParaRPr>
          </a:p>
          <a:p>
            <a:pPr algn="ctr">
              <a:lnSpc>
                <a:spcPts val="3090"/>
              </a:lnSpc>
            </a:pPr>
            <a:r>
              <a:rPr lang="en-US" sz="3121" b="1" dirty="0">
                <a:solidFill>
                  <a:srgbClr val="7B787C"/>
                </a:solidFill>
                <a:latin typeface="Quicksand Medium"/>
              </a:rPr>
              <a:t>MCP-ES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618994" y="5402669"/>
            <a:ext cx="3925806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4"/>
              </a:lnSpc>
              <a:spcBef>
                <a:spcPct val="0"/>
              </a:spcBef>
            </a:pPr>
            <a:r>
              <a:rPr lang="en-US" sz="4654" dirty="0">
                <a:solidFill>
                  <a:schemeClr val="bg1"/>
                </a:solidFill>
                <a:latin typeface="Quicksand Medium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FED4-82EE-BD24-F6B2-60ACB78C7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0D5CBA-E07E-F94D-5E20-50DDCB35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18234545" cy="58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F64F7-CEFD-B035-C443-919937D3A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E9A69F-B4D9-CED8-4A34-132CB8D2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6"/>
          <a:stretch>
            <a:fillRect/>
          </a:stretch>
        </p:blipFill>
        <p:spPr>
          <a:xfrm>
            <a:off x="-1" y="2733660"/>
            <a:ext cx="18288001" cy="4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1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4202" y="2857500"/>
            <a:ext cx="13239931" cy="4083841"/>
            <a:chOff x="0" y="0"/>
            <a:chExt cx="3487060" cy="1075580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63010" y="3695700"/>
            <a:ext cx="12461268" cy="211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</a:t>
            </a:r>
            <a:r>
              <a:rPr lang="es-MX" sz="4800" spc="764" dirty="0">
                <a:solidFill>
                  <a:schemeClr val="bg1"/>
                </a:solidFill>
                <a:latin typeface="Baloo Bhai"/>
              </a:rPr>
              <a:t>Proceso: Comunicación sobre la gestión del MCP-ES</a:t>
            </a:r>
            <a:endParaRPr lang="en-US" sz="4800" spc="764" dirty="0">
              <a:solidFill>
                <a:schemeClr val="bg1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318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A3FE3-40BC-4F20-9851-95BFF3F9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B2EFFA1-2D9A-804E-2B33-494F1794012E}"/>
              </a:ext>
            </a:extLst>
          </p:cNvPr>
          <p:cNvSpPr/>
          <p:nvPr/>
        </p:nvSpPr>
        <p:spPr>
          <a:xfrm>
            <a:off x="271449" y="76758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734A00-3164-24BF-EEFC-38AB3EF43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72" y="2247900"/>
            <a:ext cx="17926856" cy="54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2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199" y="2781300"/>
            <a:ext cx="13239931" cy="4083841"/>
            <a:chOff x="0" y="0"/>
            <a:chExt cx="3487060" cy="1075580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83533" y="3086100"/>
            <a:ext cx="12461268" cy="321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</a:t>
            </a:r>
            <a:r>
              <a:rPr lang="es-MX" sz="4800" spc="764" dirty="0">
                <a:solidFill>
                  <a:schemeClr val="bg1"/>
                </a:solidFill>
                <a:latin typeface="Baloo Bhai"/>
              </a:rPr>
              <a:t>Proceso: Armonización de los recursos del Fondo Mundial con otras fuentes de financiamiento</a:t>
            </a:r>
            <a:endParaRPr lang="en-US" sz="4800" spc="764" dirty="0">
              <a:solidFill>
                <a:schemeClr val="bg1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594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0122F-1853-0652-0449-88732F5F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484697-5977-30B9-8B01-DE50BE74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2" y="1524000"/>
            <a:ext cx="18157425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CBE2A-2FA1-FD08-65D2-54EA0F5A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A13701-1F34-CFFF-7330-D27DED9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6"/>
          <a:stretch>
            <a:fillRect/>
          </a:stretch>
        </p:blipFill>
        <p:spPr>
          <a:xfrm>
            <a:off x="0" y="1866900"/>
            <a:ext cx="183055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37615" y="3484750"/>
            <a:ext cx="12461268" cy="226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n-US" sz="8586" spc="764" dirty="0" err="1">
                <a:solidFill>
                  <a:schemeClr val="bg1"/>
                </a:solidFill>
                <a:latin typeface="Baloo Bhai"/>
              </a:rPr>
              <a:t>Tabla</a:t>
            </a:r>
            <a:r>
              <a:rPr lang="en-US" sz="8586" spc="764" dirty="0">
                <a:solidFill>
                  <a:schemeClr val="bg1"/>
                </a:solidFill>
                <a:latin typeface="Baloo Bhai"/>
              </a:rPr>
              <a:t> de Resumen de </a:t>
            </a:r>
            <a:r>
              <a:rPr lang="en-US" sz="8586" spc="764" dirty="0" err="1">
                <a:solidFill>
                  <a:schemeClr val="bg1"/>
                </a:solidFill>
                <a:latin typeface="Baloo Bhai"/>
              </a:rPr>
              <a:t>Resutaldos</a:t>
            </a:r>
            <a:endParaRPr lang="en-US" sz="8586" spc="764" dirty="0">
              <a:solidFill>
                <a:schemeClr val="bg1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B1958B-0EBE-049B-B80E-F5F2EA19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497"/>
          <a:stretch>
            <a:fillRect/>
          </a:stretch>
        </p:blipFill>
        <p:spPr>
          <a:xfrm>
            <a:off x="231863" y="1104900"/>
            <a:ext cx="17948771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4059" y="6998907"/>
            <a:ext cx="1071000" cy="151063"/>
            <a:chOff x="0" y="0"/>
            <a:chExt cx="1041911" cy="146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911" cy="146960"/>
            </a:xfrm>
            <a:custGeom>
              <a:avLst/>
              <a:gdLst/>
              <a:ahLst/>
              <a:cxnLst/>
              <a:rect l="l" t="t" r="r" b="b"/>
              <a:pathLst>
                <a:path w="1041911" h="146960">
                  <a:moveTo>
                    <a:pt x="0" y="0"/>
                  </a:moveTo>
                  <a:lnTo>
                    <a:pt x="1041911" y="0"/>
                  </a:lnTo>
                  <a:lnTo>
                    <a:pt x="1041911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sz="2467"/>
            </a:p>
          </p:txBody>
        </p:sp>
      </p:grpSp>
      <p:sp>
        <p:nvSpPr>
          <p:cNvPr id="4" name="Freeform 4"/>
          <p:cNvSpPr/>
          <p:nvPr/>
        </p:nvSpPr>
        <p:spPr>
          <a:xfrm>
            <a:off x="9027335" y="6538077"/>
            <a:ext cx="629488" cy="629488"/>
          </a:xfrm>
          <a:custGeom>
            <a:avLst/>
            <a:gdLst/>
            <a:ahLst/>
            <a:cxnLst/>
            <a:rect l="l" t="t" r="r" b="b"/>
            <a:pathLst>
              <a:path w="459293" h="459293">
                <a:moveTo>
                  <a:pt x="0" y="0"/>
                </a:moveTo>
                <a:lnTo>
                  <a:pt x="459292" y="0"/>
                </a:lnTo>
                <a:lnTo>
                  <a:pt x="459292" y="459293"/>
                </a:lnTo>
                <a:lnTo>
                  <a:pt x="0" y="4592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5" name="Freeform 5"/>
          <p:cNvSpPr/>
          <p:nvPr/>
        </p:nvSpPr>
        <p:spPr>
          <a:xfrm>
            <a:off x="11971390" y="6513955"/>
            <a:ext cx="653610" cy="653610"/>
          </a:xfrm>
          <a:custGeom>
            <a:avLst/>
            <a:gdLst/>
            <a:ahLst/>
            <a:cxnLst/>
            <a:rect l="l" t="t" r="r" b="b"/>
            <a:pathLst>
              <a:path w="476893" h="476893">
                <a:moveTo>
                  <a:pt x="0" y="0"/>
                </a:moveTo>
                <a:lnTo>
                  <a:pt x="476893" y="0"/>
                </a:lnTo>
                <a:lnTo>
                  <a:pt x="476893" y="476893"/>
                </a:lnTo>
                <a:lnTo>
                  <a:pt x="0" y="476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6" name="Freeform 6"/>
          <p:cNvSpPr/>
          <p:nvPr/>
        </p:nvSpPr>
        <p:spPr>
          <a:xfrm>
            <a:off x="3317921" y="6690497"/>
            <a:ext cx="420479" cy="324644"/>
          </a:xfrm>
          <a:custGeom>
            <a:avLst/>
            <a:gdLst/>
            <a:ahLst/>
            <a:cxnLst/>
            <a:rect l="l" t="t" r="r" b="b"/>
            <a:pathLst>
              <a:path w="306794" h="236870">
                <a:moveTo>
                  <a:pt x="0" y="0"/>
                </a:moveTo>
                <a:lnTo>
                  <a:pt x="306793" y="0"/>
                </a:lnTo>
                <a:lnTo>
                  <a:pt x="306793" y="236871"/>
                </a:lnTo>
                <a:lnTo>
                  <a:pt x="0" y="236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7" name="Freeform 7"/>
          <p:cNvSpPr/>
          <p:nvPr/>
        </p:nvSpPr>
        <p:spPr>
          <a:xfrm>
            <a:off x="6131298" y="6575843"/>
            <a:ext cx="553956" cy="553956"/>
          </a:xfrm>
          <a:custGeom>
            <a:avLst/>
            <a:gdLst/>
            <a:ahLst/>
            <a:cxnLst/>
            <a:rect l="l" t="t" r="r" b="b"/>
            <a:pathLst>
              <a:path w="404183" h="404183">
                <a:moveTo>
                  <a:pt x="0" y="0"/>
                </a:moveTo>
                <a:lnTo>
                  <a:pt x="404183" y="0"/>
                </a:lnTo>
                <a:lnTo>
                  <a:pt x="404183" y="404183"/>
                </a:lnTo>
                <a:lnTo>
                  <a:pt x="0" y="4041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8" name="TextBox 8"/>
          <p:cNvSpPr txBox="1"/>
          <p:nvPr/>
        </p:nvSpPr>
        <p:spPr>
          <a:xfrm>
            <a:off x="4209243" y="3246944"/>
            <a:ext cx="10265669" cy="22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18"/>
              </a:lnSpc>
            </a:pPr>
            <a:r>
              <a:rPr lang="en-US" sz="13584" b="1">
                <a:solidFill>
                  <a:srgbClr val="000000"/>
                </a:solidFill>
                <a:latin typeface="Arimo 2 Bold"/>
                <a:ea typeface="Arimo 2 Bold"/>
                <a:cs typeface="Arimo 2 Bold"/>
                <a:sym typeface="Arimo 2 Bold"/>
              </a:rPr>
              <a:t>SÍGUENOS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49023" y="6678636"/>
            <a:ext cx="2057444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89690" y="6701266"/>
            <a:ext cx="2171895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1257" y="6666575"/>
            <a:ext cx="2105696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ELSALVADORMCP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93832" y="6666575"/>
            <a:ext cx="2550212" cy="29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MCPELSALVADORORG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80100E0-F07F-A0D1-D032-80A82EEECEA0}"/>
              </a:ext>
            </a:extLst>
          </p:cNvPr>
          <p:cNvSpPr/>
          <p:nvPr/>
        </p:nvSpPr>
        <p:spPr>
          <a:xfrm>
            <a:off x="304800" y="266700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844623" y="2986781"/>
            <a:ext cx="4533321" cy="417706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54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934412" y="1900900"/>
            <a:ext cx="9777505" cy="1544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971"/>
              </a:lnSpc>
            </a:pPr>
            <a:r>
              <a:rPr lang="es-SV" sz="5147" spc="458" dirty="0">
                <a:solidFill>
                  <a:srgbClr val="5C5A62"/>
                </a:solidFill>
                <a:latin typeface="Baloo Bhai"/>
              </a:rPr>
              <a:t>Miembros Evaluadores del Comité Ejecutivo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1530" y="3532409"/>
            <a:ext cx="1504247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47"/>
              </a:lnSpc>
              <a:spcBef>
                <a:spcPct val="0"/>
              </a:spcBef>
            </a:pPr>
            <a:endParaRPr lang="en-US" sz="4947" dirty="0">
              <a:solidFill>
                <a:srgbClr val="5C5A62"/>
              </a:solidFill>
              <a:latin typeface="Quicksand Medium"/>
            </a:endParaRPr>
          </a:p>
          <a:p>
            <a:pPr marL="0" lvl="0" indent="0" algn="l">
              <a:lnSpc>
                <a:spcPts val="4947"/>
              </a:lnSpc>
              <a:spcBef>
                <a:spcPct val="0"/>
              </a:spcBef>
            </a:pPr>
            <a:endParaRPr lang="en-US" sz="4947" dirty="0">
              <a:solidFill>
                <a:srgbClr val="5C5A62"/>
              </a:solidFill>
              <a:latin typeface="Quicksand Medium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304483" y="304483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1E0F6F-6F41-E7B5-8887-A75B45A812B6}"/>
              </a:ext>
            </a:extLst>
          </p:cNvPr>
          <p:cNvSpPr txBox="1"/>
          <p:nvPr/>
        </p:nvSpPr>
        <p:spPr>
          <a:xfrm>
            <a:off x="2133600" y="4388506"/>
            <a:ext cx="115783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3600" dirty="0"/>
              <a:t>Dra. Celina de Miranda Presidenta</a:t>
            </a:r>
          </a:p>
          <a:p>
            <a:r>
              <a:rPr lang="es-SV" sz="3600" dirty="0"/>
              <a:t>Sra. Doris Alvarado/ Vicepresidenta Saliente</a:t>
            </a:r>
          </a:p>
          <a:p>
            <a:r>
              <a:rPr lang="es-SV" sz="3600" dirty="0"/>
              <a:t>Lic. Willian Merino/ Secretario Saliente</a:t>
            </a:r>
          </a:p>
          <a:p>
            <a:r>
              <a:rPr lang="es-SV" sz="3600" dirty="0"/>
              <a:t>Dra. Carmen del Pilar de Duran / Vicepresidenta Actual</a:t>
            </a:r>
          </a:p>
          <a:p>
            <a:r>
              <a:rPr lang="es-SV" sz="3600" dirty="0"/>
              <a:t>Rvdo. Eber Facundo/ Secretario Actual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5986" y="568917"/>
            <a:ext cx="13230075" cy="2377098"/>
            <a:chOff x="0" y="0"/>
            <a:chExt cx="3484464" cy="626067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84464" cy="626067"/>
            </a:xfrm>
            <a:custGeom>
              <a:avLst/>
              <a:gdLst/>
              <a:ahLst/>
              <a:cxnLst/>
              <a:rect l="l" t="t" r="r" b="b"/>
              <a:pathLst>
                <a:path w="3484464" h="626067">
                  <a:moveTo>
                    <a:pt x="0" y="0"/>
                  </a:moveTo>
                  <a:lnTo>
                    <a:pt x="3484464" y="0"/>
                  </a:lnTo>
                  <a:lnTo>
                    <a:pt x="3484464" y="626067"/>
                  </a:lnTo>
                  <a:lnTo>
                    <a:pt x="0" y="62606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4464" cy="578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7" y="6857280"/>
            <a:ext cx="1024053" cy="2897032"/>
            <a:chOff x="0" y="0"/>
            <a:chExt cx="269709" cy="763004"/>
          </a:xfrm>
          <a:solidFill>
            <a:srgbClr val="00206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69709" cy="763004"/>
            </a:xfrm>
            <a:custGeom>
              <a:avLst/>
              <a:gdLst/>
              <a:ahLst/>
              <a:cxnLst/>
              <a:rect l="l" t="t" r="r" b="b"/>
              <a:pathLst>
                <a:path w="269709" h="763004">
                  <a:moveTo>
                    <a:pt x="0" y="0"/>
                  </a:moveTo>
                  <a:lnTo>
                    <a:pt x="269709" y="0"/>
                  </a:lnTo>
                  <a:lnTo>
                    <a:pt x="269709" y="763004"/>
                  </a:lnTo>
                  <a:lnTo>
                    <a:pt x="0" y="7630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69709" cy="7153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782970" y="873399"/>
            <a:ext cx="1301610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78"/>
              </a:lnSpc>
              <a:spcBef>
                <a:spcPct val="0"/>
              </a:spcBef>
            </a:pPr>
            <a:r>
              <a:rPr lang="es-SV" sz="5400" spc="645" dirty="0">
                <a:solidFill>
                  <a:schemeClr val="bg1"/>
                </a:solidFill>
                <a:latin typeface="Baloo Bhai"/>
              </a:rPr>
              <a:t>Propósito de la Herramienta de Evaluación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8332" y="3503438"/>
            <a:ext cx="16282012" cy="689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78"/>
              </a:lnSpc>
            </a:pPr>
            <a:r>
              <a:rPr lang="es-SV" sz="3578" dirty="0">
                <a:solidFill>
                  <a:srgbClr val="7B787C"/>
                </a:solidFill>
                <a:latin typeface="Quicksand Medium"/>
              </a:rPr>
              <a:t>La Evaluación del Desempeño Laboral (EDL) es una herramienta de gestión de la Dirección Ejecutiva del MCP-ES  que busca verificar, valorar y calificar el desempeño del personal contratado en el marco del propósito principal de las funciones y responsabilidades, con condiciones previamente establecidas en la etapa de fijación de compromisos en los términos de referencia para cada uno de los puestos.</a:t>
            </a:r>
          </a:p>
          <a:p>
            <a:pPr algn="just">
              <a:lnSpc>
                <a:spcPts val="3578"/>
              </a:lnSpc>
            </a:pPr>
            <a:endParaRPr lang="es-SV" sz="3578" dirty="0">
              <a:solidFill>
                <a:srgbClr val="7B787C"/>
              </a:solidFill>
              <a:latin typeface="Quicksand Medium"/>
            </a:endParaRPr>
          </a:p>
          <a:p>
            <a:pPr algn="just">
              <a:lnSpc>
                <a:spcPts val="3578"/>
              </a:lnSpc>
            </a:pPr>
            <a:r>
              <a:rPr lang="es-SV" sz="3578" dirty="0">
                <a:solidFill>
                  <a:srgbClr val="7B787C"/>
                </a:solidFill>
                <a:latin typeface="Quicksand Medium"/>
              </a:rPr>
              <a:t>El propósito de la EDL es reconocer el aporte de las colaboradoras al cumplimiento de las metas del MCP-ES,  y para que el Comité Ejecutivo  pueda tener la oportunidad de formular planes de mejoramiento individual e institucional, que contribuyan a incrementar la calidad del trabajo realizado por cada una de los colaboradoras de la Dirección Ejecutiva</a:t>
            </a:r>
          </a:p>
          <a:p>
            <a:pPr algn="just">
              <a:lnSpc>
                <a:spcPts val="5278"/>
              </a:lnSpc>
            </a:pPr>
            <a:r>
              <a:rPr lang="en-US" sz="5278" dirty="0">
                <a:solidFill>
                  <a:srgbClr val="7B787C"/>
                </a:solidFill>
                <a:latin typeface="Quicksand Medium"/>
              </a:rPr>
              <a:t> </a:t>
            </a:r>
          </a:p>
          <a:p>
            <a:pPr marL="0" lvl="0" indent="0">
              <a:lnSpc>
                <a:spcPts val="5278"/>
              </a:lnSpc>
              <a:spcBef>
                <a:spcPct val="0"/>
              </a:spcBef>
            </a:pPr>
            <a:endParaRPr lang="en-US" sz="5278" dirty="0">
              <a:solidFill>
                <a:srgbClr val="7B787C"/>
              </a:solidFill>
              <a:latin typeface="Quicksand Medium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04483" y="304483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1549" y="1684927"/>
            <a:ext cx="17405153" cy="88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86"/>
              </a:lnSpc>
              <a:spcBef>
                <a:spcPct val="0"/>
              </a:spcBef>
            </a:pPr>
            <a:r>
              <a:rPr lang="es-SV" sz="6586" spc="586" dirty="0">
                <a:solidFill>
                  <a:srgbClr val="000000"/>
                </a:solidFill>
                <a:latin typeface="Baloo Bhai"/>
              </a:rPr>
              <a:t>La evaluación se centra en 4 procesos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69408" y="3661985"/>
            <a:ext cx="2944814" cy="2154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 u="none" strike="noStrike" dirty="0">
                <a:solidFill>
                  <a:srgbClr val="5C5A62">
                    <a:alpha val="97647"/>
                  </a:srgbClr>
                </a:solidFill>
                <a:latin typeface="Baloo Bhai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0450" y="3661985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3"/>
              </a:lnSpc>
            </a:pPr>
            <a:r>
              <a:rPr lang="en-US" sz="15993">
                <a:solidFill>
                  <a:srgbClr val="5C5A62">
                    <a:alpha val="97647"/>
                  </a:srgbClr>
                </a:solidFill>
                <a:latin typeface="Baloo Bhai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1549" y="5522365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Operaciones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43835" y="5522365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Monitoreo Estratégico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38233" y="7128047"/>
            <a:ext cx="2944814" cy="2154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 dirty="0">
                <a:solidFill>
                  <a:srgbClr val="5C5A62">
                    <a:alpha val="97647"/>
                  </a:srgbClr>
                </a:solidFill>
                <a:latin typeface="Baloo Bhai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26216" y="7849354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Comunicaciones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72901" y="7083980"/>
            <a:ext cx="2944814" cy="2154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 dirty="0">
                <a:solidFill>
                  <a:srgbClr val="5C5A62">
                    <a:alpha val="97647"/>
                  </a:srgbClr>
                </a:solidFill>
                <a:latin typeface="Baloo Bhai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40507" y="7686379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Armonización</a:t>
            </a:r>
          </a:p>
        </p:txBody>
      </p:sp>
      <p:sp>
        <p:nvSpPr>
          <p:cNvPr id="19" name="Freeform 19"/>
          <p:cNvSpPr/>
          <p:nvPr/>
        </p:nvSpPr>
        <p:spPr>
          <a:xfrm>
            <a:off x="184454" y="19719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486400" y="4151790"/>
          <a:ext cx="7315200" cy="5953126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121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Quicksand Bold"/>
                        </a:rPr>
                        <a:t>Criterios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Quicksand Bold"/>
                        </a:rPr>
                        <a:t>Puntajes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Supera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Cumple con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Quicksand"/>
                        </a:rPr>
                        <a:t>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No satisface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Quicksand"/>
                        </a:rPr>
                        <a:t>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2872698" y="2343480"/>
            <a:ext cx="13890267" cy="15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7"/>
              </a:lnSpc>
              <a:spcBef>
                <a:spcPct val="0"/>
              </a:spcBef>
            </a:pP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Las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calificaciones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 para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cada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una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 de las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actividades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, se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eligen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dentro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 de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tres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criterios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 y </a:t>
            </a:r>
            <a:r>
              <a:rPr lang="en-US" sz="4087" spc="363" dirty="0" err="1">
                <a:solidFill>
                  <a:srgbClr val="000000"/>
                </a:solidFill>
                <a:latin typeface="Baloo Bhai"/>
              </a:rPr>
              <a:t>puntajes</a:t>
            </a:r>
            <a:r>
              <a:rPr lang="en-US" sz="4087" spc="363" dirty="0">
                <a:solidFill>
                  <a:srgbClr val="000000"/>
                </a:solidFill>
                <a:latin typeface="Baloo Bhai"/>
              </a:rPr>
              <a:t>: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4454" y="260985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91950" y="3115841"/>
            <a:ext cx="1246126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SV" sz="4800" spc="764" dirty="0">
                <a:solidFill>
                  <a:schemeClr val="bg1"/>
                </a:solidFill>
                <a:latin typeface="Baloo Bhai"/>
              </a:rPr>
              <a:t>Proceso</a:t>
            </a:r>
            <a:r>
              <a:rPr lang="es-MX" sz="4800" spc="764" dirty="0">
                <a:solidFill>
                  <a:schemeClr val="bg1"/>
                </a:solidFill>
                <a:latin typeface="Baloo Bhai"/>
              </a:rPr>
              <a:t>: Operaciones y funcionamiento del MCP-ES y de su Dirección Ejecutiva</a:t>
            </a:r>
            <a:endParaRPr lang="en-US" sz="4800" spc="764" dirty="0">
              <a:solidFill>
                <a:schemeClr val="bg1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58AAC-52F6-D24F-C69C-DFE3967C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4CBAF3-C70F-F533-3C5B-215D5C05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8" y="800100"/>
            <a:ext cx="18264996" cy="7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DAD58-98E8-AF63-6B41-19D53DA9D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6989E14-886A-56F0-F085-F1A99D7160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7" r="833"/>
          <a:stretch>
            <a:fillRect/>
          </a:stretch>
        </p:blipFill>
        <p:spPr>
          <a:xfrm>
            <a:off x="30192" y="1181100"/>
            <a:ext cx="18038216" cy="58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76600" y="3768993"/>
            <a:ext cx="12461268" cy="211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</a:t>
            </a:r>
            <a:r>
              <a:rPr lang="es-MX" sz="4800" spc="764" dirty="0">
                <a:solidFill>
                  <a:schemeClr val="bg1"/>
                </a:solidFill>
                <a:latin typeface="Baloo Bhai"/>
              </a:rPr>
              <a:t>Proceso: </a:t>
            </a:r>
          </a:p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chemeClr val="bg1"/>
                </a:solidFill>
                <a:latin typeface="Baloo Bhai"/>
              </a:rPr>
              <a:t>Monitoreo Estratégico</a:t>
            </a:r>
            <a:endParaRPr lang="en-US" sz="4800" spc="764" dirty="0">
              <a:solidFill>
                <a:schemeClr val="bg1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678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301</Words>
  <Application>Microsoft Office PowerPoint</Application>
  <PresentationFormat>Personalizado</PresentationFormat>
  <Paragraphs>50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Arimo 2 Bold</vt:lpstr>
      <vt:lpstr>Aptos</vt:lpstr>
      <vt:lpstr>Arial</vt:lpstr>
      <vt:lpstr>Quicksand Medium</vt:lpstr>
      <vt:lpstr>Baloo Bhai</vt:lpstr>
      <vt:lpstr>Quicksand</vt:lpstr>
      <vt:lpstr>Open Sans Bold</vt:lpstr>
      <vt:lpstr>Quicksand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Evaluación Ciencias Naturales Ilustrado Neón</dc:title>
  <dc:creator>María Eugenia Ochoa Valencia</dc:creator>
  <cp:lastModifiedBy>Administración y Comunicaciones MCP</cp:lastModifiedBy>
  <cp:revision>6</cp:revision>
  <dcterms:created xsi:type="dcterms:W3CDTF">2006-08-16T00:00:00Z</dcterms:created>
  <dcterms:modified xsi:type="dcterms:W3CDTF">2025-12-03T14:09:39Z</dcterms:modified>
  <dc:identifier>DAFyGRXZG5o</dc:identifier>
</cp:coreProperties>
</file>