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Montserrat" panose="00000500000000000000" pitchFamily="2" charset="0"/>
      <p:regular r:id="rId7"/>
    </p:embeddedFont>
    <p:embeddedFont>
      <p:font typeface="Montserrat Bold" panose="00000800000000000000" charset="0"/>
      <p:regular r:id="rId8"/>
    </p:embeddedFont>
    <p:embeddedFont>
      <p:font typeface="Montserrat Medium" panose="00000600000000000000" pitchFamily="2" charset="0"/>
      <p:regular r:id="rId9"/>
    </p:embeddedFont>
    <p:embeddedFont>
      <p:font typeface="Montserrat Ultra-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1" d="100"/>
          <a:sy n="41" d="100"/>
        </p:scale>
        <p:origin x="10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modSld">
      <pc:chgData name="Administración y Comunicaciones MCP" userId="6e1c2796-b399-4b97-baca-0d887e5a0dc8" providerId="ADAL" clId="{4B4658E8-BF8C-4094-9923-A8A426596295}" dt="2025-11-13T16:27:20.227" v="68" actId="20577"/>
      <pc:docMkLst>
        <pc:docMk/>
      </pc:docMkLst>
      <pc:sldChg chg="modSp mod">
        <pc:chgData name="Administración y Comunicaciones MCP" userId="6e1c2796-b399-4b97-baca-0d887e5a0dc8" providerId="ADAL" clId="{4B4658E8-BF8C-4094-9923-A8A426596295}" dt="2025-11-13T16:17:09.859" v="55" actId="20577"/>
        <pc:sldMkLst>
          <pc:docMk/>
          <pc:sldMk cId="0" sldId="256"/>
        </pc:sldMkLst>
        <pc:spChg chg="mod">
          <ac:chgData name="Administración y Comunicaciones MCP" userId="6e1c2796-b399-4b97-baca-0d887e5a0dc8" providerId="ADAL" clId="{4B4658E8-BF8C-4094-9923-A8A426596295}" dt="2025-11-13T16:17:09.859" v="55" actId="20577"/>
          <ac:spMkLst>
            <pc:docMk/>
            <pc:sldMk cId="0" sldId="256"/>
            <ac:spMk id="12" creationId="{00000000-0000-0000-0000-000000000000}"/>
          </ac:spMkLst>
        </pc:spChg>
      </pc:sldChg>
      <pc:sldChg chg="modSp mod">
        <pc:chgData name="Administración y Comunicaciones MCP" userId="6e1c2796-b399-4b97-baca-0d887e5a0dc8" providerId="ADAL" clId="{4B4658E8-BF8C-4094-9923-A8A426596295}" dt="2025-11-13T16:27:20.227" v="68" actId="20577"/>
        <pc:sldMkLst>
          <pc:docMk/>
          <pc:sldMk cId="0" sldId="259"/>
        </pc:sldMkLst>
        <pc:spChg chg="mod">
          <ac:chgData name="Administración y Comunicaciones MCP" userId="6e1c2796-b399-4b97-baca-0d887e5a0dc8" providerId="ADAL" clId="{4B4658E8-BF8C-4094-9923-A8A426596295}" dt="2025-11-13T16:27:20.227" v="68" actId="20577"/>
          <ac:spMkLst>
            <pc:docMk/>
            <pc:sldMk cId="0" sldId="259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40790" y="0"/>
            <a:ext cx="212090" cy="5143500"/>
            <a:chOff x="0" y="0"/>
            <a:chExt cx="55859" cy="13546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5859" cy="1354667"/>
            </a:xfrm>
            <a:custGeom>
              <a:avLst/>
              <a:gdLst/>
              <a:ahLst/>
              <a:cxnLst/>
              <a:rect l="l" t="t" r="r" b="b"/>
              <a:pathLst>
                <a:path w="55859" h="1354667">
                  <a:moveTo>
                    <a:pt x="0" y="0"/>
                  </a:moveTo>
                  <a:lnTo>
                    <a:pt x="55859" y="0"/>
                  </a:lnTo>
                  <a:lnTo>
                    <a:pt x="55859" y="1354667"/>
                  </a:lnTo>
                  <a:lnTo>
                    <a:pt x="0" y="1354667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55859" cy="13927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500955" y="1866623"/>
            <a:ext cx="2758345" cy="245871"/>
            <a:chOff x="0" y="0"/>
            <a:chExt cx="726478" cy="6475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5098618" y="8772632"/>
            <a:ext cx="177766" cy="266816"/>
          </a:xfrm>
          <a:custGeom>
            <a:avLst/>
            <a:gdLst/>
            <a:ahLst/>
            <a:cxnLst/>
            <a:rect l="l" t="t" r="r" b="b"/>
            <a:pathLst>
              <a:path w="177766" h="266816">
                <a:moveTo>
                  <a:pt x="0" y="0"/>
                </a:moveTo>
                <a:lnTo>
                  <a:pt x="177766" y="0"/>
                </a:lnTo>
                <a:lnTo>
                  <a:pt x="177766" y="266816"/>
                </a:lnTo>
                <a:lnTo>
                  <a:pt x="0" y="26681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2148790" y="374919"/>
            <a:ext cx="5043034" cy="1748252"/>
          </a:xfrm>
          <a:custGeom>
            <a:avLst/>
            <a:gdLst/>
            <a:ahLst/>
            <a:cxnLst/>
            <a:rect l="l" t="t" r="r" b="b"/>
            <a:pathLst>
              <a:path w="5043034" h="1748252">
                <a:moveTo>
                  <a:pt x="0" y="0"/>
                </a:moveTo>
                <a:lnTo>
                  <a:pt x="5043033" y="0"/>
                </a:lnTo>
                <a:lnTo>
                  <a:pt x="5043033" y="1748252"/>
                </a:lnTo>
                <a:lnTo>
                  <a:pt x="0" y="174825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2829775" y="4059465"/>
            <a:ext cx="9288593" cy="10248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920"/>
              </a:lnSpc>
            </a:pPr>
            <a:r>
              <a:rPr lang="en-US" sz="7200" b="1">
                <a:solidFill>
                  <a:srgbClr val="1211CA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Propuesta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829775" y="5181600"/>
            <a:ext cx="12859090" cy="14935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60"/>
              </a:lnSpc>
            </a:pPr>
            <a:r>
              <a:rPr lang="en-US" sz="3600" b="1">
                <a:solidFill>
                  <a:srgbClr val="F9B314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Conformación del Comité Ad Hoc de Sostenibilidad del MCP-ES a ser presentada para aprobación en la Reunión Plenaria ME05-2026 del 04 de diciembre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829775" y="7103381"/>
            <a:ext cx="9288593" cy="15388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960"/>
              </a:lnSpc>
              <a:spcBef>
                <a:spcPct val="0"/>
              </a:spcBef>
            </a:pPr>
            <a:r>
              <a:rPr lang="en-US" sz="3600" dirty="0">
                <a:solidFill>
                  <a:srgbClr val="101010"/>
                </a:solidFill>
                <a:latin typeface="Montserrat"/>
                <a:ea typeface="Montserrat"/>
                <a:cs typeface="Montserrat"/>
                <a:sym typeface="Montserrat"/>
              </a:rPr>
              <a:t>Lcda</a:t>
            </a:r>
            <a:r>
              <a:rPr lang="en-US" sz="3600" u="none" strike="noStrike" dirty="0">
                <a:solidFill>
                  <a:srgbClr val="101010"/>
                </a:solidFill>
                <a:latin typeface="Montserrat"/>
                <a:ea typeface="Montserrat"/>
                <a:cs typeface="Montserrat"/>
                <a:sym typeface="Montserrat"/>
              </a:rPr>
              <a:t>. Marta Alicia de Magaña</a:t>
            </a:r>
          </a:p>
          <a:p>
            <a:pPr marL="0" lvl="0" indent="0" algn="ctr">
              <a:lnSpc>
                <a:spcPts val="3960"/>
              </a:lnSpc>
              <a:spcBef>
                <a:spcPct val="0"/>
              </a:spcBef>
            </a:pPr>
            <a:r>
              <a:rPr lang="en-US" sz="3600" dirty="0">
                <a:solidFill>
                  <a:srgbClr val="101010"/>
                </a:solidFill>
                <a:latin typeface="Montserrat"/>
                <a:ea typeface="Montserrat"/>
                <a:cs typeface="Montserrat"/>
                <a:sym typeface="Montserrat"/>
              </a:rPr>
              <a:t>Directora Ejecutiva </a:t>
            </a:r>
            <a:endParaRPr lang="en-US" sz="3600" u="none" strike="noStrike" dirty="0">
              <a:solidFill>
                <a:srgbClr val="10101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>
              <a:lnSpc>
                <a:spcPts val="3960"/>
              </a:lnSpc>
              <a:spcBef>
                <a:spcPct val="0"/>
              </a:spcBef>
            </a:pPr>
            <a:r>
              <a:rPr lang="en-US" sz="3600" u="none" strike="noStrike" dirty="0">
                <a:solidFill>
                  <a:srgbClr val="101010"/>
                </a:solidFill>
                <a:latin typeface="Montserrat"/>
                <a:ea typeface="Montserrat"/>
                <a:cs typeface="Montserrat"/>
                <a:sym typeface="Montserrat"/>
              </a:rPr>
              <a:t>MCP-ES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5276384" y="8779676"/>
            <a:ext cx="2261854" cy="224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820"/>
              </a:lnSpc>
            </a:pPr>
            <a:r>
              <a:rPr lang="en-US" sz="13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13 de noviembre de 2025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3769329" y="981075"/>
            <a:ext cx="3839072" cy="488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060"/>
              </a:lnSpc>
            </a:pPr>
            <a:r>
              <a:rPr lang="en-US" sz="29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Reunión CE09-2025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42083" y="3449955"/>
            <a:ext cx="15670341" cy="5210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99"/>
              </a:lnSpc>
            </a:pPr>
            <a:r>
              <a:rPr lang="en-US" sz="29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Como es de su conocimiento, el Mecanismo de Coordinación de País de El Salvador (MCP-ES) se encuentra en un momento clave de transición del financiamiento del Fondo Mundial, lo que plantea el reto de fortalecer su sostenibilidad institucional, técnica y financiera para asegurar su continuidad y funcionamiento más allá de este ciclo de subvención.</a:t>
            </a:r>
          </a:p>
          <a:p>
            <a:pPr algn="just">
              <a:lnSpc>
                <a:spcPts val="4199"/>
              </a:lnSpc>
            </a:pPr>
            <a:endParaRPr lang="en-US" sz="2999" b="1">
              <a:solidFill>
                <a:srgbClr val="2D262A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algn="just">
              <a:lnSpc>
                <a:spcPts val="4199"/>
              </a:lnSpc>
            </a:pPr>
            <a:r>
              <a:rPr lang="en-US" sz="29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En este contexto, se propone la conformación del Comité Ad Hoc de Sostenibilidad del MCP-ES, una instancia temporal que tendrá como principal objetivo coordinar y orientar el proceso de elaboración y validación de la Hoja de Ruta para la Transición y Sostenibilidad.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769329" y="981075"/>
            <a:ext cx="4077989" cy="488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060"/>
              </a:lnSpc>
            </a:pPr>
            <a:r>
              <a:rPr lang="en-US" sz="29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Reunión CE09-2025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4631626" y="1642918"/>
            <a:ext cx="2758345" cy="245871"/>
            <a:chOff x="0" y="0"/>
            <a:chExt cx="726478" cy="647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842083" y="595264"/>
            <a:ext cx="5043034" cy="1748252"/>
          </a:xfrm>
          <a:custGeom>
            <a:avLst/>
            <a:gdLst/>
            <a:ahLst/>
            <a:cxnLst/>
            <a:rect l="l" t="t" r="r" b="b"/>
            <a:pathLst>
              <a:path w="5043034" h="1748252">
                <a:moveTo>
                  <a:pt x="0" y="0"/>
                </a:moveTo>
                <a:lnTo>
                  <a:pt x="5043033" y="0"/>
                </a:lnTo>
                <a:lnTo>
                  <a:pt x="5043033" y="1748251"/>
                </a:lnTo>
                <a:lnTo>
                  <a:pt x="0" y="17482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42083" y="3449955"/>
            <a:ext cx="15670341" cy="4162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99"/>
              </a:lnSpc>
            </a:pPr>
            <a:r>
              <a:rPr lang="en-US" sz="29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Este comité trabajará de manera articulada con la Secretaría Técnica y el Comité Ejecutivo, y presentará avances y recomendaciones para su validación en la Reunión Plenaria ME05-2026, prevista para el 4 de diciembre.</a:t>
            </a:r>
          </a:p>
          <a:p>
            <a:pPr algn="just">
              <a:lnSpc>
                <a:spcPts val="4199"/>
              </a:lnSpc>
            </a:pPr>
            <a:endParaRPr lang="en-US" sz="2999" b="1">
              <a:solidFill>
                <a:srgbClr val="2D262A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algn="just">
              <a:lnSpc>
                <a:spcPts val="4199"/>
              </a:lnSpc>
            </a:pPr>
            <a:r>
              <a:rPr lang="en-US" sz="29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Se prevé que el Comité Ad Hoc esté integrado por representantes de los tres sectores —gubernamental, sociedad civil y socios bilaterales/multilaterales—, procurando equilibrio y experiencia técnica en temas de sostenibilidad, financiamiento y gobernanza.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769329" y="981075"/>
            <a:ext cx="4077989" cy="488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060"/>
              </a:lnSpc>
            </a:pPr>
            <a:r>
              <a:rPr lang="en-US" sz="29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Reunión CE09-2025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4631626" y="1642918"/>
            <a:ext cx="2758345" cy="245871"/>
            <a:chOff x="0" y="0"/>
            <a:chExt cx="726478" cy="647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842083" y="595264"/>
            <a:ext cx="5043034" cy="1748252"/>
          </a:xfrm>
          <a:custGeom>
            <a:avLst/>
            <a:gdLst/>
            <a:ahLst/>
            <a:cxnLst/>
            <a:rect l="l" t="t" r="r" b="b"/>
            <a:pathLst>
              <a:path w="5043034" h="1748252">
                <a:moveTo>
                  <a:pt x="0" y="0"/>
                </a:moveTo>
                <a:lnTo>
                  <a:pt x="5043033" y="0"/>
                </a:lnTo>
                <a:lnTo>
                  <a:pt x="5043033" y="1748251"/>
                </a:lnTo>
                <a:lnTo>
                  <a:pt x="0" y="17482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42083" y="3449955"/>
            <a:ext cx="15670341" cy="64236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99"/>
              </a:lnSpc>
            </a:pP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Durante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este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punto, se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someterá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a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consideración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de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este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Comité Ejecutivo:</a:t>
            </a:r>
          </a:p>
          <a:p>
            <a:pPr algn="just">
              <a:lnSpc>
                <a:spcPts val="4199"/>
              </a:lnSpc>
            </a:pPr>
            <a:endParaRPr lang="en-US" sz="2999" b="1" dirty="0">
              <a:solidFill>
                <a:srgbClr val="2D262A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marL="647697" lvl="1" indent="-323848" algn="just">
              <a:lnSpc>
                <a:spcPts val="4199"/>
              </a:lnSpc>
              <a:buFont typeface="Arial"/>
              <a:buChar char="•"/>
            </a:pP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La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propuesta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conformación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del Comité Ad Hoc,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incluyendo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su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composición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y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mandato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.</a:t>
            </a:r>
          </a:p>
          <a:p>
            <a:pPr algn="just">
              <a:lnSpc>
                <a:spcPts val="4199"/>
              </a:lnSpc>
            </a:pPr>
            <a:endParaRPr lang="en-US" sz="2999" b="1" dirty="0">
              <a:solidFill>
                <a:srgbClr val="2D262A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 marL="647697" lvl="1" indent="-323848" algn="just">
              <a:lnSpc>
                <a:spcPts val="4199"/>
              </a:lnSpc>
              <a:buFont typeface="Arial"/>
              <a:buChar char="•"/>
            </a:pP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El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periodo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funcionamiento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y los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productos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esperados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antes de la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plenaria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2999" b="1" dirty="0" err="1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diciembre</a:t>
            </a:r>
            <a:r>
              <a:rPr lang="en-US" sz="2999" b="1" dirty="0">
                <a:solidFill>
                  <a:srgbClr val="2D262A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.</a:t>
            </a:r>
          </a:p>
          <a:p>
            <a:pPr algn="just">
              <a:lnSpc>
                <a:spcPts val="4199"/>
              </a:lnSpc>
            </a:pPr>
            <a:endParaRPr lang="en-US" sz="2999" b="1" dirty="0">
              <a:solidFill>
                <a:srgbClr val="2D262A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 algn="just">
              <a:lnSpc>
                <a:spcPts val="4199"/>
              </a:lnSpc>
            </a:pP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Con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esto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,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buscamos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establecer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una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base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sólida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para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que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el MCP-ES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avance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hacia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un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modelo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sostenible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que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garantice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la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continuidad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de sus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funciones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de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coordinación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,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supervisión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y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articulación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nacional</a:t>
            </a:r>
            <a:r>
              <a:rPr lang="en-US" sz="2999" b="1" dirty="0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en la </a:t>
            </a:r>
            <a:r>
              <a:rPr lang="en-US" sz="2999" b="1" dirty="0" err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respuesta</a:t>
            </a:r>
            <a:r>
              <a:rPr lang="en-US" sz="2999" b="1">
                <a:solidFill>
                  <a:srgbClr val="2D262A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al VIH y tuberculosis.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769329" y="981075"/>
            <a:ext cx="4077989" cy="4883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060"/>
              </a:lnSpc>
            </a:pPr>
            <a:r>
              <a:rPr lang="en-US" sz="2900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Reunión CE09-2025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4631626" y="1642918"/>
            <a:ext cx="2758345" cy="245871"/>
            <a:chOff x="0" y="0"/>
            <a:chExt cx="726478" cy="6475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842083" y="595264"/>
            <a:ext cx="5043034" cy="1748252"/>
          </a:xfrm>
          <a:custGeom>
            <a:avLst/>
            <a:gdLst/>
            <a:ahLst/>
            <a:cxnLst/>
            <a:rect l="l" t="t" r="r" b="b"/>
            <a:pathLst>
              <a:path w="5043034" h="1748252">
                <a:moveTo>
                  <a:pt x="0" y="0"/>
                </a:moveTo>
                <a:lnTo>
                  <a:pt x="5043033" y="0"/>
                </a:lnTo>
                <a:lnTo>
                  <a:pt x="5043033" y="1748251"/>
                </a:lnTo>
                <a:lnTo>
                  <a:pt x="0" y="17482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40790" y="0"/>
            <a:ext cx="212090" cy="5143500"/>
            <a:chOff x="0" y="0"/>
            <a:chExt cx="55859" cy="13546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5859" cy="1354667"/>
            </a:xfrm>
            <a:custGeom>
              <a:avLst/>
              <a:gdLst/>
              <a:ahLst/>
              <a:cxnLst/>
              <a:rect l="l" t="t" r="r" b="b"/>
              <a:pathLst>
                <a:path w="55859" h="1354667">
                  <a:moveTo>
                    <a:pt x="0" y="0"/>
                  </a:moveTo>
                  <a:lnTo>
                    <a:pt x="55859" y="0"/>
                  </a:lnTo>
                  <a:lnTo>
                    <a:pt x="55859" y="1354667"/>
                  </a:lnTo>
                  <a:lnTo>
                    <a:pt x="0" y="1354667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55859" cy="13927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500955" y="1866623"/>
            <a:ext cx="2758345" cy="245871"/>
            <a:chOff x="0" y="0"/>
            <a:chExt cx="726478" cy="6475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726478" cy="64756"/>
            </a:xfrm>
            <a:custGeom>
              <a:avLst/>
              <a:gdLst/>
              <a:ahLst/>
              <a:cxnLst/>
              <a:rect l="l" t="t" r="r" b="b"/>
              <a:pathLst>
                <a:path w="726478" h="64756">
                  <a:moveTo>
                    <a:pt x="0" y="0"/>
                  </a:moveTo>
                  <a:lnTo>
                    <a:pt x="726478" y="0"/>
                  </a:lnTo>
                  <a:lnTo>
                    <a:pt x="726478" y="64756"/>
                  </a:lnTo>
                  <a:lnTo>
                    <a:pt x="0" y="64756"/>
                  </a:lnTo>
                  <a:close/>
                </a:path>
              </a:pathLst>
            </a:custGeom>
            <a:solidFill>
              <a:srgbClr val="F9B31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726478" cy="10285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2838184" y="2963003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9" name="TextBox 9"/>
          <p:cNvSpPr txBox="1"/>
          <p:nvPr/>
        </p:nvSpPr>
        <p:spPr>
          <a:xfrm>
            <a:off x="2838184" y="629388"/>
            <a:ext cx="9288593" cy="13601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60"/>
              </a:lnSpc>
            </a:pPr>
            <a:r>
              <a:rPr lang="en-US" sz="9600" b="1">
                <a:solidFill>
                  <a:srgbClr val="1211CA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GRACIAS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312</Words>
  <Application>Microsoft Office PowerPoint</Application>
  <PresentationFormat>Personalizado</PresentationFormat>
  <Paragraphs>24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Montserrat Ultra-Bold</vt:lpstr>
      <vt:lpstr>Montserrat</vt:lpstr>
      <vt:lpstr>Montserrat Bold</vt:lpstr>
      <vt:lpstr>Calibri</vt:lpstr>
      <vt:lpstr>Arial</vt:lpstr>
      <vt:lpstr>Montserrat Medium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 CE09-2025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2025-11-13T16:27:24Z</dcterms:modified>
  <dc:identifier>DAG4hbw4l6k</dc:identifier>
</cp:coreProperties>
</file>