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ugaki" panose="020B0604020202020204" charset="0"/>
      <p:regular r:id="rId10"/>
    </p:embeddedFont>
    <p:embeddedFont>
      <p:font typeface="Nour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505718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0" y="0"/>
                </a:moveTo>
                <a:lnTo>
                  <a:pt x="4785285" y="0"/>
                </a:lnTo>
                <a:lnTo>
                  <a:pt x="4785285" y="5229820"/>
                </a:lnTo>
                <a:lnTo>
                  <a:pt x="0" y="522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flipH="1" flipV="1">
            <a:off x="13502715" y="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4785285" y="5229820"/>
                </a:moveTo>
                <a:lnTo>
                  <a:pt x="0" y="5229820"/>
                </a:lnTo>
                <a:lnTo>
                  <a:pt x="0" y="0"/>
                </a:lnTo>
                <a:lnTo>
                  <a:pt x="4785285" y="0"/>
                </a:lnTo>
                <a:lnTo>
                  <a:pt x="4785285" y="52298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2599009" y="1665662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5508510" y="5057180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1"/>
                </a:lnTo>
                <a:lnTo>
                  <a:pt x="0" y="848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10537203" y="8512845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6" y="0"/>
                </a:lnTo>
                <a:lnTo>
                  <a:pt x="773696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7372759" y="1641871"/>
            <a:ext cx="4451334" cy="1353948"/>
          </a:xfrm>
          <a:custGeom>
            <a:avLst/>
            <a:gdLst/>
            <a:ahLst/>
            <a:cxnLst/>
            <a:rect l="l" t="t" r="r" b="b"/>
            <a:pathLst>
              <a:path w="4451334" h="1353948">
                <a:moveTo>
                  <a:pt x="0" y="0"/>
                </a:moveTo>
                <a:lnTo>
                  <a:pt x="4451334" y="0"/>
                </a:lnTo>
                <a:lnTo>
                  <a:pt x="4451334" y="1353947"/>
                </a:lnTo>
                <a:lnTo>
                  <a:pt x="0" y="13539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3894612" y="4062618"/>
            <a:ext cx="10498776" cy="429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8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Propuesta de Conformación del Comité Ad Hoc de Sostenibilidad del MCP-ES para revisión y aprobación del Pleno del MCP-ES</a:t>
            </a:r>
          </a:p>
          <a:p>
            <a:pPr algn="ctr">
              <a:lnSpc>
                <a:spcPts val="20757"/>
              </a:lnSpc>
            </a:pPr>
            <a:endParaRPr lang="en-US" sz="3328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90762" y="2650064"/>
            <a:ext cx="7497492" cy="91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4"/>
              </a:lnSpc>
            </a:pPr>
            <a:r>
              <a:rPr lang="en-US" sz="4788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Plenaria ME05-2025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99026" y="6946860"/>
            <a:ext cx="8631006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Lcda. Marta Alicia de Magaña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Directora Ejecutiva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MCP-ES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56994" y="8908340"/>
            <a:ext cx="8631006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4 de diciembre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554186" y="637004"/>
            <a:ext cx="11393440" cy="10001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03"/>
              </a:lnSpc>
            </a:pPr>
            <a:r>
              <a:rPr lang="en-US" sz="2734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E</a:t>
            </a: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l MCP-ES se encuentra en un momento clave debido al proceso de transición del financiamiento del Fondo Mundial, lo que exige fortalecer su sostenibilidad institucional, técnic</a:t>
            </a:r>
            <a:r>
              <a:rPr lang="en-US" sz="2734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a y financiera para asegurar su c</a:t>
            </a: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ontinuidad y funcionamiento más allá del actual ciclo de subvenciones.</a:t>
            </a: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  <a:p>
            <a:pPr marL="0" lvl="0" indent="0" algn="just">
              <a:lnSpc>
                <a:spcPts val="4703"/>
              </a:lnSpc>
            </a:pP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Para conducir este proceso de manera ordenada y participativa, se propone la creación del Comité Ad Hoc de Sostenibilidad, una instancia temporal que coordinará la elaboración y validación de la Hoja de Ruta para la Transición y Sostenibilidad, en articulación con la Secretaría Técnica y el Comité Ejecutivo. Su integración multisectorial busca garantizar equilibrio y experiencia técnica en temas de sostenibilidad, financiamiento y gobernanza. La conformación de este comité permitirá que el MCP-ES avance con un proceso transparente y técnicamente fundamentado, cuyas recomendaciones serán presentadas para validación en las diferentes plenarias durante el 2026.</a:t>
            </a: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38323" y="7599027"/>
            <a:ext cx="4049677" cy="2687973"/>
          </a:xfrm>
          <a:custGeom>
            <a:avLst/>
            <a:gdLst/>
            <a:ahLst/>
            <a:cxnLst/>
            <a:rect l="l" t="t" r="r" b="b"/>
            <a:pathLst>
              <a:path w="4049677" h="2687973">
                <a:moveTo>
                  <a:pt x="0" y="0"/>
                </a:moveTo>
                <a:lnTo>
                  <a:pt x="4049677" y="0"/>
                </a:lnTo>
                <a:lnTo>
                  <a:pt x="4049677" y="2687973"/>
                </a:lnTo>
                <a:lnTo>
                  <a:pt x="0" y="268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4238323" y="0"/>
            <a:ext cx="4049677" cy="2687973"/>
          </a:xfrm>
          <a:custGeom>
            <a:avLst/>
            <a:gdLst/>
            <a:ahLst/>
            <a:cxnLst/>
            <a:rect l="l" t="t" r="r" b="b"/>
            <a:pathLst>
              <a:path w="4049677" h="2687973">
                <a:moveTo>
                  <a:pt x="0" y="0"/>
                </a:moveTo>
                <a:lnTo>
                  <a:pt x="4049677" y="0"/>
                </a:lnTo>
                <a:lnTo>
                  <a:pt x="4049677" y="2687973"/>
                </a:lnTo>
                <a:lnTo>
                  <a:pt x="0" y="268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 flipH="1" flipV="1">
            <a:off x="16588533" y="3241357"/>
            <a:ext cx="5165421" cy="3428548"/>
          </a:xfrm>
          <a:custGeom>
            <a:avLst/>
            <a:gdLst/>
            <a:ahLst/>
            <a:cxnLst/>
            <a:rect l="l" t="t" r="r" b="b"/>
            <a:pathLst>
              <a:path w="5165421" h="3428548">
                <a:moveTo>
                  <a:pt x="5165421" y="3428548"/>
                </a:moveTo>
                <a:lnTo>
                  <a:pt x="0" y="3428548"/>
                </a:lnTo>
                <a:lnTo>
                  <a:pt x="0" y="0"/>
                </a:lnTo>
                <a:lnTo>
                  <a:pt x="5165421" y="0"/>
                </a:lnTo>
                <a:lnTo>
                  <a:pt x="5165421" y="342854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 flipH="1">
            <a:off x="14238323" y="3173151"/>
            <a:ext cx="4049677" cy="4425876"/>
          </a:xfrm>
          <a:custGeom>
            <a:avLst/>
            <a:gdLst/>
            <a:ahLst/>
            <a:cxnLst/>
            <a:rect l="l" t="t" r="r" b="b"/>
            <a:pathLst>
              <a:path w="4049677" h="4425876">
                <a:moveTo>
                  <a:pt x="4049677" y="0"/>
                </a:moveTo>
                <a:lnTo>
                  <a:pt x="0" y="0"/>
                </a:lnTo>
                <a:lnTo>
                  <a:pt x="0" y="4425876"/>
                </a:lnTo>
                <a:lnTo>
                  <a:pt x="4049677" y="4425876"/>
                </a:lnTo>
                <a:lnTo>
                  <a:pt x="40496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rot="-10800000" flipH="1">
            <a:off x="14238323" y="2687973"/>
            <a:ext cx="2711256" cy="3237320"/>
          </a:xfrm>
          <a:custGeom>
            <a:avLst/>
            <a:gdLst/>
            <a:ahLst/>
            <a:cxnLst/>
            <a:rect l="l" t="t" r="r" b="b"/>
            <a:pathLst>
              <a:path w="2711256" h="3237320">
                <a:moveTo>
                  <a:pt x="2711256" y="0"/>
                </a:moveTo>
                <a:lnTo>
                  <a:pt x="0" y="0"/>
                </a:lnTo>
                <a:lnTo>
                  <a:pt x="0" y="3237320"/>
                </a:lnTo>
                <a:lnTo>
                  <a:pt x="2711256" y="3237320"/>
                </a:lnTo>
                <a:lnTo>
                  <a:pt x="27112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1388124" y="-387311"/>
            <a:ext cx="6047606" cy="5530811"/>
          </a:xfrm>
          <a:custGeom>
            <a:avLst/>
            <a:gdLst/>
            <a:ahLst/>
            <a:cxnLst/>
            <a:rect l="l" t="t" r="r" b="b"/>
            <a:pathLst>
              <a:path w="6047606" h="5530811">
                <a:moveTo>
                  <a:pt x="0" y="0"/>
                </a:moveTo>
                <a:lnTo>
                  <a:pt x="6047606" y="0"/>
                </a:lnTo>
                <a:lnTo>
                  <a:pt x="6047606" y="5530811"/>
                </a:lnTo>
                <a:lnTo>
                  <a:pt x="0" y="5530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208519" y="3932847"/>
            <a:ext cx="1385800" cy="1348268"/>
          </a:xfrm>
          <a:custGeom>
            <a:avLst/>
            <a:gdLst/>
            <a:ahLst/>
            <a:cxnLst/>
            <a:rect l="l" t="t" r="r" b="b"/>
            <a:pathLst>
              <a:path w="1385800" h="1348268">
                <a:moveTo>
                  <a:pt x="0" y="0"/>
                </a:moveTo>
                <a:lnTo>
                  <a:pt x="1385801" y="0"/>
                </a:lnTo>
                <a:lnTo>
                  <a:pt x="1385801" y="1348268"/>
                </a:lnTo>
                <a:lnTo>
                  <a:pt x="0" y="1348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208519" y="5731038"/>
            <a:ext cx="1385800" cy="1348268"/>
          </a:xfrm>
          <a:custGeom>
            <a:avLst/>
            <a:gdLst/>
            <a:ahLst/>
            <a:cxnLst/>
            <a:rect l="l" t="t" r="r" b="b"/>
            <a:pathLst>
              <a:path w="1385800" h="1348268">
                <a:moveTo>
                  <a:pt x="0" y="0"/>
                </a:moveTo>
                <a:lnTo>
                  <a:pt x="1385801" y="0"/>
                </a:lnTo>
                <a:lnTo>
                  <a:pt x="1385801" y="1348268"/>
                </a:lnTo>
                <a:lnTo>
                  <a:pt x="0" y="1348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208519" y="7537613"/>
            <a:ext cx="1385800" cy="1348268"/>
          </a:xfrm>
          <a:custGeom>
            <a:avLst/>
            <a:gdLst/>
            <a:ahLst/>
            <a:cxnLst/>
            <a:rect l="l" t="t" r="r" b="b"/>
            <a:pathLst>
              <a:path w="1385800" h="1348268">
                <a:moveTo>
                  <a:pt x="0" y="0"/>
                </a:moveTo>
                <a:lnTo>
                  <a:pt x="1385801" y="0"/>
                </a:lnTo>
                <a:lnTo>
                  <a:pt x="1385801" y="1348268"/>
                </a:lnTo>
                <a:lnTo>
                  <a:pt x="0" y="1348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936672" y="1188213"/>
            <a:ext cx="10559279" cy="251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La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propuesta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de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conformación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del Comité Ad Hoc de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Sostenibilidad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se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elaboró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considerando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los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siguientes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criterios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:</a:t>
            </a:r>
          </a:p>
          <a:p>
            <a:pPr algn="l">
              <a:lnSpc>
                <a:spcPts val="11075"/>
              </a:lnSpc>
            </a:pPr>
            <a:endParaRPr lang="en-US" sz="2511" dirty="0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50642" y="3904272"/>
            <a:ext cx="8271368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Representación multisectorial: asegurar la participación equilibrada de los sectores gobierno, sociedad civil y socios bilaterales/multilaterales, conforme a la estructura del MCP-ES.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50642" y="5873360"/>
            <a:ext cx="8271368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Experiencia técnica: priorizar perfiles con conocimientos en sostenibilidad institucional, financiamiento, planificación estratégica, gobernanza y coordinación intersectorial.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50642" y="7679935"/>
            <a:ext cx="8655373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Participación activa en el MCP-ES: personas con trayectoria en comités, grupos de trabajo o procesos relevantes del mecanismo, garantizando continuidad y conocimiento acumulado.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1388124" y="-387311"/>
            <a:ext cx="6047606" cy="5530811"/>
          </a:xfrm>
          <a:custGeom>
            <a:avLst/>
            <a:gdLst/>
            <a:ahLst/>
            <a:cxnLst/>
            <a:rect l="l" t="t" r="r" b="b"/>
            <a:pathLst>
              <a:path w="6047606" h="5530811">
                <a:moveTo>
                  <a:pt x="0" y="0"/>
                </a:moveTo>
                <a:lnTo>
                  <a:pt x="6047606" y="0"/>
                </a:lnTo>
                <a:lnTo>
                  <a:pt x="6047606" y="5530811"/>
                </a:lnTo>
                <a:lnTo>
                  <a:pt x="0" y="5530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208519" y="3932847"/>
            <a:ext cx="1385800" cy="1348268"/>
          </a:xfrm>
          <a:custGeom>
            <a:avLst/>
            <a:gdLst/>
            <a:ahLst/>
            <a:cxnLst/>
            <a:rect l="l" t="t" r="r" b="b"/>
            <a:pathLst>
              <a:path w="1385800" h="1348268">
                <a:moveTo>
                  <a:pt x="0" y="0"/>
                </a:moveTo>
                <a:lnTo>
                  <a:pt x="1385801" y="0"/>
                </a:lnTo>
                <a:lnTo>
                  <a:pt x="1385801" y="1348268"/>
                </a:lnTo>
                <a:lnTo>
                  <a:pt x="0" y="1348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208519" y="5731038"/>
            <a:ext cx="1385800" cy="1348268"/>
          </a:xfrm>
          <a:custGeom>
            <a:avLst/>
            <a:gdLst/>
            <a:ahLst/>
            <a:cxnLst/>
            <a:rect l="l" t="t" r="r" b="b"/>
            <a:pathLst>
              <a:path w="1385800" h="1348268">
                <a:moveTo>
                  <a:pt x="0" y="0"/>
                </a:moveTo>
                <a:lnTo>
                  <a:pt x="1385801" y="0"/>
                </a:lnTo>
                <a:lnTo>
                  <a:pt x="1385801" y="1348268"/>
                </a:lnTo>
                <a:lnTo>
                  <a:pt x="0" y="1348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990600" y="1122718"/>
            <a:ext cx="10559279" cy="251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La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propuesta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de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conformación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del Comité Ad Hoc de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Sostenibilidad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se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elaboró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considerando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los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siguientes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</a:t>
            </a:r>
            <a:r>
              <a:rPr lang="en-US" sz="3200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criterios</a:t>
            </a:r>
            <a:r>
              <a:rPr lang="en-US" sz="32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:</a:t>
            </a:r>
          </a:p>
          <a:p>
            <a:pPr algn="l">
              <a:lnSpc>
                <a:spcPts val="11075"/>
              </a:lnSpc>
            </a:pPr>
            <a:endParaRPr lang="en-US" sz="2511" dirty="0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50642" y="3904272"/>
            <a:ext cx="8271368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Disponibilidad y compromiso: integrantes con disposición para participar en reuniones, análisis técnicos y elaboración de productos dentro de plazos previstos.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50642" y="5873360"/>
            <a:ext cx="8271368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Equidad y equilibrio interno: mantener diversidad de perspectivas entre sectores y asegurar el aporte de profesionales altamente calificados, coherente con la composición actual del MCP-ES.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79336" y="-106567"/>
            <a:ext cx="1639229" cy="2869548"/>
          </a:xfrm>
          <a:custGeom>
            <a:avLst/>
            <a:gdLst/>
            <a:ahLst/>
            <a:cxnLst/>
            <a:rect l="l" t="t" r="r" b="b"/>
            <a:pathLst>
              <a:path w="1639229" h="2869548">
                <a:moveTo>
                  <a:pt x="0" y="0"/>
                </a:moveTo>
                <a:lnTo>
                  <a:pt x="1639230" y="0"/>
                </a:lnTo>
                <a:lnTo>
                  <a:pt x="1639230" y="2869547"/>
                </a:lnTo>
                <a:lnTo>
                  <a:pt x="0" y="2869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2895600" y="1028700"/>
            <a:ext cx="10966701" cy="195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Propuesta de Miembros del Comité</a:t>
            </a:r>
          </a:p>
          <a:p>
            <a:pPr algn="ctr">
              <a:lnSpc>
                <a:spcPts val="9239"/>
              </a:lnSpc>
            </a:pPr>
            <a:endParaRPr lang="en-US" sz="4300" dirty="0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DE152E-CB0F-F096-6A75-6B674D5F9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68964"/>
              </p:ext>
            </p:extLst>
          </p:nvPr>
        </p:nvGraphicFramePr>
        <p:xfrm>
          <a:off x="4191000" y="2201494"/>
          <a:ext cx="9671301" cy="75902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108164">
                  <a:extLst>
                    <a:ext uri="{9D8B030D-6E8A-4147-A177-3AD203B41FA5}">
                      <a16:colId xmlns:a16="http://schemas.microsoft.com/office/drawing/2014/main" val="1659277655"/>
                    </a:ext>
                  </a:extLst>
                </a:gridCol>
                <a:gridCol w="3081123">
                  <a:extLst>
                    <a:ext uri="{9D8B030D-6E8A-4147-A177-3AD203B41FA5}">
                      <a16:colId xmlns:a16="http://schemas.microsoft.com/office/drawing/2014/main" val="4113111751"/>
                    </a:ext>
                  </a:extLst>
                </a:gridCol>
                <a:gridCol w="2482014">
                  <a:extLst>
                    <a:ext uri="{9D8B030D-6E8A-4147-A177-3AD203B41FA5}">
                      <a16:colId xmlns:a16="http://schemas.microsoft.com/office/drawing/2014/main" val="3347937142"/>
                    </a:ext>
                  </a:extLst>
                </a:gridCol>
              </a:tblGrid>
              <a:tr h="615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 dirty="0">
                          <a:effectLst/>
                        </a:rPr>
                        <a:t>Nombre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 dirty="0">
                          <a:effectLst/>
                        </a:rPr>
                        <a:t>Sector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 dirty="0">
                          <a:effectLst/>
                        </a:rPr>
                        <a:t>Función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1411592817"/>
                  </a:ext>
                </a:extLst>
              </a:tr>
              <a:tr h="92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Dra. Elsy Brizuela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Gobierno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1012351960"/>
                  </a:ext>
                </a:extLst>
              </a:tr>
              <a:tr h="124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Lcda. Alejandra Montano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Gobierno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1212334352"/>
                  </a:ext>
                </a:extLst>
              </a:tr>
              <a:tr h="124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Dra. Celina de Miranda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Cooperación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3189113049"/>
                  </a:ext>
                </a:extLst>
              </a:tr>
              <a:tr h="137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Lcda. Ana Josefa Blanco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Sociedad Civil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4067803664"/>
                  </a:ext>
                </a:extLst>
              </a:tr>
              <a:tr h="92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Lcda. Isabel Payés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Sociedad Civil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1541680438"/>
                  </a:ext>
                </a:extLst>
              </a:tr>
              <a:tr h="124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Dra. Maricela Herrera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Sociedad Civil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 err="1">
                          <a:effectLst/>
                        </a:rPr>
                        <a:t>Miembra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6552" anchor="ctr"/>
                </a:tc>
                <a:extLst>
                  <a:ext uri="{0D108BD9-81ED-4DB2-BD59-A6C34878D82A}">
                    <a16:rowId xmlns:a16="http://schemas.microsoft.com/office/drawing/2014/main" val="17510864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79336" y="-106567"/>
            <a:ext cx="1639229" cy="2869548"/>
          </a:xfrm>
          <a:custGeom>
            <a:avLst/>
            <a:gdLst/>
            <a:ahLst/>
            <a:cxnLst/>
            <a:rect l="l" t="t" r="r" b="b"/>
            <a:pathLst>
              <a:path w="1639229" h="2869548">
                <a:moveTo>
                  <a:pt x="0" y="0"/>
                </a:moveTo>
                <a:lnTo>
                  <a:pt x="1639230" y="0"/>
                </a:lnTo>
                <a:lnTo>
                  <a:pt x="1639230" y="2869547"/>
                </a:lnTo>
                <a:lnTo>
                  <a:pt x="0" y="2869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3928536" y="522406"/>
            <a:ext cx="10966701" cy="195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Equipo Asesor</a:t>
            </a:r>
          </a:p>
          <a:p>
            <a:pPr algn="ctr">
              <a:lnSpc>
                <a:spcPts val="9239"/>
              </a:lnSpc>
            </a:pPr>
            <a:endParaRPr lang="en-US" sz="4300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F37B762-CD68-4390-AB57-CA40FC753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0993"/>
              </p:ext>
            </p:extLst>
          </p:nvPr>
        </p:nvGraphicFramePr>
        <p:xfrm>
          <a:off x="4495800" y="2452879"/>
          <a:ext cx="9296400" cy="63406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81401">
                  <a:extLst>
                    <a:ext uri="{9D8B030D-6E8A-4147-A177-3AD203B41FA5}">
                      <a16:colId xmlns:a16="http://schemas.microsoft.com/office/drawing/2014/main" val="632187195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84316808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923576519"/>
                    </a:ext>
                  </a:extLst>
                </a:gridCol>
              </a:tblGrid>
              <a:tr h="53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>
                          <a:effectLst/>
                        </a:rPr>
                        <a:t>Nombre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 dirty="0">
                          <a:effectLst/>
                        </a:rPr>
                        <a:t>Sector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b="1" kern="100">
                          <a:effectLst/>
                        </a:rPr>
                        <a:t>Función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extLst>
                  <a:ext uri="{0D108BD9-81ED-4DB2-BD59-A6C34878D82A}">
                    <a16:rowId xmlns:a16="http://schemas.microsoft.com/office/drawing/2014/main" val="2294375238"/>
                  </a:ext>
                </a:extLst>
              </a:tr>
              <a:tr h="1317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Dra. Milisbeth González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Gobierno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Asesora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extLst>
                  <a:ext uri="{0D108BD9-81ED-4DB2-BD59-A6C34878D82A}">
                    <a16:rowId xmlns:a16="http://schemas.microsoft.com/office/drawing/2014/main" val="3057416973"/>
                  </a:ext>
                </a:extLst>
              </a:tr>
              <a:tr h="157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Dr. Carlos Castaneda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Cooperación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Asesor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extLst>
                  <a:ext uri="{0D108BD9-81ED-4DB2-BD59-A6C34878D82A}">
                    <a16:rowId xmlns:a16="http://schemas.microsoft.com/office/drawing/2014/main" val="1243456972"/>
                  </a:ext>
                </a:extLst>
              </a:tr>
              <a:tr h="157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Lcda. Susan Padilla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Sociedad Civil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Asesora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extLst>
                  <a:ext uri="{0D108BD9-81ED-4DB2-BD59-A6C34878D82A}">
                    <a16:rowId xmlns:a16="http://schemas.microsoft.com/office/drawing/2014/main" val="2737809137"/>
                  </a:ext>
                </a:extLst>
              </a:tr>
              <a:tr h="1317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Dra. Anabel Amaya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>
                          <a:effectLst/>
                        </a:rPr>
                        <a:t>Sociedad Civil</a:t>
                      </a:r>
                      <a:endParaRPr lang="es-SV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3200" kern="100" dirty="0">
                          <a:effectLst/>
                        </a:rPr>
                        <a:t>Asesora</a:t>
                      </a:r>
                      <a:endParaRPr lang="es-SV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8" marR="8468" marT="8468" marB="8468" anchor="ctr"/>
                </a:tc>
                <a:extLst>
                  <a:ext uri="{0D108BD9-81ED-4DB2-BD59-A6C34878D82A}">
                    <a16:rowId xmlns:a16="http://schemas.microsoft.com/office/drawing/2014/main" val="32973660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283167" y="3422288"/>
            <a:ext cx="9654924" cy="473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r>
              <a:rPr lang="en-US" sz="3606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Por ello, se solicita la aprobación del pleno para la creación del Comité Ad Hoc de Sostenibilidad, como un paso estratégico para asegurar la continuidad y fortalecimiento del mecanismo en el marco de la transición del Fondo Mundial.</a:t>
            </a:r>
          </a:p>
          <a:p>
            <a:pPr algn="l">
              <a:lnSpc>
                <a:spcPts val="8743"/>
              </a:lnSpc>
            </a:pPr>
            <a:endParaRPr lang="en-US" sz="3606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9668806" y="1667806"/>
            <a:ext cx="10361165" cy="6877223"/>
          </a:xfrm>
          <a:custGeom>
            <a:avLst/>
            <a:gdLst/>
            <a:ahLst/>
            <a:cxnLst/>
            <a:rect l="l" t="t" r="r" b="b"/>
            <a:pathLst>
              <a:path w="10361165" h="6877223">
                <a:moveTo>
                  <a:pt x="0" y="0"/>
                </a:moveTo>
                <a:lnTo>
                  <a:pt x="10361165" y="0"/>
                </a:lnTo>
                <a:lnTo>
                  <a:pt x="10361165" y="6877223"/>
                </a:lnTo>
                <a:lnTo>
                  <a:pt x="0" y="6877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4091200"/>
            <a:ext cx="4035014" cy="6195800"/>
          </a:xfrm>
          <a:custGeom>
            <a:avLst/>
            <a:gdLst/>
            <a:ahLst/>
            <a:cxnLst/>
            <a:rect l="l" t="t" r="r" b="b"/>
            <a:pathLst>
              <a:path w="4035014" h="6195800">
                <a:moveTo>
                  <a:pt x="0" y="0"/>
                </a:moveTo>
                <a:lnTo>
                  <a:pt x="4035014" y="0"/>
                </a:lnTo>
                <a:lnTo>
                  <a:pt x="4035014" y="6195800"/>
                </a:lnTo>
                <a:lnTo>
                  <a:pt x="0" y="619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flipH="1" flipV="1">
            <a:off x="14252986" y="0"/>
            <a:ext cx="4035014" cy="6195800"/>
          </a:xfrm>
          <a:custGeom>
            <a:avLst/>
            <a:gdLst/>
            <a:ahLst/>
            <a:cxnLst/>
            <a:rect l="l" t="t" r="r" b="b"/>
            <a:pathLst>
              <a:path w="4035014" h="6195800">
                <a:moveTo>
                  <a:pt x="4035014" y="6195800"/>
                </a:moveTo>
                <a:lnTo>
                  <a:pt x="0" y="6195800"/>
                </a:lnTo>
                <a:lnTo>
                  <a:pt x="0" y="0"/>
                </a:lnTo>
                <a:lnTo>
                  <a:pt x="4035014" y="0"/>
                </a:lnTo>
                <a:lnTo>
                  <a:pt x="4035014" y="6195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4405863" y="5694872"/>
            <a:ext cx="11670897" cy="3738729"/>
          </a:xfrm>
          <a:custGeom>
            <a:avLst/>
            <a:gdLst/>
            <a:ahLst/>
            <a:cxnLst/>
            <a:rect l="l" t="t" r="r" b="b"/>
            <a:pathLst>
              <a:path w="11670897" h="3738729">
                <a:moveTo>
                  <a:pt x="0" y="0"/>
                </a:moveTo>
                <a:lnTo>
                  <a:pt x="11670896" y="0"/>
                </a:lnTo>
                <a:lnTo>
                  <a:pt x="11670896" y="3738729"/>
                </a:lnTo>
                <a:lnTo>
                  <a:pt x="0" y="3738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4073404" y="3340435"/>
            <a:ext cx="10141192" cy="162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7"/>
              </a:lnSpc>
            </a:pPr>
            <a:r>
              <a:rPr lang="en-US" sz="8555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Muchas 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464</Words>
  <Application>Microsoft Office PowerPoint</Application>
  <PresentationFormat>Personalizado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Aptos</vt:lpstr>
      <vt:lpstr>Arial</vt:lpstr>
      <vt:lpstr>Bugaki</vt:lpstr>
      <vt:lpstr>Nourd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ME05-2025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2025-11-26T20:43:23Z</dcterms:modified>
  <dc:identifier>DAG50SOWsAM</dc:identifier>
</cp:coreProperties>
</file>