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8288000" cy="10287000"/>
  <p:notesSz cx="6858000" cy="9144000"/>
  <p:embeddedFontLst>
    <p:embeddedFont>
      <p:font typeface="Montserrat" panose="00000500000000000000" pitchFamily="2" charset="0"/>
      <p:regular r:id="rId8"/>
    </p:embeddedFont>
    <p:embeddedFont>
      <p:font typeface="Montserrat Bold" panose="00000800000000000000" charset="0"/>
      <p:regular r:id="rId9"/>
    </p:embeddedFont>
    <p:embeddedFont>
      <p:font typeface="Montserrat Medium" panose="00000600000000000000" pitchFamily="2" charset="0"/>
      <p:regular r:id="rId10"/>
    </p:embeddedFont>
    <p:embeddedFont>
      <p:font typeface="Montserrat Ultra-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40790" y="0"/>
            <a:ext cx="212090" cy="5143500"/>
            <a:chOff x="0" y="0"/>
            <a:chExt cx="55859" cy="13546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5859" cy="1354667"/>
            </a:xfrm>
            <a:custGeom>
              <a:avLst/>
              <a:gdLst/>
              <a:ahLst/>
              <a:cxnLst/>
              <a:rect l="l" t="t" r="r" b="b"/>
              <a:pathLst>
                <a:path w="55859" h="1354667">
                  <a:moveTo>
                    <a:pt x="0" y="0"/>
                  </a:moveTo>
                  <a:lnTo>
                    <a:pt x="55859" y="0"/>
                  </a:lnTo>
                  <a:lnTo>
                    <a:pt x="55859" y="1354667"/>
                  </a:lnTo>
                  <a:lnTo>
                    <a:pt x="0" y="1354667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55859" cy="13927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4500955" y="1866623"/>
            <a:ext cx="2758345" cy="245871"/>
            <a:chOff x="0" y="0"/>
            <a:chExt cx="726478" cy="6475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726478" cy="1028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5098618" y="8772632"/>
            <a:ext cx="177766" cy="266816"/>
          </a:xfrm>
          <a:custGeom>
            <a:avLst/>
            <a:gdLst/>
            <a:ahLst/>
            <a:cxnLst/>
            <a:rect l="l" t="t" r="r" b="b"/>
            <a:pathLst>
              <a:path w="177766" h="266816">
                <a:moveTo>
                  <a:pt x="0" y="0"/>
                </a:moveTo>
                <a:lnTo>
                  <a:pt x="177766" y="0"/>
                </a:lnTo>
                <a:lnTo>
                  <a:pt x="177766" y="266816"/>
                </a:lnTo>
                <a:lnTo>
                  <a:pt x="0" y="26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2148790" y="374919"/>
            <a:ext cx="5043034" cy="1748252"/>
          </a:xfrm>
          <a:custGeom>
            <a:avLst/>
            <a:gdLst/>
            <a:ahLst/>
            <a:cxnLst/>
            <a:rect l="l" t="t" r="r" b="b"/>
            <a:pathLst>
              <a:path w="5043034" h="1748252">
                <a:moveTo>
                  <a:pt x="0" y="0"/>
                </a:moveTo>
                <a:lnTo>
                  <a:pt x="5043033" y="0"/>
                </a:lnTo>
                <a:lnTo>
                  <a:pt x="5043033" y="1748252"/>
                </a:lnTo>
                <a:lnTo>
                  <a:pt x="0" y="174825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1711959" y="3058292"/>
            <a:ext cx="16576041" cy="24752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490"/>
              </a:lnSpc>
              <a:spcBef>
                <a:spcPct val="0"/>
              </a:spcBef>
            </a:pPr>
            <a:r>
              <a:rPr lang="en-US" sz="5900" b="1" u="none" strike="noStrike">
                <a:solidFill>
                  <a:srgbClr val="1211CA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Primeras Ideas sobre lo debería contener la Hoja de Ruta para la Transición y Sostenibilidad del MCP-ES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829775" y="7103381"/>
            <a:ext cx="9288593" cy="14935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960"/>
              </a:lnSpc>
              <a:spcBef>
                <a:spcPct val="0"/>
              </a:spcBef>
            </a:pPr>
            <a:r>
              <a:rPr lang="en-US" sz="3600" u="none" strike="noStrike">
                <a:solidFill>
                  <a:srgbClr val="101010"/>
                </a:solidFill>
                <a:latin typeface="Montserrat"/>
                <a:ea typeface="Montserrat"/>
                <a:cs typeface="Montserrat"/>
                <a:sym typeface="Montserrat"/>
              </a:rPr>
              <a:t>Dra. Carmen del Pilar de Durán</a:t>
            </a:r>
          </a:p>
          <a:p>
            <a:pPr marL="0" lvl="0" indent="0" algn="ctr">
              <a:lnSpc>
                <a:spcPts val="3960"/>
              </a:lnSpc>
              <a:spcBef>
                <a:spcPct val="0"/>
              </a:spcBef>
            </a:pPr>
            <a:r>
              <a:rPr lang="en-US" sz="3600" u="none" strike="noStrike">
                <a:solidFill>
                  <a:srgbClr val="101010"/>
                </a:solidFill>
                <a:latin typeface="Montserrat"/>
                <a:ea typeface="Montserrat"/>
                <a:cs typeface="Montserrat"/>
                <a:sym typeface="Montserrat"/>
              </a:rPr>
              <a:t>Vicepresidenta </a:t>
            </a:r>
          </a:p>
          <a:p>
            <a:pPr marL="0" lvl="0" indent="0" algn="ctr">
              <a:lnSpc>
                <a:spcPts val="3960"/>
              </a:lnSpc>
              <a:spcBef>
                <a:spcPct val="0"/>
              </a:spcBef>
            </a:pPr>
            <a:r>
              <a:rPr lang="en-US" sz="3600" u="none" strike="noStrike">
                <a:solidFill>
                  <a:srgbClr val="101010"/>
                </a:solidFill>
                <a:latin typeface="Montserrat"/>
                <a:ea typeface="Montserrat"/>
                <a:cs typeface="Montserrat"/>
                <a:sym typeface="Montserrat"/>
              </a:rPr>
              <a:t>MCP-ES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5276384" y="8779676"/>
            <a:ext cx="2261854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820"/>
              </a:lnSpc>
            </a:pPr>
            <a:r>
              <a:rPr lang="en-US" sz="1300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13 de noviembre de 2025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3769329" y="981075"/>
            <a:ext cx="3839072" cy="488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060"/>
              </a:lnSpc>
            </a:pPr>
            <a:r>
              <a:rPr lang="en-US" sz="2900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Reunión CE09-2025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42083" y="3430905"/>
            <a:ext cx="16417217" cy="5106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179"/>
              </a:lnSpc>
            </a:pPr>
            <a:r>
              <a:rPr lang="en-US" sz="3699" b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Objetivo: </a:t>
            </a:r>
            <a:r>
              <a:rPr lang="en-US" sz="36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Definir los componentes iniciales y prioridades para elaborar una hoja de ruta que garantice la continuidad del MCP-ES en el contexto de transición del financiamiento del Fondo Mundial.</a:t>
            </a:r>
          </a:p>
          <a:p>
            <a:pPr algn="just">
              <a:lnSpc>
                <a:spcPts val="5179"/>
              </a:lnSpc>
            </a:pPr>
            <a:endParaRPr lang="en-US" sz="3699" b="1">
              <a:solidFill>
                <a:srgbClr val="2D262A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algn="just">
              <a:lnSpc>
                <a:spcPts val="5179"/>
              </a:lnSpc>
            </a:pPr>
            <a:r>
              <a:rPr lang="en-US" sz="3699" b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Propósito del ejercicio</a:t>
            </a:r>
          </a:p>
          <a:p>
            <a:pPr algn="just">
              <a:lnSpc>
                <a:spcPts val="5179"/>
              </a:lnSpc>
            </a:pPr>
            <a:r>
              <a:rPr lang="en-US" sz="36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- Generar insumos para el borrador inicial de la Hoja de Ruta.</a:t>
            </a:r>
          </a:p>
          <a:p>
            <a:pPr algn="just">
              <a:lnSpc>
                <a:spcPts val="5179"/>
              </a:lnSpc>
            </a:pPr>
            <a:r>
              <a:rPr lang="en-US" sz="36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- Identificar ejes estratégicos y acciones prioritarias.</a:t>
            </a:r>
          </a:p>
          <a:p>
            <a:pPr algn="just">
              <a:lnSpc>
                <a:spcPts val="4199"/>
              </a:lnSpc>
            </a:pPr>
            <a:endParaRPr lang="en-US" sz="3699" b="1">
              <a:solidFill>
                <a:srgbClr val="2D262A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769329" y="981075"/>
            <a:ext cx="4077989" cy="488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060"/>
              </a:lnSpc>
            </a:pPr>
            <a:r>
              <a:rPr lang="en-US" sz="2900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Reunión CE09-2025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4631626" y="1642918"/>
            <a:ext cx="2758345" cy="245871"/>
            <a:chOff x="0" y="0"/>
            <a:chExt cx="726478" cy="647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726478" cy="1028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842083" y="595264"/>
            <a:ext cx="5043034" cy="1748252"/>
          </a:xfrm>
          <a:custGeom>
            <a:avLst/>
            <a:gdLst/>
            <a:ahLst/>
            <a:cxnLst/>
            <a:rect l="l" t="t" r="r" b="b"/>
            <a:pathLst>
              <a:path w="5043034" h="1748252">
                <a:moveTo>
                  <a:pt x="0" y="0"/>
                </a:moveTo>
                <a:lnTo>
                  <a:pt x="5043033" y="0"/>
                </a:lnTo>
                <a:lnTo>
                  <a:pt x="5043033" y="1748251"/>
                </a:lnTo>
                <a:lnTo>
                  <a:pt x="0" y="17482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42083" y="3411855"/>
            <a:ext cx="15670341" cy="4846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39"/>
              </a:lnSpc>
            </a:pPr>
            <a:r>
              <a:rPr lang="en-US" sz="4599" b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Ejes propuestos para discusión</a:t>
            </a:r>
          </a:p>
          <a:p>
            <a:pPr algn="just">
              <a:lnSpc>
                <a:spcPts val="5599"/>
              </a:lnSpc>
            </a:pPr>
            <a:endParaRPr lang="en-US" sz="4599" b="1">
              <a:solidFill>
                <a:srgbClr val="2D262A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  <a:p>
            <a:pPr marL="863591" lvl="1" indent="-431796" algn="just">
              <a:lnSpc>
                <a:spcPts val="5599"/>
              </a:lnSpc>
              <a:buAutoNum type="arabicPeriod"/>
            </a:pPr>
            <a:r>
              <a:rPr lang="en-US" sz="39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Gobernanza: Fortalecer roles y procesos internos del MCP-ES.</a:t>
            </a:r>
          </a:p>
          <a:p>
            <a:pPr marL="863591" lvl="1" indent="-431796" algn="just">
              <a:lnSpc>
                <a:spcPts val="5599"/>
              </a:lnSpc>
              <a:buAutoNum type="arabicPeriod"/>
            </a:pPr>
            <a:r>
              <a:rPr lang="en-US" sz="39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Sostenibilidad y transición: Preparar al MCP-ES para la reducción del financiamiento.</a:t>
            </a:r>
          </a:p>
          <a:p>
            <a:pPr algn="just">
              <a:lnSpc>
                <a:spcPts val="4199"/>
              </a:lnSpc>
            </a:pPr>
            <a:endParaRPr lang="en-US" sz="3999" b="1">
              <a:solidFill>
                <a:srgbClr val="2D262A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769329" y="981075"/>
            <a:ext cx="4077989" cy="488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060"/>
              </a:lnSpc>
            </a:pPr>
            <a:r>
              <a:rPr lang="en-US" sz="2900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Reunión CE09-2025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4631626" y="1642918"/>
            <a:ext cx="2758345" cy="245871"/>
            <a:chOff x="0" y="0"/>
            <a:chExt cx="726478" cy="647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726478" cy="1028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842083" y="595264"/>
            <a:ext cx="5043034" cy="1748252"/>
          </a:xfrm>
          <a:custGeom>
            <a:avLst/>
            <a:gdLst/>
            <a:ahLst/>
            <a:cxnLst/>
            <a:rect l="l" t="t" r="r" b="b"/>
            <a:pathLst>
              <a:path w="5043034" h="1748252">
                <a:moveTo>
                  <a:pt x="0" y="0"/>
                </a:moveTo>
                <a:lnTo>
                  <a:pt x="5043033" y="0"/>
                </a:lnTo>
                <a:lnTo>
                  <a:pt x="5043033" y="1748251"/>
                </a:lnTo>
                <a:lnTo>
                  <a:pt x="0" y="17482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42083" y="2823400"/>
            <a:ext cx="15670341" cy="70148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759"/>
              </a:lnSpc>
            </a:pPr>
            <a:endParaRPr/>
          </a:p>
          <a:p>
            <a:pPr algn="ctr">
              <a:lnSpc>
                <a:spcPts val="5739"/>
              </a:lnSpc>
            </a:pPr>
            <a:r>
              <a:rPr lang="en-US" sz="4099" b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Preguntas para orientar la discusión</a:t>
            </a:r>
          </a:p>
          <a:p>
            <a:pPr algn="ctr">
              <a:lnSpc>
                <a:spcPts val="5739"/>
              </a:lnSpc>
            </a:pPr>
            <a:endParaRPr lang="en-US" sz="4099" b="1">
              <a:solidFill>
                <a:srgbClr val="2D262A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  <a:p>
            <a:pPr algn="just">
              <a:lnSpc>
                <a:spcPts val="5879"/>
              </a:lnSpc>
            </a:pPr>
            <a:r>
              <a:rPr lang="en-US" sz="41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• ¿Qué acciones son esenciales para asegurar la sostenibilidad del MCP-ES?</a:t>
            </a:r>
          </a:p>
          <a:p>
            <a:pPr algn="just">
              <a:lnSpc>
                <a:spcPts val="5879"/>
              </a:lnSpc>
            </a:pPr>
            <a:r>
              <a:rPr lang="en-US" sz="41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• ¿Qué capacidades deben fortalecerse a corto plazo?</a:t>
            </a:r>
          </a:p>
          <a:p>
            <a:pPr algn="just">
              <a:lnSpc>
                <a:spcPts val="5879"/>
              </a:lnSpc>
            </a:pPr>
            <a:r>
              <a:rPr lang="en-US" sz="41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• ¿Qué socios o instituciones podrían apoyar esta transición?</a:t>
            </a:r>
          </a:p>
          <a:p>
            <a:pPr algn="just">
              <a:lnSpc>
                <a:spcPts val="5879"/>
              </a:lnSpc>
            </a:pPr>
            <a:r>
              <a:rPr lang="en-US" sz="41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• ¿Qué riesgos debemos anticipar y mitigar?</a:t>
            </a:r>
          </a:p>
          <a:p>
            <a:pPr algn="just">
              <a:lnSpc>
                <a:spcPts val="4199"/>
              </a:lnSpc>
            </a:pPr>
            <a:endParaRPr lang="en-US" sz="4199" b="1">
              <a:solidFill>
                <a:srgbClr val="2D262A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769329" y="981075"/>
            <a:ext cx="4077989" cy="488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060"/>
              </a:lnSpc>
            </a:pPr>
            <a:r>
              <a:rPr lang="en-US" sz="2900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Reunión CE09-2025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4631626" y="1642918"/>
            <a:ext cx="2758345" cy="245871"/>
            <a:chOff x="0" y="0"/>
            <a:chExt cx="726478" cy="647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726478" cy="1028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842083" y="595264"/>
            <a:ext cx="5043034" cy="1748252"/>
          </a:xfrm>
          <a:custGeom>
            <a:avLst/>
            <a:gdLst/>
            <a:ahLst/>
            <a:cxnLst/>
            <a:rect l="l" t="t" r="r" b="b"/>
            <a:pathLst>
              <a:path w="5043034" h="1748252">
                <a:moveTo>
                  <a:pt x="0" y="0"/>
                </a:moveTo>
                <a:lnTo>
                  <a:pt x="5043033" y="0"/>
                </a:lnTo>
                <a:lnTo>
                  <a:pt x="5043033" y="1748251"/>
                </a:lnTo>
                <a:lnTo>
                  <a:pt x="0" y="17482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42083" y="3411855"/>
            <a:ext cx="15670341" cy="61804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39"/>
              </a:lnSpc>
            </a:pPr>
            <a:r>
              <a:rPr lang="en-US" sz="4599" b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Próximos pasos:</a:t>
            </a:r>
          </a:p>
          <a:p>
            <a:pPr algn="just">
              <a:lnSpc>
                <a:spcPts val="6439"/>
              </a:lnSpc>
            </a:pPr>
            <a:r>
              <a:rPr lang="en-US" sz="45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- Sistematizar los aportes recogidos en la sesión.</a:t>
            </a:r>
          </a:p>
          <a:p>
            <a:pPr algn="just">
              <a:lnSpc>
                <a:spcPts val="6439"/>
              </a:lnSpc>
            </a:pPr>
            <a:endParaRPr lang="en-US" sz="4599" b="1">
              <a:solidFill>
                <a:srgbClr val="2D262A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algn="just">
              <a:lnSpc>
                <a:spcPts val="6439"/>
              </a:lnSpc>
            </a:pPr>
            <a:r>
              <a:rPr lang="en-US" sz="45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- El Comité Ad Hoc de Sostenibilidad elaborará un borrador de la Hoja de Ruta y presentarla en la primera o segunda plenaria del año 2026.</a:t>
            </a:r>
          </a:p>
          <a:p>
            <a:pPr algn="just">
              <a:lnSpc>
                <a:spcPts val="6439"/>
              </a:lnSpc>
            </a:pPr>
            <a:endParaRPr lang="en-US" sz="4599" b="1">
              <a:solidFill>
                <a:srgbClr val="2D262A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algn="just">
              <a:lnSpc>
                <a:spcPts val="4199"/>
              </a:lnSpc>
            </a:pPr>
            <a:endParaRPr lang="en-US" sz="4599" b="1">
              <a:solidFill>
                <a:srgbClr val="2D262A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769329" y="981075"/>
            <a:ext cx="4077989" cy="488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060"/>
              </a:lnSpc>
            </a:pPr>
            <a:r>
              <a:rPr lang="en-US" sz="2900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Reunión CE09-2025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4631626" y="1642918"/>
            <a:ext cx="2758345" cy="245871"/>
            <a:chOff x="0" y="0"/>
            <a:chExt cx="726478" cy="647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726478" cy="1028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842083" y="595264"/>
            <a:ext cx="5043034" cy="1748252"/>
          </a:xfrm>
          <a:custGeom>
            <a:avLst/>
            <a:gdLst/>
            <a:ahLst/>
            <a:cxnLst/>
            <a:rect l="l" t="t" r="r" b="b"/>
            <a:pathLst>
              <a:path w="5043034" h="1748252">
                <a:moveTo>
                  <a:pt x="0" y="0"/>
                </a:moveTo>
                <a:lnTo>
                  <a:pt x="5043033" y="0"/>
                </a:lnTo>
                <a:lnTo>
                  <a:pt x="5043033" y="1748251"/>
                </a:lnTo>
                <a:lnTo>
                  <a:pt x="0" y="17482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40790" y="0"/>
            <a:ext cx="212090" cy="5143500"/>
            <a:chOff x="0" y="0"/>
            <a:chExt cx="55859" cy="13546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5859" cy="1354667"/>
            </a:xfrm>
            <a:custGeom>
              <a:avLst/>
              <a:gdLst/>
              <a:ahLst/>
              <a:cxnLst/>
              <a:rect l="l" t="t" r="r" b="b"/>
              <a:pathLst>
                <a:path w="55859" h="1354667">
                  <a:moveTo>
                    <a:pt x="0" y="0"/>
                  </a:moveTo>
                  <a:lnTo>
                    <a:pt x="55859" y="0"/>
                  </a:lnTo>
                  <a:lnTo>
                    <a:pt x="55859" y="1354667"/>
                  </a:lnTo>
                  <a:lnTo>
                    <a:pt x="0" y="1354667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55859" cy="13927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4500955" y="1866623"/>
            <a:ext cx="2758345" cy="245871"/>
            <a:chOff x="0" y="0"/>
            <a:chExt cx="726478" cy="6475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726478" cy="1028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2838184" y="2963003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9" name="TextBox 9"/>
          <p:cNvSpPr txBox="1"/>
          <p:nvPr/>
        </p:nvSpPr>
        <p:spPr>
          <a:xfrm>
            <a:off x="2838184" y="629388"/>
            <a:ext cx="9288593" cy="13601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60"/>
              </a:lnSpc>
            </a:pPr>
            <a:r>
              <a:rPr lang="en-US" sz="9600" b="1">
                <a:solidFill>
                  <a:srgbClr val="1211CA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GRACIAS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Office PowerPoint</Application>
  <PresentationFormat>Personalizado</PresentationFormat>
  <Paragraphs>31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Montserrat</vt:lpstr>
      <vt:lpstr>Montserrat Ultra-Bold</vt:lpstr>
      <vt:lpstr>Montserrat Medium</vt:lpstr>
      <vt:lpstr>Calibri</vt:lpstr>
      <vt:lpstr>Arial</vt:lpstr>
      <vt:lpstr>Montserrat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Anexo 5 Reunión CE09-2025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2025-11-12T21:51:23Z</dcterms:modified>
  <dc:identifier>DAG4hWgr_so</dc:identifier>
</cp:coreProperties>
</file>