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League Spartan" panose="020B0604020202020204" charset="0"/>
      <p:regular r:id="rId12"/>
    </p:embeddedFont>
    <p:embeddedFont>
      <p:font typeface="Open Sans" panose="020B0606030504020204" pitchFamily="34" charset="0"/>
      <p:regular r:id="rId13"/>
    </p:embeddedFont>
    <p:embeddedFont>
      <p:font typeface="Open Sans Bold" panose="020B0806030504020204" charset="0"/>
      <p:regular r:id="rId14"/>
    </p:embeddedFont>
    <p:embeddedFont>
      <p:font typeface="Open Sauce Bold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84768" y="8169252"/>
            <a:ext cx="4279015" cy="1467451"/>
            <a:chOff x="0" y="0"/>
            <a:chExt cx="2276693" cy="78077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76693" cy="780772"/>
            </a:xfrm>
            <a:custGeom>
              <a:avLst/>
              <a:gdLst/>
              <a:ahLst/>
              <a:cxnLst/>
              <a:rect l="l" t="t" r="r" b="b"/>
              <a:pathLst>
                <a:path w="2276693" h="780772">
                  <a:moveTo>
                    <a:pt x="2073493" y="0"/>
                  </a:moveTo>
                  <a:cubicBezTo>
                    <a:pt x="2185717" y="0"/>
                    <a:pt x="2276693" y="174782"/>
                    <a:pt x="2276693" y="390386"/>
                  </a:cubicBezTo>
                  <a:cubicBezTo>
                    <a:pt x="2276693" y="605990"/>
                    <a:pt x="2185717" y="780772"/>
                    <a:pt x="2073493" y="780772"/>
                  </a:cubicBezTo>
                  <a:lnTo>
                    <a:pt x="203200" y="780772"/>
                  </a:lnTo>
                  <a:cubicBezTo>
                    <a:pt x="90976" y="780772"/>
                    <a:pt x="0" y="605990"/>
                    <a:pt x="0" y="390386"/>
                  </a:cubicBezTo>
                  <a:cubicBezTo>
                    <a:pt x="0" y="174782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28407E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2276693" cy="8283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r>
                <a:rPr lang="en-US" sz="2499" b="1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Lcda. Marta Alicia de Magaña</a:t>
              </a:r>
            </a:p>
            <a:p>
              <a:pPr marL="0" lvl="0" indent="0" algn="ctr">
                <a:lnSpc>
                  <a:spcPts val="3499"/>
                </a:lnSpc>
                <a:spcBef>
                  <a:spcPct val="0"/>
                </a:spcBef>
              </a:pPr>
              <a:r>
                <a:rPr lang="en-US" sz="2499" b="1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Directora Ejecutiva 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068689" y="8194045"/>
            <a:ext cx="8190611" cy="1251440"/>
            <a:chOff x="0" y="0"/>
            <a:chExt cx="2157198" cy="32959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57198" cy="329597"/>
            </a:xfrm>
            <a:custGeom>
              <a:avLst/>
              <a:gdLst/>
              <a:ahLst/>
              <a:cxnLst/>
              <a:rect l="l" t="t" r="r" b="b"/>
              <a:pathLst>
                <a:path w="2157198" h="329597">
                  <a:moveTo>
                    <a:pt x="17014" y="0"/>
                  </a:moveTo>
                  <a:lnTo>
                    <a:pt x="2140184" y="0"/>
                  </a:lnTo>
                  <a:cubicBezTo>
                    <a:pt x="2149581" y="0"/>
                    <a:pt x="2157198" y="7617"/>
                    <a:pt x="2157198" y="17014"/>
                  </a:cubicBezTo>
                  <a:lnTo>
                    <a:pt x="2157198" y="312583"/>
                  </a:lnTo>
                  <a:cubicBezTo>
                    <a:pt x="2157198" y="321980"/>
                    <a:pt x="2149581" y="329597"/>
                    <a:pt x="2140184" y="329597"/>
                  </a:cubicBezTo>
                  <a:lnTo>
                    <a:pt x="17014" y="329597"/>
                  </a:lnTo>
                  <a:cubicBezTo>
                    <a:pt x="7617" y="329597"/>
                    <a:pt x="0" y="321980"/>
                    <a:pt x="0" y="312583"/>
                  </a:cubicBezTo>
                  <a:lnTo>
                    <a:pt x="0" y="17014"/>
                  </a:lnTo>
                  <a:cubicBezTo>
                    <a:pt x="0" y="7617"/>
                    <a:pt x="7617" y="0"/>
                    <a:pt x="1701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28407E"/>
              </a:solidFill>
              <a:prstDash val="solid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157198" cy="3772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284768" y="1203246"/>
            <a:ext cx="4352792" cy="1508968"/>
          </a:xfrm>
          <a:custGeom>
            <a:avLst/>
            <a:gdLst/>
            <a:ahLst/>
            <a:cxnLst/>
            <a:rect l="l" t="t" r="r" b="b"/>
            <a:pathLst>
              <a:path w="4352792" h="1508968">
                <a:moveTo>
                  <a:pt x="0" y="0"/>
                </a:moveTo>
                <a:lnTo>
                  <a:pt x="4352792" y="0"/>
                </a:lnTo>
                <a:lnTo>
                  <a:pt x="4352792" y="1508968"/>
                </a:lnTo>
                <a:lnTo>
                  <a:pt x="0" y="15089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2" name="TextBox 12"/>
          <p:cNvSpPr txBox="1"/>
          <p:nvPr/>
        </p:nvSpPr>
        <p:spPr>
          <a:xfrm>
            <a:off x="514350" y="3449955"/>
            <a:ext cx="17259300" cy="3539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80"/>
              </a:lnSpc>
            </a:pPr>
            <a:r>
              <a:rPr lang="en-US" sz="9000" b="1">
                <a:solidFill>
                  <a:srgbClr val="28407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Reconocimiento al Compromiso con la Formación Ética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367345" y="8570213"/>
            <a:ext cx="7593299" cy="345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12"/>
              </a:lnSpc>
            </a:pPr>
            <a:r>
              <a:rPr lang="en-US" sz="2400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San Salvador 4 de diciembre de s2025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028700" y="862417"/>
            <a:ext cx="3496106" cy="1211984"/>
          </a:xfrm>
          <a:custGeom>
            <a:avLst/>
            <a:gdLst/>
            <a:ahLst/>
            <a:cxnLst/>
            <a:rect l="l" t="t" r="r" b="b"/>
            <a:pathLst>
              <a:path w="3496106" h="1211984">
                <a:moveTo>
                  <a:pt x="0" y="0"/>
                </a:moveTo>
                <a:lnTo>
                  <a:pt x="3496106" y="0"/>
                </a:lnTo>
                <a:lnTo>
                  <a:pt x="3496106" y="1211983"/>
                </a:lnTo>
                <a:lnTo>
                  <a:pt x="0" y="1211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3308552" y="4427584"/>
            <a:ext cx="11670897" cy="3738729"/>
          </a:xfrm>
          <a:custGeom>
            <a:avLst/>
            <a:gdLst/>
            <a:ahLst/>
            <a:cxnLst/>
            <a:rect l="l" t="t" r="r" b="b"/>
            <a:pathLst>
              <a:path w="11670897" h="3738729">
                <a:moveTo>
                  <a:pt x="0" y="0"/>
                </a:moveTo>
                <a:lnTo>
                  <a:pt x="11670896" y="0"/>
                </a:lnTo>
                <a:lnTo>
                  <a:pt x="11670896" y="3738729"/>
                </a:lnTo>
                <a:lnTo>
                  <a:pt x="0" y="37387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TextBox 7"/>
          <p:cNvSpPr txBox="1"/>
          <p:nvPr/>
        </p:nvSpPr>
        <p:spPr>
          <a:xfrm>
            <a:off x="4028444" y="2496683"/>
            <a:ext cx="11297895" cy="1215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80"/>
              </a:lnSpc>
            </a:pPr>
            <a:r>
              <a:rPr lang="en-US" sz="90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¡Muchas gracias!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514350" y="1162050"/>
            <a:ext cx="17693504" cy="2952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50"/>
              </a:lnSpc>
            </a:pPr>
            <a:r>
              <a:rPr lang="en-US" sz="75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A. Reconocimiento al Compromiso con la Formación Ética</a:t>
            </a:r>
          </a:p>
          <a:p>
            <a:pPr marL="0" lvl="0" indent="0" algn="r">
              <a:lnSpc>
                <a:spcPts val="7650"/>
              </a:lnSpc>
              <a:spcBef>
                <a:spcPct val="0"/>
              </a:spcBef>
            </a:pPr>
            <a:r>
              <a:rPr lang="en-US" sz="7500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82774" y="5181600"/>
            <a:ext cx="14258962" cy="3192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Iniciamos esta entrega de reconocimientos con una categoría que destaca no solo el logro académico, sino también el compromiso personal con el fortalecimiento de valores y principios que guían nuestro trabajo.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575768"/>
            <a:ext cx="16230600" cy="69334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El Reconocimiento al Compromiso con la Formación Ética se otorga a aquellos participantes que han completado satisfactoriamente los cinco módulos establecidos en esta área formativa, demostrando constancia, responsabilidad y una clara vocación por el aprendizaje. 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Invitamos a celebrar a quienes, con dedicación y esfuerzo, han reafirmado su compromiso con el ejercicio ético de sus funciones. Felicidades a nuestros galardonados.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406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3489579"/>
            <a:ext cx="16230600" cy="2554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A continuación, presentamos la tabla de participantes que formaron parte del proceso formativo. En ella se detalla el número de módulos completados por cada miembro en esta categoría.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9202" y="581025"/>
            <a:ext cx="17529595" cy="9636713"/>
            <a:chOff x="0" y="0"/>
            <a:chExt cx="6282211" cy="34535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282211" cy="3453580"/>
            </a:xfrm>
            <a:custGeom>
              <a:avLst/>
              <a:gdLst/>
              <a:ahLst/>
              <a:cxnLst/>
              <a:rect l="l" t="t" r="r" b="b"/>
              <a:pathLst>
                <a:path w="6282211" h="3453580">
                  <a:moveTo>
                    <a:pt x="15899" y="0"/>
                  </a:moveTo>
                  <a:lnTo>
                    <a:pt x="6266312" y="0"/>
                  </a:lnTo>
                  <a:cubicBezTo>
                    <a:pt x="6275093" y="0"/>
                    <a:pt x="6282211" y="7118"/>
                    <a:pt x="6282211" y="15899"/>
                  </a:cubicBezTo>
                  <a:lnTo>
                    <a:pt x="6282211" y="3437681"/>
                  </a:lnTo>
                  <a:cubicBezTo>
                    <a:pt x="6282211" y="3446462"/>
                    <a:pt x="6275093" y="3453580"/>
                    <a:pt x="6266312" y="3453580"/>
                  </a:cubicBezTo>
                  <a:lnTo>
                    <a:pt x="15899" y="3453580"/>
                  </a:lnTo>
                  <a:cubicBezTo>
                    <a:pt x="7118" y="3453580"/>
                    <a:pt x="0" y="3446462"/>
                    <a:pt x="0" y="3437681"/>
                  </a:cubicBezTo>
                  <a:lnTo>
                    <a:pt x="0" y="15899"/>
                  </a:lnTo>
                  <a:cubicBezTo>
                    <a:pt x="0" y="7118"/>
                    <a:pt x="7118" y="0"/>
                    <a:pt x="15899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282211" cy="3415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4454192" y="747920"/>
          <a:ext cx="8770653" cy="9458325"/>
        </p:xfrm>
        <a:graphic>
          <a:graphicData uri="http://schemas.openxmlformats.org/drawingml/2006/table">
            <a:tbl>
              <a:tblPr/>
              <a:tblGrid>
                <a:gridCol w="978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7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5955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#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Nombre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Módulo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225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Lcda. Alejandra Montano de Flores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  <a:p>
                      <a:pPr algn="ctr">
                        <a:lnSpc>
                          <a:spcPts val="181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Dra. Carmen del Pilar de Duran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5955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Sra. Doris Acosta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Sra. Zuleima Villatoro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  </a:t>
                      </a: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Pra. Veronica Quintanilla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Rvdo. Eber Facundo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  </a:t>
                      </a:r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Sr. Joshua Navas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8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Lcda. Yanira de Rodriguez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04170"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9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Geraldinne Blanco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Del 1 al 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533400"/>
            <a:ext cx="16230600" cy="86579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19"/>
              </a:lnSpc>
            </a:pPr>
            <a:r>
              <a:rPr lang="en-US" sz="39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Esta tabla refleja el compromiso colectivo y el esfuerzo individual que cada participante invirtió para fortalecer sus capacidades.</a:t>
            </a:r>
          </a:p>
          <a:p>
            <a:pPr algn="just">
              <a:lnSpc>
                <a:spcPts val="4519"/>
              </a:lnSpc>
            </a:pPr>
            <a:endParaRPr lang="en-US" sz="39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519"/>
              </a:lnSpc>
            </a:pPr>
            <a:r>
              <a:rPr lang="en-US" sz="39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Al revisarla, podemos ver con claridad quiénes alcanzaron la meta de completar los cinco módulos de esta categoría, criterio establecido para la selección de los galardonados que hoy reconocemos.</a:t>
            </a:r>
          </a:p>
          <a:p>
            <a:pPr algn="just">
              <a:lnSpc>
                <a:spcPts val="4519"/>
              </a:lnSpc>
            </a:pPr>
            <a:endParaRPr lang="en-US" sz="39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519"/>
              </a:lnSpc>
            </a:pPr>
            <a:r>
              <a:rPr lang="en-US" sz="39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Invitamos a todos a observar esta información como un testimonio del avance logrado y como motivación para continuar impulsando procesos formativos que fortalezcan nuestro desempeño institucional. Felicitamos nuevamente a quienes lograron completar los módulos requeridos y extendemos nuestro reconocimiento a todos los que participaron activamente.</a:t>
            </a:r>
          </a:p>
          <a:p>
            <a:pPr algn="ctr">
              <a:lnSpc>
                <a:spcPts val="5084"/>
              </a:lnSpc>
            </a:pPr>
            <a:endParaRPr lang="en-US" sz="39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662974" y="795726"/>
            <a:ext cx="16962052" cy="2834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33"/>
              </a:lnSpc>
            </a:pPr>
            <a:r>
              <a:rPr lang="en-US" sz="7189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B. Reconocimiento al Cumplimiento Destacado en Capacitación Libre</a:t>
            </a:r>
          </a:p>
          <a:p>
            <a:pPr marL="0" lvl="0" indent="0" algn="r">
              <a:lnSpc>
                <a:spcPts val="7333"/>
              </a:lnSpc>
              <a:spcBef>
                <a:spcPct val="0"/>
              </a:spcBef>
            </a:pPr>
            <a:endParaRPr lang="en-US" sz="7189" b="1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65015" y="3019042"/>
            <a:ext cx="15594285" cy="6383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Continuamos con una categoría que celebra la iniciativa, el interés y la motivación por ampliar conocimientos más allá de los contenidos obligatorios.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El Reconocimiento al Cumplimiento Destacado en Capacitación Libre premia a aquellos participantes que han completado los cinco módulos en esta área, demostrando proactividad y apertura hacia nuevas herramientas y aprendizajes.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662974" y="795726"/>
            <a:ext cx="16962052" cy="2834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33"/>
              </a:lnSpc>
            </a:pPr>
            <a:r>
              <a:rPr lang="en-US" sz="7189" b="1">
                <a:solidFill>
                  <a:srgbClr val="32322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B. Reconocimiento al Cumplimiento Destacado en Capacitación Libre</a:t>
            </a:r>
          </a:p>
          <a:p>
            <a:pPr marL="0" lvl="0" indent="0" algn="r">
              <a:lnSpc>
                <a:spcPts val="7333"/>
              </a:lnSpc>
              <a:spcBef>
                <a:spcPct val="0"/>
              </a:spcBef>
            </a:pPr>
            <a:endParaRPr lang="en-US" sz="7189" b="1">
              <a:solidFill>
                <a:srgbClr val="32322F"/>
              </a:solidFill>
              <a:latin typeface="Open Sauce Bold"/>
              <a:ea typeface="Open Sauce Bold"/>
              <a:cs typeface="Open Sauce Bold"/>
              <a:sym typeface="Open Sau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665015" y="3019042"/>
            <a:ext cx="15594285" cy="6383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Agradecemos profundamente el entusiasmo que han puesto en este proceso formativo y los felicitamos por su destacado desempeño. Su ejemplo inspira a todo nuestro mecanismo.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084"/>
              </a:lnSpc>
            </a:pPr>
            <a:r>
              <a:rPr lang="en-US" sz="4499">
                <a:solidFill>
                  <a:srgbClr val="32322F"/>
                </a:solidFill>
                <a:latin typeface="Open Sans"/>
                <a:ea typeface="Open Sans"/>
                <a:cs typeface="Open Sans"/>
                <a:sym typeface="Open Sans"/>
              </a:rPr>
              <a:t>A continuación, presentamos la tabla de participantes que formaron parte del proceso formativo. En ella se detalla el número de módulos completados por cada miembro en esta categoría.  </a:t>
            </a:r>
          </a:p>
          <a:p>
            <a:pPr algn="just">
              <a:lnSpc>
                <a:spcPts val="5084"/>
              </a:lnSpc>
            </a:pPr>
            <a:endParaRPr lang="en-US" sz="4499">
              <a:solidFill>
                <a:srgbClr val="32322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1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4350" y="514350"/>
            <a:ext cx="17259300" cy="9258300"/>
            <a:chOff x="0" y="0"/>
            <a:chExt cx="6185343" cy="33179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85343" cy="3317966"/>
            </a:xfrm>
            <a:custGeom>
              <a:avLst/>
              <a:gdLst/>
              <a:ahLst/>
              <a:cxnLst/>
              <a:rect l="l" t="t" r="r" b="b"/>
              <a:pathLst>
                <a:path w="6185343" h="3317966">
                  <a:moveTo>
                    <a:pt x="16148" y="0"/>
                  </a:moveTo>
                  <a:lnTo>
                    <a:pt x="6169195" y="0"/>
                  </a:lnTo>
                  <a:cubicBezTo>
                    <a:pt x="6178114" y="0"/>
                    <a:pt x="6185343" y="7230"/>
                    <a:pt x="6185343" y="16148"/>
                  </a:cubicBezTo>
                  <a:lnTo>
                    <a:pt x="6185343" y="3301817"/>
                  </a:lnTo>
                  <a:cubicBezTo>
                    <a:pt x="6185343" y="3310736"/>
                    <a:pt x="6178114" y="3317966"/>
                    <a:pt x="6169195" y="3317966"/>
                  </a:cubicBezTo>
                  <a:lnTo>
                    <a:pt x="16148" y="3317966"/>
                  </a:lnTo>
                  <a:cubicBezTo>
                    <a:pt x="11866" y="3317966"/>
                    <a:pt x="7758" y="3316264"/>
                    <a:pt x="4730" y="3313236"/>
                  </a:cubicBezTo>
                  <a:cubicBezTo>
                    <a:pt x="1701" y="3310208"/>
                    <a:pt x="0" y="3306100"/>
                    <a:pt x="0" y="3301817"/>
                  </a:cubicBezTo>
                  <a:lnTo>
                    <a:pt x="0" y="16148"/>
                  </a:lnTo>
                  <a:cubicBezTo>
                    <a:pt x="0" y="7230"/>
                    <a:pt x="7230" y="0"/>
                    <a:pt x="16148" y="0"/>
                  </a:cubicBezTo>
                  <a:close/>
                </a:path>
              </a:pathLst>
            </a:custGeom>
            <a:solidFill>
              <a:srgbClr val="FFFFFF"/>
            </a:solidFill>
            <a:ln cap="rnd">
              <a:noFill/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38100"/>
              <a:ext cx="6185343" cy="3279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09"/>
                </a:lnSpc>
              </a:pPr>
              <a:endParaRPr/>
            </a:p>
          </p:txBody>
        </p:sp>
      </p:grp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3339884" y="1028700"/>
          <a:ext cx="13471247" cy="7153272"/>
        </p:xfrm>
        <a:graphic>
          <a:graphicData uri="http://schemas.openxmlformats.org/drawingml/2006/table">
            <a:tbl>
              <a:tblPr/>
              <a:tblGrid>
                <a:gridCol w="2432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0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8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#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Nombre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Módulo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Dra. Carmen del Pilar de Duran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 8 y Temáticos 4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480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2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Sra. Doris Alvarado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Nucleares: 6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3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Srita Daniela Argueta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 7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4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Sra. Zuleima Villatoro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Nucleares: 5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Lcda. Ana Josefa Blanco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 1 y temáticos 5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4632"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Lcda. Yanira de Rodriguez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>
                          <a:solidFill>
                            <a:srgbClr val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Nucleares 5</a:t>
                      </a:r>
                      <a:endParaRPr lang="en-US" sz="1100"/>
                    </a:p>
                    <a:p>
                      <a:pPr algn="ctr">
                        <a:lnSpc>
                          <a:spcPts val="2099"/>
                        </a:lnSpc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Personalizado</PresentationFormat>
  <Paragraphs>78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League Spartan</vt:lpstr>
      <vt:lpstr>Open Sans Bold</vt:lpstr>
      <vt:lpstr>Open Sans</vt:lpstr>
      <vt:lpstr>Open Sauce 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7 y 9 Plenaria ME05-2025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2025-12-02T19:00:51Z</dcterms:modified>
  <dc:identifier>DAG6YMakspc</dc:identifier>
</cp:coreProperties>
</file>