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Open Sans" panose="020B0606030504020204" pitchFamily="34" charset="0"/>
      <p:regular r:id="rId18"/>
    </p:embeddedFont>
    <p:embeddedFont>
      <p:font typeface="Open Sans Bold" panose="020B0806030504020204" charset="0"/>
      <p:regular r:id="rId19"/>
    </p:embeddedFont>
    <p:embeddedFont>
      <p:font typeface="Open Sauce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4B4658E8-BF8C-4094-9923-A8A426596295}"/>
    <pc:docChg chg="modSld">
      <pc:chgData name="Administración y Comunicaciones MCP" userId="6e1c2796-b399-4b97-baca-0d887e5a0dc8" providerId="ADAL" clId="{4B4658E8-BF8C-4094-9923-A8A426596295}" dt="2025-12-08T19:59:46.268" v="17" actId="20577"/>
      <pc:docMkLst>
        <pc:docMk/>
      </pc:docMkLst>
      <pc:sldChg chg="modSp mod">
        <pc:chgData name="Administración y Comunicaciones MCP" userId="6e1c2796-b399-4b97-baca-0d887e5a0dc8" providerId="ADAL" clId="{4B4658E8-BF8C-4094-9923-A8A426596295}" dt="2025-12-08T19:59:46.268" v="17" actId="20577"/>
        <pc:sldMkLst>
          <pc:docMk/>
          <pc:sldMk cId="0" sldId="257"/>
        </pc:sldMkLst>
        <pc:spChg chg="mod">
          <ac:chgData name="Administración y Comunicaciones MCP" userId="6e1c2796-b399-4b97-baca-0d887e5a0dc8" providerId="ADAL" clId="{4B4658E8-BF8C-4094-9923-A8A426596295}" dt="2025-12-08T19:59:46.268" v="17" actId="20577"/>
          <ac:spMkLst>
            <pc:docMk/>
            <pc:sldMk cId="0" sldId="257"/>
            <ac:spMk id="6" creationId="{00000000-0000-0000-0000-000000000000}"/>
          </ac:spMkLst>
        </pc:spChg>
      </pc:sldChg>
      <pc:sldChg chg="modSp mod">
        <pc:chgData name="Administración y Comunicaciones MCP" userId="6e1c2796-b399-4b97-baca-0d887e5a0dc8" providerId="ADAL" clId="{4B4658E8-BF8C-4094-9923-A8A426596295}" dt="2025-12-03T14:06:45.103" v="15" actId="20577"/>
        <pc:sldMkLst>
          <pc:docMk/>
          <pc:sldMk cId="0" sldId="270"/>
        </pc:sldMkLst>
        <pc:spChg chg="mod">
          <ac:chgData name="Administración y Comunicaciones MCP" userId="6e1c2796-b399-4b97-baca-0d887e5a0dc8" providerId="ADAL" clId="{4B4658E8-BF8C-4094-9923-A8A426596295}" dt="2025-12-03T14:06:45.103" v="15" actId="20577"/>
          <ac:spMkLst>
            <pc:docMk/>
            <pc:sldMk cId="0" sldId="270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84768" y="7011316"/>
            <a:ext cx="5939528" cy="2406312"/>
            <a:chOff x="0" y="0"/>
            <a:chExt cx="3160186" cy="12803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60186" cy="1280303"/>
            </a:xfrm>
            <a:custGeom>
              <a:avLst/>
              <a:gdLst/>
              <a:ahLst/>
              <a:cxnLst/>
              <a:rect l="l" t="t" r="r" b="b"/>
              <a:pathLst>
                <a:path w="3160186" h="1280303">
                  <a:moveTo>
                    <a:pt x="2956986" y="0"/>
                  </a:moveTo>
                  <a:cubicBezTo>
                    <a:pt x="3069210" y="0"/>
                    <a:pt x="3160186" y="286605"/>
                    <a:pt x="3160186" y="640151"/>
                  </a:cubicBezTo>
                  <a:cubicBezTo>
                    <a:pt x="3160186" y="993697"/>
                    <a:pt x="3069210" y="1280303"/>
                    <a:pt x="2956986" y="1280303"/>
                  </a:cubicBezTo>
                  <a:lnTo>
                    <a:pt x="203200" y="1280303"/>
                  </a:lnTo>
                  <a:cubicBezTo>
                    <a:pt x="90976" y="1280303"/>
                    <a:pt x="0" y="993697"/>
                    <a:pt x="0" y="640151"/>
                  </a:cubicBezTo>
                  <a:cubicBezTo>
                    <a:pt x="0" y="28660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8407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160186" cy="13279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Lcda. Susan Padilla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Lcda. Isabel Payes</a:t>
              </a:r>
            </a:p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Coordinadoras 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68689" y="8194045"/>
            <a:ext cx="8190611" cy="1251440"/>
            <a:chOff x="0" y="0"/>
            <a:chExt cx="2157198" cy="3295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57198" cy="329597"/>
            </a:xfrm>
            <a:custGeom>
              <a:avLst/>
              <a:gdLst/>
              <a:ahLst/>
              <a:cxnLst/>
              <a:rect l="l" t="t" r="r" b="b"/>
              <a:pathLst>
                <a:path w="2157198" h="329597">
                  <a:moveTo>
                    <a:pt x="17014" y="0"/>
                  </a:moveTo>
                  <a:lnTo>
                    <a:pt x="2140184" y="0"/>
                  </a:lnTo>
                  <a:cubicBezTo>
                    <a:pt x="2149581" y="0"/>
                    <a:pt x="2157198" y="7617"/>
                    <a:pt x="2157198" y="17014"/>
                  </a:cubicBezTo>
                  <a:lnTo>
                    <a:pt x="2157198" y="312583"/>
                  </a:lnTo>
                  <a:cubicBezTo>
                    <a:pt x="2157198" y="321980"/>
                    <a:pt x="2149581" y="329597"/>
                    <a:pt x="2140184" y="329597"/>
                  </a:cubicBezTo>
                  <a:lnTo>
                    <a:pt x="17014" y="329597"/>
                  </a:lnTo>
                  <a:cubicBezTo>
                    <a:pt x="7617" y="329597"/>
                    <a:pt x="0" y="321980"/>
                    <a:pt x="0" y="312583"/>
                  </a:cubicBezTo>
                  <a:lnTo>
                    <a:pt x="0" y="17014"/>
                  </a:lnTo>
                  <a:cubicBezTo>
                    <a:pt x="0" y="7617"/>
                    <a:pt x="7617" y="0"/>
                    <a:pt x="170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28407E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157198" cy="3772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84768" y="1203246"/>
            <a:ext cx="4352792" cy="1508968"/>
          </a:xfrm>
          <a:custGeom>
            <a:avLst/>
            <a:gdLst/>
            <a:ahLst/>
            <a:cxnLst/>
            <a:rect l="l" t="t" r="r" b="b"/>
            <a:pathLst>
              <a:path w="4352792" h="1508968">
                <a:moveTo>
                  <a:pt x="0" y="0"/>
                </a:moveTo>
                <a:lnTo>
                  <a:pt x="4352792" y="0"/>
                </a:lnTo>
                <a:lnTo>
                  <a:pt x="4352792" y="1508968"/>
                </a:lnTo>
                <a:lnTo>
                  <a:pt x="0" y="15089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TextBox 12"/>
          <p:cNvSpPr txBox="1"/>
          <p:nvPr/>
        </p:nvSpPr>
        <p:spPr>
          <a:xfrm>
            <a:off x="737695" y="2845564"/>
            <a:ext cx="17259300" cy="511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60"/>
              </a:lnSpc>
            </a:pPr>
            <a:r>
              <a:rPr lang="en-US" sz="8000" b="1">
                <a:solidFill>
                  <a:srgbClr val="28407E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Resumen del Trabajo del Comité de Monitoreo Estratégico</a:t>
            </a:r>
          </a:p>
          <a:p>
            <a:pPr algn="ctr">
              <a:lnSpc>
                <a:spcPts val="8160"/>
              </a:lnSpc>
            </a:pPr>
            <a:endParaRPr lang="en-US" sz="8000" b="1">
              <a:solidFill>
                <a:srgbClr val="28407E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7548"/>
              </a:lnSpc>
            </a:pPr>
            <a:r>
              <a:rPr lang="en-US" sz="7400" b="1">
                <a:solidFill>
                  <a:srgbClr val="28407E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            Segundo Semestre 2025</a:t>
            </a:r>
          </a:p>
          <a:p>
            <a:pPr algn="ctr">
              <a:lnSpc>
                <a:spcPts val="8160"/>
              </a:lnSpc>
            </a:pPr>
            <a:endParaRPr lang="en-US" sz="7400" b="1">
              <a:solidFill>
                <a:srgbClr val="28407E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67345" y="8570213"/>
            <a:ext cx="7593299" cy="345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2"/>
              </a:lnSpc>
            </a:pPr>
            <a:r>
              <a:rPr lang="en-US" sz="240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San Salvador 4 de diciembre de s2025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2974" y="795726"/>
            <a:ext cx="16962052" cy="96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3"/>
              </a:lnSpc>
            </a:pPr>
            <a:r>
              <a:rPr lang="en-US" sz="7189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Desafíos Identificados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865121"/>
            <a:ext cx="7723769" cy="3214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just">
              <a:lnSpc>
                <a:spcPts val="3389"/>
              </a:lnSpc>
              <a:buFont typeface="Arial"/>
              <a:buChar char="•"/>
            </a:pPr>
            <a:r>
              <a:rPr lang="en-US" sz="2999" b="1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VC04- MINSAL– TB:</a:t>
            </a:r>
          </a:p>
          <a:p>
            <a:pPr algn="just">
              <a:lnSpc>
                <a:spcPts val="3389"/>
              </a:lnSpc>
            </a:pPr>
            <a:r>
              <a:rPr lang="en-US" sz="29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Brecha de lectura de RX</a:t>
            </a:r>
          </a:p>
          <a:p>
            <a:pPr algn="just">
              <a:lnSpc>
                <a:spcPts val="3389"/>
              </a:lnSpc>
            </a:pPr>
            <a:r>
              <a:rPr lang="en-US" sz="29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Conectividad limitada</a:t>
            </a:r>
          </a:p>
          <a:p>
            <a:pPr algn="just">
              <a:lnSpc>
                <a:spcPts val="3389"/>
              </a:lnSpc>
            </a:pPr>
            <a:r>
              <a:rPr lang="en-US" sz="29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Falta de integración de datos para IA</a:t>
            </a:r>
          </a:p>
          <a:p>
            <a:pPr algn="just">
              <a:lnSpc>
                <a:spcPts val="3389"/>
              </a:lnSpc>
            </a:pPr>
            <a:endParaRPr lang="en-US" sz="29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389"/>
              </a:lnSpc>
            </a:pPr>
            <a:endParaRPr lang="en-US" sz="29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084"/>
              </a:lnSpc>
            </a:pPr>
            <a:endParaRPr lang="en-US" sz="29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71946" y="5380220"/>
            <a:ext cx="5891212" cy="354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11" lvl="1" indent="-323856" algn="ctr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VC06 –PLAN- ODM: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Cierre de establecimientos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Migración a plataformas digitales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Rotación de personal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Debilidades financieras</a:t>
            </a:r>
          </a:p>
          <a:p>
            <a:pPr algn="ctr">
              <a:lnSpc>
                <a:spcPts val="7279"/>
              </a:lnSpc>
            </a:pPr>
            <a:endParaRPr lang="en-US" sz="3000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85174" y="2347277"/>
            <a:ext cx="4597296" cy="363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6952" lvl="1" indent="-323476" algn="ctr">
              <a:lnSpc>
                <a:spcPts val="4195"/>
              </a:lnSpc>
              <a:buFont typeface="Arial"/>
              <a:buChar char="•"/>
            </a:pPr>
            <a:r>
              <a:rPr lang="en-US" sz="2996" b="1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VC05 – MINSAL-VIH-CAI Zacamil:</a:t>
            </a:r>
          </a:p>
          <a:p>
            <a:pPr algn="ctr">
              <a:lnSpc>
                <a:spcPts val="4195"/>
              </a:lnSpc>
            </a:pPr>
            <a:r>
              <a:rPr lang="en-US" sz="2996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Sin espacio formal para grupo de apoyo</a:t>
            </a:r>
          </a:p>
          <a:p>
            <a:pPr algn="ctr">
              <a:lnSpc>
                <a:spcPts val="4195"/>
              </a:lnSpc>
            </a:pPr>
            <a:r>
              <a:rPr lang="en-US" sz="2996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Interrupciones y falta de privacidad</a:t>
            </a:r>
          </a:p>
          <a:p>
            <a:pPr algn="ctr">
              <a:lnSpc>
                <a:spcPts val="4195"/>
              </a:lnSpc>
            </a:pPr>
            <a:endParaRPr lang="en-US" sz="2996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2974" y="795726"/>
            <a:ext cx="16962052" cy="96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3"/>
              </a:lnSpc>
            </a:pPr>
            <a:r>
              <a:rPr lang="en-US" sz="7189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Hallazgos Transversales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65015" y="3019042"/>
            <a:ext cx="15594285" cy="319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Necesidad de espacios dignos</a:t>
            </a: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Brechas tecnológicas en TB y VIH</a:t>
            </a: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Recurso humano insuficiente</a:t>
            </a: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Necesidad de fortalecer coordinación institucional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2974" y="795726"/>
            <a:ext cx="16962052" cy="96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3"/>
              </a:lnSpc>
            </a:pPr>
            <a:r>
              <a:rPr lang="en-US" sz="7189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Buenas Prácticas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65015" y="3019042"/>
            <a:ext cx="15594285" cy="4469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 b="1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MINSAL/TB:</a:t>
            </a: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Talleres de capacitación, estrategia combinada RX + IA</a:t>
            </a: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 b="1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MINSAL/VIH-CAI Zacamil:</a:t>
            </a: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Grupo de apoyo sólido, atención integral</a:t>
            </a: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 b="1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PLAN/ODM: </a:t>
            </a: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Estrategia digital, testeo subsecuente, articulación con MINSAL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2974" y="638175"/>
            <a:ext cx="16962052" cy="96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3"/>
              </a:lnSpc>
            </a:pPr>
            <a:r>
              <a:rPr lang="en-US" sz="7189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Recomendaciones Clave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65015" y="1631212"/>
            <a:ext cx="15594285" cy="857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58" lvl="1" indent="-464179" algn="just">
              <a:lnSpc>
                <a:spcPts val="4858"/>
              </a:lnSpc>
              <a:buFont typeface="Arial"/>
              <a:buChar char="•"/>
            </a:pPr>
            <a:r>
              <a:rPr lang="en-US" sz="4299" b="1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MINSAL/TB:</a:t>
            </a:r>
          </a:p>
          <a:p>
            <a:pPr algn="just">
              <a:lnSpc>
                <a:spcPts val="4858"/>
              </a:lnSpc>
            </a:pPr>
            <a:r>
              <a:rPr lang="en-US" sz="42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Acelerar implementación de IA</a:t>
            </a:r>
          </a:p>
          <a:p>
            <a:pPr algn="just">
              <a:lnSpc>
                <a:spcPts val="4858"/>
              </a:lnSpc>
            </a:pPr>
            <a:r>
              <a:rPr lang="en-US" sz="42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Ampliar personal para léctura de RX</a:t>
            </a:r>
          </a:p>
          <a:p>
            <a:pPr algn="just">
              <a:lnSpc>
                <a:spcPts val="4858"/>
              </a:lnSpc>
            </a:pPr>
            <a:endParaRPr lang="en-US" sz="42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28358" lvl="1" indent="-464179" algn="just">
              <a:lnSpc>
                <a:spcPts val="4858"/>
              </a:lnSpc>
              <a:buFont typeface="Arial"/>
              <a:buChar char="•"/>
            </a:pPr>
            <a:r>
              <a:rPr lang="en-US" sz="4299" b="1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MINSAL/VIH: H.ZACAMIL</a:t>
            </a:r>
          </a:p>
          <a:p>
            <a:pPr algn="just">
              <a:lnSpc>
                <a:spcPts val="4858"/>
              </a:lnSpc>
            </a:pPr>
            <a:r>
              <a:rPr lang="en-US" sz="42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Asignar sala formal para grupo de apoyo</a:t>
            </a:r>
          </a:p>
          <a:p>
            <a:pPr algn="just">
              <a:lnSpc>
                <a:spcPts val="4858"/>
              </a:lnSpc>
            </a:pPr>
            <a:r>
              <a:rPr lang="en-US" sz="42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Reforzar atención psicológica</a:t>
            </a:r>
          </a:p>
          <a:p>
            <a:pPr algn="just">
              <a:lnSpc>
                <a:spcPts val="4858"/>
              </a:lnSpc>
            </a:pPr>
            <a:endParaRPr lang="en-US" sz="42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28358" lvl="1" indent="-464179" algn="just">
              <a:lnSpc>
                <a:spcPts val="4858"/>
              </a:lnSpc>
              <a:buFont typeface="Arial"/>
              <a:buChar char="•"/>
            </a:pPr>
            <a:r>
              <a:rPr lang="en-US" sz="4299" b="1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Plan/ODM:</a:t>
            </a:r>
          </a:p>
          <a:p>
            <a:pPr algn="just">
              <a:lnSpc>
                <a:spcPts val="4858"/>
              </a:lnSpc>
            </a:pPr>
            <a:r>
              <a:rPr lang="en-US" sz="42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Rediseño del modelo técnico</a:t>
            </a:r>
          </a:p>
          <a:p>
            <a:pPr algn="just">
              <a:lnSpc>
                <a:spcPts val="4858"/>
              </a:lnSpc>
            </a:pPr>
            <a:r>
              <a:rPr lang="en-US" sz="42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Considerar la contratación de personal local</a:t>
            </a:r>
          </a:p>
          <a:p>
            <a:pPr algn="just">
              <a:lnSpc>
                <a:spcPts val="4858"/>
              </a:lnSpc>
            </a:pPr>
            <a:r>
              <a:rPr lang="en-US" sz="42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Fortalecer capacidad financiera</a:t>
            </a:r>
          </a:p>
          <a:p>
            <a:pPr algn="just">
              <a:lnSpc>
                <a:spcPts val="4858"/>
              </a:lnSpc>
            </a:pPr>
            <a:r>
              <a:rPr lang="en-US" sz="42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Equipo digital ampliado</a:t>
            </a:r>
          </a:p>
          <a:p>
            <a:pPr algn="just">
              <a:lnSpc>
                <a:spcPts val="5084"/>
              </a:lnSpc>
            </a:pPr>
            <a:endParaRPr lang="en-US" sz="42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2974" y="638175"/>
            <a:ext cx="16962052" cy="96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3"/>
              </a:lnSpc>
            </a:pPr>
            <a:r>
              <a:rPr lang="en-US" sz="7189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Síntesis Final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974" y="1631212"/>
            <a:ext cx="16596326" cy="7846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2" lvl="1" indent="-388616" algn="just">
              <a:lnSpc>
                <a:spcPts val="4067"/>
              </a:lnSpc>
              <a:buFont typeface="Arial"/>
              <a:buChar char="•"/>
            </a:pPr>
            <a:r>
              <a:rPr lang="en-US" sz="35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Durante el semestre , el CME reforzó el seguimiento estratégico a las subvenciones mediante la revisión de desempeño, la planificación de visitas y la incorporación del nuevo tablero de mando como herramienta clave de monitoreo. Las visitas de campo confirmaron avances importantes en coberturas, testeo y atención integral, junto con buenas prácticas como el uso de IA en TB, la articulación comunitaria y la digitalización de servicios.</a:t>
            </a:r>
          </a:p>
          <a:p>
            <a:pPr algn="just">
              <a:lnSpc>
                <a:spcPts val="4067"/>
              </a:lnSpc>
            </a:pPr>
            <a:endParaRPr lang="en-US" sz="35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77232" lvl="1" indent="-388616" algn="just">
              <a:lnSpc>
                <a:spcPts val="4067"/>
              </a:lnSpc>
              <a:buFont typeface="Arial"/>
              <a:buChar char="•"/>
            </a:pPr>
            <a:r>
              <a:rPr lang="en-US" sz="35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También se identificaron desafíos transversales en infraestructura, conectividad, espacios de atención, rotación de personal y disponibilidad de recurso humano especializado. Con base en ello, el Comité formuló recomendaciones para fortalecer la capacidad técnica, mejorar condiciones de atención y asegurar la sostenibilidad de las intervenciones.</a:t>
            </a:r>
          </a:p>
          <a:p>
            <a:pPr algn="just">
              <a:lnSpc>
                <a:spcPts val="4067"/>
              </a:lnSpc>
            </a:pPr>
            <a:endParaRPr lang="en-US" sz="35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084"/>
              </a:lnSpc>
            </a:pPr>
            <a:endParaRPr lang="en-US" sz="35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2974" y="638175"/>
            <a:ext cx="16962052" cy="96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3"/>
              </a:lnSpc>
            </a:pPr>
            <a:r>
              <a:rPr lang="en-US" sz="7189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Síntesis Final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2974" y="1631212"/>
            <a:ext cx="16596326" cy="5867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7"/>
              </a:lnSpc>
            </a:pPr>
            <a:endParaRPr lang="en-US" sz="3599" dirty="0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77232" lvl="1" indent="-388616" algn="just">
              <a:lnSpc>
                <a:spcPts val="4067"/>
              </a:lnSpc>
              <a:buFont typeface="Arial"/>
              <a:buChar char="•"/>
            </a:pP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También se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identificaron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desafíos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transversales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en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infraestructura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conectividad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espacios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atención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rotación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de personal y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disponibilidad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recurso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humano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especializado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. Con base en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ello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, el Comité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formuló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recomendaciones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fortalecer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capacidad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técnica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mejorar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condiciones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atención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asegurar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sostenibilidad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de las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intervenciones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4067"/>
              </a:lnSpc>
            </a:pPr>
            <a:endParaRPr lang="en-US" sz="3599" dirty="0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77232" lvl="1" indent="-388616" algn="just">
              <a:lnSpc>
                <a:spcPts val="4067"/>
              </a:lnSpc>
              <a:buFont typeface="Arial"/>
              <a:buChar char="•"/>
            </a:pP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En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resumen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, el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semestre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reflejó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progreso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sostenido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áreas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críticas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que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requieren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seguimiento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continuo para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garantizar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calidad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acceso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para las </a:t>
            </a:r>
            <a:r>
              <a:rPr lang="en-US" sz="3599" dirty="0" err="1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poblaciones</a:t>
            </a:r>
            <a:r>
              <a:rPr lang="en-US" sz="35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clave.</a:t>
            </a:r>
          </a:p>
          <a:p>
            <a:pPr algn="just">
              <a:lnSpc>
                <a:spcPts val="5084"/>
              </a:lnSpc>
            </a:pPr>
            <a:endParaRPr lang="en-US" sz="3599" dirty="0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417"/>
            <a:ext cx="3496106" cy="1211984"/>
          </a:xfrm>
          <a:custGeom>
            <a:avLst/>
            <a:gdLst/>
            <a:ahLst/>
            <a:cxnLst/>
            <a:rect l="l" t="t" r="r" b="b"/>
            <a:pathLst>
              <a:path w="3496106" h="1211984">
                <a:moveTo>
                  <a:pt x="0" y="0"/>
                </a:moveTo>
                <a:lnTo>
                  <a:pt x="3496106" y="0"/>
                </a:lnTo>
                <a:lnTo>
                  <a:pt x="3496106" y="1211983"/>
                </a:lnTo>
                <a:lnTo>
                  <a:pt x="0" y="1211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3308552" y="4427584"/>
            <a:ext cx="11670897" cy="3738729"/>
          </a:xfrm>
          <a:custGeom>
            <a:avLst/>
            <a:gdLst/>
            <a:ahLst/>
            <a:cxnLst/>
            <a:rect l="l" t="t" r="r" b="b"/>
            <a:pathLst>
              <a:path w="11670897" h="3738729">
                <a:moveTo>
                  <a:pt x="0" y="0"/>
                </a:moveTo>
                <a:lnTo>
                  <a:pt x="11670896" y="0"/>
                </a:lnTo>
                <a:lnTo>
                  <a:pt x="11670896" y="3738729"/>
                </a:lnTo>
                <a:lnTo>
                  <a:pt x="0" y="37387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4028444" y="2496683"/>
            <a:ext cx="11297895" cy="121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0"/>
              </a:lnSpc>
            </a:pPr>
            <a:r>
              <a:rPr lang="en-US" sz="90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¡Muchas gracias!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14350" y="1162050"/>
            <a:ext cx="17693504" cy="295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75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Resumen del Trabajo del Comité de Monitoreo Estratégico</a:t>
            </a:r>
          </a:p>
          <a:p>
            <a:pPr marL="0" lvl="0" indent="0" algn="r">
              <a:lnSpc>
                <a:spcPts val="7650"/>
              </a:lnSpc>
              <a:spcBef>
                <a:spcPct val="0"/>
              </a:spcBef>
            </a:pPr>
            <a:r>
              <a:rPr lang="en-US" sz="7500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82774" y="5181600"/>
            <a:ext cx="14258962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499" b="1" dirty="0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Segundo Semestre 2025</a:t>
            </a:r>
          </a:p>
          <a:p>
            <a:pPr algn="just">
              <a:lnSpc>
                <a:spcPts val="5084"/>
              </a:lnSpc>
            </a:pPr>
            <a:endParaRPr lang="en-US" sz="4499" b="1" dirty="0">
              <a:solidFill>
                <a:srgbClr val="32322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5084"/>
              </a:lnSpc>
            </a:pPr>
            <a:r>
              <a:rPr lang="en-US" sz="44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1.   Reuniones del Comité (2)</a:t>
            </a:r>
          </a:p>
          <a:p>
            <a:pPr algn="just">
              <a:lnSpc>
                <a:spcPts val="5084"/>
              </a:lnSpc>
            </a:pPr>
            <a:endParaRPr lang="en-US" sz="4499" dirty="0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084"/>
              </a:lnSpc>
            </a:pPr>
            <a:r>
              <a:rPr lang="en-US" sz="4499" dirty="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2.   Visitas de Campo (3)</a:t>
            </a:r>
          </a:p>
          <a:p>
            <a:pPr algn="just">
              <a:lnSpc>
                <a:spcPts val="5084"/>
              </a:lnSpc>
            </a:pPr>
            <a:endParaRPr lang="en-US" sz="4499" dirty="0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2974" y="795726"/>
            <a:ext cx="16962052" cy="2834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52310" lvl="1" indent="-776155" algn="ctr">
              <a:lnSpc>
                <a:spcPts val="7333"/>
              </a:lnSpc>
              <a:buAutoNum type="arabicPeriod"/>
            </a:pPr>
            <a:r>
              <a:rPr lang="en-US" sz="7189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Reuniones del Comité (2)</a:t>
            </a:r>
          </a:p>
          <a:p>
            <a:pPr algn="ctr">
              <a:lnSpc>
                <a:spcPts val="7333"/>
              </a:lnSpc>
            </a:pPr>
            <a:endParaRPr lang="en-US" sz="7189" b="1">
              <a:solidFill>
                <a:srgbClr val="32322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0" lvl="0" indent="0" algn="r">
              <a:lnSpc>
                <a:spcPts val="7333"/>
              </a:lnSpc>
              <a:spcBef>
                <a:spcPct val="0"/>
              </a:spcBef>
            </a:pPr>
            <a:endParaRPr lang="en-US" sz="7189" b="1">
              <a:solidFill>
                <a:srgbClr val="32322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71" y="1903095"/>
            <a:ext cx="6324548" cy="80238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185" y="1903095"/>
            <a:ext cx="6324548" cy="80238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2974" y="795726"/>
            <a:ext cx="16962052" cy="97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333"/>
              </a:lnSpc>
              <a:spcBef>
                <a:spcPct val="0"/>
              </a:spcBef>
            </a:pPr>
            <a:r>
              <a:rPr lang="en-US" sz="7189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CME02-2025 – 17 de julio de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575768"/>
            <a:ext cx="16230600" cy="693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84"/>
              </a:lnSpc>
            </a:pPr>
            <a:r>
              <a:rPr lang="en-US" sz="4499" b="1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Revisión de Cartas de Desempeño del Fondo Mundial</a:t>
            </a:r>
          </a:p>
          <a:p>
            <a:pPr algn="just">
              <a:lnSpc>
                <a:spcPts val="5084"/>
              </a:lnSpc>
            </a:pPr>
            <a:endParaRPr lang="en-US" sz="4499" b="1">
              <a:solidFill>
                <a:srgbClr val="32322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just">
              <a:lnSpc>
                <a:spcPts val="5084"/>
              </a:lnSpc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• SLV-H-PLAN (VIH – Plan International)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084"/>
              </a:lnSpc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• SLV-C-MOH (VIH/TB – MINSAL)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084"/>
              </a:lnSpc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•Identificación de avances, brechas y acciones correctivas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084"/>
              </a:lnSpc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•Coordinación de visitas de campo basadas en retroalimentación</a:t>
            </a:r>
          </a:p>
          <a:p>
            <a:pPr algn="just">
              <a:lnSpc>
                <a:spcPts val="4406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2974" y="795726"/>
            <a:ext cx="16962052" cy="1888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33"/>
              </a:lnSpc>
              <a:spcBef>
                <a:spcPct val="0"/>
              </a:spcBef>
            </a:pPr>
            <a:r>
              <a:rPr lang="en-US" sz="7189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CME03-2025 – 11 de septiembre de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575768"/>
            <a:ext cx="16230600" cy="62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Actualización del estado de las subvenciones 2025–2027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Presentación del nuevo Tablero de Mando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 Funcionalidades para monitoreo estratégico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Demostración práctica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Coordinación logística para la VC05-2025</a:t>
            </a:r>
          </a:p>
          <a:p>
            <a:pPr algn="just">
              <a:lnSpc>
                <a:spcPts val="4406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2974" y="795726"/>
            <a:ext cx="16962052" cy="1888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3"/>
              </a:lnSpc>
            </a:pPr>
            <a:r>
              <a:rPr lang="en-US" sz="7189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Conclusiones Transversales del Semestre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65015" y="3019042"/>
            <a:ext cx="15594285" cy="702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Fuerte énfasis técnico en desempeño y seguimiento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Tablero de mando: avance clave en transparencia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Coordinación constante con RP y equipo técnico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Trimestre clave para ajustes y cumplimiento de indicadores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26" y="2417445"/>
            <a:ext cx="6324548" cy="80238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" y="2417445"/>
            <a:ext cx="6324548" cy="80238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139" y="2417445"/>
            <a:ext cx="6324548" cy="802386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62974" y="795726"/>
            <a:ext cx="16962052" cy="1903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52310" lvl="1" indent="-776155" algn="ctr">
              <a:lnSpc>
                <a:spcPts val="7333"/>
              </a:lnSpc>
              <a:buAutoNum type="arabicPeriod"/>
            </a:pPr>
            <a:r>
              <a:rPr lang="en-US" sz="7189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Visita de Campo (3)</a:t>
            </a:r>
          </a:p>
          <a:p>
            <a:pPr marL="0" lvl="0" indent="0" algn="r">
              <a:lnSpc>
                <a:spcPts val="7333"/>
              </a:lnSpc>
              <a:spcBef>
                <a:spcPct val="0"/>
              </a:spcBef>
            </a:pPr>
            <a:endParaRPr lang="en-US" sz="7189" b="1">
              <a:solidFill>
                <a:srgbClr val="32322F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2974" y="795726"/>
            <a:ext cx="16962052" cy="96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3"/>
              </a:lnSpc>
            </a:pPr>
            <a:r>
              <a:rPr lang="en-US" sz="7189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Contexto General de las Visitas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65015" y="3019042"/>
            <a:ext cx="15594285" cy="4469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Subvención SLV-2025–2027</a:t>
            </a: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Componentes: TB y VIH</a:t>
            </a: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RP: MINSAL / Plan International</a:t>
            </a: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Objetivo: Monitoreo Estratégico y seguimiento a la Carta del Fondo Mundial</a:t>
            </a:r>
          </a:p>
          <a:p>
            <a:pPr marL="971537" lvl="1" indent="-485769" algn="just">
              <a:lnSpc>
                <a:spcPts val="5084"/>
              </a:lnSpc>
              <a:buFont typeface="Arial"/>
              <a:buChar char="•"/>
            </a:pPr>
            <a:r>
              <a:rPr lang="en-US" sz="44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Informes incluidos: VC04‑2025, VC05‑2025, VC06‑2025</a:t>
            </a:r>
          </a:p>
          <a:p>
            <a:pPr algn="just">
              <a:lnSpc>
                <a:spcPts val="5084"/>
              </a:lnSpc>
            </a:pPr>
            <a:endParaRPr lang="en-US" sz="44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6185343" cy="3317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5343" cy="3317966"/>
            </a:xfrm>
            <a:custGeom>
              <a:avLst/>
              <a:gdLst/>
              <a:ahLst/>
              <a:cxnLst/>
              <a:rect l="l" t="t" r="r" b="b"/>
              <a:pathLst>
                <a:path w="6185343" h="3317966">
                  <a:moveTo>
                    <a:pt x="16148" y="0"/>
                  </a:moveTo>
                  <a:lnTo>
                    <a:pt x="6169195" y="0"/>
                  </a:lnTo>
                  <a:cubicBezTo>
                    <a:pt x="6178114" y="0"/>
                    <a:pt x="6185343" y="7230"/>
                    <a:pt x="6185343" y="16148"/>
                  </a:cubicBezTo>
                  <a:lnTo>
                    <a:pt x="6185343" y="3301817"/>
                  </a:lnTo>
                  <a:cubicBezTo>
                    <a:pt x="6185343" y="3310736"/>
                    <a:pt x="6178114" y="3317966"/>
                    <a:pt x="6169195" y="3317966"/>
                  </a:cubicBezTo>
                  <a:lnTo>
                    <a:pt x="16148" y="3317966"/>
                  </a:lnTo>
                  <a:cubicBezTo>
                    <a:pt x="11866" y="3317966"/>
                    <a:pt x="7758" y="3316264"/>
                    <a:pt x="4730" y="3313236"/>
                  </a:cubicBezTo>
                  <a:cubicBezTo>
                    <a:pt x="1701" y="3310208"/>
                    <a:pt x="0" y="3306100"/>
                    <a:pt x="0" y="3301817"/>
                  </a:cubicBezTo>
                  <a:lnTo>
                    <a:pt x="0" y="16148"/>
                  </a:lnTo>
                  <a:cubicBezTo>
                    <a:pt x="0" y="7230"/>
                    <a:pt x="7230" y="0"/>
                    <a:pt x="161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185343" cy="3279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62974" y="795726"/>
            <a:ext cx="16962052" cy="964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33"/>
              </a:lnSpc>
            </a:pPr>
            <a:r>
              <a:rPr lang="en-US" sz="7189" b="1">
                <a:solidFill>
                  <a:srgbClr val="32322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Avances Principales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865121"/>
            <a:ext cx="7723769" cy="470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just">
              <a:lnSpc>
                <a:spcPts val="3389"/>
              </a:lnSpc>
              <a:buFont typeface="Arial"/>
              <a:buChar char="•"/>
            </a:pPr>
            <a:r>
              <a:rPr lang="en-US" sz="2999" b="1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VC04 – TB / Centros Penales:</a:t>
            </a:r>
          </a:p>
          <a:p>
            <a:pPr algn="just">
              <a:lnSpc>
                <a:spcPts val="3389"/>
              </a:lnSpc>
            </a:pPr>
            <a:r>
              <a:rPr lang="en-US" sz="29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15,355 radiografías (61.4%)</a:t>
            </a:r>
          </a:p>
          <a:p>
            <a:pPr algn="just">
              <a:lnSpc>
                <a:spcPts val="3389"/>
              </a:lnSpc>
            </a:pPr>
            <a:r>
              <a:rPr lang="en-US" sz="29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4 equipos RX funcionando</a:t>
            </a:r>
          </a:p>
          <a:p>
            <a:pPr algn="just">
              <a:lnSpc>
                <a:spcPts val="3389"/>
              </a:lnSpc>
            </a:pPr>
            <a:r>
              <a:rPr lang="en-US" sz="29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20 médicos capacitados</a:t>
            </a:r>
          </a:p>
          <a:p>
            <a:pPr algn="just">
              <a:lnSpc>
                <a:spcPts val="3389"/>
              </a:lnSpc>
            </a:pPr>
            <a:r>
              <a:rPr lang="en-US" sz="2999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IA CAD4TB al 30%</a:t>
            </a:r>
          </a:p>
          <a:p>
            <a:pPr algn="just">
              <a:lnSpc>
                <a:spcPts val="5084"/>
              </a:lnSpc>
            </a:pPr>
            <a:endParaRPr lang="en-US" sz="29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084"/>
              </a:lnSpc>
            </a:pPr>
            <a:endParaRPr lang="en-US" sz="29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084"/>
              </a:lnSpc>
            </a:pPr>
            <a:endParaRPr lang="en-US" sz="29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5084"/>
              </a:lnSpc>
            </a:pPr>
            <a:endParaRPr lang="en-US" sz="2999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09748" y="5380220"/>
            <a:ext cx="6615609" cy="354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11" lvl="1" indent="-323856" algn="ctr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VC06 – Plan/ODM: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9,602 usuarias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Testeo 105%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9 casos VIH detectados (8 vinculados)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31 casos de sífilis (100% vinculación)</a:t>
            </a:r>
          </a:p>
          <a:p>
            <a:pPr algn="ctr">
              <a:lnSpc>
                <a:spcPts val="7279"/>
              </a:lnSpc>
            </a:pPr>
            <a:endParaRPr lang="en-US" sz="3000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85174" y="2347277"/>
            <a:ext cx="4597296" cy="3638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6952" lvl="1" indent="-323476" algn="ctr">
              <a:lnSpc>
                <a:spcPts val="4195"/>
              </a:lnSpc>
              <a:buFont typeface="Arial"/>
              <a:buChar char="•"/>
            </a:pPr>
            <a:r>
              <a:rPr lang="en-US" sz="2996" b="1">
                <a:solidFill>
                  <a:srgbClr val="3232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VC05 – CAI Zacamil:</a:t>
            </a:r>
          </a:p>
          <a:p>
            <a:pPr algn="ctr">
              <a:lnSpc>
                <a:spcPts val="4195"/>
              </a:lnSpc>
            </a:pPr>
            <a:r>
              <a:rPr lang="en-US" sz="2996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Traslado completado</a:t>
            </a:r>
          </a:p>
          <a:p>
            <a:pPr algn="ctr">
              <a:lnSpc>
                <a:spcPts val="4195"/>
              </a:lnSpc>
            </a:pPr>
            <a:r>
              <a:rPr lang="en-US" sz="2996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Grupo de apoyo activo</a:t>
            </a:r>
          </a:p>
          <a:p>
            <a:pPr algn="ctr">
              <a:lnSpc>
                <a:spcPts val="4195"/>
              </a:lnSpc>
            </a:pPr>
            <a:r>
              <a:rPr lang="en-US" sz="2996">
                <a:solidFill>
                  <a:srgbClr val="32322F"/>
                </a:solidFill>
                <a:latin typeface="Open Sans"/>
                <a:ea typeface="Open Sans"/>
                <a:cs typeface="Open Sans"/>
                <a:sym typeface="Open Sans"/>
              </a:rPr>
              <a:t>Atención multidisciplinaria</a:t>
            </a:r>
          </a:p>
          <a:p>
            <a:pPr algn="ctr">
              <a:lnSpc>
                <a:spcPts val="4195"/>
              </a:lnSpc>
            </a:pPr>
            <a:endParaRPr lang="en-US" sz="2996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195"/>
              </a:lnSpc>
            </a:pPr>
            <a:endParaRPr lang="en-US" sz="2996">
              <a:solidFill>
                <a:srgbClr val="3232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</Words>
  <Application>Microsoft Office PowerPoint</Application>
  <PresentationFormat>Personalizado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Open Sauce Bold</vt:lpstr>
      <vt:lpstr>Open Sans</vt:lpstr>
      <vt:lpstr>Calibri</vt:lpstr>
      <vt:lpstr>Open Sans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Anexo 8 Plenaria ME05-2025</dc:title>
  <dc:creator>María Eugenia Ochoa Valencia</dc:creator>
  <cp:lastModifiedBy>Administración y Comunicaciones MCP</cp:lastModifiedBy>
  <cp:revision>1</cp:revision>
  <dcterms:created xsi:type="dcterms:W3CDTF">2006-08-16T00:00:00Z</dcterms:created>
  <dcterms:modified xsi:type="dcterms:W3CDTF">2025-12-08T19:59:49Z</dcterms:modified>
  <dc:identifier>DAG6Y-6Puz8</dc:identifier>
</cp:coreProperties>
</file>