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Helios Extended" panose="020B0604020202020204" charset="0"/>
      <p:regular r:id="rId8"/>
    </p:embeddedFont>
    <p:embeddedFont>
      <p:font typeface="Helios Extended Bold" panose="020B0604020202020204" charset="0"/>
      <p:regular r:id="rId9"/>
    </p:embeddedFont>
    <p:embeddedFont>
      <p:font typeface="League Spartan"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3044514" y="4413448"/>
            <a:ext cx="12198971" cy="927802"/>
          </a:xfrm>
          <a:prstGeom prst="rect">
            <a:avLst/>
          </a:prstGeom>
        </p:spPr>
        <p:txBody>
          <a:bodyPr lIns="0" tIns="0" rIns="0" bIns="0" rtlCol="0" anchor="t">
            <a:spAutoFit/>
          </a:bodyPr>
          <a:lstStyle/>
          <a:p>
            <a:pPr algn="ctr">
              <a:lnSpc>
                <a:spcPts val="7661"/>
              </a:lnSpc>
            </a:pPr>
            <a:r>
              <a:rPr lang="en-US" sz="5472" spc="629">
                <a:solidFill>
                  <a:srgbClr val="365679"/>
                </a:solidFill>
                <a:latin typeface="League Spartan"/>
                <a:ea typeface="League Spartan"/>
                <a:cs typeface="League Spartan"/>
                <a:sym typeface="League Spartan"/>
              </a:rPr>
              <a:t>ÁREA DE CAPACITACIONES</a:t>
            </a:r>
          </a:p>
        </p:txBody>
      </p:sp>
      <p:sp>
        <p:nvSpPr>
          <p:cNvPr id="3" name="Freeform 3"/>
          <p:cNvSpPr/>
          <p:nvPr/>
        </p:nvSpPr>
        <p:spPr>
          <a:xfrm rot="5400000" flipH="1" flipV="1">
            <a:off x="11955470" y="3954470"/>
            <a:ext cx="8464534" cy="4200525"/>
          </a:xfrm>
          <a:custGeom>
            <a:avLst/>
            <a:gdLst/>
            <a:ahLst/>
            <a:cxnLst/>
            <a:rect l="l" t="t" r="r" b="b"/>
            <a:pathLst>
              <a:path w="8464534" h="4200525">
                <a:moveTo>
                  <a:pt x="8464535" y="4200525"/>
                </a:moveTo>
                <a:lnTo>
                  <a:pt x="0" y="4200525"/>
                </a:lnTo>
                <a:lnTo>
                  <a:pt x="0" y="0"/>
                </a:lnTo>
                <a:lnTo>
                  <a:pt x="8464535" y="0"/>
                </a:lnTo>
                <a:lnTo>
                  <a:pt x="8464535" y="420052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SV"/>
          </a:p>
        </p:txBody>
      </p:sp>
      <p:sp>
        <p:nvSpPr>
          <p:cNvPr id="4" name="Freeform 4"/>
          <p:cNvSpPr/>
          <p:nvPr/>
        </p:nvSpPr>
        <p:spPr>
          <a:xfrm rot="5400000">
            <a:off x="-2125471" y="2129237"/>
            <a:ext cx="8453547" cy="4195073"/>
          </a:xfrm>
          <a:custGeom>
            <a:avLst/>
            <a:gdLst/>
            <a:ahLst/>
            <a:cxnLst/>
            <a:rect l="l" t="t" r="r" b="b"/>
            <a:pathLst>
              <a:path w="8453547" h="4195073">
                <a:moveTo>
                  <a:pt x="0" y="0"/>
                </a:moveTo>
                <a:lnTo>
                  <a:pt x="8453547" y="0"/>
                </a:lnTo>
                <a:lnTo>
                  <a:pt x="8453547" y="4195073"/>
                </a:lnTo>
                <a:lnTo>
                  <a:pt x="0" y="4195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SV"/>
          </a:p>
        </p:txBody>
      </p:sp>
      <p:grpSp>
        <p:nvGrpSpPr>
          <p:cNvPr id="5" name="Group 5"/>
          <p:cNvGrpSpPr/>
          <p:nvPr/>
        </p:nvGrpSpPr>
        <p:grpSpPr>
          <a:xfrm rot="5400000">
            <a:off x="-230652" y="8646074"/>
            <a:ext cx="3750688" cy="3281852"/>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C3F60"/>
            </a:solidFill>
          </p:spPr>
          <p:txBody>
            <a:bodyPr/>
            <a:lstStyle/>
            <a:p>
              <a:endParaRPr lang="es-SV"/>
            </a:p>
          </p:txBody>
        </p:sp>
        <p:sp>
          <p:nvSpPr>
            <p:cNvPr id="7" name="TextBox 7"/>
            <p:cNvSpPr txBox="1"/>
            <p:nvPr/>
          </p:nvSpPr>
          <p:spPr>
            <a:xfrm>
              <a:off x="127000" y="263525"/>
              <a:ext cx="558800" cy="39687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rot="-5400000">
            <a:off x="14771730" y="-1640926"/>
            <a:ext cx="3750688" cy="3281852"/>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C3F60"/>
            </a:solidFill>
          </p:spPr>
          <p:txBody>
            <a:bodyPr/>
            <a:lstStyle/>
            <a:p>
              <a:endParaRPr lang="es-SV"/>
            </a:p>
          </p:txBody>
        </p:sp>
        <p:sp>
          <p:nvSpPr>
            <p:cNvPr id="10" name="TextBox 10"/>
            <p:cNvSpPr txBox="1"/>
            <p:nvPr/>
          </p:nvSpPr>
          <p:spPr>
            <a:xfrm>
              <a:off x="127000" y="263525"/>
              <a:ext cx="558800" cy="396875"/>
            </a:xfrm>
            <a:prstGeom prst="rect">
              <a:avLst/>
            </a:prstGeom>
          </p:spPr>
          <p:txBody>
            <a:bodyPr lIns="50800" tIns="50800" rIns="50800" bIns="50800" rtlCol="0" anchor="ctr"/>
            <a:lstStyle/>
            <a:p>
              <a:pPr algn="ctr">
                <a:lnSpc>
                  <a:spcPts val="3319"/>
                </a:lnSpc>
              </a:pPr>
              <a:endParaRPr/>
            </a:p>
          </p:txBody>
        </p:sp>
      </p:grpSp>
      <p:sp>
        <p:nvSpPr>
          <p:cNvPr id="11" name="Freeform 11"/>
          <p:cNvSpPr/>
          <p:nvPr/>
        </p:nvSpPr>
        <p:spPr>
          <a:xfrm>
            <a:off x="7650095" y="0"/>
            <a:ext cx="3904796" cy="1187709"/>
          </a:xfrm>
          <a:custGeom>
            <a:avLst/>
            <a:gdLst/>
            <a:ahLst/>
            <a:cxnLst/>
            <a:rect l="l" t="t" r="r" b="b"/>
            <a:pathLst>
              <a:path w="3904796" h="1187709">
                <a:moveTo>
                  <a:pt x="0" y="0"/>
                </a:moveTo>
                <a:lnTo>
                  <a:pt x="3904797" y="0"/>
                </a:lnTo>
                <a:lnTo>
                  <a:pt x="3904797" y="1187709"/>
                </a:lnTo>
                <a:lnTo>
                  <a:pt x="0" y="1187709"/>
                </a:lnTo>
                <a:lnTo>
                  <a:pt x="0" y="0"/>
                </a:lnTo>
                <a:close/>
              </a:path>
            </a:pathLst>
          </a:custGeom>
          <a:blipFill>
            <a:blip r:embed="rId4"/>
            <a:stretch>
              <a:fillRect/>
            </a:stretch>
          </a:blipFill>
        </p:spPr>
        <p:txBody>
          <a:bodyPr/>
          <a:lstStyle/>
          <a:p>
            <a:endParaRPr lang="es-SV"/>
          </a:p>
        </p:txBody>
      </p:sp>
      <p:sp>
        <p:nvSpPr>
          <p:cNvPr id="12" name="TextBox 12"/>
          <p:cNvSpPr txBox="1"/>
          <p:nvPr/>
        </p:nvSpPr>
        <p:spPr>
          <a:xfrm>
            <a:off x="3733800" y="5928807"/>
            <a:ext cx="11266895" cy="1840889"/>
          </a:xfrm>
          <a:prstGeom prst="rect">
            <a:avLst/>
          </a:prstGeom>
        </p:spPr>
        <p:txBody>
          <a:bodyPr wrap="square" lIns="0" tIns="0" rIns="0" bIns="0" rtlCol="0" anchor="t">
            <a:spAutoFit/>
          </a:bodyPr>
          <a:lstStyle/>
          <a:p>
            <a:pPr algn="ctr">
              <a:lnSpc>
                <a:spcPts val="4900"/>
              </a:lnSpc>
            </a:pPr>
            <a:r>
              <a:rPr lang="en-US" sz="3500" b="1" spc="525" dirty="0">
                <a:solidFill>
                  <a:srgbClr val="0B1320"/>
                </a:solidFill>
                <a:latin typeface="Helios Extended Bold"/>
                <a:ea typeface="Helios Extended Bold"/>
                <a:cs typeface="Helios Extended Bold"/>
                <a:sym typeface="Helios Extended Bold"/>
              </a:rPr>
              <a:t>LCDA. MARTA ALICIA DE MAGAÑA</a:t>
            </a:r>
          </a:p>
          <a:p>
            <a:pPr algn="ctr">
              <a:lnSpc>
                <a:spcPts val="4900"/>
              </a:lnSpc>
            </a:pPr>
            <a:r>
              <a:rPr lang="en-US" sz="3500" b="1" spc="525" dirty="0">
                <a:solidFill>
                  <a:srgbClr val="0B1320"/>
                </a:solidFill>
                <a:latin typeface="Helios Extended Bold"/>
                <a:ea typeface="Helios Extended Bold"/>
                <a:cs typeface="Helios Extended Bold"/>
                <a:sym typeface="Helios Extended Bold"/>
              </a:rPr>
              <a:t>DIRECTORA EJECUTIVA</a:t>
            </a:r>
          </a:p>
          <a:p>
            <a:pPr algn="ctr">
              <a:lnSpc>
                <a:spcPts val="4900"/>
              </a:lnSpc>
            </a:pPr>
            <a:r>
              <a:rPr lang="en-US" sz="3500" b="1" spc="525" dirty="0">
                <a:solidFill>
                  <a:srgbClr val="0B1320"/>
                </a:solidFill>
                <a:latin typeface="Helios Extended Bold"/>
                <a:ea typeface="Helios Extended Bold"/>
                <a:cs typeface="Helios Extended Bold"/>
                <a:sym typeface="Helios Extended Bold"/>
              </a:rPr>
              <a:t>MCP-ES</a:t>
            </a:r>
          </a:p>
        </p:txBody>
      </p:sp>
      <p:sp>
        <p:nvSpPr>
          <p:cNvPr id="13" name="TextBox 13"/>
          <p:cNvSpPr txBox="1"/>
          <p:nvPr/>
        </p:nvSpPr>
        <p:spPr>
          <a:xfrm>
            <a:off x="5085507" y="2072225"/>
            <a:ext cx="8115300" cy="1837040"/>
          </a:xfrm>
          <a:prstGeom prst="rect">
            <a:avLst/>
          </a:prstGeom>
        </p:spPr>
        <p:txBody>
          <a:bodyPr lIns="0" tIns="0" rIns="0" bIns="0" rtlCol="0" anchor="t">
            <a:spAutoFit/>
          </a:bodyPr>
          <a:lstStyle/>
          <a:p>
            <a:pPr algn="ctr">
              <a:lnSpc>
                <a:spcPts val="7420"/>
              </a:lnSpc>
            </a:pPr>
            <a:r>
              <a:rPr lang="en-US" sz="5300" spc="265">
                <a:solidFill>
                  <a:srgbClr val="0B1320"/>
                </a:solidFill>
                <a:latin typeface="League Spartan"/>
                <a:ea typeface="League Spartan"/>
                <a:cs typeface="League Spartan"/>
                <a:sym typeface="League Spartan"/>
              </a:rPr>
              <a:t>COMITÉ CONJUNTO</a:t>
            </a:r>
          </a:p>
          <a:p>
            <a:pPr algn="ctr">
              <a:lnSpc>
                <a:spcPts val="7420"/>
              </a:lnSpc>
            </a:pPr>
            <a:r>
              <a:rPr lang="en-US" sz="5300" spc="265">
                <a:solidFill>
                  <a:srgbClr val="0B1320"/>
                </a:solidFill>
                <a:latin typeface="League Spartan"/>
                <a:ea typeface="League Spartan"/>
                <a:cs typeface="League Spartan"/>
                <a:sym typeface="League Spartan"/>
              </a:rPr>
              <a:t>CC01-2025</a:t>
            </a:r>
          </a:p>
        </p:txBody>
      </p:sp>
      <p:sp>
        <p:nvSpPr>
          <p:cNvPr id="14" name="TextBox 14"/>
          <p:cNvSpPr txBox="1"/>
          <p:nvPr/>
        </p:nvSpPr>
        <p:spPr>
          <a:xfrm>
            <a:off x="6856477" y="8829903"/>
            <a:ext cx="4575045" cy="441325"/>
          </a:xfrm>
          <a:prstGeom prst="rect">
            <a:avLst/>
          </a:prstGeom>
        </p:spPr>
        <p:txBody>
          <a:bodyPr lIns="0" tIns="0" rIns="0" bIns="0" rtlCol="0" anchor="t">
            <a:spAutoFit/>
          </a:bodyPr>
          <a:lstStyle/>
          <a:p>
            <a:pPr algn="ctr">
              <a:lnSpc>
                <a:spcPts val="3499"/>
              </a:lnSpc>
            </a:pPr>
            <a:r>
              <a:rPr lang="en-US" sz="2499">
                <a:solidFill>
                  <a:srgbClr val="0B1320"/>
                </a:solidFill>
                <a:latin typeface="Helios Extended"/>
                <a:ea typeface="Helios Extended"/>
                <a:cs typeface="Helios Extended"/>
                <a:sym typeface="Helios Extended"/>
              </a:rPr>
              <a:t>8 de abril de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8191860" y="0"/>
            <a:ext cx="14483006" cy="10287000"/>
            <a:chOff x="0" y="0"/>
            <a:chExt cx="676641" cy="480605"/>
          </a:xfrm>
        </p:grpSpPr>
        <p:sp>
          <p:nvSpPr>
            <p:cNvPr id="3" name="Freeform 3"/>
            <p:cNvSpPr/>
            <p:nvPr/>
          </p:nvSpPr>
          <p:spPr>
            <a:xfrm>
              <a:off x="0" y="0"/>
              <a:ext cx="676641" cy="480605"/>
            </a:xfrm>
            <a:custGeom>
              <a:avLst/>
              <a:gdLst/>
              <a:ahLst/>
              <a:cxnLst/>
              <a:rect l="l" t="t" r="r" b="b"/>
              <a:pathLst>
                <a:path w="676641" h="480605">
                  <a:moveTo>
                    <a:pt x="203200" y="0"/>
                  </a:moveTo>
                  <a:lnTo>
                    <a:pt x="676641" y="0"/>
                  </a:lnTo>
                  <a:lnTo>
                    <a:pt x="473441" y="480605"/>
                  </a:lnTo>
                  <a:lnTo>
                    <a:pt x="0" y="480605"/>
                  </a:lnTo>
                  <a:lnTo>
                    <a:pt x="203200" y="0"/>
                  </a:lnTo>
                  <a:close/>
                </a:path>
              </a:pathLst>
            </a:custGeom>
            <a:solidFill>
              <a:srgbClr val="AFC1D0"/>
            </a:solidFill>
          </p:spPr>
          <p:txBody>
            <a:bodyPr/>
            <a:lstStyle/>
            <a:p>
              <a:endParaRPr lang="es-SV"/>
            </a:p>
          </p:txBody>
        </p:sp>
        <p:sp>
          <p:nvSpPr>
            <p:cNvPr id="4" name="TextBox 4"/>
            <p:cNvSpPr txBox="1"/>
            <p:nvPr/>
          </p:nvSpPr>
          <p:spPr>
            <a:xfrm>
              <a:off x="101600" y="-66675"/>
              <a:ext cx="473441" cy="547280"/>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9477339" y="1028700"/>
            <a:ext cx="7781961" cy="7781961"/>
            <a:chOff x="0" y="0"/>
            <a:chExt cx="6350000" cy="6350000"/>
          </a:xfrm>
        </p:grpSpPr>
        <p:sp>
          <p:nvSpPr>
            <p:cNvPr id="6" name="Freeform 6"/>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24891" r="-24891"/>
              </a:stretch>
            </a:blipFill>
          </p:spPr>
          <p:txBody>
            <a:bodyPr/>
            <a:lstStyle/>
            <a:p>
              <a:endParaRPr lang="es-SV"/>
            </a:p>
          </p:txBody>
        </p:sp>
      </p:grpSp>
      <p:sp>
        <p:nvSpPr>
          <p:cNvPr id="7" name="AutoShape 7"/>
          <p:cNvSpPr/>
          <p:nvPr/>
        </p:nvSpPr>
        <p:spPr>
          <a:xfrm>
            <a:off x="1028700" y="5086697"/>
            <a:ext cx="1494277" cy="0"/>
          </a:xfrm>
          <a:prstGeom prst="line">
            <a:avLst/>
          </a:prstGeom>
          <a:ln w="114300" cap="flat">
            <a:solidFill>
              <a:srgbClr val="0B1320"/>
            </a:solidFill>
            <a:prstDash val="solid"/>
            <a:headEnd type="none" w="sm" len="sm"/>
            <a:tailEnd type="none" w="sm" len="sm"/>
          </a:ln>
        </p:spPr>
        <p:txBody>
          <a:bodyPr/>
          <a:lstStyle/>
          <a:p>
            <a:endParaRPr lang="es-SV"/>
          </a:p>
        </p:txBody>
      </p:sp>
      <p:grpSp>
        <p:nvGrpSpPr>
          <p:cNvPr id="8" name="Group 8"/>
          <p:cNvGrpSpPr/>
          <p:nvPr/>
        </p:nvGrpSpPr>
        <p:grpSpPr>
          <a:xfrm>
            <a:off x="183322" y="5645039"/>
            <a:ext cx="8502553" cy="2809310"/>
            <a:chOff x="0" y="0"/>
            <a:chExt cx="1371583" cy="453182"/>
          </a:xfrm>
        </p:grpSpPr>
        <p:sp>
          <p:nvSpPr>
            <p:cNvPr id="9" name="Freeform 9"/>
            <p:cNvSpPr/>
            <p:nvPr/>
          </p:nvSpPr>
          <p:spPr>
            <a:xfrm>
              <a:off x="0" y="0"/>
              <a:ext cx="1371583" cy="453182"/>
            </a:xfrm>
            <a:custGeom>
              <a:avLst/>
              <a:gdLst/>
              <a:ahLst/>
              <a:cxnLst/>
              <a:rect l="l" t="t" r="r" b="b"/>
              <a:pathLst>
                <a:path w="1371583" h="453182">
                  <a:moveTo>
                    <a:pt x="1168383" y="0"/>
                  </a:moveTo>
                  <a:cubicBezTo>
                    <a:pt x="1280607" y="0"/>
                    <a:pt x="1371583" y="101448"/>
                    <a:pt x="1371583" y="226591"/>
                  </a:cubicBezTo>
                  <a:cubicBezTo>
                    <a:pt x="1371583" y="351733"/>
                    <a:pt x="1280607" y="453182"/>
                    <a:pt x="1168383" y="453182"/>
                  </a:cubicBezTo>
                  <a:lnTo>
                    <a:pt x="203200" y="453182"/>
                  </a:lnTo>
                  <a:cubicBezTo>
                    <a:pt x="90976" y="453182"/>
                    <a:pt x="0" y="351733"/>
                    <a:pt x="0" y="226591"/>
                  </a:cubicBezTo>
                  <a:cubicBezTo>
                    <a:pt x="0" y="101448"/>
                    <a:pt x="90976" y="0"/>
                    <a:pt x="203200" y="0"/>
                  </a:cubicBezTo>
                  <a:close/>
                </a:path>
              </a:pathLst>
            </a:custGeom>
            <a:solidFill>
              <a:srgbClr val="365679"/>
            </a:solidFill>
          </p:spPr>
          <p:txBody>
            <a:bodyPr/>
            <a:lstStyle/>
            <a:p>
              <a:endParaRPr lang="es-SV"/>
            </a:p>
          </p:txBody>
        </p:sp>
        <p:sp>
          <p:nvSpPr>
            <p:cNvPr id="10" name="TextBox 10"/>
            <p:cNvSpPr txBox="1"/>
            <p:nvPr/>
          </p:nvSpPr>
          <p:spPr>
            <a:xfrm>
              <a:off x="0" y="-66675"/>
              <a:ext cx="1371583" cy="519857"/>
            </a:xfrm>
            <a:prstGeom prst="rect">
              <a:avLst/>
            </a:prstGeom>
          </p:spPr>
          <p:txBody>
            <a:bodyPr lIns="50800" tIns="50800" rIns="50800" bIns="50800" rtlCol="0" anchor="ctr"/>
            <a:lstStyle/>
            <a:p>
              <a:pPr algn="ctr">
                <a:lnSpc>
                  <a:spcPts val="3319"/>
                </a:lnSpc>
              </a:pPr>
              <a:endParaRPr/>
            </a:p>
          </p:txBody>
        </p:sp>
      </p:grpSp>
      <p:sp>
        <p:nvSpPr>
          <p:cNvPr id="11" name="Freeform 11"/>
          <p:cNvSpPr/>
          <p:nvPr/>
        </p:nvSpPr>
        <p:spPr>
          <a:xfrm>
            <a:off x="705484" y="115425"/>
            <a:ext cx="3904796" cy="1187709"/>
          </a:xfrm>
          <a:custGeom>
            <a:avLst/>
            <a:gdLst/>
            <a:ahLst/>
            <a:cxnLst/>
            <a:rect l="l" t="t" r="r" b="b"/>
            <a:pathLst>
              <a:path w="3904796" h="1187709">
                <a:moveTo>
                  <a:pt x="0" y="0"/>
                </a:moveTo>
                <a:lnTo>
                  <a:pt x="3904796" y="0"/>
                </a:lnTo>
                <a:lnTo>
                  <a:pt x="3904796" y="1187708"/>
                </a:lnTo>
                <a:lnTo>
                  <a:pt x="0" y="1187708"/>
                </a:lnTo>
                <a:lnTo>
                  <a:pt x="0" y="0"/>
                </a:lnTo>
                <a:close/>
              </a:path>
            </a:pathLst>
          </a:custGeom>
          <a:blipFill>
            <a:blip r:embed="rId3"/>
            <a:stretch>
              <a:fillRect/>
            </a:stretch>
          </a:blipFill>
        </p:spPr>
        <p:txBody>
          <a:bodyPr/>
          <a:lstStyle/>
          <a:p>
            <a:endParaRPr lang="es-SV"/>
          </a:p>
        </p:txBody>
      </p:sp>
      <p:sp>
        <p:nvSpPr>
          <p:cNvPr id="12" name="TextBox 12"/>
          <p:cNvSpPr txBox="1"/>
          <p:nvPr/>
        </p:nvSpPr>
        <p:spPr>
          <a:xfrm>
            <a:off x="1028700" y="2224722"/>
            <a:ext cx="8448639" cy="2924368"/>
          </a:xfrm>
          <a:prstGeom prst="rect">
            <a:avLst/>
          </a:prstGeom>
        </p:spPr>
        <p:txBody>
          <a:bodyPr lIns="0" tIns="0" rIns="0" bIns="0" rtlCol="0" anchor="t">
            <a:spAutoFit/>
          </a:bodyPr>
          <a:lstStyle/>
          <a:p>
            <a:pPr algn="ctr">
              <a:lnSpc>
                <a:spcPts val="7780"/>
              </a:lnSpc>
            </a:pPr>
            <a:r>
              <a:rPr lang="en-US" sz="5984">
                <a:solidFill>
                  <a:srgbClr val="0B1320"/>
                </a:solidFill>
                <a:latin typeface="League Spartan"/>
                <a:ea typeface="League Spartan"/>
                <a:cs typeface="League Spartan"/>
                <a:sym typeface="League Spartan"/>
              </a:rPr>
              <a:t>Programa de inducción a miembros </a:t>
            </a:r>
          </a:p>
        </p:txBody>
      </p:sp>
      <p:sp>
        <p:nvSpPr>
          <p:cNvPr id="13" name="TextBox 13"/>
          <p:cNvSpPr txBox="1"/>
          <p:nvPr/>
        </p:nvSpPr>
        <p:spPr>
          <a:xfrm>
            <a:off x="379026" y="9048791"/>
            <a:ext cx="7499927" cy="937815"/>
          </a:xfrm>
          <a:prstGeom prst="rect">
            <a:avLst/>
          </a:prstGeom>
        </p:spPr>
        <p:txBody>
          <a:bodyPr lIns="0" tIns="0" rIns="0" bIns="0" rtlCol="0" anchor="t">
            <a:spAutoFit/>
          </a:bodyPr>
          <a:lstStyle/>
          <a:p>
            <a:pPr algn="just">
              <a:lnSpc>
                <a:spcPts val="3762"/>
              </a:lnSpc>
            </a:pPr>
            <a:r>
              <a:rPr lang="en-US" sz="2351">
                <a:solidFill>
                  <a:srgbClr val="0B1320"/>
                </a:solidFill>
                <a:latin typeface="Helios Extended"/>
                <a:ea typeface="Helios Extended"/>
                <a:cs typeface="Helios Extended"/>
                <a:sym typeface="Helios Extended"/>
              </a:rPr>
              <a:t>Esta actividad esta programada para los días 27 y 28 de agosto de 2025. </a:t>
            </a:r>
          </a:p>
        </p:txBody>
      </p:sp>
      <p:sp>
        <p:nvSpPr>
          <p:cNvPr id="14" name="TextBox 14"/>
          <p:cNvSpPr txBox="1"/>
          <p:nvPr/>
        </p:nvSpPr>
        <p:spPr>
          <a:xfrm>
            <a:off x="705484" y="6063490"/>
            <a:ext cx="7486376" cy="2209800"/>
          </a:xfrm>
          <a:prstGeom prst="rect">
            <a:avLst/>
          </a:prstGeom>
        </p:spPr>
        <p:txBody>
          <a:bodyPr lIns="0" tIns="0" rIns="0" bIns="0" rtlCol="0" anchor="t">
            <a:spAutoFit/>
          </a:bodyPr>
          <a:lstStyle/>
          <a:p>
            <a:pPr algn="ctr">
              <a:lnSpc>
                <a:spcPts val="2800"/>
              </a:lnSpc>
            </a:pPr>
            <a:r>
              <a:rPr lang="en-US" sz="2000" b="1">
                <a:solidFill>
                  <a:srgbClr val="FFFFFF"/>
                </a:solidFill>
                <a:latin typeface="Helios Extended Bold"/>
                <a:ea typeface="Helios Extended Bold"/>
                <a:cs typeface="Helios Extended Bold"/>
                <a:sym typeface="Helios Extended Bold"/>
              </a:rPr>
              <a:t>FACILITAR EL PROCESO DE ADAPTACIÓN E INTEGRACIÓN DE NUEVOS MIEMBROS QUE INGRESEN AL MCP-ES, ASÍ COMO PROPORCIONAR EL DESARROLLO DE SU SENTIDO DE PERTENENCIA EN EL MECANISMO.</a:t>
            </a:r>
          </a:p>
          <a:p>
            <a:pPr algn="ctr">
              <a:lnSpc>
                <a:spcPts val="3499"/>
              </a:lnSpc>
            </a:pPr>
            <a:endParaRPr lang="en-US" sz="2000" b="1">
              <a:solidFill>
                <a:srgbClr val="FFFFFF"/>
              </a:solidFill>
              <a:latin typeface="Helios Extended Bold"/>
              <a:ea typeface="Helios Extended Bold"/>
              <a:cs typeface="Helios Extended Bold"/>
              <a:sym typeface="Helios Extende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3406444" y="0"/>
            <a:ext cx="11999149" cy="10287000"/>
            <a:chOff x="0" y="0"/>
            <a:chExt cx="711061" cy="609600"/>
          </a:xfrm>
        </p:grpSpPr>
        <p:sp>
          <p:nvSpPr>
            <p:cNvPr id="3" name="Freeform 3"/>
            <p:cNvSpPr/>
            <p:nvPr/>
          </p:nvSpPr>
          <p:spPr>
            <a:xfrm>
              <a:off x="0" y="0"/>
              <a:ext cx="711061" cy="609600"/>
            </a:xfrm>
            <a:custGeom>
              <a:avLst/>
              <a:gdLst/>
              <a:ahLst/>
              <a:cxnLst/>
              <a:rect l="l" t="t" r="r" b="b"/>
              <a:pathLst>
                <a:path w="711061" h="609600">
                  <a:moveTo>
                    <a:pt x="203200" y="0"/>
                  </a:moveTo>
                  <a:lnTo>
                    <a:pt x="711061" y="0"/>
                  </a:lnTo>
                  <a:lnTo>
                    <a:pt x="507861" y="609600"/>
                  </a:lnTo>
                  <a:lnTo>
                    <a:pt x="0" y="609600"/>
                  </a:lnTo>
                  <a:lnTo>
                    <a:pt x="203200" y="0"/>
                  </a:lnTo>
                  <a:close/>
                </a:path>
              </a:pathLst>
            </a:custGeom>
            <a:solidFill>
              <a:srgbClr val="0B1320"/>
            </a:solidFill>
          </p:spPr>
          <p:txBody>
            <a:bodyPr/>
            <a:lstStyle/>
            <a:p>
              <a:endParaRPr lang="es-SV"/>
            </a:p>
          </p:txBody>
        </p:sp>
        <p:sp>
          <p:nvSpPr>
            <p:cNvPr id="4" name="TextBox 4"/>
            <p:cNvSpPr txBox="1"/>
            <p:nvPr/>
          </p:nvSpPr>
          <p:spPr>
            <a:xfrm>
              <a:off x="101600" y="-66675"/>
              <a:ext cx="507861" cy="676275"/>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1028700" y="1850989"/>
            <a:ext cx="7407311" cy="7407311"/>
            <a:chOff x="0" y="0"/>
            <a:chExt cx="6350000" cy="6350000"/>
          </a:xfrm>
        </p:grpSpPr>
        <p:sp>
          <p:nvSpPr>
            <p:cNvPr id="6" name="Freeform 6"/>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24891" r="-24891"/>
              </a:stretch>
            </a:blipFill>
          </p:spPr>
          <p:txBody>
            <a:bodyPr/>
            <a:lstStyle/>
            <a:p>
              <a:endParaRPr lang="es-SV"/>
            </a:p>
          </p:txBody>
        </p:sp>
      </p:grpSp>
      <p:sp>
        <p:nvSpPr>
          <p:cNvPr id="7" name="AutoShape 7"/>
          <p:cNvSpPr/>
          <p:nvPr/>
        </p:nvSpPr>
        <p:spPr>
          <a:xfrm>
            <a:off x="9398983" y="4655814"/>
            <a:ext cx="1494277" cy="0"/>
          </a:xfrm>
          <a:prstGeom prst="line">
            <a:avLst/>
          </a:prstGeom>
          <a:ln w="114300" cap="flat">
            <a:solidFill>
              <a:srgbClr val="0B1320"/>
            </a:solidFill>
            <a:prstDash val="solid"/>
            <a:headEnd type="none" w="sm" len="sm"/>
            <a:tailEnd type="none" w="sm" len="sm"/>
          </a:ln>
        </p:spPr>
        <p:txBody>
          <a:bodyPr/>
          <a:lstStyle/>
          <a:p>
            <a:endParaRPr lang="es-SV"/>
          </a:p>
        </p:txBody>
      </p:sp>
      <p:sp>
        <p:nvSpPr>
          <p:cNvPr id="8" name="TextBox 8"/>
          <p:cNvSpPr txBox="1"/>
          <p:nvPr/>
        </p:nvSpPr>
        <p:spPr>
          <a:xfrm>
            <a:off x="9398983" y="1812889"/>
            <a:ext cx="7163160" cy="2237298"/>
          </a:xfrm>
          <a:prstGeom prst="rect">
            <a:avLst/>
          </a:prstGeom>
        </p:spPr>
        <p:txBody>
          <a:bodyPr lIns="0" tIns="0" rIns="0" bIns="0" rtlCol="0" anchor="t">
            <a:spAutoFit/>
          </a:bodyPr>
          <a:lstStyle/>
          <a:p>
            <a:pPr algn="l">
              <a:lnSpc>
                <a:spcPts val="5960"/>
              </a:lnSpc>
            </a:pPr>
            <a:r>
              <a:rPr lang="en-US" sz="4584">
                <a:solidFill>
                  <a:srgbClr val="0B1320"/>
                </a:solidFill>
                <a:latin typeface="League Spartan"/>
                <a:ea typeface="League Spartan"/>
                <a:cs typeface="League Spartan"/>
                <a:sym typeface="League Spartan"/>
              </a:rPr>
              <a:t>Fortalecimiento a miembros en Monitoreo Estratégico </a:t>
            </a:r>
          </a:p>
        </p:txBody>
      </p:sp>
      <p:sp>
        <p:nvSpPr>
          <p:cNvPr id="9" name="TextBox 9"/>
          <p:cNvSpPr txBox="1"/>
          <p:nvPr/>
        </p:nvSpPr>
        <p:spPr>
          <a:xfrm>
            <a:off x="9032153" y="5145807"/>
            <a:ext cx="8699119" cy="1426845"/>
          </a:xfrm>
          <a:prstGeom prst="rect">
            <a:avLst/>
          </a:prstGeom>
        </p:spPr>
        <p:txBody>
          <a:bodyPr lIns="0" tIns="0" rIns="0" bIns="0" rtlCol="0" anchor="t">
            <a:spAutoFit/>
          </a:bodyPr>
          <a:lstStyle/>
          <a:p>
            <a:pPr marL="777240" lvl="1" indent="-388620" algn="just">
              <a:lnSpc>
                <a:spcPts val="5760"/>
              </a:lnSpc>
              <a:buFont typeface="Arial"/>
              <a:buChar char="•"/>
            </a:pPr>
            <a:r>
              <a:rPr lang="en-US" sz="3600">
                <a:solidFill>
                  <a:srgbClr val="0B1320"/>
                </a:solidFill>
                <a:latin typeface="Helios Extended"/>
                <a:ea typeface="Helios Extended"/>
                <a:cs typeface="Helios Extended"/>
                <a:sym typeface="Helios Extended"/>
              </a:rPr>
              <a:t>Esta actividad se desarrollará el 25 de septiembre </a:t>
            </a:r>
          </a:p>
        </p:txBody>
      </p:sp>
      <p:grpSp>
        <p:nvGrpSpPr>
          <p:cNvPr id="10" name="Group 10"/>
          <p:cNvGrpSpPr/>
          <p:nvPr/>
        </p:nvGrpSpPr>
        <p:grpSpPr>
          <a:xfrm>
            <a:off x="12375054" y="9448108"/>
            <a:ext cx="6580569" cy="838892"/>
            <a:chOff x="0" y="0"/>
            <a:chExt cx="3770039" cy="480605"/>
          </a:xfrm>
        </p:grpSpPr>
        <p:sp>
          <p:nvSpPr>
            <p:cNvPr id="11" name="Freeform 11"/>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txBody>
            <a:bodyPr/>
            <a:lstStyle/>
            <a:p>
              <a:endParaRPr lang="es-SV"/>
            </a:p>
          </p:txBody>
        </p:sp>
        <p:sp>
          <p:nvSpPr>
            <p:cNvPr id="12" name="TextBox 12"/>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3" name="Freeform 13"/>
          <p:cNvSpPr/>
          <p:nvPr/>
        </p:nvSpPr>
        <p:spPr>
          <a:xfrm>
            <a:off x="13826475" y="0"/>
            <a:ext cx="3904796" cy="1187709"/>
          </a:xfrm>
          <a:custGeom>
            <a:avLst/>
            <a:gdLst/>
            <a:ahLst/>
            <a:cxnLst/>
            <a:rect l="l" t="t" r="r" b="b"/>
            <a:pathLst>
              <a:path w="3904796" h="1187709">
                <a:moveTo>
                  <a:pt x="0" y="0"/>
                </a:moveTo>
                <a:lnTo>
                  <a:pt x="3904797" y="0"/>
                </a:lnTo>
                <a:lnTo>
                  <a:pt x="3904797" y="1187709"/>
                </a:lnTo>
                <a:lnTo>
                  <a:pt x="0" y="1187709"/>
                </a:lnTo>
                <a:lnTo>
                  <a:pt x="0" y="0"/>
                </a:lnTo>
                <a:close/>
              </a:path>
            </a:pathLst>
          </a:custGeom>
          <a:blipFill>
            <a:blip r:embed="rId3"/>
            <a:stretch>
              <a:fillRect/>
            </a:stretch>
          </a:blipFill>
        </p:spPr>
        <p:txBody>
          <a:bodyPr/>
          <a:lstStyle/>
          <a:p>
            <a:endParaRPr lang="es-S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11521521" y="0"/>
            <a:ext cx="11153345" cy="10287000"/>
            <a:chOff x="0" y="0"/>
            <a:chExt cx="521080" cy="480605"/>
          </a:xfrm>
        </p:grpSpPr>
        <p:sp>
          <p:nvSpPr>
            <p:cNvPr id="3" name="Freeform 3"/>
            <p:cNvSpPr/>
            <p:nvPr/>
          </p:nvSpPr>
          <p:spPr>
            <a:xfrm>
              <a:off x="0" y="0"/>
              <a:ext cx="521080" cy="480605"/>
            </a:xfrm>
            <a:custGeom>
              <a:avLst/>
              <a:gdLst/>
              <a:ahLst/>
              <a:cxnLst/>
              <a:rect l="l" t="t" r="r" b="b"/>
              <a:pathLst>
                <a:path w="521080" h="480605">
                  <a:moveTo>
                    <a:pt x="203200" y="0"/>
                  </a:moveTo>
                  <a:lnTo>
                    <a:pt x="521080" y="0"/>
                  </a:lnTo>
                  <a:lnTo>
                    <a:pt x="317880" y="480605"/>
                  </a:lnTo>
                  <a:lnTo>
                    <a:pt x="0" y="480605"/>
                  </a:lnTo>
                  <a:lnTo>
                    <a:pt x="203200" y="0"/>
                  </a:lnTo>
                  <a:close/>
                </a:path>
              </a:pathLst>
            </a:custGeom>
            <a:solidFill>
              <a:srgbClr val="0B1320"/>
            </a:solidFill>
          </p:spPr>
          <p:txBody>
            <a:bodyPr/>
            <a:lstStyle/>
            <a:p>
              <a:endParaRPr lang="es-SV"/>
            </a:p>
          </p:txBody>
        </p:sp>
        <p:sp>
          <p:nvSpPr>
            <p:cNvPr id="4" name="TextBox 4"/>
            <p:cNvSpPr txBox="1"/>
            <p:nvPr/>
          </p:nvSpPr>
          <p:spPr>
            <a:xfrm>
              <a:off x="101600" y="-66675"/>
              <a:ext cx="317880" cy="547280"/>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979927" y="4654360"/>
            <a:ext cx="9199748" cy="3256009"/>
            <a:chOff x="0" y="0"/>
            <a:chExt cx="2422979" cy="857550"/>
          </a:xfrm>
        </p:grpSpPr>
        <p:sp>
          <p:nvSpPr>
            <p:cNvPr id="6" name="Freeform 6"/>
            <p:cNvSpPr/>
            <p:nvPr/>
          </p:nvSpPr>
          <p:spPr>
            <a:xfrm>
              <a:off x="0" y="0"/>
              <a:ext cx="2422979" cy="857550"/>
            </a:xfrm>
            <a:custGeom>
              <a:avLst/>
              <a:gdLst/>
              <a:ahLst/>
              <a:cxnLst/>
              <a:rect l="l" t="t" r="r" b="b"/>
              <a:pathLst>
                <a:path w="2422979" h="857550">
                  <a:moveTo>
                    <a:pt x="42918" y="0"/>
                  </a:moveTo>
                  <a:lnTo>
                    <a:pt x="2380061" y="0"/>
                  </a:lnTo>
                  <a:cubicBezTo>
                    <a:pt x="2403764" y="0"/>
                    <a:pt x="2422979" y="19215"/>
                    <a:pt x="2422979" y="42918"/>
                  </a:cubicBezTo>
                  <a:lnTo>
                    <a:pt x="2422979" y="814631"/>
                  </a:lnTo>
                  <a:cubicBezTo>
                    <a:pt x="2422979" y="838334"/>
                    <a:pt x="2403764" y="857550"/>
                    <a:pt x="2380061" y="857550"/>
                  </a:cubicBezTo>
                  <a:lnTo>
                    <a:pt x="42918" y="857550"/>
                  </a:lnTo>
                  <a:cubicBezTo>
                    <a:pt x="19215" y="857550"/>
                    <a:pt x="0" y="838334"/>
                    <a:pt x="0" y="814631"/>
                  </a:cubicBezTo>
                  <a:lnTo>
                    <a:pt x="0" y="42918"/>
                  </a:lnTo>
                  <a:cubicBezTo>
                    <a:pt x="0" y="19215"/>
                    <a:pt x="19215" y="0"/>
                    <a:pt x="42918" y="0"/>
                  </a:cubicBezTo>
                  <a:close/>
                </a:path>
              </a:pathLst>
            </a:custGeom>
            <a:solidFill>
              <a:srgbClr val="AFC1D0"/>
            </a:solidFill>
          </p:spPr>
          <p:txBody>
            <a:bodyPr/>
            <a:lstStyle/>
            <a:p>
              <a:endParaRPr lang="es-SV"/>
            </a:p>
          </p:txBody>
        </p:sp>
        <p:sp>
          <p:nvSpPr>
            <p:cNvPr id="7" name="TextBox 7"/>
            <p:cNvSpPr txBox="1"/>
            <p:nvPr/>
          </p:nvSpPr>
          <p:spPr>
            <a:xfrm>
              <a:off x="0" y="-66675"/>
              <a:ext cx="2422979" cy="92422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9477339" y="1028700"/>
            <a:ext cx="7781961" cy="7781961"/>
            <a:chOff x="0" y="0"/>
            <a:chExt cx="6350000" cy="6350000"/>
          </a:xfrm>
        </p:grpSpPr>
        <p:sp>
          <p:nvSpPr>
            <p:cNvPr id="9" name="Freeform 9"/>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25031" r="-25031"/>
              </a:stretch>
            </a:blipFill>
          </p:spPr>
          <p:txBody>
            <a:bodyPr/>
            <a:lstStyle/>
            <a:p>
              <a:endParaRPr lang="es-SV"/>
            </a:p>
          </p:txBody>
        </p:sp>
      </p:grpSp>
      <p:sp>
        <p:nvSpPr>
          <p:cNvPr id="10" name="TextBox 10"/>
          <p:cNvSpPr txBox="1"/>
          <p:nvPr/>
        </p:nvSpPr>
        <p:spPr>
          <a:xfrm>
            <a:off x="1432443" y="5105425"/>
            <a:ext cx="7592380" cy="1174036"/>
          </a:xfrm>
          <a:prstGeom prst="rect">
            <a:avLst/>
          </a:prstGeom>
        </p:spPr>
        <p:txBody>
          <a:bodyPr lIns="0" tIns="0" rIns="0" bIns="0" rtlCol="0" anchor="t">
            <a:spAutoFit/>
          </a:bodyPr>
          <a:lstStyle/>
          <a:p>
            <a:pPr algn="just">
              <a:lnSpc>
                <a:spcPts val="4722"/>
              </a:lnSpc>
            </a:pPr>
            <a:r>
              <a:rPr lang="en-US" sz="2951">
                <a:solidFill>
                  <a:srgbClr val="0B1320"/>
                </a:solidFill>
                <a:latin typeface="Helios Extended"/>
                <a:ea typeface="Helios Extended"/>
                <a:cs typeface="Helios Extended"/>
                <a:sym typeface="Helios Extended"/>
              </a:rPr>
              <a:t>Se llevará a cabo el 30 de octubre de 2025</a:t>
            </a:r>
          </a:p>
        </p:txBody>
      </p:sp>
      <p:sp>
        <p:nvSpPr>
          <p:cNvPr id="11" name="TextBox 11"/>
          <p:cNvSpPr txBox="1"/>
          <p:nvPr/>
        </p:nvSpPr>
        <p:spPr>
          <a:xfrm>
            <a:off x="1028700" y="2234247"/>
            <a:ext cx="7684504" cy="1439504"/>
          </a:xfrm>
          <a:prstGeom prst="rect">
            <a:avLst/>
          </a:prstGeom>
        </p:spPr>
        <p:txBody>
          <a:bodyPr lIns="0" tIns="0" rIns="0" bIns="0" rtlCol="0" anchor="t">
            <a:spAutoFit/>
          </a:bodyPr>
          <a:lstStyle/>
          <a:p>
            <a:pPr algn="ctr">
              <a:lnSpc>
                <a:spcPts val="5724"/>
              </a:lnSpc>
            </a:pPr>
            <a:r>
              <a:rPr lang="en-US" sz="4403">
                <a:solidFill>
                  <a:srgbClr val="0B1320"/>
                </a:solidFill>
                <a:latin typeface="League Spartan"/>
                <a:ea typeface="League Spartan"/>
                <a:cs typeface="League Spartan"/>
                <a:sym typeface="League Spartan"/>
              </a:rPr>
              <a:t>Fortalecimiento a miembros en MLC</a:t>
            </a:r>
          </a:p>
        </p:txBody>
      </p:sp>
      <p:sp>
        <p:nvSpPr>
          <p:cNvPr id="12" name="Freeform 12"/>
          <p:cNvSpPr/>
          <p:nvPr/>
        </p:nvSpPr>
        <p:spPr>
          <a:xfrm>
            <a:off x="1028700" y="377133"/>
            <a:ext cx="522920" cy="548867"/>
          </a:xfrm>
          <a:custGeom>
            <a:avLst/>
            <a:gdLst/>
            <a:ahLst/>
            <a:cxnLst/>
            <a:rect l="l" t="t" r="r" b="b"/>
            <a:pathLst>
              <a:path w="522920" h="548867">
                <a:moveTo>
                  <a:pt x="0" y="0"/>
                </a:moveTo>
                <a:lnTo>
                  <a:pt x="522920" y="0"/>
                </a:lnTo>
                <a:lnTo>
                  <a:pt x="522920" y="548867"/>
                </a:lnTo>
                <a:lnTo>
                  <a:pt x="0" y="548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SV"/>
          </a:p>
        </p:txBody>
      </p:sp>
      <p:sp>
        <p:nvSpPr>
          <p:cNvPr id="13" name="TextBox 13"/>
          <p:cNvSpPr txBox="1"/>
          <p:nvPr/>
        </p:nvSpPr>
        <p:spPr>
          <a:xfrm>
            <a:off x="1727148" y="405457"/>
            <a:ext cx="3447516" cy="425545"/>
          </a:xfrm>
          <a:prstGeom prst="rect">
            <a:avLst/>
          </a:prstGeom>
        </p:spPr>
        <p:txBody>
          <a:bodyPr lIns="0" tIns="0" rIns="0" bIns="0" rtlCol="0" anchor="t">
            <a:spAutoFit/>
          </a:bodyPr>
          <a:lstStyle/>
          <a:p>
            <a:pPr algn="l">
              <a:lnSpc>
                <a:spcPts val="3319"/>
              </a:lnSpc>
            </a:pPr>
            <a:r>
              <a:rPr lang="en-US" sz="2371" b="1">
                <a:solidFill>
                  <a:srgbClr val="FFFFFF"/>
                </a:solidFill>
                <a:latin typeface="Helios Extended Bold"/>
                <a:ea typeface="Helios Extended Bold"/>
                <a:cs typeface="Helios Extended Bold"/>
                <a:sym typeface="Helios Extended Bold"/>
              </a:rPr>
              <a:t>Ingoude Company</a:t>
            </a:r>
          </a:p>
        </p:txBody>
      </p:sp>
      <p:sp>
        <p:nvSpPr>
          <p:cNvPr id="14" name="Freeform 14"/>
          <p:cNvSpPr/>
          <p:nvPr/>
        </p:nvSpPr>
        <p:spPr>
          <a:xfrm>
            <a:off x="705484" y="115425"/>
            <a:ext cx="3904796" cy="1187709"/>
          </a:xfrm>
          <a:custGeom>
            <a:avLst/>
            <a:gdLst/>
            <a:ahLst/>
            <a:cxnLst/>
            <a:rect l="l" t="t" r="r" b="b"/>
            <a:pathLst>
              <a:path w="3904796" h="1187709">
                <a:moveTo>
                  <a:pt x="0" y="0"/>
                </a:moveTo>
                <a:lnTo>
                  <a:pt x="3904796" y="0"/>
                </a:lnTo>
                <a:lnTo>
                  <a:pt x="3904796" y="1187708"/>
                </a:lnTo>
                <a:lnTo>
                  <a:pt x="0" y="1187708"/>
                </a:lnTo>
                <a:lnTo>
                  <a:pt x="0" y="0"/>
                </a:lnTo>
                <a:close/>
              </a:path>
            </a:pathLst>
          </a:custGeom>
          <a:blipFill>
            <a:blip r:embed="rId5"/>
            <a:stretch>
              <a:fillRect/>
            </a:stretch>
          </a:blipFill>
        </p:spPr>
        <p:txBody>
          <a:bodyPr/>
          <a:lstStyle/>
          <a:p>
            <a:endParaRPr lang="es-SV"/>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AutoShape 2"/>
          <p:cNvSpPr/>
          <p:nvPr/>
        </p:nvSpPr>
        <p:spPr>
          <a:xfrm>
            <a:off x="1028700" y="3965325"/>
            <a:ext cx="1494277" cy="0"/>
          </a:xfrm>
          <a:prstGeom prst="line">
            <a:avLst/>
          </a:prstGeom>
          <a:ln w="114300" cap="flat">
            <a:solidFill>
              <a:srgbClr val="0B1320"/>
            </a:solidFill>
            <a:prstDash val="solid"/>
            <a:headEnd type="none" w="sm" len="sm"/>
            <a:tailEnd type="none" w="sm" len="sm"/>
          </a:ln>
        </p:spPr>
        <p:txBody>
          <a:bodyPr/>
          <a:lstStyle/>
          <a:p>
            <a:endParaRPr lang="es-SV"/>
          </a:p>
        </p:txBody>
      </p:sp>
      <p:sp>
        <p:nvSpPr>
          <p:cNvPr id="3" name="Freeform 3"/>
          <p:cNvSpPr/>
          <p:nvPr/>
        </p:nvSpPr>
        <p:spPr>
          <a:xfrm>
            <a:off x="1028700" y="377133"/>
            <a:ext cx="522920" cy="548867"/>
          </a:xfrm>
          <a:custGeom>
            <a:avLst/>
            <a:gdLst/>
            <a:ahLst/>
            <a:cxnLst/>
            <a:rect l="l" t="t" r="r" b="b"/>
            <a:pathLst>
              <a:path w="522920" h="548867">
                <a:moveTo>
                  <a:pt x="0" y="0"/>
                </a:moveTo>
                <a:lnTo>
                  <a:pt x="522920" y="0"/>
                </a:lnTo>
                <a:lnTo>
                  <a:pt x="522920" y="548867"/>
                </a:lnTo>
                <a:lnTo>
                  <a:pt x="0" y="5488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SV"/>
          </a:p>
        </p:txBody>
      </p:sp>
      <p:grpSp>
        <p:nvGrpSpPr>
          <p:cNvPr id="4" name="Group 4"/>
          <p:cNvGrpSpPr/>
          <p:nvPr/>
        </p:nvGrpSpPr>
        <p:grpSpPr>
          <a:xfrm>
            <a:off x="8191860" y="0"/>
            <a:ext cx="8617222" cy="5472481"/>
            <a:chOff x="0" y="0"/>
            <a:chExt cx="959904" cy="609600"/>
          </a:xfrm>
        </p:grpSpPr>
        <p:sp>
          <p:nvSpPr>
            <p:cNvPr id="5" name="Freeform 5"/>
            <p:cNvSpPr/>
            <p:nvPr/>
          </p:nvSpPr>
          <p:spPr>
            <a:xfrm>
              <a:off x="0" y="0"/>
              <a:ext cx="959904" cy="609600"/>
            </a:xfrm>
            <a:custGeom>
              <a:avLst/>
              <a:gdLst/>
              <a:ahLst/>
              <a:cxnLst/>
              <a:rect l="l" t="t" r="r" b="b"/>
              <a:pathLst>
                <a:path w="959904" h="609600">
                  <a:moveTo>
                    <a:pt x="756704" y="0"/>
                  </a:moveTo>
                  <a:lnTo>
                    <a:pt x="0" y="0"/>
                  </a:lnTo>
                  <a:lnTo>
                    <a:pt x="203200" y="609600"/>
                  </a:lnTo>
                  <a:lnTo>
                    <a:pt x="959904" y="609600"/>
                  </a:lnTo>
                  <a:lnTo>
                    <a:pt x="756704" y="0"/>
                  </a:lnTo>
                  <a:close/>
                </a:path>
              </a:pathLst>
            </a:custGeom>
            <a:solidFill>
              <a:srgbClr val="0B1320"/>
            </a:solidFill>
          </p:spPr>
          <p:txBody>
            <a:bodyPr/>
            <a:lstStyle/>
            <a:p>
              <a:endParaRPr lang="es-SV"/>
            </a:p>
          </p:txBody>
        </p:sp>
        <p:sp>
          <p:nvSpPr>
            <p:cNvPr id="6" name="TextBox 6"/>
            <p:cNvSpPr txBox="1"/>
            <p:nvPr/>
          </p:nvSpPr>
          <p:spPr>
            <a:xfrm>
              <a:off x="101600" y="-66675"/>
              <a:ext cx="756704" cy="676275"/>
            </a:xfrm>
            <a:prstGeom prst="rect">
              <a:avLst/>
            </a:prstGeom>
          </p:spPr>
          <p:txBody>
            <a:bodyPr lIns="50800" tIns="50800" rIns="50800" bIns="50800" rtlCol="0" anchor="ctr"/>
            <a:lstStyle/>
            <a:p>
              <a:pPr algn="ctr">
                <a:lnSpc>
                  <a:spcPts val="3319"/>
                </a:lnSpc>
              </a:pPr>
              <a:endParaRPr/>
            </a:p>
          </p:txBody>
        </p:sp>
      </p:grpSp>
      <p:grpSp>
        <p:nvGrpSpPr>
          <p:cNvPr id="7" name="Group 7"/>
          <p:cNvGrpSpPr/>
          <p:nvPr/>
        </p:nvGrpSpPr>
        <p:grpSpPr>
          <a:xfrm>
            <a:off x="8728652" y="-1142787"/>
            <a:ext cx="9559348" cy="11429787"/>
            <a:chOff x="0" y="0"/>
            <a:chExt cx="8603361" cy="10286746"/>
          </a:xfrm>
        </p:grpSpPr>
        <p:sp>
          <p:nvSpPr>
            <p:cNvPr id="8" name="Freeform 8"/>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stretch>
                <a:fillRect l="-56411" r="-56411"/>
              </a:stretch>
            </a:blipFill>
          </p:spPr>
          <p:txBody>
            <a:bodyPr/>
            <a:lstStyle/>
            <a:p>
              <a:endParaRPr lang="es-SV"/>
            </a:p>
          </p:txBody>
        </p:sp>
      </p:grpSp>
      <p:sp>
        <p:nvSpPr>
          <p:cNvPr id="9" name="TextBox 9"/>
          <p:cNvSpPr txBox="1"/>
          <p:nvPr/>
        </p:nvSpPr>
        <p:spPr>
          <a:xfrm>
            <a:off x="1239646" y="6992279"/>
            <a:ext cx="1899154" cy="919074"/>
          </a:xfrm>
          <a:prstGeom prst="rect">
            <a:avLst/>
          </a:prstGeom>
        </p:spPr>
        <p:txBody>
          <a:bodyPr lIns="0" tIns="0" rIns="0" bIns="0" rtlCol="0" anchor="t">
            <a:spAutoFit/>
          </a:bodyPr>
          <a:lstStyle/>
          <a:p>
            <a:pPr algn="l">
              <a:lnSpc>
                <a:spcPts val="7485"/>
              </a:lnSpc>
            </a:pPr>
            <a:r>
              <a:rPr lang="en-US" sz="5758">
                <a:solidFill>
                  <a:srgbClr val="FFFFFF"/>
                </a:solidFill>
                <a:latin typeface="League Spartan"/>
                <a:ea typeface="League Spartan"/>
                <a:cs typeface="League Spartan"/>
                <a:sym typeface="League Spartan"/>
              </a:rPr>
              <a:t>85%</a:t>
            </a:r>
          </a:p>
        </p:txBody>
      </p:sp>
      <p:sp>
        <p:nvSpPr>
          <p:cNvPr id="10" name="TextBox 10"/>
          <p:cNvSpPr txBox="1"/>
          <p:nvPr/>
        </p:nvSpPr>
        <p:spPr>
          <a:xfrm>
            <a:off x="1028700" y="2234247"/>
            <a:ext cx="7163160" cy="1548958"/>
          </a:xfrm>
          <a:prstGeom prst="rect">
            <a:avLst/>
          </a:prstGeom>
        </p:spPr>
        <p:txBody>
          <a:bodyPr lIns="0" tIns="0" rIns="0" bIns="0" rtlCol="0" anchor="t">
            <a:spAutoFit/>
          </a:bodyPr>
          <a:lstStyle/>
          <a:p>
            <a:pPr algn="l">
              <a:lnSpc>
                <a:spcPts val="6220"/>
              </a:lnSpc>
            </a:pPr>
            <a:r>
              <a:rPr lang="en-US" sz="4784">
                <a:solidFill>
                  <a:srgbClr val="0B1320"/>
                </a:solidFill>
                <a:latin typeface="League Spartan"/>
                <a:ea typeface="League Spartan"/>
                <a:cs typeface="League Spartan"/>
                <a:sym typeface="League Spartan"/>
              </a:rPr>
              <a:t>Otras acciones realizadas </a:t>
            </a:r>
          </a:p>
        </p:txBody>
      </p:sp>
      <p:sp>
        <p:nvSpPr>
          <p:cNvPr id="11" name="TextBox 11"/>
          <p:cNvSpPr txBox="1"/>
          <p:nvPr/>
        </p:nvSpPr>
        <p:spPr>
          <a:xfrm>
            <a:off x="1028700" y="4413000"/>
            <a:ext cx="7499927" cy="5049441"/>
          </a:xfrm>
          <a:prstGeom prst="rect">
            <a:avLst/>
          </a:prstGeom>
        </p:spPr>
        <p:txBody>
          <a:bodyPr lIns="0" tIns="0" rIns="0" bIns="0" rtlCol="0" anchor="t">
            <a:spAutoFit/>
          </a:bodyPr>
          <a:lstStyle/>
          <a:p>
            <a:pPr algn="just">
              <a:lnSpc>
                <a:spcPts val="4562"/>
              </a:lnSpc>
            </a:pPr>
            <a:r>
              <a:rPr lang="en-US" sz="2851">
                <a:solidFill>
                  <a:srgbClr val="0B1320"/>
                </a:solidFill>
                <a:latin typeface="Helios Extended"/>
                <a:ea typeface="Helios Extended"/>
                <a:cs typeface="Helios Extended"/>
                <a:sym typeface="Helios Extended"/>
              </a:rPr>
              <a:t>El 10 de febrero de 2025, se llevó a cabo el Taller para rellenado de formulario MEGAS Sociedad Civil, tomando en cuenta que la medición de gasto en SIDA requiere la información de tres sectores, principalmente el gobierno, sector privado y cooperación externa.                  </a:t>
            </a:r>
          </a:p>
          <a:p>
            <a:pPr algn="just">
              <a:lnSpc>
                <a:spcPts val="3762"/>
              </a:lnSpc>
            </a:pPr>
            <a:r>
              <a:rPr lang="en-US" sz="2351">
                <a:solidFill>
                  <a:srgbClr val="0B1320"/>
                </a:solidFill>
                <a:latin typeface="Helios Extended"/>
                <a:ea typeface="Helios Extended"/>
                <a:cs typeface="Helios Extended"/>
                <a:sym typeface="Helios Extended"/>
              </a:rPr>
              <a:t> </a:t>
            </a:r>
          </a:p>
        </p:txBody>
      </p:sp>
      <p:grpSp>
        <p:nvGrpSpPr>
          <p:cNvPr id="12" name="Group 12"/>
          <p:cNvGrpSpPr/>
          <p:nvPr/>
        </p:nvGrpSpPr>
        <p:grpSpPr>
          <a:xfrm>
            <a:off x="-4828313" y="6560491"/>
            <a:ext cx="5867934" cy="3726509"/>
            <a:chOff x="0" y="0"/>
            <a:chExt cx="959904" cy="609600"/>
          </a:xfrm>
        </p:grpSpPr>
        <p:sp>
          <p:nvSpPr>
            <p:cNvPr id="13" name="Freeform 13"/>
            <p:cNvSpPr/>
            <p:nvPr/>
          </p:nvSpPr>
          <p:spPr>
            <a:xfrm>
              <a:off x="0" y="0"/>
              <a:ext cx="959904" cy="609600"/>
            </a:xfrm>
            <a:custGeom>
              <a:avLst/>
              <a:gdLst/>
              <a:ahLst/>
              <a:cxnLst/>
              <a:rect l="l" t="t" r="r" b="b"/>
              <a:pathLst>
                <a:path w="959904" h="609600">
                  <a:moveTo>
                    <a:pt x="756704" y="0"/>
                  </a:moveTo>
                  <a:lnTo>
                    <a:pt x="0" y="0"/>
                  </a:lnTo>
                  <a:lnTo>
                    <a:pt x="203200" y="609600"/>
                  </a:lnTo>
                  <a:lnTo>
                    <a:pt x="959904" y="609600"/>
                  </a:lnTo>
                  <a:lnTo>
                    <a:pt x="756704" y="0"/>
                  </a:lnTo>
                  <a:close/>
                </a:path>
              </a:pathLst>
            </a:custGeom>
            <a:solidFill>
              <a:srgbClr val="0B1320"/>
            </a:solidFill>
          </p:spPr>
          <p:txBody>
            <a:bodyPr/>
            <a:lstStyle/>
            <a:p>
              <a:endParaRPr lang="es-SV"/>
            </a:p>
          </p:txBody>
        </p:sp>
        <p:sp>
          <p:nvSpPr>
            <p:cNvPr id="14" name="TextBox 14"/>
            <p:cNvSpPr txBox="1"/>
            <p:nvPr/>
          </p:nvSpPr>
          <p:spPr>
            <a:xfrm>
              <a:off x="101600" y="-66675"/>
              <a:ext cx="756704" cy="676275"/>
            </a:xfrm>
            <a:prstGeom prst="rect">
              <a:avLst/>
            </a:prstGeom>
          </p:spPr>
          <p:txBody>
            <a:bodyPr lIns="50800" tIns="50800" rIns="50800" bIns="50800" rtlCol="0" anchor="ctr"/>
            <a:lstStyle/>
            <a:p>
              <a:pPr algn="ctr">
                <a:lnSpc>
                  <a:spcPts val="3319"/>
                </a:lnSpc>
              </a:pPr>
              <a:endParaRPr/>
            </a:p>
          </p:txBody>
        </p:sp>
      </p:grpSp>
      <p:sp>
        <p:nvSpPr>
          <p:cNvPr id="15" name="Freeform 15"/>
          <p:cNvSpPr/>
          <p:nvPr/>
        </p:nvSpPr>
        <p:spPr>
          <a:xfrm>
            <a:off x="705484" y="115425"/>
            <a:ext cx="3904796" cy="1187709"/>
          </a:xfrm>
          <a:custGeom>
            <a:avLst/>
            <a:gdLst/>
            <a:ahLst/>
            <a:cxnLst/>
            <a:rect l="l" t="t" r="r" b="b"/>
            <a:pathLst>
              <a:path w="3904796" h="1187709">
                <a:moveTo>
                  <a:pt x="0" y="0"/>
                </a:moveTo>
                <a:lnTo>
                  <a:pt x="3904796" y="0"/>
                </a:lnTo>
                <a:lnTo>
                  <a:pt x="3904796" y="1187708"/>
                </a:lnTo>
                <a:lnTo>
                  <a:pt x="0" y="1187708"/>
                </a:lnTo>
                <a:lnTo>
                  <a:pt x="0" y="0"/>
                </a:lnTo>
                <a:close/>
              </a:path>
            </a:pathLst>
          </a:custGeom>
          <a:blipFill>
            <a:blip r:embed="rId5"/>
            <a:stretch>
              <a:fillRect/>
            </a:stretch>
          </a:blipFill>
        </p:spPr>
        <p:txBody>
          <a:bodyPr/>
          <a:lstStyle/>
          <a:p>
            <a:endParaRPr lang="es-S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71389" y="5494461"/>
            <a:ext cx="304958" cy="311181"/>
          </a:xfrm>
          <a:custGeom>
            <a:avLst/>
            <a:gdLst/>
            <a:ahLst/>
            <a:cxnLst/>
            <a:rect l="l" t="t" r="r" b="b"/>
            <a:pathLst>
              <a:path w="304958" h="311181">
                <a:moveTo>
                  <a:pt x="0" y="0"/>
                </a:moveTo>
                <a:lnTo>
                  <a:pt x="304958" y="0"/>
                </a:lnTo>
                <a:lnTo>
                  <a:pt x="304958" y="311181"/>
                </a:lnTo>
                <a:lnTo>
                  <a:pt x="0" y="3111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SV"/>
          </a:p>
        </p:txBody>
      </p:sp>
      <p:sp>
        <p:nvSpPr>
          <p:cNvPr id="3" name="Freeform 3"/>
          <p:cNvSpPr/>
          <p:nvPr/>
        </p:nvSpPr>
        <p:spPr>
          <a:xfrm>
            <a:off x="705484" y="115425"/>
            <a:ext cx="3904796" cy="1187709"/>
          </a:xfrm>
          <a:custGeom>
            <a:avLst/>
            <a:gdLst/>
            <a:ahLst/>
            <a:cxnLst/>
            <a:rect l="l" t="t" r="r" b="b"/>
            <a:pathLst>
              <a:path w="3904796" h="1187709">
                <a:moveTo>
                  <a:pt x="0" y="0"/>
                </a:moveTo>
                <a:lnTo>
                  <a:pt x="3904796" y="0"/>
                </a:lnTo>
                <a:lnTo>
                  <a:pt x="3904796" y="1187708"/>
                </a:lnTo>
                <a:lnTo>
                  <a:pt x="0" y="1187708"/>
                </a:lnTo>
                <a:lnTo>
                  <a:pt x="0" y="0"/>
                </a:lnTo>
                <a:close/>
              </a:path>
            </a:pathLst>
          </a:custGeom>
          <a:blipFill>
            <a:blip r:embed="rId4"/>
            <a:stretch>
              <a:fillRect/>
            </a:stretch>
          </a:blipFill>
        </p:spPr>
        <p:txBody>
          <a:bodyPr/>
          <a:lstStyle/>
          <a:p>
            <a:endParaRPr lang="es-SV"/>
          </a:p>
        </p:txBody>
      </p:sp>
      <p:sp>
        <p:nvSpPr>
          <p:cNvPr id="4" name="Freeform 4"/>
          <p:cNvSpPr/>
          <p:nvPr/>
        </p:nvSpPr>
        <p:spPr>
          <a:xfrm>
            <a:off x="3493371" y="2925628"/>
            <a:ext cx="11301259" cy="4435744"/>
          </a:xfrm>
          <a:custGeom>
            <a:avLst/>
            <a:gdLst/>
            <a:ahLst/>
            <a:cxnLst/>
            <a:rect l="l" t="t" r="r" b="b"/>
            <a:pathLst>
              <a:path w="11301259" h="4435744">
                <a:moveTo>
                  <a:pt x="0" y="0"/>
                </a:moveTo>
                <a:lnTo>
                  <a:pt x="11301258" y="0"/>
                </a:lnTo>
                <a:lnTo>
                  <a:pt x="11301258" y="4435744"/>
                </a:lnTo>
                <a:lnTo>
                  <a:pt x="0" y="4435744"/>
                </a:lnTo>
                <a:lnTo>
                  <a:pt x="0" y="0"/>
                </a:lnTo>
                <a:close/>
              </a:path>
            </a:pathLst>
          </a:custGeom>
          <a:blipFill>
            <a:blip r:embed="rId5"/>
            <a:stretch>
              <a:fillRect/>
            </a:stretch>
          </a:blipFill>
        </p:spPr>
        <p:txBody>
          <a:bodyPr/>
          <a:lstStyle/>
          <a:p>
            <a:endParaRPr lang="es-S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154</Words>
  <Application>Microsoft Office PowerPoint</Application>
  <PresentationFormat>Personalizado</PresentationFormat>
  <Paragraphs>19</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League Spartan</vt:lpstr>
      <vt:lpstr>Calibri</vt:lpstr>
      <vt:lpstr>Helios Extended Bold</vt:lpstr>
      <vt:lpstr>Helios Extended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dc:title>
  <dc:creator>María Eugenia Ochoa Valencia</dc:creator>
  <cp:lastModifiedBy>Administración y Comunicaciones MCP</cp:lastModifiedBy>
  <cp:revision>2</cp:revision>
  <dcterms:created xsi:type="dcterms:W3CDTF">2006-08-16T00:00:00Z</dcterms:created>
  <dcterms:modified xsi:type="dcterms:W3CDTF">2025-04-08T17:34:06Z</dcterms:modified>
  <dc:identifier>DAGj_jH2U2M</dc:identifier>
</cp:coreProperties>
</file>