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sldIdLst>
    <p:sldId id="256" r:id="rId2"/>
    <p:sldId id="257" r:id="rId3"/>
    <p:sldId id="276" r:id="rId4"/>
    <p:sldId id="265" r:id="rId5"/>
    <p:sldId id="269" r:id="rId6"/>
    <p:sldId id="271" r:id="rId7"/>
    <p:sldId id="277" r:id="rId8"/>
    <p:sldId id="263" r:id="rId9"/>
    <p:sldId id="267" r:id="rId10"/>
    <p:sldId id="268" r:id="rId11"/>
  </p:sldIdLst>
  <p:sldSz cx="18288000" cy="10287000"/>
  <p:notesSz cx="6858000" cy="9144000"/>
  <p:embeddedFontLst>
    <p:embeddedFont>
      <p:font typeface="Arial Black" panose="020B0A04020102020204" pitchFamily="34" charset="0"/>
      <p:bold r:id="rId13"/>
    </p:embeddedFont>
    <p:embeddedFont>
      <p:font typeface="Cambria" panose="02040503050406030204" pitchFamily="18" charset="0"/>
      <p:regular r:id="rId14"/>
      <p:bold r:id="rId15"/>
      <p:italic r:id="rId16"/>
      <p:boldItalic r:id="rId17"/>
    </p:embeddedFont>
    <p:embeddedFont>
      <p:font typeface="Open Sans" panose="020B0606030504020204" pitchFamily="34" charset="0"/>
      <p:regular r:id="rId18"/>
      <p:bold r:id="rId19"/>
      <p:italic r:id="rId20"/>
      <p:boldItalic r:id="rId21"/>
    </p:embeddedFont>
    <p:embeddedFont>
      <p:font typeface="Questrial" pitchFamily="2" charset="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B6829E-20DF-49AD-8D66-FC8D7CC7322C}" v="3" dt="2025-06-09T15:31:31.6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37" d="100"/>
          <a:sy n="37" d="100"/>
        </p:scale>
        <p:origin x="98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SV"/>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94A2C7-D05E-4999-96B4-469F228E2F15}" type="datetimeFigureOut">
              <a:rPr lang="es-SV" smtClean="0"/>
              <a:t>9/6/2025</a:t>
            </a:fld>
            <a:endParaRPr lang="es-SV"/>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SV"/>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SV"/>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409B4E-A1AF-424B-B0FB-D01E8C0F0DFF}" type="slidenum">
              <a:rPr lang="es-SV" smtClean="0"/>
              <a:t>‹Nº›</a:t>
            </a:fld>
            <a:endParaRPr lang="es-SV"/>
          </a:p>
        </p:txBody>
      </p:sp>
    </p:spTree>
    <p:extLst>
      <p:ext uri="{BB962C8B-B14F-4D97-AF65-F5344CB8AC3E}">
        <p14:creationId xmlns:p14="http://schemas.microsoft.com/office/powerpoint/2010/main" val="4061008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dirty="0"/>
          </a:p>
        </p:txBody>
      </p:sp>
      <p:sp>
        <p:nvSpPr>
          <p:cNvPr id="4" name="Marcador de número de diapositiva 3"/>
          <p:cNvSpPr>
            <a:spLocks noGrp="1"/>
          </p:cNvSpPr>
          <p:nvPr>
            <p:ph type="sldNum" sz="quarter" idx="5"/>
          </p:nvPr>
        </p:nvSpPr>
        <p:spPr/>
        <p:txBody>
          <a:bodyPr/>
          <a:lstStyle/>
          <a:p>
            <a:fld id="{59409B4E-A1AF-424B-B0FB-D01E8C0F0DFF}" type="slidenum">
              <a:rPr lang="es-SV" smtClean="0"/>
              <a:t>5</a:t>
            </a:fld>
            <a:endParaRPr lang="es-SV"/>
          </a:p>
        </p:txBody>
      </p:sp>
    </p:spTree>
    <p:extLst>
      <p:ext uri="{BB962C8B-B14F-4D97-AF65-F5344CB8AC3E}">
        <p14:creationId xmlns:p14="http://schemas.microsoft.com/office/powerpoint/2010/main" val="614828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grpSp>
        <p:nvGrpSpPr>
          <p:cNvPr id="2" name="Group 2"/>
          <p:cNvGrpSpPr/>
          <p:nvPr/>
        </p:nvGrpSpPr>
        <p:grpSpPr>
          <a:xfrm>
            <a:off x="0" y="-498097"/>
            <a:ext cx="4675012" cy="1149574"/>
            <a:chOff x="0" y="0"/>
            <a:chExt cx="986431" cy="242561"/>
          </a:xfrm>
        </p:grpSpPr>
        <p:sp>
          <p:nvSpPr>
            <p:cNvPr id="3" name="Freeform 3"/>
            <p:cNvSpPr/>
            <p:nvPr/>
          </p:nvSpPr>
          <p:spPr>
            <a:xfrm>
              <a:off x="0" y="0"/>
              <a:ext cx="986431" cy="242561"/>
            </a:xfrm>
            <a:custGeom>
              <a:avLst/>
              <a:gdLst/>
              <a:ahLst/>
              <a:cxnLst/>
              <a:rect l="l" t="t" r="r" b="b"/>
              <a:pathLst>
                <a:path w="986431" h="242561">
                  <a:moveTo>
                    <a:pt x="0" y="0"/>
                  </a:moveTo>
                  <a:lnTo>
                    <a:pt x="986431" y="0"/>
                  </a:lnTo>
                  <a:lnTo>
                    <a:pt x="986431" y="242561"/>
                  </a:lnTo>
                  <a:lnTo>
                    <a:pt x="0" y="242561"/>
                  </a:lnTo>
                  <a:close/>
                </a:path>
              </a:pathLst>
            </a:custGeom>
            <a:solidFill>
              <a:srgbClr val="FFDE59"/>
            </a:solidFill>
          </p:spPr>
          <p:txBody>
            <a:bodyPr/>
            <a:lstStyle/>
            <a:p>
              <a:endParaRPr lang="es-SV"/>
            </a:p>
          </p:txBody>
        </p:sp>
        <p:sp>
          <p:nvSpPr>
            <p:cNvPr id="4" name="TextBox 4"/>
            <p:cNvSpPr txBox="1"/>
            <p:nvPr/>
          </p:nvSpPr>
          <p:spPr>
            <a:xfrm>
              <a:off x="0" y="-28575"/>
              <a:ext cx="986431" cy="271136"/>
            </a:xfrm>
            <a:prstGeom prst="rect">
              <a:avLst/>
            </a:prstGeom>
          </p:spPr>
          <p:txBody>
            <a:bodyPr lIns="71438" tIns="71438" rIns="71438" bIns="71438" rtlCol="0" anchor="ctr"/>
            <a:lstStyle/>
            <a:p>
              <a:pPr algn="ctr">
                <a:lnSpc>
                  <a:spcPts val="2091"/>
                </a:lnSpc>
              </a:pPr>
              <a:endParaRPr/>
            </a:p>
          </p:txBody>
        </p:sp>
      </p:grpSp>
      <p:grpSp>
        <p:nvGrpSpPr>
          <p:cNvPr id="5" name="Group 5"/>
          <p:cNvGrpSpPr/>
          <p:nvPr/>
        </p:nvGrpSpPr>
        <p:grpSpPr>
          <a:xfrm>
            <a:off x="0" y="9712837"/>
            <a:ext cx="4669941" cy="1148327"/>
            <a:chOff x="0" y="0"/>
            <a:chExt cx="986431" cy="242561"/>
          </a:xfrm>
        </p:grpSpPr>
        <p:sp>
          <p:nvSpPr>
            <p:cNvPr id="6" name="Freeform 6"/>
            <p:cNvSpPr/>
            <p:nvPr/>
          </p:nvSpPr>
          <p:spPr>
            <a:xfrm>
              <a:off x="0" y="0"/>
              <a:ext cx="986431" cy="242561"/>
            </a:xfrm>
            <a:custGeom>
              <a:avLst/>
              <a:gdLst/>
              <a:ahLst/>
              <a:cxnLst/>
              <a:rect l="l" t="t" r="r" b="b"/>
              <a:pathLst>
                <a:path w="986431" h="242561">
                  <a:moveTo>
                    <a:pt x="0" y="0"/>
                  </a:moveTo>
                  <a:lnTo>
                    <a:pt x="986431" y="0"/>
                  </a:lnTo>
                  <a:lnTo>
                    <a:pt x="986431" y="242561"/>
                  </a:lnTo>
                  <a:lnTo>
                    <a:pt x="0" y="242561"/>
                  </a:lnTo>
                  <a:close/>
                </a:path>
              </a:pathLst>
            </a:custGeom>
            <a:solidFill>
              <a:srgbClr val="FFDE59"/>
            </a:solidFill>
          </p:spPr>
          <p:txBody>
            <a:bodyPr/>
            <a:lstStyle/>
            <a:p>
              <a:endParaRPr lang="es-SV"/>
            </a:p>
          </p:txBody>
        </p:sp>
        <p:sp>
          <p:nvSpPr>
            <p:cNvPr id="7" name="TextBox 7"/>
            <p:cNvSpPr txBox="1"/>
            <p:nvPr/>
          </p:nvSpPr>
          <p:spPr>
            <a:xfrm>
              <a:off x="0" y="-28575"/>
              <a:ext cx="986431" cy="271136"/>
            </a:xfrm>
            <a:prstGeom prst="rect">
              <a:avLst/>
            </a:prstGeom>
          </p:spPr>
          <p:txBody>
            <a:bodyPr lIns="71438" tIns="71438" rIns="71438" bIns="71438" rtlCol="0" anchor="ctr"/>
            <a:lstStyle/>
            <a:p>
              <a:pPr algn="ctr">
                <a:lnSpc>
                  <a:spcPts val="2091"/>
                </a:lnSpc>
              </a:pPr>
              <a:endParaRPr/>
            </a:p>
          </p:txBody>
        </p:sp>
      </p:grpSp>
      <p:grpSp>
        <p:nvGrpSpPr>
          <p:cNvPr id="8" name="Group 8"/>
          <p:cNvGrpSpPr/>
          <p:nvPr/>
        </p:nvGrpSpPr>
        <p:grpSpPr>
          <a:xfrm>
            <a:off x="3846830" y="-498097"/>
            <a:ext cx="4092791" cy="1149574"/>
            <a:chOff x="0" y="0"/>
            <a:chExt cx="863582" cy="242561"/>
          </a:xfrm>
        </p:grpSpPr>
        <p:sp>
          <p:nvSpPr>
            <p:cNvPr id="9" name="Freeform 9"/>
            <p:cNvSpPr/>
            <p:nvPr/>
          </p:nvSpPr>
          <p:spPr>
            <a:xfrm>
              <a:off x="0" y="0"/>
              <a:ext cx="863582" cy="242561"/>
            </a:xfrm>
            <a:custGeom>
              <a:avLst/>
              <a:gdLst/>
              <a:ahLst/>
              <a:cxnLst/>
              <a:rect l="l" t="t" r="r" b="b"/>
              <a:pathLst>
                <a:path w="863582" h="242561">
                  <a:moveTo>
                    <a:pt x="0" y="0"/>
                  </a:moveTo>
                  <a:lnTo>
                    <a:pt x="863582" y="0"/>
                  </a:lnTo>
                  <a:lnTo>
                    <a:pt x="863582" y="242561"/>
                  </a:lnTo>
                  <a:lnTo>
                    <a:pt x="0" y="242561"/>
                  </a:lnTo>
                  <a:close/>
                </a:path>
              </a:pathLst>
            </a:custGeom>
            <a:solidFill>
              <a:srgbClr val="FF914D"/>
            </a:solidFill>
          </p:spPr>
          <p:txBody>
            <a:bodyPr/>
            <a:lstStyle/>
            <a:p>
              <a:endParaRPr lang="es-SV"/>
            </a:p>
          </p:txBody>
        </p:sp>
        <p:sp>
          <p:nvSpPr>
            <p:cNvPr id="10" name="TextBox 10"/>
            <p:cNvSpPr txBox="1"/>
            <p:nvPr/>
          </p:nvSpPr>
          <p:spPr>
            <a:xfrm>
              <a:off x="0" y="-28575"/>
              <a:ext cx="863582" cy="271136"/>
            </a:xfrm>
            <a:prstGeom prst="rect">
              <a:avLst/>
            </a:prstGeom>
          </p:spPr>
          <p:txBody>
            <a:bodyPr lIns="71438" tIns="71438" rIns="71438" bIns="71438" rtlCol="0" anchor="ctr"/>
            <a:lstStyle/>
            <a:p>
              <a:pPr algn="ctr">
                <a:lnSpc>
                  <a:spcPts val="2091"/>
                </a:lnSpc>
              </a:pPr>
              <a:endParaRPr/>
            </a:p>
          </p:txBody>
        </p:sp>
      </p:grpSp>
      <p:grpSp>
        <p:nvGrpSpPr>
          <p:cNvPr id="11" name="Group 11"/>
          <p:cNvGrpSpPr/>
          <p:nvPr/>
        </p:nvGrpSpPr>
        <p:grpSpPr>
          <a:xfrm>
            <a:off x="3842658" y="9712837"/>
            <a:ext cx="4088351" cy="1148327"/>
            <a:chOff x="0" y="0"/>
            <a:chExt cx="863582" cy="242561"/>
          </a:xfrm>
        </p:grpSpPr>
        <p:sp>
          <p:nvSpPr>
            <p:cNvPr id="12" name="Freeform 12"/>
            <p:cNvSpPr/>
            <p:nvPr/>
          </p:nvSpPr>
          <p:spPr>
            <a:xfrm>
              <a:off x="0" y="0"/>
              <a:ext cx="863582" cy="242561"/>
            </a:xfrm>
            <a:custGeom>
              <a:avLst/>
              <a:gdLst/>
              <a:ahLst/>
              <a:cxnLst/>
              <a:rect l="l" t="t" r="r" b="b"/>
              <a:pathLst>
                <a:path w="863582" h="242561">
                  <a:moveTo>
                    <a:pt x="0" y="0"/>
                  </a:moveTo>
                  <a:lnTo>
                    <a:pt x="863582" y="0"/>
                  </a:lnTo>
                  <a:lnTo>
                    <a:pt x="863582" y="242561"/>
                  </a:lnTo>
                  <a:lnTo>
                    <a:pt x="0" y="242561"/>
                  </a:lnTo>
                  <a:close/>
                </a:path>
              </a:pathLst>
            </a:custGeom>
            <a:solidFill>
              <a:srgbClr val="FF914D"/>
            </a:solidFill>
          </p:spPr>
          <p:txBody>
            <a:bodyPr/>
            <a:lstStyle/>
            <a:p>
              <a:endParaRPr lang="es-SV"/>
            </a:p>
          </p:txBody>
        </p:sp>
        <p:sp>
          <p:nvSpPr>
            <p:cNvPr id="13" name="TextBox 13"/>
            <p:cNvSpPr txBox="1"/>
            <p:nvPr/>
          </p:nvSpPr>
          <p:spPr>
            <a:xfrm>
              <a:off x="0" y="-28575"/>
              <a:ext cx="863582" cy="271136"/>
            </a:xfrm>
            <a:prstGeom prst="rect">
              <a:avLst/>
            </a:prstGeom>
          </p:spPr>
          <p:txBody>
            <a:bodyPr lIns="71438" tIns="71438" rIns="71438" bIns="71438" rtlCol="0" anchor="ctr"/>
            <a:lstStyle/>
            <a:p>
              <a:pPr algn="ctr">
                <a:lnSpc>
                  <a:spcPts val="2091"/>
                </a:lnSpc>
              </a:pPr>
              <a:endParaRPr/>
            </a:p>
          </p:txBody>
        </p:sp>
      </p:grpSp>
      <p:grpSp>
        <p:nvGrpSpPr>
          <p:cNvPr id="14" name="Group 14"/>
          <p:cNvGrpSpPr/>
          <p:nvPr/>
        </p:nvGrpSpPr>
        <p:grpSpPr>
          <a:xfrm>
            <a:off x="7111439" y="-498097"/>
            <a:ext cx="3760329" cy="1149574"/>
            <a:chOff x="0" y="0"/>
            <a:chExt cx="793433" cy="242561"/>
          </a:xfrm>
        </p:grpSpPr>
        <p:sp>
          <p:nvSpPr>
            <p:cNvPr id="15" name="Freeform 15"/>
            <p:cNvSpPr/>
            <p:nvPr/>
          </p:nvSpPr>
          <p:spPr>
            <a:xfrm>
              <a:off x="0" y="0"/>
              <a:ext cx="793433" cy="242561"/>
            </a:xfrm>
            <a:custGeom>
              <a:avLst/>
              <a:gdLst/>
              <a:ahLst/>
              <a:cxnLst/>
              <a:rect l="l" t="t" r="r" b="b"/>
              <a:pathLst>
                <a:path w="793433" h="242561">
                  <a:moveTo>
                    <a:pt x="0" y="0"/>
                  </a:moveTo>
                  <a:lnTo>
                    <a:pt x="793433" y="0"/>
                  </a:lnTo>
                  <a:lnTo>
                    <a:pt x="793433" y="242561"/>
                  </a:lnTo>
                  <a:lnTo>
                    <a:pt x="0" y="242561"/>
                  </a:lnTo>
                  <a:close/>
                </a:path>
              </a:pathLst>
            </a:custGeom>
            <a:solidFill>
              <a:srgbClr val="F87A7A"/>
            </a:solidFill>
          </p:spPr>
          <p:txBody>
            <a:bodyPr/>
            <a:lstStyle/>
            <a:p>
              <a:endParaRPr lang="es-SV"/>
            </a:p>
          </p:txBody>
        </p:sp>
        <p:sp>
          <p:nvSpPr>
            <p:cNvPr id="16" name="TextBox 16"/>
            <p:cNvSpPr txBox="1"/>
            <p:nvPr/>
          </p:nvSpPr>
          <p:spPr>
            <a:xfrm>
              <a:off x="0" y="-28575"/>
              <a:ext cx="793433" cy="271136"/>
            </a:xfrm>
            <a:prstGeom prst="rect">
              <a:avLst/>
            </a:prstGeom>
          </p:spPr>
          <p:txBody>
            <a:bodyPr lIns="71438" tIns="71438" rIns="71438" bIns="71438" rtlCol="0" anchor="ctr"/>
            <a:lstStyle/>
            <a:p>
              <a:pPr algn="ctr">
                <a:lnSpc>
                  <a:spcPts val="2091"/>
                </a:lnSpc>
              </a:pPr>
              <a:endParaRPr/>
            </a:p>
          </p:txBody>
        </p:sp>
      </p:grpSp>
      <p:grpSp>
        <p:nvGrpSpPr>
          <p:cNvPr id="17" name="Group 17"/>
          <p:cNvGrpSpPr/>
          <p:nvPr/>
        </p:nvGrpSpPr>
        <p:grpSpPr>
          <a:xfrm>
            <a:off x="7103726" y="9712837"/>
            <a:ext cx="3756250" cy="1148327"/>
            <a:chOff x="0" y="0"/>
            <a:chExt cx="793433" cy="242561"/>
          </a:xfrm>
        </p:grpSpPr>
        <p:sp>
          <p:nvSpPr>
            <p:cNvPr id="18" name="Freeform 18"/>
            <p:cNvSpPr/>
            <p:nvPr/>
          </p:nvSpPr>
          <p:spPr>
            <a:xfrm>
              <a:off x="0" y="0"/>
              <a:ext cx="793433" cy="242561"/>
            </a:xfrm>
            <a:custGeom>
              <a:avLst/>
              <a:gdLst/>
              <a:ahLst/>
              <a:cxnLst/>
              <a:rect l="l" t="t" r="r" b="b"/>
              <a:pathLst>
                <a:path w="793433" h="242561">
                  <a:moveTo>
                    <a:pt x="0" y="0"/>
                  </a:moveTo>
                  <a:lnTo>
                    <a:pt x="793433" y="0"/>
                  </a:lnTo>
                  <a:lnTo>
                    <a:pt x="793433" y="242561"/>
                  </a:lnTo>
                  <a:lnTo>
                    <a:pt x="0" y="242561"/>
                  </a:lnTo>
                  <a:close/>
                </a:path>
              </a:pathLst>
            </a:custGeom>
            <a:solidFill>
              <a:srgbClr val="F87A7A"/>
            </a:solidFill>
          </p:spPr>
          <p:txBody>
            <a:bodyPr/>
            <a:lstStyle/>
            <a:p>
              <a:endParaRPr lang="es-SV"/>
            </a:p>
          </p:txBody>
        </p:sp>
        <p:sp>
          <p:nvSpPr>
            <p:cNvPr id="19" name="TextBox 19"/>
            <p:cNvSpPr txBox="1"/>
            <p:nvPr/>
          </p:nvSpPr>
          <p:spPr>
            <a:xfrm>
              <a:off x="0" y="-28575"/>
              <a:ext cx="793433" cy="271136"/>
            </a:xfrm>
            <a:prstGeom prst="rect">
              <a:avLst/>
            </a:prstGeom>
          </p:spPr>
          <p:txBody>
            <a:bodyPr lIns="71438" tIns="71438" rIns="71438" bIns="71438" rtlCol="0" anchor="ctr"/>
            <a:lstStyle/>
            <a:p>
              <a:pPr algn="ctr">
                <a:lnSpc>
                  <a:spcPts val="2091"/>
                </a:lnSpc>
              </a:pPr>
              <a:endParaRPr/>
            </a:p>
          </p:txBody>
        </p:sp>
      </p:grpSp>
      <p:grpSp>
        <p:nvGrpSpPr>
          <p:cNvPr id="20" name="Group 20"/>
          <p:cNvGrpSpPr/>
          <p:nvPr/>
        </p:nvGrpSpPr>
        <p:grpSpPr>
          <a:xfrm>
            <a:off x="10043587" y="-498097"/>
            <a:ext cx="3648841" cy="1149574"/>
            <a:chOff x="0" y="0"/>
            <a:chExt cx="769908" cy="242561"/>
          </a:xfrm>
        </p:grpSpPr>
        <p:sp>
          <p:nvSpPr>
            <p:cNvPr id="21" name="Freeform 21"/>
            <p:cNvSpPr/>
            <p:nvPr/>
          </p:nvSpPr>
          <p:spPr>
            <a:xfrm>
              <a:off x="0" y="0"/>
              <a:ext cx="769908" cy="242561"/>
            </a:xfrm>
            <a:custGeom>
              <a:avLst/>
              <a:gdLst/>
              <a:ahLst/>
              <a:cxnLst/>
              <a:rect l="l" t="t" r="r" b="b"/>
              <a:pathLst>
                <a:path w="769908" h="242561">
                  <a:moveTo>
                    <a:pt x="0" y="0"/>
                  </a:moveTo>
                  <a:lnTo>
                    <a:pt x="769908" y="0"/>
                  </a:lnTo>
                  <a:lnTo>
                    <a:pt x="769908" y="242561"/>
                  </a:lnTo>
                  <a:lnTo>
                    <a:pt x="0" y="242561"/>
                  </a:lnTo>
                  <a:close/>
                </a:path>
              </a:pathLst>
            </a:custGeom>
            <a:solidFill>
              <a:srgbClr val="EBB2D2"/>
            </a:solidFill>
          </p:spPr>
          <p:txBody>
            <a:bodyPr/>
            <a:lstStyle/>
            <a:p>
              <a:endParaRPr lang="es-SV"/>
            </a:p>
          </p:txBody>
        </p:sp>
        <p:sp>
          <p:nvSpPr>
            <p:cNvPr id="22" name="TextBox 22"/>
            <p:cNvSpPr txBox="1"/>
            <p:nvPr/>
          </p:nvSpPr>
          <p:spPr>
            <a:xfrm>
              <a:off x="0" y="-28575"/>
              <a:ext cx="769908" cy="271136"/>
            </a:xfrm>
            <a:prstGeom prst="rect">
              <a:avLst/>
            </a:prstGeom>
          </p:spPr>
          <p:txBody>
            <a:bodyPr lIns="71438" tIns="71438" rIns="71438" bIns="71438" rtlCol="0" anchor="ctr"/>
            <a:lstStyle/>
            <a:p>
              <a:pPr algn="ctr">
                <a:lnSpc>
                  <a:spcPts val="2091"/>
                </a:lnSpc>
              </a:pPr>
              <a:endParaRPr/>
            </a:p>
          </p:txBody>
        </p:sp>
      </p:grpSp>
      <p:grpSp>
        <p:nvGrpSpPr>
          <p:cNvPr id="23" name="Group 23"/>
          <p:cNvGrpSpPr/>
          <p:nvPr/>
        </p:nvGrpSpPr>
        <p:grpSpPr>
          <a:xfrm>
            <a:off x="10032693" y="9712837"/>
            <a:ext cx="3644883" cy="1148327"/>
            <a:chOff x="0" y="0"/>
            <a:chExt cx="769908" cy="242561"/>
          </a:xfrm>
        </p:grpSpPr>
        <p:sp>
          <p:nvSpPr>
            <p:cNvPr id="24" name="Freeform 24"/>
            <p:cNvSpPr/>
            <p:nvPr/>
          </p:nvSpPr>
          <p:spPr>
            <a:xfrm>
              <a:off x="0" y="0"/>
              <a:ext cx="769908" cy="242561"/>
            </a:xfrm>
            <a:custGeom>
              <a:avLst/>
              <a:gdLst/>
              <a:ahLst/>
              <a:cxnLst/>
              <a:rect l="l" t="t" r="r" b="b"/>
              <a:pathLst>
                <a:path w="769908" h="242561">
                  <a:moveTo>
                    <a:pt x="0" y="0"/>
                  </a:moveTo>
                  <a:lnTo>
                    <a:pt x="769908" y="0"/>
                  </a:lnTo>
                  <a:lnTo>
                    <a:pt x="769908" y="242561"/>
                  </a:lnTo>
                  <a:lnTo>
                    <a:pt x="0" y="242561"/>
                  </a:lnTo>
                  <a:close/>
                </a:path>
              </a:pathLst>
            </a:custGeom>
            <a:solidFill>
              <a:srgbClr val="EBB2D2"/>
            </a:solidFill>
          </p:spPr>
          <p:txBody>
            <a:bodyPr/>
            <a:lstStyle/>
            <a:p>
              <a:endParaRPr lang="es-SV"/>
            </a:p>
          </p:txBody>
        </p:sp>
        <p:sp>
          <p:nvSpPr>
            <p:cNvPr id="25" name="TextBox 25"/>
            <p:cNvSpPr txBox="1"/>
            <p:nvPr/>
          </p:nvSpPr>
          <p:spPr>
            <a:xfrm>
              <a:off x="0" y="-28575"/>
              <a:ext cx="769908" cy="271136"/>
            </a:xfrm>
            <a:prstGeom prst="rect">
              <a:avLst/>
            </a:prstGeom>
          </p:spPr>
          <p:txBody>
            <a:bodyPr lIns="71438" tIns="71438" rIns="71438" bIns="71438" rtlCol="0" anchor="ctr"/>
            <a:lstStyle/>
            <a:p>
              <a:pPr algn="ctr">
                <a:lnSpc>
                  <a:spcPts val="2091"/>
                </a:lnSpc>
              </a:pPr>
              <a:endParaRPr/>
            </a:p>
          </p:txBody>
        </p:sp>
      </p:grpSp>
      <p:grpSp>
        <p:nvGrpSpPr>
          <p:cNvPr id="26" name="Group 26"/>
          <p:cNvGrpSpPr/>
          <p:nvPr/>
        </p:nvGrpSpPr>
        <p:grpSpPr>
          <a:xfrm>
            <a:off x="12864246" y="-498097"/>
            <a:ext cx="5443613" cy="1149574"/>
            <a:chOff x="0" y="0"/>
            <a:chExt cx="1148607" cy="242561"/>
          </a:xfrm>
        </p:grpSpPr>
        <p:sp>
          <p:nvSpPr>
            <p:cNvPr id="27" name="Freeform 27"/>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28" name="TextBox 28"/>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grpSp>
        <p:nvGrpSpPr>
          <p:cNvPr id="29" name="Group 29"/>
          <p:cNvGrpSpPr/>
          <p:nvPr/>
        </p:nvGrpSpPr>
        <p:grpSpPr>
          <a:xfrm>
            <a:off x="12850292" y="9712837"/>
            <a:ext cx="5437708" cy="1148327"/>
            <a:chOff x="0" y="0"/>
            <a:chExt cx="1148607" cy="242561"/>
          </a:xfrm>
        </p:grpSpPr>
        <p:sp>
          <p:nvSpPr>
            <p:cNvPr id="30" name="Freeform 30"/>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31" name="TextBox 31"/>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sp>
        <p:nvSpPr>
          <p:cNvPr id="32" name="TextBox 32"/>
          <p:cNvSpPr txBox="1"/>
          <p:nvPr/>
        </p:nvSpPr>
        <p:spPr>
          <a:xfrm>
            <a:off x="1344714" y="2317316"/>
            <a:ext cx="16230600" cy="3845671"/>
          </a:xfrm>
          <a:prstGeom prst="rect">
            <a:avLst/>
          </a:prstGeom>
        </p:spPr>
        <p:txBody>
          <a:bodyPr lIns="0" tIns="0" rIns="0" bIns="0" rtlCol="0" anchor="t">
            <a:spAutoFit/>
          </a:bodyPr>
          <a:lstStyle/>
          <a:p>
            <a:pPr algn="ctr">
              <a:lnSpc>
                <a:spcPts val="5942"/>
              </a:lnSpc>
            </a:pPr>
            <a:r>
              <a:rPr lang="en-US" sz="5606" dirty="0">
                <a:solidFill>
                  <a:srgbClr val="000000"/>
                </a:solidFill>
                <a:latin typeface="Questrial"/>
                <a:ea typeface="Questrial"/>
                <a:cs typeface="Questrial"/>
                <a:sym typeface="Questrial"/>
              </a:rPr>
              <a:t>Proceso de Elección de representantes ante el MCP-ES</a:t>
            </a:r>
          </a:p>
          <a:p>
            <a:pPr algn="ctr">
              <a:lnSpc>
                <a:spcPts val="5942"/>
              </a:lnSpc>
            </a:pPr>
            <a:r>
              <a:rPr lang="en-US" sz="5606" dirty="0">
                <a:solidFill>
                  <a:srgbClr val="000000"/>
                </a:solidFill>
                <a:latin typeface="Questrial"/>
                <a:ea typeface="Questrial"/>
                <a:cs typeface="Questrial"/>
                <a:sym typeface="Questrial"/>
              </a:rPr>
              <a:t>Del Subsector de ONG´s Nacionales</a:t>
            </a:r>
          </a:p>
          <a:p>
            <a:pPr algn="ctr">
              <a:lnSpc>
                <a:spcPts val="5942"/>
              </a:lnSpc>
            </a:pPr>
            <a:r>
              <a:rPr lang="en-US" sz="5606" dirty="0">
                <a:solidFill>
                  <a:srgbClr val="000000"/>
                </a:solidFill>
                <a:latin typeface="Questrial"/>
                <a:ea typeface="Questrial"/>
                <a:cs typeface="Questrial"/>
                <a:sym typeface="Questrial"/>
              </a:rPr>
              <a:t>Período 2025-2028</a:t>
            </a:r>
          </a:p>
          <a:p>
            <a:pPr marL="0" lvl="0" indent="0" algn="ctr">
              <a:lnSpc>
                <a:spcPts val="6260"/>
              </a:lnSpc>
            </a:pPr>
            <a:endParaRPr lang="en-US" sz="5606" dirty="0">
              <a:solidFill>
                <a:srgbClr val="000000"/>
              </a:solidFill>
              <a:latin typeface="Questrial"/>
              <a:ea typeface="Questrial"/>
              <a:cs typeface="Questrial"/>
              <a:sym typeface="Questrial"/>
            </a:endParaRPr>
          </a:p>
        </p:txBody>
      </p:sp>
      <p:sp>
        <p:nvSpPr>
          <p:cNvPr id="33" name="Freeform 33"/>
          <p:cNvSpPr/>
          <p:nvPr/>
        </p:nvSpPr>
        <p:spPr>
          <a:xfrm>
            <a:off x="200000" y="862892"/>
            <a:ext cx="2650828" cy="906804"/>
          </a:xfrm>
          <a:custGeom>
            <a:avLst/>
            <a:gdLst/>
            <a:ahLst/>
            <a:cxnLst/>
            <a:rect l="l" t="t" r="r" b="b"/>
            <a:pathLst>
              <a:path w="2650828" h="906804">
                <a:moveTo>
                  <a:pt x="0" y="0"/>
                </a:moveTo>
                <a:lnTo>
                  <a:pt x="2650827" y="0"/>
                </a:lnTo>
                <a:lnTo>
                  <a:pt x="2650827" y="906804"/>
                </a:lnTo>
                <a:lnTo>
                  <a:pt x="0" y="906804"/>
                </a:lnTo>
                <a:lnTo>
                  <a:pt x="0" y="0"/>
                </a:lnTo>
                <a:close/>
              </a:path>
            </a:pathLst>
          </a:custGeom>
          <a:blipFill>
            <a:blip r:embed="rId2"/>
            <a:stretch>
              <a:fillRect/>
            </a:stretch>
          </a:blipFill>
        </p:spPr>
        <p:txBody>
          <a:bodyPr/>
          <a:lstStyle/>
          <a:p>
            <a:endParaRPr lang="es-SV"/>
          </a:p>
        </p:txBody>
      </p:sp>
      <p:sp>
        <p:nvSpPr>
          <p:cNvPr id="34" name="TextBox 34"/>
          <p:cNvSpPr txBox="1"/>
          <p:nvPr/>
        </p:nvSpPr>
        <p:spPr>
          <a:xfrm>
            <a:off x="6584631" y="5882007"/>
            <a:ext cx="6265661" cy="1705927"/>
          </a:xfrm>
          <a:prstGeom prst="rect">
            <a:avLst/>
          </a:prstGeom>
        </p:spPr>
        <p:txBody>
          <a:bodyPr lIns="0" tIns="0" rIns="0" bIns="0" rtlCol="0" anchor="t">
            <a:spAutoFit/>
          </a:bodyPr>
          <a:lstStyle/>
          <a:p>
            <a:pPr algn="ctr">
              <a:lnSpc>
                <a:spcPts val="3395"/>
              </a:lnSpc>
            </a:pPr>
            <a:r>
              <a:rPr lang="en-US" sz="2425" spc="-48">
                <a:solidFill>
                  <a:srgbClr val="000000"/>
                </a:solidFill>
                <a:latin typeface="Questrial"/>
                <a:ea typeface="Questrial"/>
                <a:cs typeface="Questrial"/>
                <a:sym typeface="Questrial"/>
              </a:rPr>
              <a:t>PRESENTA: </a:t>
            </a:r>
          </a:p>
          <a:p>
            <a:pPr algn="ctr">
              <a:lnSpc>
                <a:spcPts val="3395"/>
              </a:lnSpc>
            </a:pPr>
            <a:r>
              <a:rPr lang="en-US" sz="2425" spc="-48">
                <a:solidFill>
                  <a:srgbClr val="000000"/>
                </a:solidFill>
                <a:latin typeface="Questrial"/>
                <a:ea typeface="Questrial"/>
                <a:cs typeface="Questrial"/>
                <a:sym typeface="Questrial"/>
              </a:rPr>
              <a:t>LCDA. MARTA ALICIA DE MAGAÑA</a:t>
            </a:r>
          </a:p>
          <a:p>
            <a:pPr algn="ctr">
              <a:lnSpc>
                <a:spcPts val="3395"/>
              </a:lnSpc>
            </a:pPr>
            <a:r>
              <a:rPr lang="en-US" sz="2425" spc="-48">
                <a:solidFill>
                  <a:srgbClr val="000000"/>
                </a:solidFill>
                <a:latin typeface="Questrial"/>
                <a:ea typeface="Questrial"/>
                <a:cs typeface="Questrial"/>
                <a:sym typeface="Questrial"/>
              </a:rPr>
              <a:t>DIRECTORA EJECUTIVA DEL MCP-ES</a:t>
            </a:r>
          </a:p>
          <a:p>
            <a:pPr marL="0" lvl="0" indent="0" algn="ctr">
              <a:lnSpc>
                <a:spcPts val="3395"/>
              </a:lnSpc>
              <a:spcBef>
                <a:spcPct val="0"/>
              </a:spcBef>
            </a:pPr>
            <a:endParaRPr lang="en-US" sz="2425" spc="-48">
              <a:solidFill>
                <a:srgbClr val="000000"/>
              </a:solidFill>
              <a:latin typeface="Questrial"/>
              <a:ea typeface="Questrial"/>
              <a:cs typeface="Questrial"/>
              <a:sym typeface="Questrial"/>
            </a:endParaRPr>
          </a:p>
        </p:txBody>
      </p:sp>
      <p:sp>
        <p:nvSpPr>
          <p:cNvPr id="35" name="TextBox 35"/>
          <p:cNvSpPr txBox="1"/>
          <p:nvPr/>
        </p:nvSpPr>
        <p:spPr>
          <a:xfrm>
            <a:off x="7965407" y="8336377"/>
            <a:ext cx="4150393" cy="516167"/>
          </a:xfrm>
          <a:prstGeom prst="rect">
            <a:avLst/>
          </a:prstGeom>
        </p:spPr>
        <p:txBody>
          <a:bodyPr wrap="square" lIns="0" tIns="0" rIns="0" bIns="0" rtlCol="0" anchor="t">
            <a:spAutoFit/>
          </a:bodyPr>
          <a:lstStyle/>
          <a:p>
            <a:pPr algn="ctr">
              <a:lnSpc>
                <a:spcPts val="4340"/>
              </a:lnSpc>
            </a:pPr>
            <a:r>
              <a:rPr lang="en-US" sz="3100" dirty="0">
                <a:solidFill>
                  <a:srgbClr val="000000"/>
                </a:solidFill>
                <a:latin typeface="Open Sans"/>
                <a:ea typeface="Open Sans"/>
                <a:cs typeface="Open Sans"/>
                <a:sym typeface="Open Sans"/>
              </a:rPr>
              <a:t>10 de </a:t>
            </a:r>
            <a:r>
              <a:rPr lang="en-US" sz="3100" dirty="0" err="1">
                <a:solidFill>
                  <a:srgbClr val="000000"/>
                </a:solidFill>
                <a:latin typeface="Open Sans"/>
                <a:ea typeface="Open Sans"/>
                <a:cs typeface="Open Sans"/>
                <a:sym typeface="Open Sans"/>
              </a:rPr>
              <a:t>junio</a:t>
            </a:r>
            <a:r>
              <a:rPr lang="en-US" sz="3100" dirty="0">
                <a:solidFill>
                  <a:srgbClr val="000000"/>
                </a:solidFill>
                <a:latin typeface="Open Sans"/>
                <a:ea typeface="Open Sans"/>
                <a:cs typeface="Open Sans"/>
                <a:sym typeface="Open Sans"/>
              </a:rPr>
              <a:t> de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29A24-3C14-026F-16C0-C1885F5A2A17}"/>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04BDDCE2-A58C-17B7-148B-4AB58749074E}"/>
              </a:ext>
            </a:extLst>
          </p:cNvPr>
          <p:cNvGrpSpPr/>
          <p:nvPr/>
        </p:nvGrpSpPr>
        <p:grpSpPr>
          <a:xfrm>
            <a:off x="0" y="-498097"/>
            <a:ext cx="4675012" cy="1149574"/>
            <a:chOff x="0" y="0"/>
            <a:chExt cx="986431" cy="242561"/>
          </a:xfrm>
        </p:grpSpPr>
        <p:sp>
          <p:nvSpPr>
            <p:cNvPr id="3" name="Freeform 3">
              <a:extLst>
                <a:ext uri="{FF2B5EF4-FFF2-40B4-BE49-F238E27FC236}">
                  <a16:creationId xmlns:a16="http://schemas.microsoft.com/office/drawing/2014/main" id="{C193A34E-D231-1283-079E-D400BD9254E0}"/>
                </a:ext>
              </a:extLst>
            </p:cNvPr>
            <p:cNvSpPr/>
            <p:nvPr/>
          </p:nvSpPr>
          <p:spPr>
            <a:xfrm>
              <a:off x="0" y="0"/>
              <a:ext cx="986431" cy="242561"/>
            </a:xfrm>
            <a:custGeom>
              <a:avLst/>
              <a:gdLst/>
              <a:ahLst/>
              <a:cxnLst/>
              <a:rect l="l" t="t" r="r" b="b"/>
              <a:pathLst>
                <a:path w="986431" h="242561">
                  <a:moveTo>
                    <a:pt x="0" y="0"/>
                  </a:moveTo>
                  <a:lnTo>
                    <a:pt x="986431" y="0"/>
                  </a:lnTo>
                  <a:lnTo>
                    <a:pt x="986431" y="242561"/>
                  </a:lnTo>
                  <a:lnTo>
                    <a:pt x="0" y="242561"/>
                  </a:lnTo>
                  <a:close/>
                </a:path>
              </a:pathLst>
            </a:custGeom>
            <a:solidFill>
              <a:srgbClr val="FFDE59"/>
            </a:solidFill>
          </p:spPr>
          <p:txBody>
            <a:bodyPr/>
            <a:lstStyle/>
            <a:p>
              <a:endParaRPr lang="es-SV"/>
            </a:p>
          </p:txBody>
        </p:sp>
        <p:sp>
          <p:nvSpPr>
            <p:cNvPr id="4" name="TextBox 4">
              <a:extLst>
                <a:ext uri="{FF2B5EF4-FFF2-40B4-BE49-F238E27FC236}">
                  <a16:creationId xmlns:a16="http://schemas.microsoft.com/office/drawing/2014/main" id="{D50C0C39-A1E9-2ED1-59EE-76DD70F79FF5}"/>
                </a:ext>
              </a:extLst>
            </p:cNvPr>
            <p:cNvSpPr txBox="1"/>
            <p:nvPr/>
          </p:nvSpPr>
          <p:spPr>
            <a:xfrm>
              <a:off x="0" y="-28575"/>
              <a:ext cx="986431" cy="271136"/>
            </a:xfrm>
            <a:prstGeom prst="rect">
              <a:avLst/>
            </a:prstGeom>
          </p:spPr>
          <p:txBody>
            <a:bodyPr lIns="71438" tIns="71438" rIns="71438" bIns="71438" rtlCol="0" anchor="ctr"/>
            <a:lstStyle/>
            <a:p>
              <a:pPr algn="ctr">
                <a:lnSpc>
                  <a:spcPts val="2091"/>
                </a:lnSpc>
              </a:pPr>
              <a:endParaRPr/>
            </a:p>
          </p:txBody>
        </p:sp>
      </p:grpSp>
      <p:grpSp>
        <p:nvGrpSpPr>
          <p:cNvPr id="5" name="Group 5">
            <a:extLst>
              <a:ext uri="{FF2B5EF4-FFF2-40B4-BE49-F238E27FC236}">
                <a16:creationId xmlns:a16="http://schemas.microsoft.com/office/drawing/2014/main" id="{1C755BCD-FF81-922B-76E7-4BCB5AFA9B0A}"/>
              </a:ext>
            </a:extLst>
          </p:cNvPr>
          <p:cNvGrpSpPr/>
          <p:nvPr/>
        </p:nvGrpSpPr>
        <p:grpSpPr>
          <a:xfrm>
            <a:off x="0" y="9712837"/>
            <a:ext cx="4669941" cy="1148327"/>
            <a:chOff x="0" y="0"/>
            <a:chExt cx="986431" cy="242561"/>
          </a:xfrm>
        </p:grpSpPr>
        <p:sp>
          <p:nvSpPr>
            <p:cNvPr id="6" name="Freeform 6">
              <a:extLst>
                <a:ext uri="{FF2B5EF4-FFF2-40B4-BE49-F238E27FC236}">
                  <a16:creationId xmlns:a16="http://schemas.microsoft.com/office/drawing/2014/main" id="{48C7257D-A234-4A3C-6C09-067FC2E62FDF}"/>
                </a:ext>
              </a:extLst>
            </p:cNvPr>
            <p:cNvSpPr/>
            <p:nvPr/>
          </p:nvSpPr>
          <p:spPr>
            <a:xfrm>
              <a:off x="0" y="0"/>
              <a:ext cx="986431" cy="242561"/>
            </a:xfrm>
            <a:custGeom>
              <a:avLst/>
              <a:gdLst/>
              <a:ahLst/>
              <a:cxnLst/>
              <a:rect l="l" t="t" r="r" b="b"/>
              <a:pathLst>
                <a:path w="986431" h="242561">
                  <a:moveTo>
                    <a:pt x="0" y="0"/>
                  </a:moveTo>
                  <a:lnTo>
                    <a:pt x="986431" y="0"/>
                  </a:lnTo>
                  <a:lnTo>
                    <a:pt x="986431" y="242561"/>
                  </a:lnTo>
                  <a:lnTo>
                    <a:pt x="0" y="242561"/>
                  </a:lnTo>
                  <a:close/>
                </a:path>
              </a:pathLst>
            </a:custGeom>
            <a:solidFill>
              <a:srgbClr val="FFDE59"/>
            </a:solidFill>
          </p:spPr>
          <p:txBody>
            <a:bodyPr/>
            <a:lstStyle/>
            <a:p>
              <a:endParaRPr lang="es-SV"/>
            </a:p>
          </p:txBody>
        </p:sp>
        <p:sp>
          <p:nvSpPr>
            <p:cNvPr id="7" name="TextBox 7">
              <a:extLst>
                <a:ext uri="{FF2B5EF4-FFF2-40B4-BE49-F238E27FC236}">
                  <a16:creationId xmlns:a16="http://schemas.microsoft.com/office/drawing/2014/main" id="{5535C608-ED98-A09E-213C-C11448A371C5}"/>
                </a:ext>
              </a:extLst>
            </p:cNvPr>
            <p:cNvSpPr txBox="1"/>
            <p:nvPr/>
          </p:nvSpPr>
          <p:spPr>
            <a:xfrm>
              <a:off x="0" y="-28575"/>
              <a:ext cx="986431" cy="271136"/>
            </a:xfrm>
            <a:prstGeom prst="rect">
              <a:avLst/>
            </a:prstGeom>
          </p:spPr>
          <p:txBody>
            <a:bodyPr lIns="71438" tIns="71438" rIns="71438" bIns="71438" rtlCol="0" anchor="ctr"/>
            <a:lstStyle/>
            <a:p>
              <a:pPr algn="ctr">
                <a:lnSpc>
                  <a:spcPts val="2091"/>
                </a:lnSpc>
              </a:pPr>
              <a:endParaRPr/>
            </a:p>
          </p:txBody>
        </p:sp>
      </p:grpSp>
      <p:grpSp>
        <p:nvGrpSpPr>
          <p:cNvPr id="8" name="Group 8">
            <a:extLst>
              <a:ext uri="{FF2B5EF4-FFF2-40B4-BE49-F238E27FC236}">
                <a16:creationId xmlns:a16="http://schemas.microsoft.com/office/drawing/2014/main" id="{DA7C7581-84CC-150D-7224-4A974BE7485F}"/>
              </a:ext>
            </a:extLst>
          </p:cNvPr>
          <p:cNvGrpSpPr/>
          <p:nvPr/>
        </p:nvGrpSpPr>
        <p:grpSpPr>
          <a:xfrm>
            <a:off x="3846830" y="-498097"/>
            <a:ext cx="4092791" cy="1149574"/>
            <a:chOff x="0" y="0"/>
            <a:chExt cx="863582" cy="242561"/>
          </a:xfrm>
        </p:grpSpPr>
        <p:sp>
          <p:nvSpPr>
            <p:cNvPr id="9" name="Freeform 9">
              <a:extLst>
                <a:ext uri="{FF2B5EF4-FFF2-40B4-BE49-F238E27FC236}">
                  <a16:creationId xmlns:a16="http://schemas.microsoft.com/office/drawing/2014/main" id="{FB540DB0-29B9-3302-E64B-3B89519E0271}"/>
                </a:ext>
              </a:extLst>
            </p:cNvPr>
            <p:cNvSpPr/>
            <p:nvPr/>
          </p:nvSpPr>
          <p:spPr>
            <a:xfrm>
              <a:off x="0" y="0"/>
              <a:ext cx="863582" cy="242561"/>
            </a:xfrm>
            <a:custGeom>
              <a:avLst/>
              <a:gdLst/>
              <a:ahLst/>
              <a:cxnLst/>
              <a:rect l="l" t="t" r="r" b="b"/>
              <a:pathLst>
                <a:path w="863582" h="242561">
                  <a:moveTo>
                    <a:pt x="0" y="0"/>
                  </a:moveTo>
                  <a:lnTo>
                    <a:pt x="863582" y="0"/>
                  </a:lnTo>
                  <a:lnTo>
                    <a:pt x="863582" y="242561"/>
                  </a:lnTo>
                  <a:lnTo>
                    <a:pt x="0" y="242561"/>
                  </a:lnTo>
                  <a:close/>
                </a:path>
              </a:pathLst>
            </a:custGeom>
            <a:solidFill>
              <a:srgbClr val="FF914D"/>
            </a:solidFill>
          </p:spPr>
          <p:txBody>
            <a:bodyPr/>
            <a:lstStyle/>
            <a:p>
              <a:endParaRPr lang="es-SV"/>
            </a:p>
          </p:txBody>
        </p:sp>
        <p:sp>
          <p:nvSpPr>
            <p:cNvPr id="10" name="TextBox 10">
              <a:extLst>
                <a:ext uri="{FF2B5EF4-FFF2-40B4-BE49-F238E27FC236}">
                  <a16:creationId xmlns:a16="http://schemas.microsoft.com/office/drawing/2014/main" id="{6431328D-4875-0EA3-BB1A-E9E6E5457DCA}"/>
                </a:ext>
              </a:extLst>
            </p:cNvPr>
            <p:cNvSpPr txBox="1"/>
            <p:nvPr/>
          </p:nvSpPr>
          <p:spPr>
            <a:xfrm>
              <a:off x="0" y="-28575"/>
              <a:ext cx="863582" cy="271136"/>
            </a:xfrm>
            <a:prstGeom prst="rect">
              <a:avLst/>
            </a:prstGeom>
          </p:spPr>
          <p:txBody>
            <a:bodyPr lIns="71438" tIns="71438" rIns="71438" bIns="71438" rtlCol="0" anchor="ctr"/>
            <a:lstStyle/>
            <a:p>
              <a:pPr algn="ctr">
                <a:lnSpc>
                  <a:spcPts val="2091"/>
                </a:lnSpc>
              </a:pPr>
              <a:endParaRPr/>
            </a:p>
          </p:txBody>
        </p:sp>
      </p:grpSp>
      <p:grpSp>
        <p:nvGrpSpPr>
          <p:cNvPr id="11" name="Group 11">
            <a:extLst>
              <a:ext uri="{FF2B5EF4-FFF2-40B4-BE49-F238E27FC236}">
                <a16:creationId xmlns:a16="http://schemas.microsoft.com/office/drawing/2014/main" id="{F71BF22C-FF19-BE5F-050D-DFB7285AE9EA}"/>
              </a:ext>
            </a:extLst>
          </p:cNvPr>
          <p:cNvGrpSpPr/>
          <p:nvPr/>
        </p:nvGrpSpPr>
        <p:grpSpPr>
          <a:xfrm>
            <a:off x="3842658" y="9712837"/>
            <a:ext cx="4088351" cy="1148327"/>
            <a:chOff x="0" y="0"/>
            <a:chExt cx="863582" cy="242561"/>
          </a:xfrm>
        </p:grpSpPr>
        <p:sp>
          <p:nvSpPr>
            <p:cNvPr id="12" name="Freeform 12">
              <a:extLst>
                <a:ext uri="{FF2B5EF4-FFF2-40B4-BE49-F238E27FC236}">
                  <a16:creationId xmlns:a16="http://schemas.microsoft.com/office/drawing/2014/main" id="{1DEBE874-9714-BD07-0EFF-8D20B5ED1178}"/>
                </a:ext>
              </a:extLst>
            </p:cNvPr>
            <p:cNvSpPr/>
            <p:nvPr/>
          </p:nvSpPr>
          <p:spPr>
            <a:xfrm>
              <a:off x="0" y="0"/>
              <a:ext cx="863582" cy="242561"/>
            </a:xfrm>
            <a:custGeom>
              <a:avLst/>
              <a:gdLst/>
              <a:ahLst/>
              <a:cxnLst/>
              <a:rect l="l" t="t" r="r" b="b"/>
              <a:pathLst>
                <a:path w="863582" h="242561">
                  <a:moveTo>
                    <a:pt x="0" y="0"/>
                  </a:moveTo>
                  <a:lnTo>
                    <a:pt x="863582" y="0"/>
                  </a:lnTo>
                  <a:lnTo>
                    <a:pt x="863582" y="242561"/>
                  </a:lnTo>
                  <a:lnTo>
                    <a:pt x="0" y="242561"/>
                  </a:lnTo>
                  <a:close/>
                </a:path>
              </a:pathLst>
            </a:custGeom>
            <a:solidFill>
              <a:srgbClr val="FF914D"/>
            </a:solidFill>
          </p:spPr>
          <p:txBody>
            <a:bodyPr/>
            <a:lstStyle/>
            <a:p>
              <a:endParaRPr lang="es-SV"/>
            </a:p>
          </p:txBody>
        </p:sp>
        <p:sp>
          <p:nvSpPr>
            <p:cNvPr id="13" name="TextBox 13">
              <a:extLst>
                <a:ext uri="{FF2B5EF4-FFF2-40B4-BE49-F238E27FC236}">
                  <a16:creationId xmlns:a16="http://schemas.microsoft.com/office/drawing/2014/main" id="{A2FE5C8C-5E65-9A51-0479-9FDF7511CA45}"/>
                </a:ext>
              </a:extLst>
            </p:cNvPr>
            <p:cNvSpPr txBox="1"/>
            <p:nvPr/>
          </p:nvSpPr>
          <p:spPr>
            <a:xfrm>
              <a:off x="0" y="-28575"/>
              <a:ext cx="863582" cy="271136"/>
            </a:xfrm>
            <a:prstGeom prst="rect">
              <a:avLst/>
            </a:prstGeom>
          </p:spPr>
          <p:txBody>
            <a:bodyPr lIns="71438" tIns="71438" rIns="71438" bIns="71438" rtlCol="0" anchor="ctr"/>
            <a:lstStyle/>
            <a:p>
              <a:pPr algn="ctr">
                <a:lnSpc>
                  <a:spcPts val="2091"/>
                </a:lnSpc>
              </a:pPr>
              <a:endParaRPr/>
            </a:p>
          </p:txBody>
        </p:sp>
      </p:grpSp>
      <p:grpSp>
        <p:nvGrpSpPr>
          <p:cNvPr id="14" name="Group 14">
            <a:extLst>
              <a:ext uri="{FF2B5EF4-FFF2-40B4-BE49-F238E27FC236}">
                <a16:creationId xmlns:a16="http://schemas.microsoft.com/office/drawing/2014/main" id="{996B9CE4-87E2-7430-E658-623738508BF0}"/>
              </a:ext>
            </a:extLst>
          </p:cNvPr>
          <p:cNvGrpSpPr/>
          <p:nvPr/>
        </p:nvGrpSpPr>
        <p:grpSpPr>
          <a:xfrm>
            <a:off x="7111439" y="-498097"/>
            <a:ext cx="3760329" cy="1149574"/>
            <a:chOff x="0" y="0"/>
            <a:chExt cx="793433" cy="242561"/>
          </a:xfrm>
        </p:grpSpPr>
        <p:sp>
          <p:nvSpPr>
            <p:cNvPr id="15" name="Freeform 15">
              <a:extLst>
                <a:ext uri="{FF2B5EF4-FFF2-40B4-BE49-F238E27FC236}">
                  <a16:creationId xmlns:a16="http://schemas.microsoft.com/office/drawing/2014/main" id="{080779E3-D01A-B0B1-0C6A-8DD0B645C841}"/>
                </a:ext>
              </a:extLst>
            </p:cNvPr>
            <p:cNvSpPr/>
            <p:nvPr/>
          </p:nvSpPr>
          <p:spPr>
            <a:xfrm>
              <a:off x="0" y="0"/>
              <a:ext cx="793433" cy="242561"/>
            </a:xfrm>
            <a:custGeom>
              <a:avLst/>
              <a:gdLst/>
              <a:ahLst/>
              <a:cxnLst/>
              <a:rect l="l" t="t" r="r" b="b"/>
              <a:pathLst>
                <a:path w="793433" h="242561">
                  <a:moveTo>
                    <a:pt x="0" y="0"/>
                  </a:moveTo>
                  <a:lnTo>
                    <a:pt x="793433" y="0"/>
                  </a:lnTo>
                  <a:lnTo>
                    <a:pt x="793433" y="242561"/>
                  </a:lnTo>
                  <a:lnTo>
                    <a:pt x="0" y="242561"/>
                  </a:lnTo>
                  <a:close/>
                </a:path>
              </a:pathLst>
            </a:custGeom>
            <a:solidFill>
              <a:srgbClr val="F87A7A"/>
            </a:solidFill>
          </p:spPr>
          <p:txBody>
            <a:bodyPr/>
            <a:lstStyle/>
            <a:p>
              <a:endParaRPr lang="es-SV"/>
            </a:p>
          </p:txBody>
        </p:sp>
        <p:sp>
          <p:nvSpPr>
            <p:cNvPr id="16" name="TextBox 16">
              <a:extLst>
                <a:ext uri="{FF2B5EF4-FFF2-40B4-BE49-F238E27FC236}">
                  <a16:creationId xmlns:a16="http://schemas.microsoft.com/office/drawing/2014/main" id="{CA083136-A6F4-66C4-E0E4-EAFE2B897DA4}"/>
                </a:ext>
              </a:extLst>
            </p:cNvPr>
            <p:cNvSpPr txBox="1"/>
            <p:nvPr/>
          </p:nvSpPr>
          <p:spPr>
            <a:xfrm>
              <a:off x="0" y="-28575"/>
              <a:ext cx="793433" cy="271136"/>
            </a:xfrm>
            <a:prstGeom prst="rect">
              <a:avLst/>
            </a:prstGeom>
          </p:spPr>
          <p:txBody>
            <a:bodyPr lIns="71438" tIns="71438" rIns="71438" bIns="71438" rtlCol="0" anchor="ctr"/>
            <a:lstStyle/>
            <a:p>
              <a:pPr algn="ctr">
                <a:lnSpc>
                  <a:spcPts val="2091"/>
                </a:lnSpc>
              </a:pPr>
              <a:endParaRPr/>
            </a:p>
          </p:txBody>
        </p:sp>
      </p:grpSp>
      <p:grpSp>
        <p:nvGrpSpPr>
          <p:cNvPr id="17" name="Group 17">
            <a:extLst>
              <a:ext uri="{FF2B5EF4-FFF2-40B4-BE49-F238E27FC236}">
                <a16:creationId xmlns:a16="http://schemas.microsoft.com/office/drawing/2014/main" id="{53C595C8-D317-7027-DE16-58EC24921922}"/>
              </a:ext>
            </a:extLst>
          </p:cNvPr>
          <p:cNvGrpSpPr/>
          <p:nvPr/>
        </p:nvGrpSpPr>
        <p:grpSpPr>
          <a:xfrm>
            <a:off x="7103726" y="9712837"/>
            <a:ext cx="3756250" cy="1148327"/>
            <a:chOff x="0" y="0"/>
            <a:chExt cx="793433" cy="242561"/>
          </a:xfrm>
        </p:grpSpPr>
        <p:sp>
          <p:nvSpPr>
            <p:cNvPr id="18" name="Freeform 18">
              <a:extLst>
                <a:ext uri="{FF2B5EF4-FFF2-40B4-BE49-F238E27FC236}">
                  <a16:creationId xmlns:a16="http://schemas.microsoft.com/office/drawing/2014/main" id="{8D5A46FA-C7F4-1A6D-F4EC-42D1CBBDC4E8}"/>
                </a:ext>
              </a:extLst>
            </p:cNvPr>
            <p:cNvSpPr/>
            <p:nvPr/>
          </p:nvSpPr>
          <p:spPr>
            <a:xfrm>
              <a:off x="0" y="0"/>
              <a:ext cx="793433" cy="242561"/>
            </a:xfrm>
            <a:custGeom>
              <a:avLst/>
              <a:gdLst/>
              <a:ahLst/>
              <a:cxnLst/>
              <a:rect l="l" t="t" r="r" b="b"/>
              <a:pathLst>
                <a:path w="793433" h="242561">
                  <a:moveTo>
                    <a:pt x="0" y="0"/>
                  </a:moveTo>
                  <a:lnTo>
                    <a:pt x="793433" y="0"/>
                  </a:lnTo>
                  <a:lnTo>
                    <a:pt x="793433" y="242561"/>
                  </a:lnTo>
                  <a:lnTo>
                    <a:pt x="0" y="242561"/>
                  </a:lnTo>
                  <a:close/>
                </a:path>
              </a:pathLst>
            </a:custGeom>
            <a:solidFill>
              <a:srgbClr val="F87A7A"/>
            </a:solidFill>
          </p:spPr>
          <p:txBody>
            <a:bodyPr/>
            <a:lstStyle/>
            <a:p>
              <a:endParaRPr lang="es-SV"/>
            </a:p>
          </p:txBody>
        </p:sp>
        <p:sp>
          <p:nvSpPr>
            <p:cNvPr id="19" name="TextBox 19">
              <a:extLst>
                <a:ext uri="{FF2B5EF4-FFF2-40B4-BE49-F238E27FC236}">
                  <a16:creationId xmlns:a16="http://schemas.microsoft.com/office/drawing/2014/main" id="{1B227462-1F61-D041-ECA3-BE2E1BFF598C}"/>
                </a:ext>
              </a:extLst>
            </p:cNvPr>
            <p:cNvSpPr txBox="1"/>
            <p:nvPr/>
          </p:nvSpPr>
          <p:spPr>
            <a:xfrm>
              <a:off x="0" y="-28575"/>
              <a:ext cx="793433" cy="271136"/>
            </a:xfrm>
            <a:prstGeom prst="rect">
              <a:avLst/>
            </a:prstGeom>
          </p:spPr>
          <p:txBody>
            <a:bodyPr lIns="71438" tIns="71438" rIns="71438" bIns="71438" rtlCol="0" anchor="ctr"/>
            <a:lstStyle/>
            <a:p>
              <a:pPr algn="ctr">
                <a:lnSpc>
                  <a:spcPts val="2091"/>
                </a:lnSpc>
              </a:pPr>
              <a:endParaRPr/>
            </a:p>
          </p:txBody>
        </p:sp>
      </p:grpSp>
      <p:grpSp>
        <p:nvGrpSpPr>
          <p:cNvPr id="20" name="Group 20">
            <a:extLst>
              <a:ext uri="{FF2B5EF4-FFF2-40B4-BE49-F238E27FC236}">
                <a16:creationId xmlns:a16="http://schemas.microsoft.com/office/drawing/2014/main" id="{CCE5EF0A-41F4-6BFF-3CF5-B05589900C1E}"/>
              </a:ext>
            </a:extLst>
          </p:cNvPr>
          <p:cNvGrpSpPr/>
          <p:nvPr/>
        </p:nvGrpSpPr>
        <p:grpSpPr>
          <a:xfrm>
            <a:off x="10043587" y="-498097"/>
            <a:ext cx="3648841" cy="1149574"/>
            <a:chOff x="0" y="0"/>
            <a:chExt cx="769908" cy="242561"/>
          </a:xfrm>
        </p:grpSpPr>
        <p:sp>
          <p:nvSpPr>
            <p:cNvPr id="21" name="Freeform 21">
              <a:extLst>
                <a:ext uri="{FF2B5EF4-FFF2-40B4-BE49-F238E27FC236}">
                  <a16:creationId xmlns:a16="http://schemas.microsoft.com/office/drawing/2014/main" id="{24D777A0-BBED-4907-C70D-9870AF1380EB}"/>
                </a:ext>
              </a:extLst>
            </p:cNvPr>
            <p:cNvSpPr/>
            <p:nvPr/>
          </p:nvSpPr>
          <p:spPr>
            <a:xfrm>
              <a:off x="0" y="0"/>
              <a:ext cx="769908" cy="242561"/>
            </a:xfrm>
            <a:custGeom>
              <a:avLst/>
              <a:gdLst/>
              <a:ahLst/>
              <a:cxnLst/>
              <a:rect l="l" t="t" r="r" b="b"/>
              <a:pathLst>
                <a:path w="769908" h="242561">
                  <a:moveTo>
                    <a:pt x="0" y="0"/>
                  </a:moveTo>
                  <a:lnTo>
                    <a:pt x="769908" y="0"/>
                  </a:lnTo>
                  <a:lnTo>
                    <a:pt x="769908" y="242561"/>
                  </a:lnTo>
                  <a:lnTo>
                    <a:pt x="0" y="242561"/>
                  </a:lnTo>
                  <a:close/>
                </a:path>
              </a:pathLst>
            </a:custGeom>
            <a:solidFill>
              <a:srgbClr val="EBB2D2"/>
            </a:solidFill>
          </p:spPr>
          <p:txBody>
            <a:bodyPr/>
            <a:lstStyle/>
            <a:p>
              <a:endParaRPr lang="es-SV"/>
            </a:p>
          </p:txBody>
        </p:sp>
        <p:sp>
          <p:nvSpPr>
            <p:cNvPr id="22" name="TextBox 22">
              <a:extLst>
                <a:ext uri="{FF2B5EF4-FFF2-40B4-BE49-F238E27FC236}">
                  <a16:creationId xmlns:a16="http://schemas.microsoft.com/office/drawing/2014/main" id="{06243183-A8AE-C580-66C4-22C71CA9F057}"/>
                </a:ext>
              </a:extLst>
            </p:cNvPr>
            <p:cNvSpPr txBox="1"/>
            <p:nvPr/>
          </p:nvSpPr>
          <p:spPr>
            <a:xfrm>
              <a:off x="0" y="-28575"/>
              <a:ext cx="769908" cy="271136"/>
            </a:xfrm>
            <a:prstGeom prst="rect">
              <a:avLst/>
            </a:prstGeom>
          </p:spPr>
          <p:txBody>
            <a:bodyPr lIns="71438" tIns="71438" rIns="71438" bIns="71438" rtlCol="0" anchor="ctr"/>
            <a:lstStyle/>
            <a:p>
              <a:pPr algn="ctr">
                <a:lnSpc>
                  <a:spcPts val="2091"/>
                </a:lnSpc>
              </a:pPr>
              <a:endParaRPr/>
            </a:p>
          </p:txBody>
        </p:sp>
      </p:grpSp>
      <p:grpSp>
        <p:nvGrpSpPr>
          <p:cNvPr id="23" name="Group 23">
            <a:extLst>
              <a:ext uri="{FF2B5EF4-FFF2-40B4-BE49-F238E27FC236}">
                <a16:creationId xmlns:a16="http://schemas.microsoft.com/office/drawing/2014/main" id="{03639089-4BA4-826B-F42F-13388B82E4E9}"/>
              </a:ext>
            </a:extLst>
          </p:cNvPr>
          <p:cNvGrpSpPr/>
          <p:nvPr/>
        </p:nvGrpSpPr>
        <p:grpSpPr>
          <a:xfrm>
            <a:off x="10032693" y="9712837"/>
            <a:ext cx="3644883" cy="1148327"/>
            <a:chOff x="0" y="0"/>
            <a:chExt cx="769908" cy="242561"/>
          </a:xfrm>
        </p:grpSpPr>
        <p:sp>
          <p:nvSpPr>
            <p:cNvPr id="24" name="Freeform 24">
              <a:extLst>
                <a:ext uri="{FF2B5EF4-FFF2-40B4-BE49-F238E27FC236}">
                  <a16:creationId xmlns:a16="http://schemas.microsoft.com/office/drawing/2014/main" id="{269F6F42-2CDE-C3E8-CD09-9D1AD30B28CB}"/>
                </a:ext>
              </a:extLst>
            </p:cNvPr>
            <p:cNvSpPr/>
            <p:nvPr/>
          </p:nvSpPr>
          <p:spPr>
            <a:xfrm>
              <a:off x="0" y="0"/>
              <a:ext cx="769908" cy="242561"/>
            </a:xfrm>
            <a:custGeom>
              <a:avLst/>
              <a:gdLst/>
              <a:ahLst/>
              <a:cxnLst/>
              <a:rect l="l" t="t" r="r" b="b"/>
              <a:pathLst>
                <a:path w="769908" h="242561">
                  <a:moveTo>
                    <a:pt x="0" y="0"/>
                  </a:moveTo>
                  <a:lnTo>
                    <a:pt x="769908" y="0"/>
                  </a:lnTo>
                  <a:lnTo>
                    <a:pt x="769908" y="242561"/>
                  </a:lnTo>
                  <a:lnTo>
                    <a:pt x="0" y="242561"/>
                  </a:lnTo>
                  <a:close/>
                </a:path>
              </a:pathLst>
            </a:custGeom>
            <a:solidFill>
              <a:srgbClr val="EBB2D2"/>
            </a:solidFill>
          </p:spPr>
          <p:txBody>
            <a:bodyPr/>
            <a:lstStyle/>
            <a:p>
              <a:endParaRPr lang="es-SV"/>
            </a:p>
          </p:txBody>
        </p:sp>
        <p:sp>
          <p:nvSpPr>
            <p:cNvPr id="25" name="TextBox 25">
              <a:extLst>
                <a:ext uri="{FF2B5EF4-FFF2-40B4-BE49-F238E27FC236}">
                  <a16:creationId xmlns:a16="http://schemas.microsoft.com/office/drawing/2014/main" id="{F6A5834F-9C74-054C-BCB4-5641AA38940E}"/>
                </a:ext>
              </a:extLst>
            </p:cNvPr>
            <p:cNvSpPr txBox="1"/>
            <p:nvPr/>
          </p:nvSpPr>
          <p:spPr>
            <a:xfrm>
              <a:off x="0" y="-28575"/>
              <a:ext cx="769908" cy="271136"/>
            </a:xfrm>
            <a:prstGeom prst="rect">
              <a:avLst/>
            </a:prstGeom>
          </p:spPr>
          <p:txBody>
            <a:bodyPr lIns="71438" tIns="71438" rIns="71438" bIns="71438" rtlCol="0" anchor="ctr"/>
            <a:lstStyle/>
            <a:p>
              <a:pPr algn="ctr">
                <a:lnSpc>
                  <a:spcPts val="2091"/>
                </a:lnSpc>
              </a:pPr>
              <a:endParaRPr/>
            </a:p>
          </p:txBody>
        </p:sp>
      </p:grpSp>
      <p:grpSp>
        <p:nvGrpSpPr>
          <p:cNvPr id="26" name="Group 26">
            <a:extLst>
              <a:ext uri="{FF2B5EF4-FFF2-40B4-BE49-F238E27FC236}">
                <a16:creationId xmlns:a16="http://schemas.microsoft.com/office/drawing/2014/main" id="{8555FD9D-0CE1-2006-44B4-2EABFF005C1C}"/>
              </a:ext>
            </a:extLst>
          </p:cNvPr>
          <p:cNvGrpSpPr/>
          <p:nvPr/>
        </p:nvGrpSpPr>
        <p:grpSpPr>
          <a:xfrm>
            <a:off x="12864246" y="-498097"/>
            <a:ext cx="5443613" cy="1149574"/>
            <a:chOff x="0" y="0"/>
            <a:chExt cx="1148607" cy="242561"/>
          </a:xfrm>
        </p:grpSpPr>
        <p:sp>
          <p:nvSpPr>
            <p:cNvPr id="27" name="Freeform 27">
              <a:extLst>
                <a:ext uri="{FF2B5EF4-FFF2-40B4-BE49-F238E27FC236}">
                  <a16:creationId xmlns:a16="http://schemas.microsoft.com/office/drawing/2014/main" id="{7556CF18-172A-C1B8-21FA-F5229B9A6BFD}"/>
                </a:ext>
              </a:extLst>
            </p:cNvPr>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28" name="TextBox 28">
              <a:extLst>
                <a:ext uri="{FF2B5EF4-FFF2-40B4-BE49-F238E27FC236}">
                  <a16:creationId xmlns:a16="http://schemas.microsoft.com/office/drawing/2014/main" id="{9A93449C-9A5F-1886-C343-E83899B64A7B}"/>
                </a:ext>
              </a:extLst>
            </p:cNvPr>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grpSp>
        <p:nvGrpSpPr>
          <p:cNvPr id="29" name="Group 29">
            <a:extLst>
              <a:ext uri="{FF2B5EF4-FFF2-40B4-BE49-F238E27FC236}">
                <a16:creationId xmlns:a16="http://schemas.microsoft.com/office/drawing/2014/main" id="{E12919F0-5F3B-E0F1-2299-AF257DBCDBC4}"/>
              </a:ext>
            </a:extLst>
          </p:cNvPr>
          <p:cNvGrpSpPr/>
          <p:nvPr/>
        </p:nvGrpSpPr>
        <p:grpSpPr>
          <a:xfrm>
            <a:off x="12850292" y="9712837"/>
            <a:ext cx="5437708" cy="1148327"/>
            <a:chOff x="0" y="0"/>
            <a:chExt cx="1148607" cy="242561"/>
          </a:xfrm>
        </p:grpSpPr>
        <p:sp>
          <p:nvSpPr>
            <p:cNvPr id="30" name="Freeform 30">
              <a:extLst>
                <a:ext uri="{FF2B5EF4-FFF2-40B4-BE49-F238E27FC236}">
                  <a16:creationId xmlns:a16="http://schemas.microsoft.com/office/drawing/2014/main" id="{A666CF05-998B-286F-8305-0F1FA6BFF72C}"/>
                </a:ext>
              </a:extLst>
            </p:cNvPr>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31" name="TextBox 31">
              <a:extLst>
                <a:ext uri="{FF2B5EF4-FFF2-40B4-BE49-F238E27FC236}">
                  <a16:creationId xmlns:a16="http://schemas.microsoft.com/office/drawing/2014/main" id="{FE1FBD4C-300F-25B8-C923-2DD416E3FD75}"/>
                </a:ext>
              </a:extLst>
            </p:cNvPr>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sp>
        <p:nvSpPr>
          <p:cNvPr id="32" name="Freeform 32">
            <a:extLst>
              <a:ext uri="{FF2B5EF4-FFF2-40B4-BE49-F238E27FC236}">
                <a16:creationId xmlns:a16="http://schemas.microsoft.com/office/drawing/2014/main" id="{23A010CA-EC5E-5D92-CF8A-871AF6822AB5}"/>
              </a:ext>
            </a:extLst>
          </p:cNvPr>
          <p:cNvSpPr/>
          <p:nvPr/>
        </p:nvSpPr>
        <p:spPr>
          <a:xfrm>
            <a:off x="200000" y="862892"/>
            <a:ext cx="2650828" cy="906804"/>
          </a:xfrm>
          <a:custGeom>
            <a:avLst/>
            <a:gdLst/>
            <a:ahLst/>
            <a:cxnLst/>
            <a:rect l="l" t="t" r="r" b="b"/>
            <a:pathLst>
              <a:path w="2650828" h="906804">
                <a:moveTo>
                  <a:pt x="0" y="0"/>
                </a:moveTo>
                <a:lnTo>
                  <a:pt x="2650827" y="0"/>
                </a:lnTo>
                <a:lnTo>
                  <a:pt x="2650827" y="906804"/>
                </a:lnTo>
                <a:lnTo>
                  <a:pt x="0" y="906804"/>
                </a:lnTo>
                <a:lnTo>
                  <a:pt x="0" y="0"/>
                </a:lnTo>
                <a:close/>
              </a:path>
            </a:pathLst>
          </a:custGeom>
          <a:blipFill>
            <a:blip r:embed="rId2"/>
            <a:stretch>
              <a:fillRect/>
            </a:stretch>
          </a:blipFill>
        </p:spPr>
        <p:txBody>
          <a:bodyPr/>
          <a:lstStyle/>
          <a:p>
            <a:endParaRPr lang="es-SV"/>
          </a:p>
        </p:txBody>
      </p:sp>
      <p:grpSp>
        <p:nvGrpSpPr>
          <p:cNvPr id="33" name="Group 33">
            <a:extLst>
              <a:ext uri="{FF2B5EF4-FFF2-40B4-BE49-F238E27FC236}">
                <a16:creationId xmlns:a16="http://schemas.microsoft.com/office/drawing/2014/main" id="{6549C5BE-F669-D194-9738-A4714CFF0493}"/>
              </a:ext>
            </a:extLst>
          </p:cNvPr>
          <p:cNvGrpSpPr/>
          <p:nvPr/>
        </p:nvGrpSpPr>
        <p:grpSpPr>
          <a:xfrm>
            <a:off x="12850292" y="-604296"/>
            <a:ext cx="5437708" cy="1148327"/>
            <a:chOff x="0" y="0"/>
            <a:chExt cx="1148607" cy="242561"/>
          </a:xfrm>
        </p:grpSpPr>
        <p:sp>
          <p:nvSpPr>
            <p:cNvPr id="34" name="Freeform 34">
              <a:extLst>
                <a:ext uri="{FF2B5EF4-FFF2-40B4-BE49-F238E27FC236}">
                  <a16:creationId xmlns:a16="http://schemas.microsoft.com/office/drawing/2014/main" id="{14C1A8F7-12BE-7F04-90F8-D8807900F801}"/>
                </a:ext>
              </a:extLst>
            </p:cNvPr>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35" name="TextBox 35">
              <a:extLst>
                <a:ext uri="{FF2B5EF4-FFF2-40B4-BE49-F238E27FC236}">
                  <a16:creationId xmlns:a16="http://schemas.microsoft.com/office/drawing/2014/main" id="{BBE8A2B0-78D5-0716-EDD0-971CF5DEFB76}"/>
                </a:ext>
              </a:extLst>
            </p:cNvPr>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sp>
        <p:nvSpPr>
          <p:cNvPr id="36" name="Freeform 36">
            <a:extLst>
              <a:ext uri="{FF2B5EF4-FFF2-40B4-BE49-F238E27FC236}">
                <a16:creationId xmlns:a16="http://schemas.microsoft.com/office/drawing/2014/main" id="{778221A3-B55D-D7D8-602D-39B9D510E501}"/>
              </a:ext>
            </a:extLst>
          </p:cNvPr>
          <p:cNvSpPr/>
          <p:nvPr/>
        </p:nvSpPr>
        <p:spPr>
          <a:xfrm>
            <a:off x="3559167" y="3126991"/>
            <a:ext cx="12968840" cy="5093272"/>
          </a:xfrm>
          <a:custGeom>
            <a:avLst/>
            <a:gdLst/>
            <a:ahLst/>
            <a:cxnLst/>
            <a:rect l="l" t="t" r="r" b="b"/>
            <a:pathLst>
              <a:path w="12968840" h="5093272">
                <a:moveTo>
                  <a:pt x="0" y="0"/>
                </a:moveTo>
                <a:lnTo>
                  <a:pt x="12968839" y="0"/>
                </a:lnTo>
                <a:lnTo>
                  <a:pt x="12968839" y="5093272"/>
                </a:lnTo>
                <a:lnTo>
                  <a:pt x="0" y="5093272"/>
                </a:lnTo>
                <a:lnTo>
                  <a:pt x="0" y="0"/>
                </a:lnTo>
                <a:close/>
              </a:path>
            </a:pathLst>
          </a:custGeom>
          <a:blipFill>
            <a:blip r:embed="rId3"/>
            <a:stretch>
              <a:fillRect/>
            </a:stretch>
          </a:blipFill>
        </p:spPr>
        <p:txBody>
          <a:bodyPr/>
          <a:lstStyle/>
          <a:p>
            <a:endParaRPr lang="es-SV"/>
          </a:p>
        </p:txBody>
      </p:sp>
    </p:spTree>
    <p:extLst>
      <p:ext uri="{BB962C8B-B14F-4D97-AF65-F5344CB8AC3E}">
        <p14:creationId xmlns:p14="http://schemas.microsoft.com/office/powerpoint/2010/main" val="4122060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grpSp>
        <p:nvGrpSpPr>
          <p:cNvPr id="2" name="Group 2"/>
          <p:cNvGrpSpPr/>
          <p:nvPr/>
        </p:nvGrpSpPr>
        <p:grpSpPr>
          <a:xfrm>
            <a:off x="530773" y="2037052"/>
            <a:ext cx="17226454" cy="6908952"/>
            <a:chOff x="0" y="0"/>
            <a:chExt cx="4331735" cy="1260606"/>
          </a:xfrm>
        </p:grpSpPr>
        <p:sp>
          <p:nvSpPr>
            <p:cNvPr id="3" name="Freeform 3"/>
            <p:cNvSpPr/>
            <p:nvPr/>
          </p:nvSpPr>
          <p:spPr>
            <a:xfrm>
              <a:off x="0" y="0"/>
              <a:ext cx="4331735" cy="1260606"/>
            </a:xfrm>
            <a:custGeom>
              <a:avLst/>
              <a:gdLst/>
              <a:ahLst/>
              <a:cxnLst/>
              <a:rect l="l" t="t" r="r" b="b"/>
              <a:pathLst>
                <a:path w="4331735" h="1260606">
                  <a:moveTo>
                    <a:pt x="0" y="0"/>
                  </a:moveTo>
                  <a:lnTo>
                    <a:pt x="4331735" y="0"/>
                  </a:lnTo>
                  <a:lnTo>
                    <a:pt x="4331735" y="1260606"/>
                  </a:lnTo>
                  <a:lnTo>
                    <a:pt x="0" y="1260606"/>
                  </a:lnTo>
                  <a:close/>
                </a:path>
              </a:pathLst>
            </a:custGeom>
            <a:solidFill>
              <a:srgbClr val="94A3E3"/>
            </a:solidFill>
          </p:spPr>
          <p:txBody>
            <a:bodyPr/>
            <a:lstStyle/>
            <a:p>
              <a:endParaRPr lang="es-SV"/>
            </a:p>
          </p:txBody>
        </p:sp>
      </p:grpSp>
      <p:sp>
        <p:nvSpPr>
          <p:cNvPr id="6" name="TextBox 6"/>
          <p:cNvSpPr txBox="1"/>
          <p:nvPr/>
        </p:nvSpPr>
        <p:spPr>
          <a:xfrm>
            <a:off x="5614377" y="1066800"/>
            <a:ext cx="7059246" cy="564257"/>
          </a:xfrm>
          <a:prstGeom prst="rect">
            <a:avLst/>
          </a:prstGeom>
        </p:spPr>
        <p:txBody>
          <a:bodyPr lIns="0" tIns="0" rIns="0" bIns="0" rtlCol="0" anchor="t">
            <a:spAutoFit/>
          </a:bodyPr>
          <a:lstStyle/>
          <a:p>
            <a:pPr marL="0" lvl="0" indent="0" algn="ctr">
              <a:lnSpc>
                <a:spcPts val="4357"/>
              </a:lnSpc>
            </a:pPr>
            <a:r>
              <a:rPr lang="en-US" sz="4111" dirty="0">
                <a:solidFill>
                  <a:srgbClr val="000000"/>
                </a:solidFill>
                <a:latin typeface="Questrial"/>
                <a:ea typeface="Questrial"/>
                <a:cs typeface="Questrial"/>
                <a:sym typeface="Questrial"/>
              </a:rPr>
              <a:t> </a:t>
            </a:r>
            <a:r>
              <a:rPr lang="en-US" sz="4111" dirty="0" err="1">
                <a:solidFill>
                  <a:srgbClr val="000000"/>
                </a:solidFill>
                <a:latin typeface="Questrial"/>
                <a:ea typeface="Questrial"/>
                <a:cs typeface="Questrial"/>
                <a:sym typeface="Questrial"/>
              </a:rPr>
              <a:t>Antecedentes</a:t>
            </a:r>
            <a:endParaRPr lang="en-US" sz="4111" dirty="0">
              <a:solidFill>
                <a:srgbClr val="000000"/>
              </a:solidFill>
              <a:latin typeface="Questrial"/>
              <a:ea typeface="Questrial"/>
              <a:cs typeface="Questrial"/>
              <a:sym typeface="Questrial"/>
            </a:endParaRPr>
          </a:p>
        </p:txBody>
      </p:sp>
      <p:sp>
        <p:nvSpPr>
          <p:cNvPr id="7" name="Freeform 7"/>
          <p:cNvSpPr/>
          <p:nvPr/>
        </p:nvSpPr>
        <p:spPr>
          <a:xfrm>
            <a:off x="277442" y="433781"/>
            <a:ext cx="3090271" cy="1057130"/>
          </a:xfrm>
          <a:custGeom>
            <a:avLst/>
            <a:gdLst/>
            <a:ahLst/>
            <a:cxnLst/>
            <a:rect l="l" t="t" r="r" b="b"/>
            <a:pathLst>
              <a:path w="3090271" h="1057130">
                <a:moveTo>
                  <a:pt x="0" y="0"/>
                </a:moveTo>
                <a:lnTo>
                  <a:pt x="3090271" y="0"/>
                </a:lnTo>
                <a:lnTo>
                  <a:pt x="3090271" y="1057130"/>
                </a:lnTo>
                <a:lnTo>
                  <a:pt x="0" y="1057130"/>
                </a:lnTo>
                <a:lnTo>
                  <a:pt x="0" y="0"/>
                </a:lnTo>
                <a:close/>
              </a:path>
            </a:pathLst>
          </a:custGeom>
          <a:blipFill>
            <a:blip r:embed="rId2"/>
            <a:stretch>
              <a:fillRect/>
            </a:stretch>
          </a:blipFill>
        </p:spPr>
        <p:txBody>
          <a:bodyPr/>
          <a:lstStyle/>
          <a:p>
            <a:endParaRPr lang="es-SV"/>
          </a:p>
        </p:txBody>
      </p:sp>
      <p:sp>
        <p:nvSpPr>
          <p:cNvPr id="8" name="TextBox 8"/>
          <p:cNvSpPr txBox="1"/>
          <p:nvPr/>
        </p:nvSpPr>
        <p:spPr>
          <a:xfrm>
            <a:off x="530773" y="2413762"/>
            <a:ext cx="16981478" cy="5498621"/>
          </a:xfrm>
          <a:prstGeom prst="rect">
            <a:avLst/>
          </a:prstGeom>
        </p:spPr>
        <p:txBody>
          <a:bodyPr wrap="square" lIns="0" tIns="0" rIns="0" bIns="0" rtlCol="0" anchor="t">
            <a:spAutoFit/>
          </a:bodyPr>
          <a:lstStyle/>
          <a:p>
            <a:pPr algn="ctr">
              <a:lnSpc>
                <a:spcPts val="4759"/>
              </a:lnSpc>
            </a:pPr>
            <a:r>
              <a:rPr lang="es-MX" sz="4000" dirty="0">
                <a:solidFill>
                  <a:srgbClr val="000000"/>
                </a:solidFill>
                <a:latin typeface="Open Sans"/>
                <a:ea typeface="Open Sans"/>
                <a:cs typeface="Open Sans"/>
                <a:sym typeface="Open Sans"/>
              </a:rPr>
              <a:t>En cumplimiento de los Estatutos y Reglamento Interno del Mecanismo de Coordinación de País - El Salvador (MCP-ES), y conforme a lo establecido en el artículo 7 y 13 del Reglamento Interno, el proceso de elección de representantes del subsector ONG Nacionales se ha llevado a cabo mediante convocatoria abierta, validación de documentación y evaluación de cumplimiento de criterios de elegibilidad.</a:t>
            </a:r>
          </a:p>
          <a:p>
            <a:pPr algn="ctr">
              <a:lnSpc>
                <a:spcPts val="4759"/>
              </a:lnSpc>
            </a:pPr>
            <a:r>
              <a:rPr lang="es-MX" sz="4000" dirty="0">
                <a:solidFill>
                  <a:srgbClr val="000000"/>
                </a:solidFill>
                <a:latin typeface="Open Sans"/>
                <a:ea typeface="Open Sans"/>
                <a:cs typeface="Open Sans"/>
                <a:sym typeface="Open Sans"/>
              </a:rPr>
              <a:t>Este proceso ha sido supervisado por el Comité de Selección designado para tal fin, garantizando la transparencia, inclusión y equidad.</a:t>
            </a:r>
          </a:p>
          <a:p>
            <a:pPr algn="ctr">
              <a:lnSpc>
                <a:spcPts val="4759"/>
              </a:lnSpc>
            </a:pPr>
            <a:endParaRPr lang="en-US" sz="3399" dirty="0">
              <a:solidFill>
                <a:srgbClr val="000000"/>
              </a:solidFill>
              <a:latin typeface="Open Sans"/>
              <a:ea typeface="Open Sans"/>
              <a:cs typeface="Open Sans"/>
              <a:sym typeface="Open Sans"/>
            </a:endParaRPr>
          </a:p>
        </p:txBody>
      </p:sp>
      <p:grpSp>
        <p:nvGrpSpPr>
          <p:cNvPr id="10" name="Group 10"/>
          <p:cNvGrpSpPr/>
          <p:nvPr/>
        </p:nvGrpSpPr>
        <p:grpSpPr>
          <a:xfrm>
            <a:off x="-25857" y="9197906"/>
            <a:ext cx="4669941" cy="1148327"/>
            <a:chOff x="0" y="0"/>
            <a:chExt cx="986431" cy="242561"/>
          </a:xfrm>
        </p:grpSpPr>
        <p:sp>
          <p:nvSpPr>
            <p:cNvPr id="11" name="Freeform 11"/>
            <p:cNvSpPr/>
            <p:nvPr/>
          </p:nvSpPr>
          <p:spPr>
            <a:xfrm>
              <a:off x="0" y="0"/>
              <a:ext cx="986431" cy="242561"/>
            </a:xfrm>
            <a:custGeom>
              <a:avLst/>
              <a:gdLst/>
              <a:ahLst/>
              <a:cxnLst/>
              <a:rect l="l" t="t" r="r" b="b"/>
              <a:pathLst>
                <a:path w="986431" h="242561">
                  <a:moveTo>
                    <a:pt x="0" y="0"/>
                  </a:moveTo>
                  <a:lnTo>
                    <a:pt x="986431" y="0"/>
                  </a:lnTo>
                  <a:lnTo>
                    <a:pt x="986431" y="242561"/>
                  </a:lnTo>
                  <a:lnTo>
                    <a:pt x="0" y="242561"/>
                  </a:lnTo>
                  <a:close/>
                </a:path>
              </a:pathLst>
            </a:custGeom>
            <a:solidFill>
              <a:srgbClr val="FFDE59"/>
            </a:solidFill>
          </p:spPr>
          <p:txBody>
            <a:bodyPr/>
            <a:lstStyle/>
            <a:p>
              <a:endParaRPr lang="es-SV"/>
            </a:p>
          </p:txBody>
        </p:sp>
        <p:sp>
          <p:nvSpPr>
            <p:cNvPr id="12" name="TextBox 12"/>
            <p:cNvSpPr txBox="1"/>
            <p:nvPr/>
          </p:nvSpPr>
          <p:spPr>
            <a:xfrm>
              <a:off x="0" y="-28575"/>
              <a:ext cx="986431" cy="271136"/>
            </a:xfrm>
            <a:prstGeom prst="rect">
              <a:avLst/>
            </a:prstGeom>
          </p:spPr>
          <p:txBody>
            <a:bodyPr lIns="71438" tIns="71438" rIns="71438" bIns="71438" rtlCol="0" anchor="ctr"/>
            <a:lstStyle/>
            <a:p>
              <a:pPr algn="ctr">
                <a:lnSpc>
                  <a:spcPts val="2091"/>
                </a:lnSpc>
              </a:pPr>
              <a:endParaRPr/>
            </a:p>
          </p:txBody>
        </p:sp>
      </p:grpSp>
      <p:grpSp>
        <p:nvGrpSpPr>
          <p:cNvPr id="13" name="Group 13"/>
          <p:cNvGrpSpPr/>
          <p:nvPr/>
        </p:nvGrpSpPr>
        <p:grpSpPr>
          <a:xfrm>
            <a:off x="4590224" y="9164086"/>
            <a:ext cx="4088351" cy="1148327"/>
            <a:chOff x="0" y="0"/>
            <a:chExt cx="863582" cy="242561"/>
          </a:xfrm>
        </p:grpSpPr>
        <p:sp>
          <p:nvSpPr>
            <p:cNvPr id="14" name="Freeform 14"/>
            <p:cNvSpPr/>
            <p:nvPr/>
          </p:nvSpPr>
          <p:spPr>
            <a:xfrm>
              <a:off x="0" y="0"/>
              <a:ext cx="863582" cy="242561"/>
            </a:xfrm>
            <a:custGeom>
              <a:avLst/>
              <a:gdLst/>
              <a:ahLst/>
              <a:cxnLst/>
              <a:rect l="l" t="t" r="r" b="b"/>
              <a:pathLst>
                <a:path w="863582" h="242561">
                  <a:moveTo>
                    <a:pt x="0" y="0"/>
                  </a:moveTo>
                  <a:lnTo>
                    <a:pt x="863582" y="0"/>
                  </a:lnTo>
                  <a:lnTo>
                    <a:pt x="863582" y="242561"/>
                  </a:lnTo>
                  <a:lnTo>
                    <a:pt x="0" y="242561"/>
                  </a:lnTo>
                  <a:close/>
                </a:path>
              </a:pathLst>
            </a:custGeom>
            <a:solidFill>
              <a:srgbClr val="FF914D"/>
            </a:solidFill>
          </p:spPr>
          <p:txBody>
            <a:bodyPr/>
            <a:lstStyle/>
            <a:p>
              <a:endParaRPr lang="es-SV"/>
            </a:p>
          </p:txBody>
        </p:sp>
        <p:sp>
          <p:nvSpPr>
            <p:cNvPr id="15" name="TextBox 15"/>
            <p:cNvSpPr txBox="1"/>
            <p:nvPr/>
          </p:nvSpPr>
          <p:spPr>
            <a:xfrm>
              <a:off x="0" y="-28575"/>
              <a:ext cx="863582" cy="271136"/>
            </a:xfrm>
            <a:prstGeom prst="rect">
              <a:avLst/>
            </a:prstGeom>
          </p:spPr>
          <p:txBody>
            <a:bodyPr lIns="71438" tIns="71438" rIns="71438" bIns="71438" rtlCol="0" anchor="ctr"/>
            <a:lstStyle/>
            <a:p>
              <a:pPr algn="ctr">
                <a:lnSpc>
                  <a:spcPts val="2091"/>
                </a:lnSpc>
              </a:pPr>
              <a:endParaRPr/>
            </a:p>
          </p:txBody>
        </p:sp>
      </p:grpSp>
      <p:grpSp>
        <p:nvGrpSpPr>
          <p:cNvPr id="16" name="Group 16"/>
          <p:cNvGrpSpPr/>
          <p:nvPr/>
        </p:nvGrpSpPr>
        <p:grpSpPr>
          <a:xfrm>
            <a:off x="8678575" y="9133758"/>
            <a:ext cx="3756250" cy="1148327"/>
            <a:chOff x="0" y="0"/>
            <a:chExt cx="793433" cy="242561"/>
          </a:xfrm>
        </p:grpSpPr>
        <p:sp>
          <p:nvSpPr>
            <p:cNvPr id="17" name="Freeform 17"/>
            <p:cNvSpPr/>
            <p:nvPr/>
          </p:nvSpPr>
          <p:spPr>
            <a:xfrm>
              <a:off x="0" y="0"/>
              <a:ext cx="793433" cy="242561"/>
            </a:xfrm>
            <a:custGeom>
              <a:avLst/>
              <a:gdLst/>
              <a:ahLst/>
              <a:cxnLst/>
              <a:rect l="l" t="t" r="r" b="b"/>
              <a:pathLst>
                <a:path w="793433" h="242561">
                  <a:moveTo>
                    <a:pt x="0" y="0"/>
                  </a:moveTo>
                  <a:lnTo>
                    <a:pt x="793433" y="0"/>
                  </a:lnTo>
                  <a:lnTo>
                    <a:pt x="793433" y="242561"/>
                  </a:lnTo>
                  <a:lnTo>
                    <a:pt x="0" y="242561"/>
                  </a:lnTo>
                  <a:close/>
                </a:path>
              </a:pathLst>
            </a:custGeom>
            <a:solidFill>
              <a:srgbClr val="F87A7A"/>
            </a:solidFill>
          </p:spPr>
          <p:txBody>
            <a:bodyPr/>
            <a:lstStyle/>
            <a:p>
              <a:endParaRPr lang="es-SV"/>
            </a:p>
          </p:txBody>
        </p:sp>
        <p:sp>
          <p:nvSpPr>
            <p:cNvPr id="18" name="TextBox 18"/>
            <p:cNvSpPr txBox="1"/>
            <p:nvPr/>
          </p:nvSpPr>
          <p:spPr>
            <a:xfrm>
              <a:off x="0" y="-28575"/>
              <a:ext cx="793433" cy="271136"/>
            </a:xfrm>
            <a:prstGeom prst="rect">
              <a:avLst/>
            </a:prstGeom>
          </p:spPr>
          <p:txBody>
            <a:bodyPr lIns="71438" tIns="71438" rIns="71438" bIns="71438" rtlCol="0" anchor="ctr"/>
            <a:lstStyle/>
            <a:p>
              <a:pPr algn="ctr">
                <a:lnSpc>
                  <a:spcPts val="2091"/>
                </a:lnSpc>
              </a:pPr>
              <a:endParaRPr/>
            </a:p>
          </p:txBody>
        </p:sp>
      </p:grpSp>
      <p:grpSp>
        <p:nvGrpSpPr>
          <p:cNvPr id="19" name="Group 19"/>
          <p:cNvGrpSpPr/>
          <p:nvPr/>
        </p:nvGrpSpPr>
        <p:grpSpPr>
          <a:xfrm>
            <a:off x="12434825" y="9124949"/>
            <a:ext cx="3644883" cy="1148327"/>
            <a:chOff x="0" y="0"/>
            <a:chExt cx="769908" cy="242561"/>
          </a:xfrm>
        </p:grpSpPr>
        <p:sp>
          <p:nvSpPr>
            <p:cNvPr id="20" name="Freeform 20"/>
            <p:cNvSpPr/>
            <p:nvPr/>
          </p:nvSpPr>
          <p:spPr>
            <a:xfrm>
              <a:off x="0" y="0"/>
              <a:ext cx="769908" cy="242561"/>
            </a:xfrm>
            <a:custGeom>
              <a:avLst/>
              <a:gdLst/>
              <a:ahLst/>
              <a:cxnLst/>
              <a:rect l="l" t="t" r="r" b="b"/>
              <a:pathLst>
                <a:path w="769908" h="242561">
                  <a:moveTo>
                    <a:pt x="0" y="0"/>
                  </a:moveTo>
                  <a:lnTo>
                    <a:pt x="769908" y="0"/>
                  </a:lnTo>
                  <a:lnTo>
                    <a:pt x="769908" y="242561"/>
                  </a:lnTo>
                  <a:lnTo>
                    <a:pt x="0" y="242561"/>
                  </a:lnTo>
                  <a:close/>
                </a:path>
              </a:pathLst>
            </a:custGeom>
            <a:solidFill>
              <a:srgbClr val="EBB2D2"/>
            </a:solidFill>
          </p:spPr>
          <p:txBody>
            <a:bodyPr/>
            <a:lstStyle/>
            <a:p>
              <a:endParaRPr lang="es-SV"/>
            </a:p>
          </p:txBody>
        </p:sp>
        <p:sp>
          <p:nvSpPr>
            <p:cNvPr id="21" name="TextBox 21"/>
            <p:cNvSpPr txBox="1"/>
            <p:nvPr/>
          </p:nvSpPr>
          <p:spPr>
            <a:xfrm>
              <a:off x="0" y="-28575"/>
              <a:ext cx="769908" cy="271136"/>
            </a:xfrm>
            <a:prstGeom prst="rect">
              <a:avLst/>
            </a:prstGeom>
          </p:spPr>
          <p:txBody>
            <a:bodyPr lIns="71438" tIns="71438" rIns="71438" bIns="71438" rtlCol="0" anchor="ctr"/>
            <a:lstStyle/>
            <a:p>
              <a:pPr algn="ctr">
                <a:lnSpc>
                  <a:spcPts val="2091"/>
                </a:lnSpc>
              </a:pPr>
              <a:endParaRPr/>
            </a:p>
          </p:txBody>
        </p:sp>
      </p:grpSp>
      <p:grpSp>
        <p:nvGrpSpPr>
          <p:cNvPr id="4" name="Group 29">
            <a:extLst>
              <a:ext uri="{FF2B5EF4-FFF2-40B4-BE49-F238E27FC236}">
                <a16:creationId xmlns:a16="http://schemas.microsoft.com/office/drawing/2014/main" id="{4236BFB2-37EA-26B4-D00E-1773098F5FC9}"/>
              </a:ext>
            </a:extLst>
          </p:cNvPr>
          <p:cNvGrpSpPr/>
          <p:nvPr/>
        </p:nvGrpSpPr>
        <p:grpSpPr>
          <a:xfrm>
            <a:off x="16040030" y="9133758"/>
            <a:ext cx="2247970" cy="1148327"/>
            <a:chOff x="0" y="0"/>
            <a:chExt cx="1148607" cy="242561"/>
          </a:xfrm>
        </p:grpSpPr>
        <p:sp>
          <p:nvSpPr>
            <p:cNvPr id="5" name="Freeform 30">
              <a:extLst>
                <a:ext uri="{FF2B5EF4-FFF2-40B4-BE49-F238E27FC236}">
                  <a16:creationId xmlns:a16="http://schemas.microsoft.com/office/drawing/2014/main" id="{C9E4BFFC-5CFD-B34E-3CCF-DDF07A1496C5}"/>
                </a:ext>
              </a:extLst>
            </p:cNvPr>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9" name="TextBox 31">
              <a:extLst>
                <a:ext uri="{FF2B5EF4-FFF2-40B4-BE49-F238E27FC236}">
                  <a16:creationId xmlns:a16="http://schemas.microsoft.com/office/drawing/2014/main" id="{E5FBFB7A-A7FE-7BC1-91D2-64929CF13483}"/>
                </a:ext>
              </a:extLst>
            </p:cNvPr>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a:extLst>
            <a:ext uri="{FF2B5EF4-FFF2-40B4-BE49-F238E27FC236}">
              <a16:creationId xmlns:a16="http://schemas.microsoft.com/office/drawing/2014/main" id="{E42FE328-F70D-F56B-4B3D-84CB71214F29}"/>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F3A2D5B-9D8F-0F93-2EA6-30D108E0751D}"/>
              </a:ext>
            </a:extLst>
          </p:cNvPr>
          <p:cNvGrpSpPr/>
          <p:nvPr/>
        </p:nvGrpSpPr>
        <p:grpSpPr>
          <a:xfrm>
            <a:off x="530773" y="2037052"/>
            <a:ext cx="17226454" cy="6908952"/>
            <a:chOff x="0" y="0"/>
            <a:chExt cx="4331735" cy="1260606"/>
          </a:xfrm>
        </p:grpSpPr>
        <p:sp>
          <p:nvSpPr>
            <p:cNvPr id="3" name="Freeform 3">
              <a:extLst>
                <a:ext uri="{FF2B5EF4-FFF2-40B4-BE49-F238E27FC236}">
                  <a16:creationId xmlns:a16="http://schemas.microsoft.com/office/drawing/2014/main" id="{F1907327-D669-0AAB-997F-6DA3BBD4F2F1}"/>
                </a:ext>
              </a:extLst>
            </p:cNvPr>
            <p:cNvSpPr/>
            <p:nvPr/>
          </p:nvSpPr>
          <p:spPr>
            <a:xfrm>
              <a:off x="0" y="0"/>
              <a:ext cx="4331735" cy="1260606"/>
            </a:xfrm>
            <a:custGeom>
              <a:avLst/>
              <a:gdLst/>
              <a:ahLst/>
              <a:cxnLst/>
              <a:rect l="l" t="t" r="r" b="b"/>
              <a:pathLst>
                <a:path w="4331735" h="1260606">
                  <a:moveTo>
                    <a:pt x="0" y="0"/>
                  </a:moveTo>
                  <a:lnTo>
                    <a:pt x="4331735" y="0"/>
                  </a:lnTo>
                  <a:lnTo>
                    <a:pt x="4331735" y="1260606"/>
                  </a:lnTo>
                  <a:lnTo>
                    <a:pt x="0" y="1260606"/>
                  </a:lnTo>
                  <a:close/>
                </a:path>
              </a:pathLst>
            </a:custGeom>
            <a:solidFill>
              <a:srgbClr val="94A3E3"/>
            </a:solidFill>
          </p:spPr>
          <p:txBody>
            <a:bodyPr/>
            <a:lstStyle/>
            <a:p>
              <a:endParaRPr lang="es-SV"/>
            </a:p>
          </p:txBody>
        </p:sp>
      </p:grpSp>
      <p:sp>
        <p:nvSpPr>
          <p:cNvPr id="6" name="TextBox 6">
            <a:extLst>
              <a:ext uri="{FF2B5EF4-FFF2-40B4-BE49-F238E27FC236}">
                <a16:creationId xmlns:a16="http://schemas.microsoft.com/office/drawing/2014/main" id="{245BC8B6-643F-C0A7-8321-B9D4A8999C6B}"/>
              </a:ext>
            </a:extLst>
          </p:cNvPr>
          <p:cNvSpPr txBox="1"/>
          <p:nvPr/>
        </p:nvSpPr>
        <p:spPr>
          <a:xfrm>
            <a:off x="5614377" y="1066800"/>
            <a:ext cx="7059246" cy="564257"/>
          </a:xfrm>
          <a:prstGeom prst="rect">
            <a:avLst/>
          </a:prstGeom>
        </p:spPr>
        <p:txBody>
          <a:bodyPr lIns="0" tIns="0" rIns="0" bIns="0" rtlCol="0" anchor="t">
            <a:spAutoFit/>
          </a:bodyPr>
          <a:lstStyle/>
          <a:p>
            <a:pPr marL="0" lvl="0" indent="0" algn="ctr">
              <a:lnSpc>
                <a:spcPts val="4357"/>
              </a:lnSpc>
            </a:pPr>
            <a:r>
              <a:rPr lang="en-US" sz="4111" dirty="0">
                <a:solidFill>
                  <a:srgbClr val="000000"/>
                </a:solidFill>
                <a:latin typeface="Questrial"/>
                <a:ea typeface="Questrial"/>
                <a:cs typeface="Questrial"/>
                <a:sym typeface="Questrial"/>
              </a:rPr>
              <a:t> Antecedentes</a:t>
            </a:r>
          </a:p>
        </p:txBody>
      </p:sp>
      <p:sp>
        <p:nvSpPr>
          <p:cNvPr id="7" name="Freeform 7">
            <a:extLst>
              <a:ext uri="{FF2B5EF4-FFF2-40B4-BE49-F238E27FC236}">
                <a16:creationId xmlns:a16="http://schemas.microsoft.com/office/drawing/2014/main" id="{9695A074-B4A2-DDE7-8190-24C6F567A12A}"/>
              </a:ext>
            </a:extLst>
          </p:cNvPr>
          <p:cNvSpPr/>
          <p:nvPr/>
        </p:nvSpPr>
        <p:spPr>
          <a:xfrm>
            <a:off x="277442" y="433781"/>
            <a:ext cx="3090271" cy="1057130"/>
          </a:xfrm>
          <a:custGeom>
            <a:avLst/>
            <a:gdLst/>
            <a:ahLst/>
            <a:cxnLst/>
            <a:rect l="l" t="t" r="r" b="b"/>
            <a:pathLst>
              <a:path w="3090271" h="1057130">
                <a:moveTo>
                  <a:pt x="0" y="0"/>
                </a:moveTo>
                <a:lnTo>
                  <a:pt x="3090271" y="0"/>
                </a:lnTo>
                <a:lnTo>
                  <a:pt x="3090271" y="1057130"/>
                </a:lnTo>
                <a:lnTo>
                  <a:pt x="0" y="1057130"/>
                </a:lnTo>
                <a:lnTo>
                  <a:pt x="0" y="0"/>
                </a:lnTo>
                <a:close/>
              </a:path>
            </a:pathLst>
          </a:custGeom>
          <a:blipFill>
            <a:blip r:embed="rId2"/>
            <a:stretch>
              <a:fillRect/>
            </a:stretch>
          </a:blipFill>
        </p:spPr>
        <p:txBody>
          <a:bodyPr/>
          <a:lstStyle/>
          <a:p>
            <a:endParaRPr lang="es-SV"/>
          </a:p>
        </p:txBody>
      </p:sp>
      <p:sp>
        <p:nvSpPr>
          <p:cNvPr id="8" name="TextBox 8">
            <a:extLst>
              <a:ext uri="{FF2B5EF4-FFF2-40B4-BE49-F238E27FC236}">
                <a16:creationId xmlns:a16="http://schemas.microsoft.com/office/drawing/2014/main" id="{CD36B60A-7E10-94D9-00B8-7CB42F52A1D3}"/>
              </a:ext>
            </a:extLst>
          </p:cNvPr>
          <p:cNvSpPr txBox="1"/>
          <p:nvPr/>
        </p:nvSpPr>
        <p:spPr>
          <a:xfrm>
            <a:off x="530773" y="2413762"/>
            <a:ext cx="16981478" cy="6729727"/>
          </a:xfrm>
          <a:prstGeom prst="rect">
            <a:avLst/>
          </a:prstGeom>
        </p:spPr>
        <p:txBody>
          <a:bodyPr wrap="square" lIns="0" tIns="0" rIns="0" bIns="0" rtlCol="0" anchor="t">
            <a:spAutoFit/>
          </a:bodyPr>
          <a:lstStyle/>
          <a:p>
            <a:pPr algn="just">
              <a:lnSpc>
                <a:spcPts val="4759"/>
              </a:lnSpc>
            </a:pPr>
            <a:r>
              <a:rPr lang="es-MX" sz="4000" dirty="0">
                <a:solidFill>
                  <a:srgbClr val="000000"/>
                </a:solidFill>
                <a:latin typeface="Open Sans"/>
                <a:ea typeface="Open Sans"/>
                <a:cs typeface="Open Sans"/>
                <a:sym typeface="Open Sans"/>
              </a:rPr>
              <a:t>El Comité ha revisado las postulaciones de las siguientes organizaciones que fueron presentadas dentro del periodo establecido 23 de mayo:</a:t>
            </a:r>
          </a:p>
          <a:p>
            <a:pPr marL="571500" indent="-571500" algn="ctr">
              <a:lnSpc>
                <a:spcPts val="4759"/>
              </a:lnSpc>
              <a:buFontTx/>
              <a:buChar char="-"/>
            </a:pPr>
            <a:endParaRPr lang="es-MX" sz="4000" dirty="0">
              <a:solidFill>
                <a:srgbClr val="000000"/>
              </a:solidFill>
              <a:latin typeface="Open Sans"/>
              <a:ea typeface="Open Sans"/>
              <a:cs typeface="Open Sans"/>
              <a:sym typeface="Open Sans"/>
            </a:endParaRPr>
          </a:p>
          <a:p>
            <a:pPr algn="ctr">
              <a:lnSpc>
                <a:spcPts val="4759"/>
              </a:lnSpc>
            </a:pPr>
            <a:r>
              <a:rPr lang="es-MX" sz="4000" dirty="0">
                <a:solidFill>
                  <a:srgbClr val="000000"/>
                </a:solidFill>
                <a:latin typeface="Open Sans"/>
                <a:ea typeface="Open Sans"/>
                <a:cs typeface="Open Sans"/>
                <a:sym typeface="Open Sans"/>
              </a:rPr>
              <a:t>CONAMUS (Representante: Lcda. Isabel Payes).</a:t>
            </a:r>
          </a:p>
          <a:p>
            <a:pPr marL="571500" indent="-571500" algn="ctr">
              <a:lnSpc>
                <a:spcPts val="4759"/>
              </a:lnSpc>
              <a:buFontTx/>
              <a:buChar char="-"/>
            </a:pPr>
            <a:endParaRPr lang="es-MX" sz="4000" dirty="0">
              <a:solidFill>
                <a:srgbClr val="000000"/>
              </a:solidFill>
              <a:latin typeface="Open Sans"/>
              <a:ea typeface="Open Sans"/>
              <a:cs typeface="Open Sans"/>
              <a:sym typeface="Open Sans"/>
            </a:endParaRPr>
          </a:p>
          <a:p>
            <a:pPr algn="ctr">
              <a:lnSpc>
                <a:spcPts val="4759"/>
              </a:lnSpc>
            </a:pPr>
            <a:r>
              <a:rPr lang="es-MX" sz="4000" dirty="0">
                <a:solidFill>
                  <a:srgbClr val="000000"/>
                </a:solidFill>
                <a:latin typeface="Open Sans"/>
                <a:ea typeface="Open Sans"/>
                <a:cs typeface="Open Sans"/>
                <a:sym typeface="Open Sans"/>
              </a:rPr>
              <a:t>CALMA (Representante: Lcda. Ana Josefa Blanco).</a:t>
            </a:r>
          </a:p>
          <a:p>
            <a:pPr algn="ctr">
              <a:lnSpc>
                <a:spcPts val="4759"/>
              </a:lnSpc>
            </a:pPr>
            <a:endParaRPr lang="es-MX" sz="4000" dirty="0">
              <a:solidFill>
                <a:srgbClr val="000000"/>
              </a:solidFill>
              <a:latin typeface="Open Sans"/>
              <a:ea typeface="Open Sans"/>
              <a:cs typeface="Open Sans"/>
              <a:sym typeface="Open Sans"/>
            </a:endParaRPr>
          </a:p>
          <a:p>
            <a:pPr algn="ctr">
              <a:lnSpc>
                <a:spcPts val="4759"/>
              </a:lnSpc>
            </a:pPr>
            <a:r>
              <a:rPr lang="es-MX" sz="4000" dirty="0">
                <a:solidFill>
                  <a:srgbClr val="000000"/>
                </a:solidFill>
                <a:latin typeface="Open Sans"/>
                <a:ea typeface="Open Sans"/>
                <a:cs typeface="Open Sans"/>
                <a:sym typeface="Open Sans"/>
              </a:rPr>
              <a:t> ASAFOCAI (Representante: Lic. Miguel Dueñas).</a:t>
            </a:r>
          </a:p>
          <a:p>
            <a:pPr algn="ctr">
              <a:lnSpc>
                <a:spcPts val="4759"/>
              </a:lnSpc>
            </a:pPr>
            <a:endParaRPr lang="es-MX" sz="4000" dirty="0">
              <a:solidFill>
                <a:srgbClr val="000000"/>
              </a:solidFill>
              <a:latin typeface="Open Sans"/>
              <a:ea typeface="Open Sans"/>
              <a:cs typeface="Open Sans"/>
              <a:sym typeface="Open Sans"/>
            </a:endParaRPr>
          </a:p>
          <a:p>
            <a:pPr algn="ctr">
              <a:lnSpc>
                <a:spcPts val="4759"/>
              </a:lnSpc>
            </a:pPr>
            <a:endParaRPr lang="en-US" sz="3399" dirty="0">
              <a:solidFill>
                <a:srgbClr val="000000"/>
              </a:solidFill>
              <a:latin typeface="Open Sans"/>
              <a:ea typeface="Open Sans"/>
              <a:cs typeface="Open Sans"/>
              <a:sym typeface="Open Sans"/>
            </a:endParaRPr>
          </a:p>
        </p:txBody>
      </p:sp>
      <p:grpSp>
        <p:nvGrpSpPr>
          <p:cNvPr id="10" name="Group 10">
            <a:extLst>
              <a:ext uri="{FF2B5EF4-FFF2-40B4-BE49-F238E27FC236}">
                <a16:creationId xmlns:a16="http://schemas.microsoft.com/office/drawing/2014/main" id="{5F2E3665-3CAF-86A8-9649-BC9F50133F28}"/>
              </a:ext>
            </a:extLst>
          </p:cNvPr>
          <p:cNvGrpSpPr/>
          <p:nvPr/>
        </p:nvGrpSpPr>
        <p:grpSpPr>
          <a:xfrm>
            <a:off x="-25857" y="9197906"/>
            <a:ext cx="4669941" cy="1148327"/>
            <a:chOff x="0" y="0"/>
            <a:chExt cx="986431" cy="242561"/>
          </a:xfrm>
        </p:grpSpPr>
        <p:sp>
          <p:nvSpPr>
            <p:cNvPr id="11" name="Freeform 11">
              <a:extLst>
                <a:ext uri="{FF2B5EF4-FFF2-40B4-BE49-F238E27FC236}">
                  <a16:creationId xmlns:a16="http://schemas.microsoft.com/office/drawing/2014/main" id="{CF97CB5D-4B1F-F887-A715-17C365633631}"/>
                </a:ext>
              </a:extLst>
            </p:cNvPr>
            <p:cNvSpPr/>
            <p:nvPr/>
          </p:nvSpPr>
          <p:spPr>
            <a:xfrm>
              <a:off x="0" y="0"/>
              <a:ext cx="986431" cy="242561"/>
            </a:xfrm>
            <a:custGeom>
              <a:avLst/>
              <a:gdLst/>
              <a:ahLst/>
              <a:cxnLst/>
              <a:rect l="l" t="t" r="r" b="b"/>
              <a:pathLst>
                <a:path w="986431" h="242561">
                  <a:moveTo>
                    <a:pt x="0" y="0"/>
                  </a:moveTo>
                  <a:lnTo>
                    <a:pt x="986431" y="0"/>
                  </a:lnTo>
                  <a:lnTo>
                    <a:pt x="986431" y="242561"/>
                  </a:lnTo>
                  <a:lnTo>
                    <a:pt x="0" y="242561"/>
                  </a:lnTo>
                  <a:close/>
                </a:path>
              </a:pathLst>
            </a:custGeom>
            <a:solidFill>
              <a:srgbClr val="FFDE59"/>
            </a:solidFill>
          </p:spPr>
          <p:txBody>
            <a:bodyPr/>
            <a:lstStyle/>
            <a:p>
              <a:endParaRPr lang="es-SV"/>
            </a:p>
          </p:txBody>
        </p:sp>
        <p:sp>
          <p:nvSpPr>
            <p:cNvPr id="12" name="TextBox 12">
              <a:extLst>
                <a:ext uri="{FF2B5EF4-FFF2-40B4-BE49-F238E27FC236}">
                  <a16:creationId xmlns:a16="http://schemas.microsoft.com/office/drawing/2014/main" id="{ECD7CDDD-AC50-40E1-84D6-25AEDF559643}"/>
                </a:ext>
              </a:extLst>
            </p:cNvPr>
            <p:cNvSpPr txBox="1"/>
            <p:nvPr/>
          </p:nvSpPr>
          <p:spPr>
            <a:xfrm>
              <a:off x="0" y="-28575"/>
              <a:ext cx="986431" cy="271136"/>
            </a:xfrm>
            <a:prstGeom prst="rect">
              <a:avLst/>
            </a:prstGeom>
          </p:spPr>
          <p:txBody>
            <a:bodyPr lIns="71438" tIns="71438" rIns="71438" bIns="71438" rtlCol="0" anchor="ctr"/>
            <a:lstStyle/>
            <a:p>
              <a:pPr algn="ctr">
                <a:lnSpc>
                  <a:spcPts val="2091"/>
                </a:lnSpc>
              </a:pPr>
              <a:endParaRPr/>
            </a:p>
          </p:txBody>
        </p:sp>
      </p:grpSp>
      <p:grpSp>
        <p:nvGrpSpPr>
          <p:cNvPr id="13" name="Group 13">
            <a:extLst>
              <a:ext uri="{FF2B5EF4-FFF2-40B4-BE49-F238E27FC236}">
                <a16:creationId xmlns:a16="http://schemas.microsoft.com/office/drawing/2014/main" id="{0364434A-8BC3-69C2-93E5-E29519F73A93}"/>
              </a:ext>
            </a:extLst>
          </p:cNvPr>
          <p:cNvGrpSpPr/>
          <p:nvPr/>
        </p:nvGrpSpPr>
        <p:grpSpPr>
          <a:xfrm>
            <a:off x="4590224" y="9164086"/>
            <a:ext cx="4088351" cy="1148327"/>
            <a:chOff x="0" y="0"/>
            <a:chExt cx="863582" cy="242561"/>
          </a:xfrm>
        </p:grpSpPr>
        <p:sp>
          <p:nvSpPr>
            <p:cNvPr id="14" name="Freeform 14">
              <a:extLst>
                <a:ext uri="{FF2B5EF4-FFF2-40B4-BE49-F238E27FC236}">
                  <a16:creationId xmlns:a16="http://schemas.microsoft.com/office/drawing/2014/main" id="{1D6D70B5-4E74-5A84-3337-C92A19BF9354}"/>
                </a:ext>
              </a:extLst>
            </p:cNvPr>
            <p:cNvSpPr/>
            <p:nvPr/>
          </p:nvSpPr>
          <p:spPr>
            <a:xfrm>
              <a:off x="0" y="0"/>
              <a:ext cx="863582" cy="242561"/>
            </a:xfrm>
            <a:custGeom>
              <a:avLst/>
              <a:gdLst/>
              <a:ahLst/>
              <a:cxnLst/>
              <a:rect l="l" t="t" r="r" b="b"/>
              <a:pathLst>
                <a:path w="863582" h="242561">
                  <a:moveTo>
                    <a:pt x="0" y="0"/>
                  </a:moveTo>
                  <a:lnTo>
                    <a:pt x="863582" y="0"/>
                  </a:lnTo>
                  <a:lnTo>
                    <a:pt x="863582" y="242561"/>
                  </a:lnTo>
                  <a:lnTo>
                    <a:pt x="0" y="242561"/>
                  </a:lnTo>
                  <a:close/>
                </a:path>
              </a:pathLst>
            </a:custGeom>
            <a:solidFill>
              <a:srgbClr val="FF914D"/>
            </a:solidFill>
          </p:spPr>
          <p:txBody>
            <a:bodyPr/>
            <a:lstStyle/>
            <a:p>
              <a:endParaRPr lang="es-SV"/>
            </a:p>
          </p:txBody>
        </p:sp>
        <p:sp>
          <p:nvSpPr>
            <p:cNvPr id="15" name="TextBox 15">
              <a:extLst>
                <a:ext uri="{FF2B5EF4-FFF2-40B4-BE49-F238E27FC236}">
                  <a16:creationId xmlns:a16="http://schemas.microsoft.com/office/drawing/2014/main" id="{47A754B5-6037-A5BD-20E0-2E59581A90D0}"/>
                </a:ext>
              </a:extLst>
            </p:cNvPr>
            <p:cNvSpPr txBox="1"/>
            <p:nvPr/>
          </p:nvSpPr>
          <p:spPr>
            <a:xfrm>
              <a:off x="0" y="-28575"/>
              <a:ext cx="863582" cy="271136"/>
            </a:xfrm>
            <a:prstGeom prst="rect">
              <a:avLst/>
            </a:prstGeom>
          </p:spPr>
          <p:txBody>
            <a:bodyPr lIns="71438" tIns="71438" rIns="71438" bIns="71438" rtlCol="0" anchor="ctr"/>
            <a:lstStyle/>
            <a:p>
              <a:pPr algn="ctr">
                <a:lnSpc>
                  <a:spcPts val="2091"/>
                </a:lnSpc>
              </a:pPr>
              <a:endParaRPr/>
            </a:p>
          </p:txBody>
        </p:sp>
      </p:grpSp>
      <p:grpSp>
        <p:nvGrpSpPr>
          <p:cNvPr id="16" name="Group 16">
            <a:extLst>
              <a:ext uri="{FF2B5EF4-FFF2-40B4-BE49-F238E27FC236}">
                <a16:creationId xmlns:a16="http://schemas.microsoft.com/office/drawing/2014/main" id="{71A41625-C0AA-51B6-53CF-C61EA1633399}"/>
              </a:ext>
            </a:extLst>
          </p:cNvPr>
          <p:cNvGrpSpPr/>
          <p:nvPr/>
        </p:nvGrpSpPr>
        <p:grpSpPr>
          <a:xfrm>
            <a:off x="8678575" y="9133758"/>
            <a:ext cx="3756250" cy="1148327"/>
            <a:chOff x="0" y="0"/>
            <a:chExt cx="793433" cy="242561"/>
          </a:xfrm>
        </p:grpSpPr>
        <p:sp>
          <p:nvSpPr>
            <p:cNvPr id="17" name="Freeform 17">
              <a:extLst>
                <a:ext uri="{FF2B5EF4-FFF2-40B4-BE49-F238E27FC236}">
                  <a16:creationId xmlns:a16="http://schemas.microsoft.com/office/drawing/2014/main" id="{5C768388-1D15-C50A-C3D6-6215499FD8BE}"/>
                </a:ext>
              </a:extLst>
            </p:cNvPr>
            <p:cNvSpPr/>
            <p:nvPr/>
          </p:nvSpPr>
          <p:spPr>
            <a:xfrm>
              <a:off x="0" y="0"/>
              <a:ext cx="793433" cy="242561"/>
            </a:xfrm>
            <a:custGeom>
              <a:avLst/>
              <a:gdLst/>
              <a:ahLst/>
              <a:cxnLst/>
              <a:rect l="l" t="t" r="r" b="b"/>
              <a:pathLst>
                <a:path w="793433" h="242561">
                  <a:moveTo>
                    <a:pt x="0" y="0"/>
                  </a:moveTo>
                  <a:lnTo>
                    <a:pt x="793433" y="0"/>
                  </a:lnTo>
                  <a:lnTo>
                    <a:pt x="793433" y="242561"/>
                  </a:lnTo>
                  <a:lnTo>
                    <a:pt x="0" y="242561"/>
                  </a:lnTo>
                  <a:close/>
                </a:path>
              </a:pathLst>
            </a:custGeom>
            <a:solidFill>
              <a:srgbClr val="F87A7A"/>
            </a:solidFill>
          </p:spPr>
          <p:txBody>
            <a:bodyPr/>
            <a:lstStyle/>
            <a:p>
              <a:endParaRPr lang="es-SV"/>
            </a:p>
          </p:txBody>
        </p:sp>
        <p:sp>
          <p:nvSpPr>
            <p:cNvPr id="18" name="TextBox 18">
              <a:extLst>
                <a:ext uri="{FF2B5EF4-FFF2-40B4-BE49-F238E27FC236}">
                  <a16:creationId xmlns:a16="http://schemas.microsoft.com/office/drawing/2014/main" id="{6564F4AF-79D2-5F6D-111A-16E6E4ECA639}"/>
                </a:ext>
              </a:extLst>
            </p:cNvPr>
            <p:cNvSpPr txBox="1"/>
            <p:nvPr/>
          </p:nvSpPr>
          <p:spPr>
            <a:xfrm>
              <a:off x="0" y="-28575"/>
              <a:ext cx="793433" cy="271136"/>
            </a:xfrm>
            <a:prstGeom prst="rect">
              <a:avLst/>
            </a:prstGeom>
          </p:spPr>
          <p:txBody>
            <a:bodyPr lIns="71438" tIns="71438" rIns="71438" bIns="71438" rtlCol="0" anchor="ctr"/>
            <a:lstStyle/>
            <a:p>
              <a:pPr algn="ctr">
                <a:lnSpc>
                  <a:spcPts val="2091"/>
                </a:lnSpc>
              </a:pPr>
              <a:endParaRPr/>
            </a:p>
          </p:txBody>
        </p:sp>
      </p:grpSp>
      <p:grpSp>
        <p:nvGrpSpPr>
          <p:cNvPr id="19" name="Group 19">
            <a:extLst>
              <a:ext uri="{FF2B5EF4-FFF2-40B4-BE49-F238E27FC236}">
                <a16:creationId xmlns:a16="http://schemas.microsoft.com/office/drawing/2014/main" id="{2A9E0289-36B4-550A-8686-A1765EC5DAEF}"/>
              </a:ext>
            </a:extLst>
          </p:cNvPr>
          <p:cNvGrpSpPr/>
          <p:nvPr/>
        </p:nvGrpSpPr>
        <p:grpSpPr>
          <a:xfrm>
            <a:off x="12434825" y="9124949"/>
            <a:ext cx="3644883" cy="1148327"/>
            <a:chOff x="0" y="0"/>
            <a:chExt cx="769908" cy="242561"/>
          </a:xfrm>
        </p:grpSpPr>
        <p:sp>
          <p:nvSpPr>
            <p:cNvPr id="20" name="Freeform 20">
              <a:extLst>
                <a:ext uri="{FF2B5EF4-FFF2-40B4-BE49-F238E27FC236}">
                  <a16:creationId xmlns:a16="http://schemas.microsoft.com/office/drawing/2014/main" id="{3B194F26-808D-146F-9D76-2E4012A296D6}"/>
                </a:ext>
              </a:extLst>
            </p:cNvPr>
            <p:cNvSpPr/>
            <p:nvPr/>
          </p:nvSpPr>
          <p:spPr>
            <a:xfrm>
              <a:off x="0" y="0"/>
              <a:ext cx="769908" cy="242561"/>
            </a:xfrm>
            <a:custGeom>
              <a:avLst/>
              <a:gdLst/>
              <a:ahLst/>
              <a:cxnLst/>
              <a:rect l="l" t="t" r="r" b="b"/>
              <a:pathLst>
                <a:path w="769908" h="242561">
                  <a:moveTo>
                    <a:pt x="0" y="0"/>
                  </a:moveTo>
                  <a:lnTo>
                    <a:pt x="769908" y="0"/>
                  </a:lnTo>
                  <a:lnTo>
                    <a:pt x="769908" y="242561"/>
                  </a:lnTo>
                  <a:lnTo>
                    <a:pt x="0" y="242561"/>
                  </a:lnTo>
                  <a:close/>
                </a:path>
              </a:pathLst>
            </a:custGeom>
            <a:solidFill>
              <a:srgbClr val="EBB2D2"/>
            </a:solidFill>
          </p:spPr>
          <p:txBody>
            <a:bodyPr/>
            <a:lstStyle/>
            <a:p>
              <a:endParaRPr lang="es-SV"/>
            </a:p>
          </p:txBody>
        </p:sp>
        <p:sp>
          <p:nvSpPr>
            <p:cNvPr id="21" name="TextBox 21">
              <a:extLst>
                <a:ext uri="{FF2B5EF4-FFF2-40B4-BE49-F238E27FC236}">
                  <a16:creationId xmlns:a16="http://schemas.microsoft.com/office/drawing/2014/main" id="{E55A8695-2480-A762-33AB-62546C20BA42}"/>
                </a:ext>
              </a:extLst>
            </p:cNvPr>
            <p:cNvSpPr txBox="1"/>
            <p:nvPr/>
          </p:nvSpPr>
          <p:spPr>
            <a:xfrm>
              <a:off x="0" y="-28575"/>
              <a:ext cx="769908" cy="271136"/>
            </a:xfrm>
            <a:prstGeom prst="rect">
              <a:avLst/>
            </a:prstGeom>
          </p:spPr>
          <p:txBody>
            <a:bodyPr lIns="71438" tIns="71438" rIns="71438" bIns="71438" rtlCol="0" anchor="ctr"/>
            <a:lstStyle/>
            <a:p>
              <a:pPr algn="ctr">
                <a:lnSpc>
                  <a:spcPts val="2091"/>
                </a:lnSpc>
              </a:pPr>
              <a:endParaRPr/>
            </a:p>
          </p:txBody>
        </p:sp>
      </p:grpSp>
      <p:grpSp>
        <p:nvGrpSpPr>
          <p:cNvPr id="4" name="Group 29">
            <a:extLst>
              <a:ext uri="{FF2B5EF4-FFF2-40B4-BE49-F238E27FC236}">
                <a16:creationId xmlns:a16="http://schemas.microsoft.com/office/drawing/2014/main" id="{9682F563-6B93-9EE5-10CC-014D95E11250}"/>
              </a:ext>
            </a:extLst>
          </p:cNvPr>
          <p:cNvGrpSpPr/>
          <p:nvPr/>
        </p:nvGrpSpPr>
        <p:grpSpPr>
          <a:xfrm>
            <a:off x="16040030" y="9133758"/>
            <a:ext cx="2247970" cy="1148327"/>
            <a:chOff x="0" y="0"/>
            <a:chExt cx="1148607" cy="242561"/>
          </a:xfrm>
        </p:grpSpPr>
        <p:sp>
          <p:nvSpPr>
            <p:cNvPr id="5" name="Freeform 30">
              <a:extLst>
                <a:ext uri="{FF2B5EF4-FFF2-40B4-BE49-F238E27FC236}">
                  <a16:creationId xmlns:a16="http://schemas.microsoft.com/office/drawing/2014/main" id="{5FC81A60-49FA-F953-3CAD-709DF5E573F6}"/>
                </a:ext>
              </a:extLst>
            </p:cNvPr>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9" name="TextBox 31">
              <a:extLst>
                <a:ext uri="{FF2B5EF4-FFF2-40B4-BE49-F238E27FC236}">
                  <a16:creationId xmlns:a16="http://schemas.microsoft.com/office/drawing/2014/main" id="{591E2895-05A1-EEEF-638C-328DD3916D4A}"/>
                </a:ext>
              </a:extLst>
            </p:cNvPr>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spTree>
    <p:extLst>
      <p:ext uri="{BB962C8B-B14F-4D97-AF65-F5344CB8AC3E}">
        <p14:creationId xmlns:p14="http://schemas.microsoft.com/office/powerpoint/2010/main" val="2391078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sp>
        <p:nvSpPr>
          <p:cNvPr id="2" name="AutoShape 2"/>
          <p:cNvSpPr/>
          <p:nvPr/>
        </p:nvSpPr>
        <p:spPr>
          <a:xfrm>
            <a:off x="4298809" y="1943100"/>
            <a:ext cx="12727941" cy="0"/>
          </a:xfrm>
          <a:prstGeom prst="line">
            <a:avLst/>
          </a:prstGeom>
          <a:ln w="9525" cap="rnd">
            <a:solidFill>
              <a:srgbClr val="000000"/>
            </a:solidFill>
            <a:prstDash val="solid"/>
            <a:headEnd type="none" w="sm" len="sm"/>
            <a:tailEnd type="none" w="sm" len="sm"/>
          </a:ln>
        </p:spPr>
        <p:txBody>
          <a:bodyPr/>
          <a:lstStyle/>
          <a:p>
            <a:endParaRPr lang="es-SV"/>
          </a:p>
        </p:txBody>
      </p:sp>
      <p:sp>
        <p:nvSpPr>
          <p:cNvPr id="3" name="AutoShape 3"/>
          <p:cNvSpPr/>
          <p:nvPr/>
        </p:nvSpPr>
        <p:spPr>
          <a:xfrm>
            <a:off x="3227856" y="10076367"/>
            <a:ext cx="13798894" cy="0"/>
          </a:xfrm>
          <a:prstGeom prst="line">
            <a:avLst/>
          </a:prstGeom>
          <a:ln w="9525" cap="rnd">
            <a:solidFill>
              <a:srgbClr val="000000"/>
            </a:solidFill>
            <a:prstDash val="solid"/>
            <a:headEnd type="none" w="sm" len="sm"/>
            <a:tailEnd type="none" w="sm" len="sm"/>
          </a:ln>
        </p:spPr>
        <p:txBody>
          <a:bodyPr/>
          <a:lstStyle/>
          <a:p>
            <a:endParaRPr lang="es-SV"/>
          </a:p>
        </p:txBody>
      </p:sp>
      <p:sp>
        <p:nvSpPr>
          <p:cNvPr id="4" name="AutoShape 4"/>
          <p:cNvSpPr/>
          <p:nvPr/>
        </p:nvSpPr>
        <p:spPr>
          <a:xfrm flipV="1">
            <a:off x="17026750" y="2247900"/>
            <a:ext cx="0" cy="7724224"/>
          </a:xfrm>
          <a:prstGeom prst="line">
            <a:avLst/>
          </a:prstGeom>
          <a:ln w="9525" cap="rnd">
            <a:solidFill>
              <a:srgbClr val="000000"/>
            </a:solidFill>
            <a:prstDash val="solid"/>
            <a:headEnd type="none" w="sm" len="sm"/>
            <a:tailEnd type="none" w="sm" len="sm"/>
          </a:ln>
        </p:spPr>
        <p:txBody>
          <a:bodyPr/>
          <a:lstStyle/>
          <a:p>
            <a:endParaRPr lang="es-SV"/>
          </a:p>
        </p:txBody>
      </p:sp>
      <p:sp>
        <p:nvSpPr>
          <p:cNvPr id="6" name="TextBox 6"/>
          <p:cNvSpPr txBox="1"/>
          <p:nvPr/>
        </p:nvSpPr>
        <p:spPr>
          <a:xfrm>
            <a:off x="5614377" y="754915"/>
            <a:ext cx="7859486" cy="564257"/>
          </a:xfrm>
          <a:prstGeom prst="rect">
            <a:avLst/>
          </a:prstGeom>
        </p:spPr>
        <p:txBody>
          <a:bodyPr lIns="0" tIns="0" rIns="0" bIns="0" rtlCol="0" anchor="t">
            <a:spAutoFit/>
          </a:bodyPr>
          <a:lstStyle/>
          <a:p>
            <a:pPr algn="ctr">
              <a:lnSpc>
                <a:spcPts val="4357"/>
              </a:lnSpc>
            </a:pPr>
            <a:r>
              <a:rPr lang="en-US" sz="4111" dirty="0" err="1">
                <a:solidFill>
                  <a:srgbClr val="000000"/>
                </a:solidFill>
                <a:latin typeface="Questrial"/>
                <a:ea typeface="Questrial"/>
                <a:cs typeface="Questrial"/>
                <a:sym typeface="Questrial"/>
              </a:rPr>
              <a:t>Fundamento</a:t>
            </a:r>
            <a:r>
              <a:rPr lang="en-US" sz="4111" dirty="0">
                <a:solidFill>
                  <a:srgbClr val="000000"/>
                </a:solidFill>
                <a:latin typeface="Questrial"/>
                <a:ea typeface="Questrial"/>
                <a:cs typeface="Questrial"/>
                <a:sym typeface="Questrial"/>
              </a:rPr>
              <a:t> </a:t>
            </a:r>
            <a:r>
              <a:rPr lang="en-US" sz="4111" dirty="0" err="1">
                <a:solidFill>
                  <a:srgbClr val="000000"/>
                </a:solidFill>
                <a:latin typeface="Questrial"/>
                <a:ea typeface="Questrial"/>
                <a:cs typeface="Questrial"/>
                <a:sym typeface="Questrial"/>
              </a:rPr>
              <a:t>Normativo</a:t>
            </a:r>
            <a:endParaRPr lang="en-US" sz="4111" dirty="0">
              <a:solidFill>
                <a:srgbClr val="000000"/>
              </a:solidFill>
              <a:latin typeface="Questrial"/>
              <a:ea typeface="Questrial"/>
              <a:cs typeface="Questrial"/>
              <a:sym typeface="Questrial"/>
            </a:endParaRPr>
          </a:p>
        </p:txBody>
      </p:sp>
      <p:sp>
        <p:nvSpPr>
          <p:cNvPr id="7" name="Freeform 7"/>
          <p:cNvSpPr/>
          <p:nvPr/>
        </p:nvSpPr>
        <p:spPr>
          <a:xfrm>
            <a:off x="277442" y="433781"/>
            <a:ext cx="3090271" cy="1057130"/>
          </a:xfrm>
          <a:custGeom>
            <a:avLst/>
            <a:gdLst/>
            <a:ahLst/>
            <a:cxnLst/>
            <a:rect l="l" t="t" r="r" b="b"/>
            <a:pathLst>
              <a:path w="3090271" h="1057130">
                <a:moveTo>
                  <a:pt x="0" y="0"/>
                </a:moveTo>
                <a:lnTo>
                  <a:pt x="3090271" y="0"/>
                </a:lnTo>
                <a:lnTo>
                  <a:pt x="3090271" y="1057130"/>
                </a:lnTo>
                <a:lnTo>
                  <a:pt x="0" y="1057130"/>
                </a:lnTo>
                <a:lnTo>
                  <a:pt x="0" y="0"/>
                </a:lnTo>
                <a:close/>
              </a:path>
            </a:pathLst>
          </a:custGeom>
          <a:blipFill>
            <a:blip r:embed="rId2"/>
            <a:stretch>
              <a:fillRect/>
            </a:stretch>
          </a:blipFill>
        </p:spPr>
        <p:txBody>
          <a:bodyPr/>
          <a:lstStyle/>
          <a:p>
            <a:endParaRPr lang="es-SV"/>
          </a:p>
        </p:txBody>
      </p:sp>
      <p:sp>
        <p:nvSpPr>
          <p:cNvPr id="13" name="CuadroTexto 12">
            <a:extLst>
              <a:ext uri="{FF2B5EF4-FFF2-40B4-BE49-F238E27FC236}">
                <a16:creationId xmlns:a16="http://schemas.microsoft.com/office/drawing/2014/main" id="{88639AE0-C84B-D3D9-9F88-425CF87E787E}"/>
              </a:ext>
            </a:extLst>
          </p:cNvPr>
          <p:cNvSpPr txBox="1"/>
          <p:nvPr/>
        </p:nvSpPr>
        <p:spPr>
          <a:xfrm>
            <a:off x="1635190" y="1887137"/>
            <a:ext cx="15017619" cy="8901860"/>
          </a:xfrm>
          <a:prstGeom prst="rect">
            <a:avLst/>
          </a:prstGeom>
          <a:noFill/>
        </p:spPr>
        <p:txBody>
          <a:bodyPr wrap="square">
            <a:spAutoFit/>
          </a:bodyPr>
          <a:lstStyle/>
          <a:p>
            <a:pPr lvl="0">
              <a:lnSpc>
                <a:spcPct val="115000"/>
              </a:lnSpc>
              <a:spcAft>
                <a:spcPts val="800"/>
              </a:spcAft>
              <a:buSzPts val="1000"/>
              <a:tabLst>
                <a:tab pos="457200" algn="l"/>
              </a:tabLst>
            </a:pPr>
            <a:r>
              <a:rPr lang="es-MX" sz="3447" dirty="0">
                <a:solidFill>
                  <a:srgbClr val="000000"/>
                </a:solidFill>
                <a:latin typeface="Questrial"/>
                <a:ea typeface="Questrial"/>
                <a:cs typeface="Questrial"/>
              </a:rPr>
              <a:t>El Reglamento Interno establece que los subsectores no gubernamentales deben elegir a sus representantes mediante procesos democráticos y documentados, basados en </a:t>
            </a:r>
            <a:r>
              <a:rPr lang="es-MX" sz="3447" b="1" dirty="0">
                <a:solidFill>
                  <a:srgbClr val="000000"/>
                </a:solidFill>
                <a:latin typeface="Questrial"/>
                <a:ea typeface="Questrial"/>
                <a:cs typeface="Questrial"/>
              </a:rPr>
              <a:t>criterios de elegibilidad tales como</a:t>
            </a:r>
            <a:r>
              <a:rPr lang="es-MX" sz="3447" dirty="0">
                <a:solidFill>
                  <a:srgbClr val="000000"/>
                </a:solidFill>
                <a:latin typeface="Questrial"/>
                <a:ea typeface="Questrial"/>
                <a:cs typeface="Questrial"/>
              </a:rPr>
              <a:t>:</a:t>
            </a:r>
          </a:p>
          <a:p>
            <a:pPr marL="342900" lvl="0" indent="-342900">
              <a:lnSpc>
                <a:spcPct val="115000"/>
              </a:lnSpc>
              <a:spcAft>
                <a:spcPts val="800"/>
              </a:spcAft>
              <a:buSzPts val="1000"/>
              <a:buFont typeface="Symbol" panose="05050102010706020507" pitchFamily="18" charset="2"/>
              <a:buChar char=""/>
              <a:tabLst>
                <a:tab pos="457200" algn="l"/>
              </a:tabLst>
            </a:pPr>
            <a:r>
              <a:rPr lang="es-MX" sz="3447" dirty="0">
                <a:solidFill>
                  <a:srgbClr val="000000"/>
                </a:solidFill>
                <a:latin typeface="Questrial"/>
                <a:ea typeface="Questrial"/>
                <a:cs typeface="Questrial"/>
              </a:rPr>
              <a:t>- Capacidad de representación.</a:t>
            </a:r>
          </a:p>
          <a:p>
            <a:pPr marL="342900" lvl="0" indent="-342900">
              <a:lnSpc>
                <a:spcPct val="115000"/>
              </a:lnSpc>
              <a:spcAft>
                <a:spcPts val="800"/>
              </a:spcAft>
              <a:buSzPts val="1000"/>
              <a:buFont typeface="Symbol" panose="05050102010706020507" pitchFamily="18" charset="2"/>
              <a:buChar char=""/>
              <a:tabLst>
                <a:tab pos="457200" algn="l"/>
              </a:tabLst>
            </a:pPr>
            <a:r>
              <a:rPr lang="es-MX" sz="3447" dirty="0">
                <a:solidFill>
                  <a:srgbClr val="000000"/>
                </a:solidFill>
                <a:latin typeface="Questrial"/>
                <a:ea typeface="Questrial"/>
                <a:cs typeface="Questrial"/>
              </a:rPr>
              <a:t>- Experiencia comprobada en trabajo en VIH, tuberculosis u otras enfermedades.</a:t>
            </a:r>
          </a:p>
          <a:p>
            <a:pPr marL="342900" lvl="0" indent="-342900">
              <a:lnSpc>
                <a:spcPct val="115000"/>
              </a:lnSpc>
              <a:spcAft>
                <a:spcPts val="800"/>
              </a:spcAft>
              <a:buSzPts val="1000"/>
              <a:buFont typeface="Symbol" panose="05050102010706020507" pitchFamily="18" charset="2"/>
              <a:buChar char=""/>
              <a:tabLst>
                <a:tab pos="457200" algn="l"/>
              </a:tabLst>
            </a:pPr>
            <a:r>
              <a:rPr lang="es-MX" sz="3447" dirty="0">
                <a:solidFill>
                  <a:srgbClr val="000000"/>
                </a:solidFill>
                <a:latin typeface="Questrial"/>
                <a:ea typeface="Questrial"/>
                <a:cs typeface="Questrial"/>
              </a:rPr>
              <a:t>- Compromiso con el marco normativo del MCP-ES.</a:t>
            </a:r>
          </a:p>
          <a:p>
            <a:pPr lvl="0">
              <a:lnSpc>
                <a:spcPct val="115000"/>
              </a:lnSpc>
              <a:spcAft>
                <a:spcPts val="800"/>
              </a:spcAft>
              <a:buSzPts val="1000"/>
              <a:tabLst>
                <a:tab pos="457200" algn="l"/>
              </a:tabLst>
            </a:pPr>
            <a:endParaRPr lang="es-MX" sz="3447" b="1" dirty="0">
              <a:solidFill>
                <a:srgbClr val="000000"/>
              </a:solidFill>
              <a:latin typeface="Questrial"/>
              <a:ea typeface="Questrial"/>
              <a:cs typeface="Questrial"/>
            </a:endParaRPr>
          </a:p>
          <a:p>
            <a:pPr lvl="0">
              <a:lnSpc>
                <a:spcPct val="115000"/>
              </a:lnSpc>
              <a:spcAft>
                <a:spcPts val="800"/>
              </a:spcAft>
              <a:buSzPts val="1000"/>
              <a:tabLst>
                <a:tab pos="457200" algn="l"/>
              </a:tabLst>
            </a:pPr>
            <a:r>
              <a:rPr lang="es-MX" sz="3447" b="1" dirty="0">
                <a:solidFill>
                  <a:srgbClr val="000000"/>
                </a:solidFill>
                <a:latin typeface="Questrial"/>
                <a:ea typeface="Questrial"/>
                <a:cs typeface="Questrial"/>
              </a:rPr>
              <a:t>Asimismo, el proceso debe asegurar</a:t>
            </a:r>
            <a:r>
              <a:rPr lang="es-MX" sz="3447" dirty="0">
                <a:solidFill>
                  <a:srgbClr val="000000"/>
                </a:solidFill>
                <a:latin typeface="Questrial"/>
                <a:ea typeface="Questrial"/>
                <a:cs typeface="Questrial"/>
              </a:rPr>
              <a:t>:</a:t>
            </a:r>
          </a:p>
          <a:p>
            <a:pPr marL="342900" lvl="0" indent="-342900">
              <a:lnSpc>
                <a:spcPct val="115000"/>
              </a:lnSpc>
              <a:spcAft>
                <a:spcPts val="800"/>
              </a:spcAft>
              <a:buSzPts val="1000"/>
              <a:buFont typeface="Symbol" panose="05050102010706020507" pitchFamily="18" charset="2"/>
              <a:buChar char=""/>
              <a:tabLst>
                <a:tab pos="457200" algn="l"/>
              </a:tabLst>
            </a:pPr>
            <a:r>
              <a:rPr lang="es-MX" sz="3447" dirty="0">
                <a:solidFill>
                  <a:srgbClr val="000000"/>
                </a:solidFill>
                <a:latin typeface="Questrial"/>
                <a:ea typeface="Questrial"/>
                <a:cs typeface="Questrial"/>
              </a:rPr>
              <a:t>- Documentación de la elección.</a:t>
            </a:r>
          </a:p>
          <a:p>
            <a:pPr marL="342900" lvl="0" indent="-342900">
              <a:lnSpc>
                <a:spcPct val="115000"/>
              </a:lnSpc>
              <a:spcAft>
                <a:spcPts val="800"/>
              </a:spcAft>
              <a:buSzPts val="1000"/>
              <a:buFont typeface="Symbol" panose="05050102010706020507" pitchFamily="18" charset="2"/>
              <a:buChar char=""/>
              <a:tabLst>
                <a:tab pos="457200" algn="l"/>
              </a:tabLst>
            </a:pPr>
            <a:r>
              <a:rPr lang="es-MX" sz="3447" dirty="0">
                <a:solidFill>
                  <a:srgbClr val="000000"/>
                </a:solidFill>
                <a:latin typeface="Questrial"/>
                <a:ea typeface="Questrial"/>
                <a:cs typeface="Questrial"/>
              </a:rPr>
              <a:t>- Respeto a la política de conflicto de interés.</a:t>
            </a:r>
          </a:p>
          <a:p>
            <a:pPr marL="342900" lvl="0" indent="-342900">
              <a:lnSpc>
                <a:spcPct val="115000"/>
              </a:lnSpc>
              <a:spcAft>
                <a:spcPts val="800"/>
              </a:spcAft>
              <a:buSzPts val="1000"/>
              <a:buFont typeface="Symbol" panose="05050102010706020507" pitchFamily="18" charset="2"/>
              <a:buChar char=""/>
              <a:tabLst>
                <a:tab pos="457200" algn="l"/>
              </a:tabLst>
            </a:pPr>
            <a:r>
              <a:rPr lang="es-MX" sz="3447" dirty="0">
                <a:solidFill>
                  <a:srgbClr val="000000"/>
                </a:solidFill>
                <a:latin typeface="Questrial"/>
                <a:ea typeface="Questrial"/>
                <a:cs typeface="Questrial"/>
              </a:rPr>
              <a:t>- Transparencia y amplia participación.</a:t>
            </a:r>
          </a:p>
          <a:p>
            <a:pPr marL="342900" lvl="0" indent="-342900">
              <a:lnSpc>
                <a:spcPct val="115000"/>
              </a:lnSpc>
              <a:spcAft>
                <a:spcPts val="800"/>
              </a:spcAft>
              <a:buSzPts val="1000"/>
              <a:buFont typeface="Symbol" panose="05050102010706020507" pitchFamily="18" charset="2"/>
              <a:buChar char=""/>
              <a:tabLst>
                <a:tab pos="457200" algn="l"/>
              </a:tabLst>
            </a:pPr>
            <a:endParaRPr lang="es-SV" sz="3447" dirty="0">
              <a:solidFill>
                <a:srgbClr val="000000"/>
              </a:solidFill>
              <a:latin typeface="Questrial"/>
              <a:ea typeface="Questrial"/>
              <a:cs typeface="Quest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a:extLst>
            <a:ext uri="{FF2B5EF4-FFF2-40B4-BE49-F238E27FC236}">
              <a16:creationId xmlns:a16="http://schemas.microsoft.com/office/drawing/2014/main" id="{7B814129-B130-9E53-C672-7992CDC749DF}"/>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D6EAE625-2C86-C4AD-9A4E-5ECB7A8C2CC7}"/>
              </a:ext>
            </a:extLst>
          </p:cNvPr>
          <p:cNvSpPr/>
          <p:nvPr/>
        </p:nvSpPr>
        <p:spPr>
          <a:xfrm>
            <a:off x="3505200" y="2324100"/>
            <a:ext cx="12727941" cy="0"/>
          </a:xfrm>
          <a:prstGeom prst="line">
            <a:avLst/>
          </a:prstGeom>
          <a:ln w="9525" cap="rnd">
            <a:solidFill>
              <a:srgbClr val="000000"/>
            </a:solidFill>
            <a:prstDash val="solid"/>
            <a:headEnd type="none" w="sm" len="sm"/>
            <a:tailEnd type="none" w="sm" len="sm"/>
          </a:ln>
        </p:spPr>
        <p:txBody>
          <a:bodyPr/>
          <a:lstStyle/>
          <a:p>
            <a:endParaRPr lang="es-SV"/>
          </a:p>
        </p:txBody>
      </p:sp>
      <p:sp>
        <p:nvSpPr>
          <p:cNvPr id="3" name="AutoShape 3">
            <a:extLst>
              <a:ext uri="{FF2B5EF4-FFF2-40B4-BE49-F238E27FC236}">
                <a16:creationId xmlns:a16="http://schemas.microsoft.com/office/drawing/2014/main" id="{FB2CCFFB-D4C1-D18B-6769-17BF9F63926F}"/>
              </a:ext>
            </a:extLst>
          </p:cNvPr>
          <p:cNvSpPr/>
          <p:nvPr/>
        </p:nvSpPr>
        <p:spPr>
          <a:xfrm>
            <a:off x="3227856" y="9639300"/>
            <a:ext cx="13798894" cy="0"/>
          </a:xfrm>
          <a:prstGeom prst="line">
            <a:avLst/>
          </a:prstGeom>
          <a:ln w="9525" cap="rnd">
            <a:solidFill>
              <a:srgbClr val="000000"/>
            </a:solidFill>
            <a:prstDash val="solid"/>
            <a:headEnd type="none" w="sm" len="sm"/>
            <a:tailEnd type="none" w="sm" len="sm"/>
          </a:ln>
        </p:spPr>
        <p:txBody>
          <a:bodyPr/>
          <a:lstStyle/>
          <a:p>
            <a:endParaRPr lang="es-SV"/>
          </a:p>
        </p:txBody>
      </p:sp>
      <p:sp>
        <p:nvSpPr>
          <p:cNvPr id="4" name="AutoShape 4">
            <a:extLst>
              <a:ext uri="{FF2B5EF4-FFF2-40B4-BE49-F238E27FC236}">
                <a16:creationId xmlns:a16="http://schemas.microsoft.com/office/drawing/2014/main" id="{80D73056-59C6-9DF3-7C93-6FCBB2DD0760}"/>
              </a:ext>
            </a:extLst>
          </p:cNvPr>
          <p:cNvSpPr/>
          <p:nvPr/>
        </p:nvSpPr>
        <p:spPr>
          <a:xfrm flipH="1" flipV="1">
            <a:off x="17026750" y="3421676"/>
            <a:ext cx="0" cy="5912819"/>
          </a:xfrm>
          <a:prstGeom prst="line">
            <a:avLst/>
          </a:prstGeom>
          <a:ln w="9525" cap="rnd">
            <a:solidFill>
              <a:srgbClr val="000000"/>
            </a:solidFill>
            <a:prstDash val="solid"/>
            <a:headEnd type="none" w="sm" len="sm"/>
            <a:tailEnd type="none" w="sm" len="sm"/>
          </a:ln>
        </p:spPr>
        <p:txBody>
          <a:bodyPr/>
          <a:lstStyle/>
          <a:p>
            <a:endParaRPr lang="es-SV"/>
          </a:p>
        </p:txBody>
      </p:sp>
      <p:sp>
        <p:nvSpPr>
          <p:cNvPr id="6" name="TextBox 6">
            <a:extLst>
              <a:ext uri="{FF2B5EF4-FFF2-40B4-BE49-F238E27FC236}">
                <a16:creationId xmlns:a16="http://schemas.microsoft.com/office/drawing/2014/main" id="{CADF8587-81B1-C208-DC12-D22BECC613AF}"/>
              </a:ext>
            </a:extLst>
          </p:cNvPr>
          <p:cNvSpPr txBox="1"/>
          <p:nvPr/>
        </p:nvSpPr>
        <p:spPr>
          <a:xfrm>
            <a:off x="5614377" y="754915"/>
            <a:ext cx="7859486" cy="564257"/>
          </a:xfrm>
          <a:prstGeom prst="rect">
            <a:avLst/>
          </a:prstGeom>
        </p:spPr>
        <p:txBody>
          <a:bodyPr lIns="0" tIns="0" rIns="0" bIns="0" rtlCol="0" anchor="t">
            <a:spAutoFit/>
          </a:bodyPr>
          <a:lstStyle/>
          <a:p>
            <a:pPr algn="ctr">
              <a:lnSpc>
                <a:spcPts val="4357"/>
              </a:lnSpc>
            </a:pPr>
            <a:r>
              <a:rPr lang="es-MX" sz="4111" dirty="0">
                <a:solidFill>
                  <a:srgbClr val="000000"/>
                </a:solidFill>
                <a:latin typeface="Questrial"/>
                <a:ea typeface="Questrial"/>
                <a:cs typeface="Questrial"/>
                <a:sym typeface="Questrial"/>
              </a:rPr>
              <a:t>Resultados de la Revisión</a:t>
            </a:r>
            <a:endParaRPr lang="en-US" sz="4111" dirty="0">
              <a:solidFill>
                <a:srgbClr val="000000"/>
              </a:solidFill>
              <a:latin typeface="Questrial"/>
              <a:ea typeface="Questrial"/>
              <a:cs typeface="Questrial"/>
              <a:sym typeface="Questrial"/>
            </a:endParaRPr>
          </a:p>
        </p:txBody>
      </p:sp>
      <p:sp>
        <p:nvSpPr>
          <p:cNvPr id="7" name="Freeform 7">
            <a:extLst>
              <a:ext uri="{FF2B5EF4-FFF2-40B4-BE49-F238E27FC236}">
                <a16:creationId xmlns:a16="http://schemas.microsoft.com/office/drawing/2014/main" id="{606E4F3C-25DA-AF0B-E75A-7D77CA00CFC9}"/>
              </a:ext>
            </a:extLst>
          </p:cNvPr>
          <p:cNvSpPr/>
          <p:nvPr/>
        </p:nvSpPr>
        <p:spPr>
          <a:xfrm>
            <a:off x="277442" y="433781"/>
            <a:ext cx="3090271" cy="1057130"/>
          </a:xfrm>
          <a:custGeom>
            <a:avLst/>
            <a:gdLst/>
            <a:ahLst/>
            <a:cxnLst/>
            <a:rect l="l" t="t" r="r" b="b"/>
            <a:pathLst>
              <a:path w="3090271" h="1057130">
                <a:moveTo>
                  <a:pt x="0" y="0"/>
                </a:moveTo>
                <a:lnTo>
                  <a:pt x="3090271" y="0"/>
                </a:lnTo>
                <a:lnTo>
                  <a:pt x="3090271" y="1057130"/>
                </a:lnTo>
                <a:lnTo>
                  <a:pt x="0" y="1057130"/>
                </a:lnTo>
                <a:lnTo>
                  <a:pt x="0" y="0"/>
                </a:lnTo>
                <a:close/>
              </a:path>
            </a:pathLst>
          </a:custGeom>
          <a:blipFill>
            <a:blip r:embed="rId3"/>
            <a:stretch>
              <a:fillRect/>
            </a:stretch>
          </a:blipFill>
        </p:spPr>
        <p:txBody>
          <a:bodyPr/>
          <a:lstStyle/>
          <a:p>
            <a:endParaRPr lang="es-SV"/>
          </a:p>
        </p:txBody>
      </p:sp>
      <p:grpSp>
        <p:nvGrpSpPr>
          <p:cNvPr id="8" name="Group 10">
            <a:extLst>
              <a:ext uri="{FF2B5EF4-FFF2-40B4-BE49-F238E27FC236}">
                <a16:creationId xmlns:a16="http://schemas.microsoft.com/office/drawing/2014/main" id="{CD6FE47E-F7CA-8959-2CFA-B4BD09DA23B6}"/>
              </a:ext>
            </a:extLst>
          </p:cNvPr>
          <p:cNvGrpSpPr/>
          <p:nvPr/>
        </p:nvGrpSpPr>
        <p:grpSpPr>
          <a:xfrm>
            <a:off x="3230732" y="2644005"/>
            <a:ext cx="13396287" cy="6911036"/>
            <a:chOff x="-20950" y="-51541"/>
            <a:chExt cx="2048851" cy="765601"/>
          </a:xfrm>
        </p:grpSpPr>
        <p:sp>
          <p:nvSpPr>
            <p:cNvPr id="9" name="Freeform 11">
              <a:extLst>
                <a:ext uri="{FF2B5EF4-FFF2-40B4-BE49-F238E27FC236}">
                  <a16:creationId xmlns:a16="http://schemas.microsoft.com/office/drawing/2014/main" id="{79633A2C-30F6-68AB-46BE-C3B51A76F2E1}"/>
                </a:ext>
              </a:extLst>
            </p:cNvPr>
            <p:cNvSpPr/>
            <p:nvPr/>
          </p:nvSpPr>
          <p:spPr>
            <a:xfrm>
              <a:off x="-20950" y="-51541"/>
              <a:ext cx="2048851" cy="765601"/>
            </a:xfrm>
            <a:custGeom>
              <a:avLst/>
              <a:gdLst/>
              <a:ahLst/>
              <a:cxnLst/>
              <a:rect l="l" t="t" r="r" b="b"/>
              <a:pathLst>
                <a:path w="2048851" h="765601">
                  <a:moveTo>
                    <a:pt x="0" y="0"/>
                  </a:moveTo>
                  <a:lnTo>
                    <a:pt x="2048851" y="0"/>
                  </a:lnTo>
                  <a:lnTo>
                    <a:pt x="2048851" y="765601"/>
                  </a:lnTo>
                  <a:lnTo>
                    <a:pt x="0" y="765601"/>
                  </a:lnTo>
                  <a:close/>
                </a:path>
              </a:pathLst>
            </a:custGeom>
            <a:solidFill>
              <a:srgbClr val="FFDE59"/>
            </a:solidFill>
          </p:spPr>
          <p:txBody>
            <a:bodyPr/>
            <a:lstStyle/>
            <a:p>
              <a:r>
                <a:rPr lang="es-MX" sz="3447" dirty="0">
                  <a:solidFill>
                    <a:srgbClr val="000000"/>
                  </a:solidFill>
                  <a:latin typeface="Questrial"/>
                  <a:ea typeface="Questrial"/>
                  <a:cs typeface="Questrial"/>
                </a:rPr>
                <a:t>De acuerdo con el informe CS06-2025:</a:t>
              </a:r>
            </a:p>
            <a:p>
              <a:endParaRPr lang="es-MX" sz="3447" dirty="0">
                <a:solidFill>
                  <a:srgbClr val="000000"/>
                </a:solidFill>
                <a:latin typeface="Questrial"/>
                <a:ea typeface="Questrial"/>
                <a:cs typeface="Questrial"/>
              </a:endParaRPr>
            </a:p>
            <a:p>
              <a:pPr marL="457200" indent="-457200">
                <a:buFont typeface="Arial" panose="020B0604020202020204" pitchFamily="34" charset="0"/>
                <a:buChar char="•"/>
              </a:pPr>
              <a:r>
                <a:rPr lang="es-MX" sz="3447" dirty="0">
                  <a:solidFill>
                    <a:srgbClr val="000000"/>
                  </a:solidFill>
                  <a:latin typeface="Questrial"/>
                  <a:ea typeface="Questrial"/>
                  <a:cs typeface="Questrial"/>
                </a:rPr>
                <a:t>CONAMUS: Aporta una sólida experiencia en género y violencia de género, áreas estratégicas para la incidencia del MCP-ES.</a:t>
              </a:r>
            </a:p>
            <a:p>
              <a:pPr marL="457200" indent="-457200">
                <a:buFont typeface="Arial" panose="020B0604020202020204" pitchFamily="34" charset="0"/>
                <a:buChar char="•"/>
              </a:pPr>
              <a:r>
                <a:rPr lang="es-MX" sz="3447" dirty="0">
                  <a:solidFill>
                    <a:srgbClr val="000000"/>
                  </a:solidFill>
                  <a:latin typeface="Questrial"/>
                  <a:ea typeface="Questrial"/>
                  <a:cs typeface="Questrial"/>
                </a:rPr>
                <a:t>CALMA: Ha demostrado compromiso institucional, aporte significativo al comité conjunto en el área de comunicaciones. </a:t>
              </a:r>
            </a:p>
            <a:p>
              <a:pPr marL="457200" indent="-457200">
                <a:buFont typeface="Arial" panose="020B0604020202020204" pitchFamily="34" charset="0"/>
                <a:buChar char="•"/>
              </a:pPr>
              <a:r>
                <a:rPr lang="es-MX" sz="3447" dirty="0">
                  <a:solidFill>
                    <a:srgbClr val="000000"/>
                  </a:solidFill>
                  <a:latin typeface="Questrial"/>
                  <a:ea typeface="Questrial"/>
                  <a:cs typeface="Questrial"/>
                </a:rPr>
                <a:t>ASAFOCAI: Cumple con requisitos de experiencia, participación en la respuesta nacional y mantiene documentación legal actualizada.</a:t>
              </a:r>
            </a:p>
            <a:p>
              <a:pPr marL="457200" indent="-457200">
                <a:buFont typeface="Arial" panose="020B0604020202020204" pitchFamily="34" charset="0"/>
                <a:buChar char="•"/>
              </a:pPr>
              <a:endParaRPr lang="es-MX" sz="3447" dirty="0">
                <a:solidFill>
                  <a:srgbClr val="000000"/>
                </a:solidFill>
                <a:latin typeface="Questrial"/>
                <a:ea typeface="Questrial"/>
                <a:cs typeface="Questrial"/>
              </a:endParaRPr>
            </a:p>
            <a:p>
              <a:r>
                <a:rPr lang="es-MX" sz="3447" dirty="0">
                  <a:solidFill>
                    <a:srgbClr val="000000"/>
                  </a:solidFill>
                  <a:latin typeface="Questrial"/>
                  <a:ea typeface="Questrial"/>
                  <a:cs typeface="Questrial"/>
                </a:rPr>
                <a:t>Todas las organizaciones cumplieron con la entrega de documentos en tiempo y forma, así como con los criterios de evaluación establecidos.</a:t>
              </a:r>
            </a:p>
            <a:p>
              <a:pPr marL="457200" indent="-457200">
                <a:buFont typeface="Arial" panose="020B0604020202020204" pitchFamily="34" charset="0"/>
                <a:buChar char="•"/>
              </a:pPr>
              <a:endParaRPr lang="es-SV" sz="3447" dirty="0">
                <a:solidFill>
                  <a:srgbClr val="000000"/>
                </a:solidFill>
                <a:latin typeface="Questrial"/>
                <a:ea typeface="Questrial"/>
                <a:cs typeface="Questrial"/>
              </a:endParaRPr>
            </a:p>
          </p:txBody>
        </p:sp>
      </p:grpSp>
    </p:spTree>
    <p:extLst>
      <p:ext uri="{BB962C8B-B14F-4D97-AF65-F5344CB8AC3E}">
        <p14:creationId xmlns:p14="http://schemas.microsoft.com/office/powerpoint/2010/main" val="3973344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a:extLst>
            <a:ext uri="{FF2B5EF4-FFF2-40B4-BE49-F238E27FC236}">
              <a16:creationId xmlns:a16="http://schemas.microsoft.com/office/drawing/2014/main" id="{EBB488A6-039E-ABC2-E118-2CC4F8CBCCC8}"/>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9398AFD4-6730-F413-A318-36FC13CDB0D4}"/>
              </a:ext>
            </a:extLst>
          </p:cNvPr>
          <p:cNvSpPr/>
          <p:nvPr/>
        </p:nvSpPr>
        <p:spPr>
          <a:xfrm>
            <a:off x="4298809" y="2765651"/>
            <a:ext cx="12727941" cy="0"/>
          </a:xfrm>
          <a:prstGeom prst="line">
            <a:avLst/>
          </a:prstGeom>
          <a:ln w="9525" cap="rnd">
            <a:solidFill>
              <a:srgbClr val="000000"/>
            </a:solidFill>
            <a:prstDash val="solid"/>
            <a:headEnd type="none" w="sm" len="sm"/>
            <a:tailEnd type="none" w="sm" len="sm"/>
          </a:ln>
        </p:spPr>
        <p:txBody>
          <a:bodyPr/>
          <a:lstStyle/>
          <a:p>
            <a:endParaRPr lang="es-SV"/>
          </a:p>
        </p:txBody>
      </p:sp>
      <p:sp>
        <p:nvSpPr>
          <p:cNvPr id="3" name="AutoShape 3">
            <a:extLst>
              <a:ext uri="{FF2B5EF4-FFF2-40B4-BE49-F238E27FC236}">
                <a16:creationId xmlns:a16="http://schemas.microsoft.com/office/drawing/2014/main" id="{7910C4F6-4E11-8774-962C-1DC4656839E1}"/>
              </a:ext>
            </a:extLst>
          </p:cNvPr>
          <p:cNvSpPr/>
          <p:nvPr/>
        </p:nvSpPr>
        <p:spPr>
          <a:xfrm>
            <a:off x="3227856" y="9639300"/>
            <a:ext cx="13798894" cy="0"/>
          </a:xfrm>
          <a:prstGeom prst="line">
            <a:avLst/>
          </a:prstGeom>
          <a:ln w="9525" cap="rnd">
            <a:solidFill>
              <a:srgbClr val="000000"/>
            </a:solidFill>
            <a:prstDash val="solid"/>
            <a:headEnd type="none" w="sm" len="sm"/>
            <a:tailEnd type="none" w="sm" len="sm"/>
          </a:ln>
        </p:spPr>
        <p:txBody>
          <a:bodyPr/>
          <a:lstStyle/>
          <a:p>
            <a:endParaRPr lang="es-SV"/>
          </a:p>
        </p:txBody>
      </p:sp>
      <p:sp>
        <p:nvSpPr>
          <p:cNvPr id="4" name="AutoShape 4">
            <a:extLst>
              <a:ext uri="{FF2B5EF4-FFF2-40B4-BE49-F238E27FC236}">
                <a16:creationId xmlns:a16="http://schemas.microsoft.com/office/drawing/2014/main" id="{FFC9AEC2-A641-EF42-5689-45B7BA14566D}"/>
              </a:ext>
            </a:extLst>
          </p:cNvPr>
          <p:cNvSpPr/>
          <p:nvPr/>
        </p:nvSpPr>
        <p:spPr>
          <a:xfrm flipH="1" flipV="1">
            <a:off x="17026750" y="3421676"/>
            <a:ext cx="0" cy="5912819"/>
          </a:xfrm>
          <a:prstGeom prst="line">
            <a:avLst/>
          </a:prstGeom>
          <a:ln w="9525" cap="rnd">
            <a:solidFill>
              <a:srgbClr val="000000"/>
            </a:solidFill>
            <a:prstDash val="solid"/>
            <a:headEnd type="none" w="sm" len="sm"/>
            <a:tailEnd type="none" w="sm" len="sm"/>
          </a:ln>
        </p:spPr>
        <p:txBody>
          <a:bodyPr/>
          <a:lstStyle/>
          <a:p>
            <a:endParaRPr lang="es-SV"/>
          </a:p>
        </p:txBody>
      </p:sp>
      <p:sp>
        <p:nvSpPr>
          <p:cNvPr id="5" name="TextBox 5">
            <a:extLst>
              <a:ext uri="{FF2B5EF4-FFF2-40B4-BE49-F238E27FC236}">
                <a16:creationId xmlns:a16="http://schemas.microsoft.com/office/drawing/2014/main" id="{2F14C82D-8B49-6A14-C939-0C321EC35E30}"/>
              </a:ext>
            </a:extLst>
          </p:cNvPr>
          <p:cNvSpPr txBox="1"/>
          <p:nvPr/>
        </p:nvSpPr>
        <p:spPr>
          <a:xfrm>
            <a:off x="1676400" y="2937390"/>
            <a:ext cx="14452374" cy="7706405"/>
          </a:xfrm>
          <a:prstGeom prst="rect">
            <a:avLst/>
          </a:prstGeom>
        </p:spPr>
        <p:txBody>
          <a:bodyPr lIns="0" tIns="0" rIns="0" bIns="0" rtlCol="0" anchor="t">
            <a:spAutoFit/>
          </a:bodyPr>
          <a:lstStyle/>
          <a:p>
            <a:pPr marL="372136" lvl="1" algn="l">
              <a:lnSpc>
                <a:spcPts val="4826"/>
              </a:lnSpc>
            </a:pPr>
            <a:r>
              <a:rPr lang="es-MX" sz="3447" dirty="0">
                <a:solidFill>
                  <a:srgbClr val="000000"/>
                </a:solidFill>
                <a:latin typeface="Questrial"/>
                <a:ea typeface="Questrial"/>
                <a:cs typeface="Questrial"/>
                <a:sym typeface="Questrial"/>
              </a:rPr>
              <a:t>1. Realizar la elección el 10 de junio de 2025, bajo modalidad presencial, en la sede previamente definida.</a:t>
            </a:r>
          </a:p>
          <a:p>
            <a:pPr marL="372136" lvl="1" algn="l">
              <a:lnSpc>
                <a:spcPts val="4826"/>
              </a:lnSpc>
            </a:pPr>
            <a:r>
              <a:rPr lang="es-MX" sz="3447" dirty="0">
                <a:solidFill>
                  <a:srgbClr val="000000"/>
                </a:solidFill>
                <a:latin typeface="Questrial"/>
                <a:ea typeface="Questrial"/>
                <a:cs typeface="Questrial"/>
                <a:sym typeface="Questrial"/>
              </a:rPr>
              <a:t>2. Participantes:</a:t>
            </a:r>
          </a:p>
          <a:p>
            <a:pPr marL="372136" lvl="1" algn="l">
              <a:lnSpc>
                <a:spcPts val="4826"/>
              </a:lnSpc>
            </a:pPr>
            <a:r>
              <a:rPr lang="es-MX" sz="3447" dirty="0">
                <a:solidFill>
                  <a:srgbClr val="000000"/>
                </a:solidFill>
                <a:latin typeface="Questrial"/>
                <a:ea typeface="Questrial"/>
                <a:cs typeface="Questrial"/>
                <a:sym typeface="Questrial"/>
              </a:rPr>
              <a:t>   - Las organizaciones nacionales del subsector convocadas y registradas .</a:t>
            </a:r>
          </a:p>
          <a:p>
            <a:pPr marL="372136" lvl="1" algn="l">
              <a:lnSpc>
                <a:spcPts val="4826"/>
              </a:lnSpc>
            </a:pPr>
            <a:r>
              <a:rPr lang="es-MX" sz="3447" dirty="0">
                <a:solidFill>
                  <a:srgbClr val="000000"/>
                </a:solidFill>
                <a:latin typeface="Questrial"/>
                <a:ea typeface="Questrial"/>
                <a:cs typeface="Questrial"/>
                <a:sym typeface="Questrial"/>
              </a:rPr>
              <a:t>3. </a:t>
            </a:r>
            <a:r>
              <a:rPr lang="es-MX" sz="3447" b="1" dirty="0">
                <a:solidFill>
                  <a:srgbClr val="000000"/>
                </a:solidFill>
                <a:latin typeface="Questrial"/>
                <a:ea typeface="Questrial"/>
                <a:cs typeface="Questrial"/>
                <a:sym typeface="Questrial"/>
              </a:rPr>
              <a:t>Metodología:</a:t>
            </a:r>
          </a:p>
          <a:p>
            <a:pPr marL="372136" lvl="1" algn="l">
              <a:lnSpc>
                <a:spcPts val="4826"/>
              </a:lnSpc>
            </a:pPr>
            <a:r>
              <a:rPr lang="es-MX" sz="3447" dirty="0">
                <a:solidFill>
                  <a:srgbClr val="000000"/>
                </a:solidFill>
                <a:latin typeface="Questrial"/>
                <a:ea typeface="Questrial"/>
                <a:cs typeface="Questrial"/>
                <a:sym typeface="Questrial"/>
              </a:rPr>
              <a:t>   - Elección presencial.</a:t>
            </a:r>
          </a:p>
          <a:p>
            <a:pPr marL="372136" lvl="1" algn="l">
              <a:lnSpc>
                <a:spcPts val="4826"/>
              </a:lnSpc>
            </a:pPr>
            <a:r>
              <a:rPr lang="es-MX" sz="3447" dirty="0">
                <a:solidFill>
                  <a:srgbClr val="000000"/>
                </a:solidFill>
                <a:latin typeface="Questrial"/>
                <a:ea typeface="Questrial"/>
                <a:cs typeface="Questrial"/>
                <a:sym typeface="Questrial"/>
              </a:rPr>
              <a:t>   - Voto directo, secreto y democrático.</a:t>
            </a:r>
          </a:p>
          <a:p>
            <a:pPr marL="372136" lvl="1" algn="l">
              <a:lnSpc>
                <a:spcPts val="4826"/>
              </a:lnSpc>
            </a:pPr>
            <a:r>
              <a:rPr lang="es-MX" sz="3447" dirty="0">
                <a:solidFill>
                  <a:srgbClr val="000000"/>
                </a:solidFill>
                <a:latin typeface="Questrial"/>
                <a:ea typeface="Questrial"/>
                <a:cs typeface="Questrial"/>
                <a:sym typeface="Questrial"/>
              </a:rPr>
              <a:t>   - Cada organización con derecho a un voto.</a:t>
            </a:r>
          </a:p>
          <a:p>
            <a:pPr marL="372136" lvl="1" algn="l">
              <a:lnSpc>
                <a:spcPts val="4826"/>
              </a:lnSpc>
            </a:pPr>
            <a:r>
              <a:rPr lang="es-MX" sz="3447" dirty="0">
                <a:solidFill>
                  <a:srgbClr val="000000"/>
                </a:solidFill>
                <a:latin typeface="Questrial"/>
                <a:ea typeface="Questrial"/>
                <a:cs typeface="Questrial"/>
                <a:sym typeface="Questrial"/>
              </a:rPr>
              <a:t>4. Resultados:</a:t>
            </a:r>
          </a:p>
          <a:p>
            <a:pPr marL="372136" lvl="1" algn="l">
              <a:lnSpc>
                <a:spcPts val="4826"/>
              </a:lnSpc>
            </a:pPr>
            <a:r>
              <a:rPr lang="es-MX" sz="3447" dirty="0">
                <a:solidFill>
                  <a:srgbClr val="000000"/>
                </a:solidFill>
                <a:latin typeface="Questrial"/>
                <a:ea typeface="Questrial"/>
                <a:cs typeface="Questrial"/>
                <a:sym typeface="Questrial"/>
              </a:rPr>
              <a:t>   - Se seleccionará una organización como representante titular y otra como suplente.</a:t>
            </a:r>
          </a:p>
          <a:p>
            <a:pPr algn="l">
              <a:lnSpc>
                <a:spcPts val="2166"/>
              </a:lnSpc>
            </a:pPr>
            <a:endParaRPr lang="en-US" sz="3447" dirty="0">
              <a:solidFill>
                <a:srgbClr val="000000"/>
              </a:solidFill>
              <a:latin typeface="Questrial"/>
              <a:ea typeface="Questrial"/>
              <a:cs typeface="Questrial"/>
              <a:sym typeface="Questrial"/>
            </a:endParaRPr>
          </a:p>
        </p:txBody>
      </p:sp>
      <p:sp>
        <p:nvSpPr>
          <p:cNvPr id="6" name="TextBox 6">
            <a:extLst>
              <a:ext uri="{FF2B5EF4-FFF2-40B4-BE49-F238E27FC236}">
                <a16:creationId xmlns:a16="http://schemas.microsoft.com/office/drawing/2014/main" id="{D032DDAD-8185-A205-84DF-E421FDE1FEC9}"/>
              </a:ext>
            </a:extLst>
          </p:cNvPr>
          <p:cNvSpPr txBox="1"/>
          <p:nvPr/>
        </p:nvSpPr>
        <p:spPr>
          <a:xfrm>
            <a:off x="5614376" y="754915"/>
            <a:ext cx="8787423" cy="564257"/>
          </a:xfrm>
          <a:prstGeom prst="rect">
            <a:avLst/>
          </a:prstGeom>
        </p:spPr>
        <p:txBody>
          <a:bodyPr wrap="square" lIns="0" tIns="0" rIns="0" bIns="0" rtlCol="0" anchor="t">
            <a:spAutoFit/>
          </a:bodyPr>
          <a:lstStyle/>
          <a:p>
            <a:pPr algn="ctr">
              <a:lnSpc>
                <a:spcPts val="4357"/>
              </a:lnSpc>
            </a:pPr>
            <a:r>
              <a:rPr lang="es-MX" sz="4111" dirty="0">
                <a:solidFill>
                  <a:srgbClr val="000000"/>
                </a:solidFill>
                <a:latin typeface="Questrial"/>
                <a:ea typeface="Questrial"/>
                <a:cs typeface="Questrial"/>
                <a:sym typeface="Questrial"/>
              </a:rPr>
              <a:t>Acuerdos</a:t>
            </a:r>
            <a:endParaRPr lang="en-US" sz="4111" dirty="0">
              <a:solidFill>
                <a:srgbClr val="000000"/>
              </a:solidFill>
              <a:latin typeface="Questrial"/>
              <a:ea typeface="Questrial"/>
              <a:cs typeface="Questrial"/>
              <a:sym typeface="Questrial"/>
            </a:endParaRPr>
          </a:p>
        </p:txBody>
      </p:sp>
      <p:sp>
        <p:nvSpPr>
          <p:cNvPr id="7" name="Freeform 7">
            <a:extLst>
              <a:ext uri="{FF2B5EF4-FFF2-40B4-BE49-F238E27FC236}">
                <a16:creationId xmlns:a16="http://schemas.microsoft.com/office/drawing/2014/main" id="{BDEF7BFE-2E86-7B25-672B-E8C7913A3DDF}"/>
              </a:ext>
            </a:extLst>
          </p:cNvPr>
          <p:cNvSpPr/>
          <p:nvPr/>
        </p:nvSpPr>
        <p:spPr>
          <a:xfrm>
            <a:off x="277442" y="433781"/>
            <a:ext cx="3090271" cy="1057130"/>
          </a:xfrm>
          <a:custGeom>
            <a:avLst/>
            <a:gdLst/>
            <a:ahLst/>
            <a:cxnLst/>
            <a:rect l="l" t="t" r="r" b="b"/>
            <a:pathLst>
              <a:path w="3090271" h="1057130">
                <a:moveTo>
                  <a:pt x="0" y="0"/>
                </a:moveTo>
                <a:lnTo>
                  <a:pt x="3090271" y="0"/>
                </a:lnTo>
                <a:lnTo>
                  <a:pt x="3090271" y="1057130"/>
                </a:lnTo>
                <a:lnTo>
                  <a:pt x="0" y="1057130"/>
                </a:lnTo>
                <a:lnTo>
                  <a:pt x="0" y="0"/>
                </a:lnTo>
                <a:close/>
              </a:path>
            </a:pathLst>
          </a:custGeom>
          <a:blipFill>
            <a:blip r:embed="rId2"/>
            <a:stretch>
              <a:fillRect/>
            </a:stretch>
          </a:blipFill>
        </p:spPr>
        <p:txBody>
          <a:bodyPr/>
          <a:lstStyle/>
          <a:p>
            <a:endParaRPr lang="es-SV"/>
          </a:p>
        </p:txBody>
      </p:sp>
    </p:spTree>
    <p:extLst>
      <p:ext uri="{BB962C8B-B14F-4D97-AF65-F5344CB8AC3E}">
        <p14:creationId xmlns:p14="http://schemas.microsoft.com/office/powerpoint/2010/main" val="3377329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a:extLst>
            <a:ext uri="{FF2B5EF4-FFF2-40B4-BE49-F238E27FC236}">
              <a16:creationId xmlns:a16="http://schemas.microsoft.com/office/drawing/2014/main" id="{8C0EF69B-E3BD-67F3-7521-994A0105374D}"/>
            </a:ext>
          </a:extLst>
        </p:cNvPr>
        <p:cNvGrpSpPr/>
        <p:nvPr/>
      </p:nvGrpSpPr>
      <p:grpSpPr>
        <a:xfrm>
          <a:off x="0" y="0"/>
          <a:ext cx="0" cy="0"/>
          <a:chOff x="0" y="0"/>
          <a:chExt cx="0" cy="0"/>
        </a:xfrm>
      </p:grpSpPr>
      <p:sp>
        <p:nvSpPr>
          <p:cNvPr id="2" name="AutoShape 2">
            <a:extLst>
              <a:ext uri="{FF2B5EF4-FFF2-40B4-BE49-F238E27FC236}">
                <a16:creationId xmlns:a16="http://schemas.microsoft.com/office/drawing/2014/main" id="{2B69F8B6-72E3-3A2E-60AB-E8AB376F7578}"/>
              </a:ext>
            </a:extLst>
          </p:cNvPr>
          <p:cNvSpPr/>
          <p:nvPr/>
        </p:nvSpPr>
        <p:spPr>
          <a:xfrm>
            <a:off x="4038600" y="1714500"/>
            <a:ext cx="12727941" cy="0"/>
          </a:xfrm>
          <a:prstGeom prst="line">
            <a:avLst/>
          </a:prstGeom>
          <a:ln w="9525" cap="rnd">
            <a:solidFill>
              <a:srgbClr val="000000"/>
            </a:solidFill>
            <a:prstDash val="solid"/>
            <a:headEnd type="none" w="sm" len="sm"/>
            <a:tailEnd type="none" w="sm" len="sm"/>
          </a:ln>
        </p:spPr>
        <p:txBody>
          <a:bodyPr/>
          <a:lstStyle/>
          <a:p>
            <a:endParaRPr lang="es-SV"/>
          </a:p>
        </p:txBody>
      </p:sp>
      <p:sp>
        <p:nvSpPr>
          <p:cNvPr id="3" name="AutoShape 3">
            <a:extLst>
              <a:ext uri="{FF2B5EF4-FFF2-40B4-BE49-F238E27FC236}">
                <a16:creationId xmlns:a16="http://schemas.microsoft.com/office/drawing/2014/main" id="{504B439C-69B7-D929-E276-E67743013834}"/>
              </a:ext>
            </a:extLst>
          </p:cNvPr>
          <p:cNvSpPr/>
          <p:nvPr/>
        </p:nvSpPr>
        <p:spPr>
          <a:xfrm>
            <a:off x="3227856" y="9639300"/>
            <a:ext cx="13798894" cy="0"/>
          </a:xfrm>
          <a:prstGeom prst="line">
            <a:avLst/>
          </a:prstGeom>
          <a:ln w="9525" cap="rnd">
            <a:solidFill>
              <a:srgbClr val="000000"/>
            </a:solidFill>
            <a:prstDash val="solid"/>
            <a:headEnd type="none" w="sm" len="sm"/>
            <a:tailEnd type="none" w="sm" len="sm"/>
          </a:ln>
        </p:spPr>
        <p:txBody>
          <a:bodyPr/>
          <a:lstStyle/>
          <a:p>
            <a:endParaRPr lang="es-SV"/>
          </a:p>
        </p:txBody>
      </p:sp>
      <p:sp>
        <p:nvSpPr>
          <p:cNvPr id="4" name="AutoShape 4">
            <a:extLst>
              <a:ext uri="{FF2B5EF4-FFF2-40B4-BE49-F238E27FC236}">
                <a16:creationId xmlns:a16="http://schemas.microsoft.com/office/drawing/2014/main" id="{DA0AF706-87F6-102B-CF1A-551B39DC0CC5}"/>
              </a:ext>
            </a:extLst>
          </p:cNvPr>
          <p:cNvSpPr/>
          <p:nvPr/>
        </p:nvSpPr>
        <p:spPr>
          <a:xfrm flipH="1" flipV="1">
            <a:off x="17026750" y="2103358"/>
            <a:ext cx="0" cy="7231135"/>
          </a:xfrm>
          <a:prstGeom prst="line">
            <a:avLst/>
          </a:prstGeom>
          <a:ln w="9525" cap="rnd">
            <a:solidFill>
              <a:srgbClr val="000000"/>
            </a:solidFill>
            <a:prstDash val="solid"/>
            <a:headEnd type="none" w="sm" len="sm"/>
            <a:tailEnd type="none" w="sm" len="sm"/>
          </a:ln>
        </p:spPr>
        <p:txBody>
          <a:bodyPr/>
          <a:lstStyle/>
          <a:p>
            <a:endParaRPr lang="es-SV"/>
          </a:p>
        </p:txBody>
      </p:sp>
      <p:sp>
        <p:nvSpPr>
          <p:cNvPr id="5" name="TextBox 5">
            <a:extLst>
              <a:ext uri="{FF2B5EF4-FFF2-40B4-BE49-F238E27FC236}">
                <a16:creationId xmlns:a16="http://schemas.microsoft.com/office/drawing/2014/main" id="{AB0607D9-73C5-1AE6-29FB-06C4D86F6629}"/>
              </a:ext>
            </a:extLst>
          </p:cNvPr>
          <p:cNvSpPr txBox="1"/>
          <p:nvPr/>
        </p:nvSpPr>
        <p:spPr>
          <a:xfrm>
            <a:off x="1447800" y="2103359"/>
            <a:ext cx="14452374" cy="10168618"/>
          </a:xfrm>
          <a:prstGeom prst="rect">
            <a:avLst/>
          </a:prstGeom>
        </p:spPr>
        <p:txBody>
          <a:bodyPr lIns="0" tIns="0" rIns="0" bIns="0" rtlCol="0" anchor="t">
            <a:spAutoFit/>
          </a:bodyPr>
          <a:lstStyle/>
          <a:p>
            <a:pPr marL="372136" lvl="1" algn="l">
              <a:lnSpc>
                <a:spcPts val="4826"/>
              </a:lnSpc>
            </a:pPr>
            <a:r>
              <a:rPr lang="es-MX" sz="3447" dirty="0">
                <a:solidFill>
                  <a:srgbClr val="000000"/>
                </a:solidFill>
                <a:latin typeface="Questrial"/>
                <a:ea typeface="Questrial"/>
                <a:cs typeface="Questrial"/>
                <a:sym typeface="Questrial"/>
              </a:rPr>
              <a:t>5. Propuesta adicional:</a:t>
            </a:r>
          </a:p>
          <a:p>
            <a:pPr marL="372136" lvl="1" algn="l">
              <a:lnSpc>
                <a:spcPts val="4826"/>
              </a:lnSpc>
            </a:pPr>
            <a:r>
              <a:rPr lang="es-MX" sz="3447" dirty="0">
                <a:solidFill>
                  <a:srgbClr val="000000"/>
                </a:solidFill>
                <a:latin typeface="Questrial"/>
                <a:ea typeface="Questrial"/>
                <a:cs typeface="Questrial"/>
                <a:sym typeface="Questrial"/>
              </a:rPr>
              <a:t>   - La organización que no resulte electa será considerada como alterno en reserva, con posibilidad de ser incorporada en caso de renuncia de alguno de los representantes electos.    Esta figura permitirá fortalecer la continuidad y respaldo al sector ONG Nacional en el MCP-ES.</a:t>
            </a:r>
          </a:p>
          <a:p>
            <a:pPr marL="372136" lvl="1" algn="l">
              <a:lnSpc>
                <a:spcPts val="4826"/>
              </a:lnSpc>
            </a:pPr>
            <a:r>
              <a:rPr lang="es-MX" sz="3447" dirty="0">
                <a:solidFill>
                  <a:srgbClr val="000000"/>
                </a:solidFill>
                <a:latin typeface="Questrial"/>
                <a:ea typeface="Questrial"/>
                <a:cs typeface="Questrial"/>
                <a:sym typeface="Questrial"/>
              </a:rPr>
              <a:t>6. Garantías:</a:t>
            </a:r>
          </a:p>
          <a:p>
            <a:pPr marL="372136" lvl="1" algn="l">
              <a:lnSpc>
                <a:spcPts val="4826"/>
              </a:lnSpc>
            </a:pPr>
            <a:r>
              <a:rPr lang="es-MX" sz="3447" dirty="0">
                <a:solidFill>
                  <a:srgbClr val="000000"/>
                </a:solidFill>
                <a:latin typeface="Questrial"/>
                <a:ea typeface="Questrial"/>
                <a:cs typeface="Questrial"/>
                <a:sym typeface="Questrial"/>
              </a:rPr>
              <a:t>   - Observancia del reglamento interno y política de conflictos de interés</a:t>
            </a:r>
          </a:p>
          <a:p>
            <a:pPr marL="372136" lvl="1" algn="l">
              <a:lnSpc>
                <a:spcPts val="4826"/>
              </a:lnSpc>
            </a:pPr>
            <a:r>
              <a:rPr lang="es-MX" sz="3447" dirty="0">
                <a:solidFill>
                  <a:srgbClr val="000000"/>
                </a:solidFill>
                <a:latin typeface="Questrial"/>
                <a:ea typeface="Questrial"/>
                <a:cs typeface="Questrial"/>
                <a:sym typeface="Questrial"/>
              </a:rPr>
              <a:t>7. Inducción: la nueva membresía participará en programa de inducción los días 27 y 28 de agosto.</a:t>
            </a:r>
          </a:p>
          <a:p>
            <a:pPr marL="372136" lvl="1" algn="l">
              <a:lnSpc>
                <a:spcPts val="4826"/>
              </a:lnSpc>
            </a:pPr>
            <a:r>
              <a:rPr lang="es-MX" sz="3447" dirty="0">
                <a:solidFill>
                  <a:srgbClr val="000000"/>
                </a:solidFill>
                <a:latin typeface="Questrial"/>
                <a:ea typeface="Questrial"/>
                <a:cs typeface="Questrial"/>
                <a:sym typeface="Questrial"/>
              </a:rPr>
              <a:t>8.  Observadores acreditados: Dr. Anibal Quijano, Sra. Doris de Alvarado, Dra. Celina de Miranda y Lcda. Susan Padilla.</a:t>
            </a:r>
          </a:p>
          <a:p>
            <a:pPr marL="372136" lvl="1" algn="l">
              <a:lnSpc>
                <a:spcPts val="4826"/>
              </a:lnSpc>
            </a:pPr>
            <a:endParaRPr lang="es-MX" sz="3447" dirty="0">
              <a:solidFill>
                <a:srgbClr val="000000"/>
              </a:solidFill>
              <a:latin typeface="Questrial"/>
              <a:ea typeface="Questrial"/>
              <a:cs typeface="Questrial"/>
              <a:sym typeface="Questrial"/>
            </a:endParaRPr>
          </a:p>
          <a:p>
            <a:pPr marL="372136" lvl="1" algn="l">
              <a:lnSpc>
                <a:spcPts val="4826"/>
              </a:lnSpc>
            </a:pPr>
            <a:r>
              <a:rPr lang="es-MX" sz="3447" dirty="0">
                <a:solidFill>
                  <a:srgbClr val="000000"/>
                </a:solidFill>
                <a:latin typeface="Questrial"/>
                <a:ea typeface="Questrial"/>
                <a:cs typeface="Questrial"/>
                <a:sym typeface="Questrial"/>
              </a:rPr>
              <a:t> </a:t>
            </a:r>
          </a:p>
          <a:p>
            <a:pPr marL="372136" lvl="1" algn="l">
              <a:lnSpc>
                <a:spcPts val="4826"/>
              </a:lnSpc>
            </a:pPr>
            <a:endParaRPr lang="es-MX" sz="3447" dirty="0">
              <a:solidFill>
                <a:srgbClr val="000000"/>
              </a:solidFill>
              <a:latin typeface="Questrial"/>
              <a:ea typeface="Questrial"/>
              <a:cs typeface="Questrial"/>
              <a:sym typeface="Questrial"/>
            </a:endParaRPr>
          </a:p>
          <a:p>
            <a:pPr marL="372136" lvl="1" algn="l">
              <a:lnSpc>
                <a:spcPts val="4826"/>
              </a:lnSpc>
            </a:pPr>
            <a:endParaRPr lang="en-US" sz="3447" dirty="0">
              <a:solidFill>
                <a:srgbClr val="000000"/>
              </a:solidFill>
              <a:latin typeface="Questrial"/>
              <a:ea typeface="Questrial"/>
              <a:cs typeface="Questrial"/>
              <a:sym typeface="Questrial"/>
            </a:endParaRPr>
          </a:p>
          <a:p>
            <a:pPr marL="372136" lvl="1" algn="l">
              <a:lnSpc>
                <a:spcPts val="4826"/>
              </a:lnSpc>
            </a:pPr>
            <a:endParaRPr lang="en-US" sz="3447" dirty="0">
              <a:solidFill>
                <a:srgbClr val="000000"/>
              </a:solidFill>
              <a:latin typeface="Questrial"/>
              <a:ea typeface="Questrial"/>
              <a:cs typeface="Questrial"/>
              <a:sym typeface="Questrial"/>
            </a:endParaRPr>
          </a:p>
          <a:p>
            <a:pPr algn="l">
              <a:lnSpc>
                <a:spcPts val="2166"/>
              </a:lnSpc>
            </a:pPr>
            <a:endParaRPr lang="en-US" sz="3447" dirty="0">
              <a:solidFill>
                <a:srgbClr val="000000"/>
              </a:solidFill>
              <a:latin typeface="Questrial"/>
              <a:ea typeface="Questrial"/>
              <a:cs typeface="Questrial"/>
              <a:sym typeface="Questrial"/>
            </a:endParaRPr>
          </a:p>
        </p:txBody>
      </p:sp>
      <p:sp>
        <p:nvSpPr>
          <p:cNvPr id="6" name="TextBox 6">
            <a:extLst>
              <a:ext uri="{FF2B5EF4-FFF2-40B4-BE49-F238E27FC236}">
                <a16:creationId xmlns:a16="http://schemas.microsoft.com/office/drawing/2014/main" id="{18C41559-971F-84F2-F566-1450445BAB51}"/>
              </a:ext>
            </a:extLst>
          </p:cNvPr>
          <p:cNvSpPr txBox="1"/>
          <p:nvPr/>
        </p:nvSpPr>
        <p:spPr>
          <a:xfrm>
            <a:off x="5614376" y="754915"/>
            <a:ext cx="8787423" cy="564257"/>
          </a:xfrm>
          <a:prstGeom prst="rect">
            <a:avLst/>
          </a:prstGeom>
        </p:spPr>
        <p:txBody>
          <a:bodyPr wrap="square" lIns="0" tIns="0" rIns="0" bIns="0" rtlCol="0" anchor="t">
            <a:spAutoFit/>
          </a:bodyPr>
          <a:lstStyle/>
          <a:p>
            <a:pPr algn="ctr">
              <a:lnSpc>
                <a:spcPts val="4357"/>
              </a:lnSpc>
            </a:pPr>
            <a:r>
              <a:rPr lang="es-MX" sz="4111" dirty="0">
                <a:solidFill>
                  <a:srgbClr val="000000"/>
                </a:solidFill>
                <a:latin typeface="Questrial"/>
                <a:ea typeface="Questrial"/>
                <a:cs typeface="Questrial"/>
                <a:sym typeface="Questrial"/>
              </a:rPr>
              <a:t>Acuerdos</a:t>
            </a:r>
            <a:endParaRPr lang="en-US" sz="4111" dirty="0">
              <a:solidFill>
                <a:srgbClr val="000000"/>
              </a:solidFill>
              <a:latin typeface="Questrial"/>
              <a:ea typeface="Questrial"/>
              <a:cs typeface="Questrial"/>
              <a:sym typeface="Questrial"/>
            </a:endParaRPr>
          </a:p>
        </p:txBody>
      </p:sp>
      <p:sp>
        <p:nvSpPr>
          <p:cNvPr id="7" name="Freeform 7">
            <a:extLst>
              <a:ext uri="{FF2B5EF4-FFF2-40B4-BE49-F238E27FC236}">
                <a16:creationId xmlns:a16="http://schemas.microsoft.com/office/drawing/2014/main" id="{DEDCFF7B-C083-0470-1D8E-3520C0E3D9F0}"/>
              </a:ext>
            </a:extLst>
          </p:cNvPr>
          <p:cNvSpPr/>
          <p:nvPr/>
        </p:nvSpPr>
        <p:spPr>
          <a:xfrm>
            <a:off x="277442" y="433781"/>
            <a:ext cx="3090271" cy="1057130"/>
          </a:xfrm>
          <a:custGeom>
            <a:avLst/>
            <a:gdLst/>
            <a:ahLst/>
            <a:cxnLst/>
            <a:rect l="l" t="t" r="r" b="b"/>
            <a:pathLst>
              <a:path w="3090271" h="1057130">
                <a:moveTo>
                  <a:pt x="0" y="0"/>
                </a:moveTo>
                <a:lnTo>
                  <a:pt x="3090271" y="0"/>
                </a:lnTo>
                <a:lnTo>
                  <a:pt x="3090271" y="1057130"/>
                </a:lnTo>
                <a:lnTo>
                  <a:pt x="0" y="1057130"/>
                </a:lnTo>
                <a:lnTo>
                  <a:pt x="0" y="0"/>
                </a:lnTo>
                <a:close/>
              </a:path>
            </a:pathLst>
          </a:custGeom>
          <a:blipFill>
            <a:blip r:embed="rId2"/>
            <a:stretch>
              <a:fillRect/>
            </a:stretch>
          </a:blipFill>
        </p:spPr>
        <p:txBody>
          <a:bodyPr/>
          <a:lstStyle/>
          <a:p>
            <a:endParaRPr lang="es-SV"/>
          </a:p>
        </p:txBody>
      </p:sp>
    </p:spTree>
    <p:extLst>
      <p:ext uri="{BB962C8B-B14F-4D97-AF65-F5344CB8AC3E}">
        <p14:creationId xmlns:p14="http://schemas.microsoft.com/office/powerpoint/2010/main" val="678988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5F5EF"/>
        </a:solidFill>
        <a:effectLst/>
      </p:bgPr>
    </p:bg>
    <p:spTree>
      <p:nvGrpSpPr>
        <p:cNvPr id="1" name=""/>
        <p:cNvGrpSpPr/>
        <p:nvPr/>
      </p:nvGrpSpPr>
      <p:grpSpPr>
        <a:xfrm>
          <a:off x="0" y="0"/>
          <a:ext cx="0" cy="0"/>
          <a:chOff x="0" y="0"/>
          <a:chExt cx="0" cy="0"/>
        </a:xfrm>
      </p:grpSpPr>
      <p:grpSp>
        <p:nvGrpSpPr>
          <p:cNvPr id="2" name="Group 2"/>
          <p:cNvGrpSpPr/>
          <p:nvPr/>
        </p:nvGrpSpPr>
        <p:grpSpPr>
          <a:xfrm>
            <a:off x="5749561" y="1990541"/>
            <a:ext cx="8042639" cy="1103079"/>
            <a:chOff x="0" y="0"/>
            <a:chExt cx="9042097" cy="1470774"/>
          </a:xfrm>
        </p:grpSpPr>
        <p:grpSp>
          <p:nvGrpSpPr>
            <p:cNvPr id="3" name="Group 3"/>
            <p:cNvGrpSpPr/>
            <p:nvPr/>
          </p:nvGrpSpPr>
          <p:grpSpPr>
            <a:xfrm>
              <a:off x="0" y="0"/>
              <a:ext cx="9042097" cy="1470774"/>
              <a:chOff x="0" y="0"/>
              <a:chExt cx="2132108" cy="346806"/>
            </a:xfrm>
          </p:grpSpPr>
          <p:sp>
            <p:nvSpPr>
              <p:cNvPr id="4" name="Freeform 4"/>
              <p:cNvSpPr/>
              <p:nvPr/>
            </p:nvSpPr>
            <p:spPr>
              <a:xfrm>
                <a:off x="0" y="0"/>
                <a:ext cx="2132108" cy="346806"/>
              </a:xfrm>
              <a:custGeom>
                <a:avLst/>
                <a:gdLst/>
                <a:ahLst/>
                <a:cxnLst/>
                <a:rect l="l" t="t" r="r" b="b"/>
                <a:pathLst>
                  <a:path w="2132108" h="279245">
                    <a:moveTo>
                      <a:pt x="0" y="0"/>
                    </a:moveTo>
                    <a:lnTo>
                      <a:pt x="2132108" y="0"/>
                    </a:lnTo>
                    <a:lnTo>
                      <a:pt x="2132108" y="279245"/>
                    </a:lnTo>
                    <a:lnTo>
                      <a:pt x="0" y="279245"/>
                    </a:lnTo>
                    <a:close/>
                  </a:path>
                </a:pathLst>
              </a:custGeom>
              <a:solidFill>
                <a:srgbClr val="94A3E3"/>
              </a:solidFill>
            </p:spPr>
            <p:txBody>
              <a:bodyPr/>
              <a:lstStyle/>
              <a:p>
                <a:endParaRPr lang="es-SV"/>
              </a:p>
            </p:txBody>
          </p:sp>
        </p:grpSp>
        <p:sp>
          <p:nvSpPr>
            <p:cNvPr id="5" name="TextBox 5"/>
            <p:cNvSpPr txBox="1"/>
            <p:nvPr/>
          </p:nvSpPr>
          <p:spPr>
            <a:xfrm>
              <a:off x="177287" y="280378"/>
              <a:ext cx="8687523" cy="1153308"/>
            </a:xfrm>
            <a:prstGeom prst="rect">
              <a:avLst/>
            </a:prstGeom>
          </p:spPr>
          <p:txBody>
            <a:bodyPr lIns="0" tIns="0" rIns="0" bIns="0" rtlCol="0" anchor="t">
              <a:spAutoFit/>
            </a:bodyPr>
            <a:lstStyle/>
            <a:p>
              <a:pPr marL="0" lvl="0" indent="0" algn="ctr">
                <a:lnSpc>
                  <a:spcPts val="3546"/>
                </a:lnSpc>
                <a:spcBef>
                  <a:spcPct val="0"/>
                </a:spcBef>
              </a:pPr>
              <a:r>
                <a:rPr lang="es-MX" sz="2533" dirty="0">
                  <a:solidFill>
                    <a:srgbClr val="000000"/>
                  </a:solidFill>
                  <a:latin typeface="Questrial"/>
                  <a:ea typeface="Questrial"/>
                  <a:cs typeface="Questrial"/>
                  <a:sym typeface="Questrial"/>
                </a:rPr>
                <a:t>Conclusiones</a:t>
              </a:r>
              <a:br>
                <a:rPr lang="es-SV" sz="1800" dirty="0">
                  <a:effectLst/>
                  <a:latin typeface="Cambria" panose="02040503050406030204" pitchFamily="18" charset="0"/>
                  <a:ea typeface="MS Mincho" panose="02020609040205080304" pitchFamily="49" charset="-128"/>
                  <a:cs typeface="Times New Roman" panose="02020603050405020304" pitchFamily="18" charset="0"/>
                </a:rPr>
              </a:br>
              <a:r>
                <a:rPr lang="es-MX" sz="2533" dirty="0">
                  <a:solidFill>
                    <a:srgbClr val="000000"/>
                  </a:solidFill>
                  <a:latin typeface="Questrial"/>
                  <a:ea typeface="Questrial"/>
                  <a:cs typeface="Questrial"/>
                  <a:sym typeface="Questrial"/>
                </a:rPr>
                <a:t> </a:t>
              </a:r>
              <a:endParaRPr lang="en-US" sz="2533" u="none" dirty="0">
                <a:solidFill>
                  <a:srgbClr val="000000"/>
                </a:solidFill>
                <a:latin typeface="Questrial"/>
                <a:ea typeface="Questrial"/>
                <a:cs typeface="Questrial"/>
                <a:sym typeface="Questrial"/>
              </a:endParaRPr>
            </a:p>
          </p:txBody>
        </p:sp>
      </p:grpSp>
      <p:grpSp>
        <p:nvGrpSpPr>
          <p:cNvPr id="8" name="Group 8"/>
          <p:cNvGrpSpPr/>
          <p:nvPr/>
        </p:nvGrpSpPr>
        <p:grpSpPr>
          <a:xfrm>
            <a:off x="3124200" y="4127250"/>
            <a:ext cx="14267902" cy="5290265"/>
            <a:chOff x="0" y="0"/>
            <a:chExt cx="4581140" cy="5016249"/>
          </a:xfrm>
        </p:grpSpPr>
        <p:sp>
          <p:nvSpPr>
            <p:cNvPr id="9" name="Freeform 9"/>
            <p:cNvSpPr/>
            <p:nvPr/>
          </p:nvSpPr>
          <p:spPr>
            <a:xfrm>
              <a:off x="0" y="0"/>
              <a:ext cx="4581141" cy="5016250"/>
            </a:xfrm>
            <a:custGeom>
              <a:avLst/>
              <a:gdLst/>
              <a:ahLst/>
              <a:cxnLst/>
              <a:rect l="l" t="t" r="r" b="b"/>
              <a:pathLst>
                <a:path w="4581141" h="5016250">
                  <a:moveTo>
                    <a:pt x="4456680" y="5016249"/>
                  </a:moveTo>
                  <a:lnTo>
                    <a:pt x="124460" y="5016249"/>
                  </a:lnTo>
                  <a:cubicBezTo>
                    <a:pt x="55880" y="5016249"/>
                    <a:pt x="0" y="4960369"/>
                    <a:pt x="0" y="4891789"/>
                  </a:cubicBezTo>
                  <a:lnTo>
                    <a:pt x="0" y="124460"/>
                  </a:lnTo>
                  <a:cubicBezTo>
                    <a:pt x="0" y="55880"/>
                    <a:pt x="55880" y="0"/>
                    <a:pt x="124460" y="0"/>
                  </a:cubicBezTo>
                  <a:lnTo>
                    <a:pt x="4456680" y="0"/>
                  </a:lnTo>
                  <a:cubicBezTo>
                    <a:pt x="4525260" y="0"/>
                    <a:pt x="4581141" y="55880"/>
                    <a:pt x="4581141" y="124460"/>
                  </a:cubicBezTo>
                  <a:lnTo>
                    <a:pt x="4581141" y="4891789"/>
                  </a:lnTo>
                  <a:cubicBezTo>
                    <a:pt x="4581141" y="4960369"/>
                    <a:pt x="4525260" y="5016250"/>
                    <a:pt x="4456680" y="5016250"/>
                  </a:cubicBezTo>
                  <a:close/>
                </a:path>
              </a:pathLst>
            </a:custGeom>
            <a:solidFill>
              <a:srgbClr val="FFDE59"/>
            </a:solidFill>
          </p:spPr>
          <p:txBody>
            <a:bodyPr/>
            <a:lstStyle/>
            <a:p>
              <a:endParaRPr lang="es-SV"/>
            </a:p>
          </p:txBody>
        </p:sp>
      </p:grpSp>
      <p:sp>
        <p:nvSpPr>
          <p:cNvPr id="16" name="Freeform 16"/>
          <p:cNvSpPr/>
          <p:nvPr/>
        </p:nvSpPr>
        <p:spPr>
          <a:xfrm>
            <a:off x="277442" y="433781"/>
            <a:ext cx="3090271" cy="1057130"/>
          </a:xfrm>
          <a:custGeom>
            <a:avLst/>
            <a:gdLst/>
            <a:ahLst/>
            <a:cxnLst/>
            <a:rect l="l" t="t" r="r" b="b"/>
            <a:pathLst>
              <a:path w="3090271" h="1057130">
                <a:moveTo>
                  <a:pt x="0" y="0"/>
                </a:moveTo>
                <a:lnTo>
                  <a:pt x="3090271" y="0"/>
                </a:lnTo>
                <a:lnTo>
                  <a:pt x="3090271" y="1057130"/>
                </a:lnTo>
                <a:lnTo>
                  <a:pt x="0" y="1057130"/>
                </a:lnTo>
                <a:lnTo>
                  <a:pt x="0" y="0"/>
                </a:lnTo>
                <a:close/>
              </a:path>
            </a:pathLst>
          </a:custGeom>
          <a:blipFill>
            <a:blip r:embed="rId2"/>
            <a:stretch>
              <a:fillRect/>
            </a:stretch>
          </a:blipFill>
        </p:spPr>
        <p:txBody>
          <a:bodyPr/>
          <a:lstStyle/>
          <a:p>
            <a:endParaRPr lang="es-SV"/>
          </a:p>
        </p:txBody>
      </p:sp>
      <p:sp>
        <p:nvSpPr>
          <p:cNvPr id="21" name="TextBox 21"/>
          <p:cNvSpPr txBox="1"/>
          <p:nvPr/>
        </p:nvSpPr>
        <p:spPr>
          <a:xfrm>
            <a:off x="4098778" y="5524500"/>
            <a:ext cx="12318747" cy="2108013"/>
          </a:xfrm>
          <a:prstGeom prst="rect">
            <a:avLst/>
          </a:prstGeom>
        </p:spPr>
        <p:txBody>
          <a:bodyPr wrap="square" lIns="0" tIns="0" rIns="0" bIns="0" rtlCol="0" anchor="t">
            <a:spAutoFit/>
          </a:bodyPr>
          <a:lstStyle/>
          <a:p>
            <a:pPr algn="ctr">
              <a:lnSpc>
                <a:spcPts val="3219"/>
              </a:lnSpc>
            </a:pPr>
            <a:endParaRPr lang="es-MX" sz="2800" noProof="0" dirty="0">
              <a:solidFill>
                <a:srgbClr val="000000"/>
              </a:solidFill>
              <a:latin typeface="Questrial"/>
              <a:ea typeface="Questrial"/>
              <a:cs typeface="Questrial"/>
              <a:sym typeface="Questrial"/>
            </a:endParaRPr>
          </a:p>
          <a:p>
            <a:pPr algn="ctr">
              <a:lnSpc>
                <a:spcPts val="3219"/>
              </a:lnSpc>
            </a:pPr>
            <a:r>
              <a:rPr lang="es-MX" sz="2800" noProof="0" dirty="0">
                <a:solidFill>
                  <a:srgbClr val="000000"/>
                </a:solidFill>
                <a:latin typeface="Questrial"/>
                <a:ea typeface="Questrial"/>
                <a:cs typeface="Questrial"/>
                <a:sym typeface="Questrial"/>
              </a:rPr>
              <a:t>Esta propuesta asegura el cumplimiento de los principios de transparencia, representatividad y participación, fortaleciendo la gobernanza interna del MCP-ES, en línea con los marcos normativos vigentes.</a:t>
            </a:r>
            <a:endParaRPr lang="es-SV" sz="2800" noProof="0" dirty="0">
              <a:solidFill>
                <a:srgbClr val="000000"/>
              </a:solidFill>
              <a:latin typeface="Questrial"/>
              <a:ea typeface="Questrial"/>
              <a:cs typeface="Questrial"/>
              <a:sym typeface="Questrial"/>
            </a:endParaRPr>
          </a:p>
          <a:p>
            <a:pPr algn="ctr">
              <a:lnSpc>
                <a:spcPts val="4059"/>
              </a:lnSpc>
            </a:pPr>
            <a:endParaRPr lang="en-US" sz="2299" dirty="0">
              <a:solidFill>
                <a:srgbClr val="000000"/>
              </a:solidFill>
              <a:latin typeface="Questrial"/>
              <a:ea typeface="Questrial"/>
              <a:cs typeface="Questrial"/>
              <a:sym typeface="Quest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498097"/>
            <a:ext cx="4675012" cy="1149574"/>
            <a:chOff x="0" y="0"/>
            <a:chExt cx="986431" cy="242561"/>
          </a:xfrm>
        </p:grpSpPr>
        <p:sp>
          <p:nvSpPr>
            <p:cNvPr id="3" name="Freeform 3"/>
            <p:cNvSpPr/>
            <p:nvPr/>
          </p:nvSpPr>
          <p:spPr>
            <a:xfrm>
              <a:off x="0" y="0"/>
              <a:ext cx="986431" cy="242561"/>
            </a:xfrm>
            <a:custGeom>
              <a:avLst/>
              <a:gdLst/>
              <a:ahLst/>
              <a:cxnLst/>
              <a:rect l="l" t="t" r="r" b="b"/>
              <a:pathLst>
                <a:path w="986431" h="242561">
                  <a:moveTo>
                    <a:pt x="0" y="0"/>
                  </a:moveTo>
                  <a:lnTo>
                    <a:pt x="986431" y="0"/>
                  </a:lnTo>
                  <a:lnTo>
                    <a:pt x="986431" y="242561"/>
                  </a:lnTo>
                  <a:lnTo>
                    <a:pt x="0" y="242561"/>
                  </a:lnTo>
                  <a:close/>
                </a:path>
              </a:pathLst>
            </a:custGeom>
            <a:solidFill>
              <a:srgbClr val="FFDE59"/>
            </a:solidFill>
          </p:spPr>
          <p:txBody>
            <a:bodyPr/>
            <a:lstStyle/>
            <a:p>
              <a:endParaRPr lang="es-SV"/>
            </a:p>
          </p:txBody>
        </p:sp>
        <p:sp>
          <p:nvSpPr>
            <p:cNvPr id="4" name="TextBox 4"/>
            <p:cNvSpPr txBox="1"/>
            <p:nvPr/>
          </p:nvSpPr>
          <p:spPr>
            <a:xfrm>
              <a:off x="0" y="-28575"/>
              <a:ext cx="986431" cy="271136"/>
            </a:xfrm>
            <a:prstGeom prst="rect">
              <a:avLst/>
            </a:prstGeom>
          </p:spPr>
          <p:txBody>
            <a:bodyPr lIns="71438" tIns="71438" rIns="71438" bIns="71438" rtlCol="0" anchor="ctr"/>
            <a:lstStyle/>
            <a:p>
              <a:pPr algn="ctr">
                <a:lnSpc>
                  <a:spcPts val="2091"/>
                </a:lnSpc>
              </a:pPr>
              <a:endParaRPr/>
            </a:p>
          </p:txBody>
        </p:sp>
      </p:grpSp>
      <p:grpSp>
        <p:nvGrpSpPr>
          <p:cNvPr id="5" name="Group 5"/>
          <p:cNvGrpSpPr/>
          <p:nvPr/>
        </p:nvGrpSpPr>
        <p:grpSpPr>
          <a:xfrm>
            <a:off x="0" y="9712837"/>
            <a:ext cx="4669941" cy="1148327"/>
            <a:chOff x="0" y="0"/>
            <a:chExt cx="986431" cy="242561"/>
          </a:xfrm>
        </p:grpSpPr>
        <p:sp>
          <p:nvSpPr>
            <p:cNvPr id="6" name="Freeform 6"/>
            <p:cNvSpPr/>
            <p:nvPr/>
          </p:nvSpPr>
          <p:spPr>
            <a:xfrm>
              <a:off x="0" y="0"/>
              <a:ext cx="986431" cy="242561"/>
            </a:xfrm>
            <a:custGeom>
              <a:avLst/>
              <a:gdLst/>
              <a:ahLst/>
              <a:cxnLst/>
              <a:rect l="l" t="t" r="r" b="b"/>
              <a:pathLst>
                <a:path w="986431" h="242561">
                  <a:moveTo>
                    <a:pt x="0" y="0"/>
                  </a:moveTo>
                  <a:lnTo>
                    <a:pt x="986431" y="0"/>
                  </a:lnTo>
                  <a:lnTo>
                    <a:pt x="986431" y="242561"/>
                  </a:lnTo>
                  <a:lnTo>
                    <a:pt x="0" y="242561"/>
                  </a:lnTo>
                  <a:close/>
                </a:path>
              </a:pathLst>
            </a:custGeom>
            <a:solidFill>
              <a:srgbClr val="FFDE59"/>
            </a:solidFill>
          </p:spPr>
          <p:txBody>
            <a:bodyPr/>
            <a:lstStyle/>
            <a:p>
              <a:endParaRPr lang="es-SV"/>
            </a:p>
          </p:txBody>
        </p:sp>
        <p:sp>
          <p:nvSpPr>
            <p:cNvPr id="7" name="TextBox 7"/>
            <p:cNvSpPr txBox="1"/>
            <p:nvPr/>
          </p:nvSpPr>
          <p:spPr>
            <a:xfrm>
              <a:off x="0" y="-28575"/>
              <a:ext cx="986431" cy="271136"/>
            </a:xfrm>
            <a:prstGeom prst="rect">
              <a:avLst/>
            </a:prstGeom>
          </p:spPr>
          <p:txBody>
            <a:bodyPr lIns="71438" tIns="71438" rIns="71438" bIns="71438" rtlCol="0" anchor="ctr"/>
            <a:lstStyle/>
            <a:p>
              <a:pPr algn="ctr">
                <a:lnSpc>
                  <a:spcPts val="2091"/>
                </a:lnSpc>
              </a:pPr>
              <a:endParaRPr/>
            </a:p>
          </p:txBody>
        </p:sp>
      </p:grpSp>
      <p:grpSp>
        <p:nvGrpSpPr>
          <p:cNvPr id="8" name="Group 8"/>
          <p:cNvGrpSpPr/>
          <p:nvPr/>
        </p:nvGrpSpPr>
        <p:grpSpPr>
          <a:xfrm>
            <a:off x="3846830" y="-498097"/>
            <a:ext cx="4092791" cy="1149574"/>
            <a:chOff x="0" y="0"/>
            <a:chExt cx="863582" cy="242561"/>
          </a:xfrm>
        </p:grpSpPr>
        <p:sp>
          <p:nvSpPr>
            <p:cNvPr id="9" name="Freeform 9"/>
            <p:cNvSpPr/>
            <p:nvPr/>
          </p:nvSpPr>
          <p:spPr>
            <a:xfrm>
              <a:off x="0" y="0"/>
              <a:ext cx="863582" cy="242561"/>
            </a:xfrm>
            <a:custGeom>
              <a:avLst/>
              <a:gdLst/>
              <a:ahLst/>
              <a:cxnLst/>
              <a:rect l="l" t="t" r="r" b="b"/>
              <a:pathLst>
                <a:path w="863582" h="242561">
                  <a:moveTo>
                    <a:pt x="0" y="0"/>
                  </a:moveTo>
                  <a:lnTo>
                    <a:pt x="863582" y="0"/>
                  </a:lnTo>
                  <a:lnTo>
                    <a:pt x="863582" y="242561"/>
                  </a:lnTo>
                  <a:lnTo>
                    <a:pt x="0" y="242561"/>
                  </a:lnTo>
                  <a:close/>
                </a:path>
              </a:pathLst>
            </a:custGeom>
            <a:solidFill>
              <a:srgbClr val="FF914D"/>
            </a:solidFill>
          </p:spPr>
          <p:txBody>
            <a:bodyPr/>
            <a:lstStyle/>
            <a:p>
              <a:endParaRPr lang="es-SV"/>
            </a:p>
          </p:txBody>
        </p:sp>
        <p:sp>
          <p:nvSpPr>
            <p:cNvPr id="10" name="TextBox 10"/>
            <p:cNvSpPr txBox="1"/>
            <p:nvPr/>
          </p:nvSpPr>
          <p:spPr>
            <a:xfrm>
              <a:off x="0" y="-28575"/>
              <a:ext cx="863582" cy="271136"/>
            </a:xfrm>
            <a:prstGeom prst="rect">
              <a:avLst/>
            </a:prstGeom>
          </p:spPr>
          <p:txBody>
            <a:bodyPr lIns="71438" tIns="71438" rIns="71438" bIns="71438" rtlCol="0" anchor="ctr"/>
            <a:lstStyle/>
            <a:p>
              <a:pPr algn="ctr">
                <a:lnSpc>
                  <a:spcPts val="2091"/>
                </a:lnSpc>
              </a:pPr>
              <a:endParaRPr/>
            </a:p>
          </p:txBody>
        </p:sp>
      </p:grpSp>
      <p:grpSp>
        <p:nvGrpSpPr>
          <p:cNvPr id="11" name="Group 11"/>
          <p:cNvGrpSpPr/>
          <p:nvPr/>
        </p:nvGrpSpPr>
        <p:grpSpPr>
          <a:xfrm>
            <a:off x="3842658" y="9712837"/>
            <a:ext cx="4088351" cy="1148327"/>
            <a:chOff x="0" y="0"/>
            <a:chExt cx="863582" cy="242561"/>
          </a:xfrm>
        </p:grpSpPr>
        <p:sp>
          <p:nvSpPr>
            <p:cNvPr id="12" name="Freeform 12"/>
            <p:cNvSpPr/>
            <p:nvPr/>
          </p:nvSpPr>
          <p:spPr>
            <a:xfrm>
              <a:off x="0" y="0"/>
              <a:ext cx="863582" cy="242561"/>
            </a:xfrm>
            <a:custGeom>
              <a:avLst/>
              <a:gdLst/>
              <a:ahLst/>
              <a:cxnLst/>
              <a:rect l="l" t="t" r="r" b="b"/>
              <a:pathLst>
                <a:path w="863582" h="242561">
                  <a:moveTo>
                    <a:pt x="0" y="0"/>
                  </a:moveTo>
                  <a:lnTo>
                    <a:pt x="863582" y="0"/>
                  </a:lnTo>
                  <a:lnTo>
                    <a:pt x="863582" y="242561"/>
                  </a:lnTo>
                  <a:lnTo>
                    <a:pt x="0" y="242561"/>
                  </a:lnTo>
                  <a:close/>
                </a:path>
              </a:pathLst>
            </a:custGeom>
            <a:solidFill>
              <a:srgbClr val="FF914D"/>
            </a:solidFill>
          </p:spPr>
          <p:txBody>
            <a:bodyPr/>
            <a:lstStyle/>
            <a:p>
              <a:endParaRPr lang="es-SV"/>
            </a:p>
          </p:txBody>
        </p:sp>
        <p:sp>
          <p:nvSpPr>
            <p:cNvPr id="13" name="TextBox 13"/>
            <p:cNvSpPr txBox="1"/>
            <p:nvPr/>
          </p:nvSpPr>
          <p:spPr>
            <a:xfrm>
              <a:off x="0" y="-28575"/>
              <a:ext cx="863582" cy="271136"/>
            </a:xfrm>
            <a:prstGeom prst="rect">
              <a:avLst/>
            </a:prstGeom>
          </p:spPr>
          <p:txBody>
            <a:bodyPr lIns="71438" tIns="71438" rIns="71438" bIns="71438" rtlCol="0" anchor="ctr"/>
            <a:lstStyle/>
            <a:p>
              <a:pPr algn="ctr">
                <a:lnSpc>
                  <a:spcPts val="2091"/>
                </a:lnSpc>
              </a:pPr>
              <a:endParaRPr/>
            </a:p>
          </p:txBody>
        </p:sp>
      </p:grpSp>
      <p:grpSp>
        <p:nvGrpSpPr>
          <p:cNvPr id="14" name="Group 14"/>
          <p:cNvGrpSpPr/>
          <p:nvPr/>
        </p:nvGrpSpPr>
        <p:grpSpPr>
          <a:xfrm>
            <a:off x="7111439" y="-498097"/>
            <a:ext cx="3760329" cy="1149574"/>
            <a:chOff x="0" y="0"/>
            <a:chExt cx="793433" cy="242561"/>
          </a:xfrm>
        </p:grpSpPr>
        <p:sp>
          <p:nvSpPr>
            <p:cNvPr id="15" name="Freeform 15"/>
            <p:cNvSpPr/>
            <p:nvPr/>
          </p:nvSpPr>
          <p:spPr>
            <a:xfrm>
              <a:off x="0" y="0"/>
              <a:ext cx="793433" cy="242561"/>
            </a:xfrm>
            <a:custGeom>
              <a:avLst/>
              <a:gdLst/>
              <a:ahLst/>
              <a:cxnLst/>
              <a:rect l="l" t="t" r="r" b="b"/>
              <a:pathLst>
                <a:path w="793433" h="242561">
                  <a:moveTo>
                    <a:pt x="0" y="0"/>
                  </a:moveTo>
                  <a:lnTo>
                    <a:pt x="793433" y="0"/>
                  </a:lnTo>
                  <a:lnTo>
                    <a:pt x="793433" y="242561"/>
                  </a:lnTo>
                  <a:lnTo>
                    <a:pt x="0" y="242561"/>
                  </a:lnTo>
                  <a:close/>
                </a:path>
              </a:pathLst>
            </a:custGeom>
            <a:solidFill>
              <a:srgbClr val="F87A7A"/>
            </a:solidFill>
          </p:spPr>
          <p:txBody>
            <a:bodyPr/>
            <a:lstStyle/>
            <a:p>
              <a:endParaRPr lang="es-SV"/>
            </a:p>
          </p:txBody>
        </p:sp>
        <p:sp>
          <p:nvSpPr>
            <p:cNvPr id="16" name="TextBox 16"/>
            <p:cNvSpPr txBox="1"/>
            <p:nvPr/>
          </p:nvSpPr>
          <p:spPr>
            <a:xfrm>
              <a:off x="0" y="-28575"/>
              <a:ext cx="793433" cy="271136"/>
            </a:xfrm>
            <a:prstGeom prst="rect">
              <a:avLst/>
            </a:prstGeom>
          </p:spPr>
          <p:txBody>
            <a:bodyPr lIns="71438" tIns="71438" rIns="71438" bIns="71438" rtlCol="0" anchor="ctr"/>
            <a:lstStyle/>
            <a:p>
              <a:pPr algn="ctr">
                <a:lnSpc>
                  <a:spcPts val="2091"/>
                </a:lnSpc>
              </a:pPr>
              <a:endParaRPr/>
            </a:p>
          </p:txBody>
        </p:sp>
      </p:grpSp>
      <p:grpSp>
        <p:nvGrpSpPr>
          <p:cNvPr id="17" name="Group 17"/>
          <p:cNvGrpSpPr/>
          <p:nvPr/>
        </p:nvGrpSpPr>
        <p:grpSpPr>
          <a:xfrm>
            <a:off x="7103726" y="9712837"/>
            <a:ext cx="3756250" cy="1148327"/>
            <a:chOff x="0" y="0"/>
            <a:chExt cx="793433" cy="242561"/>
          </a:xfrm>
        </p:grpSpPr>
        <p:sp>
          <p:nvSpPr>
            <p:cNvPr id="18" name="Freeform 18"/>
            <p:cNvSpPr/>
            <p:nvPr/>
          </p:nvSpPr>
          <p:spPr>
            <a:xfrm>
              <a:off x="0" y="0"/>
              <a:ext cx="793433" cy="242561"/>
            </a:xfrm>
            <a:custGeom>
              <a:avLst/>
              <a:gdLst/>
              <a:ahLst/>
              <a:cxnLst/>
              <a:rect l="l" t="t" r="r" b="b"/>
              <a:pathLst>
                <a:path w="793433" h="242561">
                  <a:moveTo>
                    <a:pt x="0" y="0"/>
                  </a:moveTo>
                  <a:lnTo>
                    <a:pt x="793433" y="0"/>
                  </a:lnTo>
                  <a:lnTo>
                    <a:pt x="793433" y="242561"/>
                  </a:lnTo>
                  <a:lnTo>
                    <a:pt x="0" y="242561"/>
                  </a:lnTo>
                  <a:close/>
                </a:path>
              </a:pathLst>
            </a:custGeom>
            <a:solidFill>
              <a:srgbClr val="F87A7A"/>
            </a:solidFill>
          </p:spPr>
          <p:txBody>
            <a:bodyPr/>
            <a:lstStyle/>
            <a:p>
              <a:endParaRPr lang="es-SV"/>
            </a:p>
          </p:txBody>
        </p:sp>
        <p:sp>
          <p:nvSpPr>
            <p:cNvPr id="19" name="TextBox 19"/>
            <p:cNvSpPr txBox="1"/>
            <p:nvPr/>
          </p:nvSpPr>
          <p:spPr>
            <a:xfrm>
              <a:off x="0" y="-28575"/>
              <a:ext cx="793433" cy="271136"/>
            </a:xfrm>
            <a:prstGeom prst="rect">
              <a:avLst/>
            </a:prstGeom>
          </p:spPr>
          <p:txBody>
            <a:bodyPr lIns="71438" tIns="71438" rIns="71438" bIns="71438" rtlCol="0" anchor="ctr"/>
            <a:lstStyle/>
            <a:p>
              <a:pPr algn="ctr">
                <a:lnSpc>
                  <a:spcPts val="2091"/>
                </a:lnSpc>
              </a:pPr>
              <a:endParaRPr/>
            </a:p>
          </p:txBody>
        </p:sp>
      </p:grpSp>
      <p:grpSp>
        <p:nvGrpSpPr>
          <p:cNvPr id="20" name="Group 20"/>
          <p:cNvGrpSpPr/>
          <p:nvPr/>
        </p:nvGrpSpPr>
        <p:grpSpPr>
          <a:xfrm>
            <a:off x="10043587" y="-498097"/>
            <a:ext cx="3648841" cy="1149574"/>
            <a:chOff x="0" y="0"/>
            <a:chExt cx="769908" cy="242561"/>
          </a:xfrm>
        </p:grpSpPr>
        <p:sp>
          <p:nvSpPr>
            <p:cNvPr id="21" name="Freeform 21"/>
            <p:cNvSpPr/>
            <p:nvPr/>
          </p:nvSpPr>
          <p:spPr>
            <a:xfrm>
              <a:off x="0" y="0"/>
              <a:ext cx="769908" cy="242561"/>
            </a:xfrm>
            <a:custGeom>
              <a:avLst/>
              <a:gdLst/>
              <a:ahLst/>
              <a:cxnLst/>
              <a:rect l="l" t="t" r="r" b="b"/>
              <a:pathLst>
                <a:path w="769908" h="242561">
                  <a:moveTo>
                    <a:pt x="0" y="0"/>
                  </a:moveTo>
                  <a:lnTo>
                    <a:pt x="769908" y="0"/>
                  </a:lnTo>
                  <a:lnTo>
                    <a:pt x="769908" y="242561"/>
                  </a:lnTo>
                  <a:lnTo>
                    <a:pt x="0" y="242561"/>
                  </a:lnTo>
                  <a:close/>
                </a:path>
              </a:pathLst>
            </a:custGeom>
            <a:solidFill>
              <a:srgbClr val="EBB2D2"/>
            </a:solidFill>
          </p:spPr>
          <p:txBody>
            <a:bodyPr/>
            <a:lstStyle/>
            <a:p>
              <a:endParaRPr lang="es-SV"/>
            </a:p>
          </p:txBody>
        </p:sp>
        <p:sp>
          <p:nvSpPr>
            <p:cNvPr id="22" name="TextBox 22"/>
            <p:cNvSpPr txBox="1"/>
            <p:nvPr/>
          </p:nvSpPr>
          <p:spPr>
            <a:xfrm>
              <a:off x="0" y="-28575"/>
              <a:ext cx="769908" cy="271136"/>
            </a:xfrm>
            <a:prstGeom prst="rect">
              <a:avLst/>
            </a:prstGeom>
          </p:spPr>
          <p:txBody>
            <a:bodyPr lIns="71438" tIns="71438" rIns="71438" bIns="71438" rtlCol="0" anchor="ctr"/>
            <a:lstStyle/>
            <a:p>
              <a:pPr algn="ctr">
                <a:lnSpc>
                  <a:spcPts val="2091"/>
                </a:lnSpc>
              </a:pPr>
              <a:endParaRPr/>
            </a:p>
          </p:txBody>
        </p:sp>
      </p:grpSp>
      <p:grpSp>
        <p:nvGrpSpPr>
          <p:cNvPr id="23" name="Group 23"/>
          <p:cNvGrpSpPr/>
          <p:nvPr/>
        </p:nvGrpSpPr>
        <p:grpSpPr>
          <a:xfrm>
            <a:off x="10032693" y="9712837"/>
            <a:ext cx="3644883" cy="1148327"/>
            <a:chOff x="0" y="0"/>
            <a:chExt cx="769908" cy="242561"/>
          </a:xfrm>
        </p:grpSpPr>
        <p:sp>
          <p:nvSpPr>
            <p:cNvPr id="24" name="Freeform 24"/>
            <p:cNvSpPr/>
            <p:nvPr/>
          </p:nvSpPr>
          <p:spPr>
            <a:xfrm>
              <a:off x="0" y="0"/>
              <a:ext cx="769908" cy="242561"/>
            </a:xfrm>
            <a:custGeom>
              <a:avLst/>
              <a:gdLst/>
              <a:ahLst/>
              <a:cxnLst/>
              <a:rect l="l" t="t" r="r" b="b"/>
              <a:pathLst>
                <a:path w="769908" h="242561">
                  <a:moveTo>
                    <a:pt x="0" y="0"/>
                  </a:moveTo>
                  <a:lnTo>
                    <a:pt x="769908" y="0"/>
                  </a:lnTo>
                  <a:lnTo>
                    <a:pt x="769908" y="242561"/>
                  </a:lnTo>
                  <a:lnTo>
                    <a:pt x="0" y="242561"/>
                  </a:lnTo>
                  <a:close/>
                </a:path>
              </a:pathLst>
            </a:custGeom>
            <a:solidFill>
              <a:srgbClr val="EBB2D2"/>
            </a:solidFill>
          </p:spPr>
          <p:txBody>
            <a:bodyPr/>
            <a:lstStyle/>
            <a:p>
              <a:endParaRPr lang="es-SV"/>
            </a:p>
          </p:txBody>
        </p:sp>
        <p:sp>
          <p:nvSpPr>
            <p:cNvPr id="25" name="TextBox 25"/>
            <p:cNvSpPr txBox="1"/>
            <p:nvPr/>
          </p:nvSpPr>
          <p:spPr>
            <a:xfrm>
              <a:off x="0" y="-28575"/>
              <a:ext cx="769908" cy="271136"/>
            </a:xfrm>
            <a:prstGeom prst="rect">
              <a:avLst/>
            </a:prstGeom>
          </p:spPr>
          <p:txBody>
            <a:bodyPr lIns="71438" tIns="71438" rIns="71438" bIns="71438" rtlCol="0" anchor="ctr"/>
            <a:lstStyle/>
            <a:p>
              <a:pPr algn="ctr">
                <a:lnSpc>
                  <a:spcPts val="2091"/>
                </a:lnSpc>
              </a:pPr>
              <a:endParaRPr/>
            </a:p>
          </p:txBody>
        </p:sp>
      </p:grpSp>
      <p:grpSp>
        <p:nvGrpSpPr>
          <p:cNvPr id="26" name="Group 26"/>
          <p:cNvGrpSpPr/>
          <p:nvPr/>
        </p:nvGrpSpPr>
        <p:grpSpPr>
          <a:xfrm>
            <a:off x="12864246" y="-498097"/>
            <a:ext cx="5443613" cy="1149574"/>
            <a:chOff x="0" y="0"/>
            <a:chExt cx="1148607" cy="242561"/>
          </a:xfrm>
        </p:grpSpPr>
        <p:sp>
          <p:nvSpPr>
            <p:cNvPr id="27" name="Freeform 27"/>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28" name="TextBox 28"/>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grpSp>
        <p:nvGrpSpPr>
          <p:cNvPr id="29" name="Group 29"/>
          <p:cNvGrpSpPr/>
          <p:nvPr/>
        </p:nvGrpSpPr>
        <p:grpSpPr>
          <a:xfrm>
            <a:off x="12850292" y="9712837"/>
            <a:ext cx="5437708" cy="1148327"/>
            <a:chOff x="0" y="0"/>
            <a:chExt cx="1148607" cy="242561"/>
          </a:xfrm>
        </p:grpSpPr>
        <p:sp>
          <p:nvSpPr>
            <p:cNvPr id="30" name="Freeform 30"/>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31" name="TextBox 31"/>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sp>
        <p:nvSpPr>
          <p:cNvPr id="32" name="Freeform 32"/>
          <p:cNvSpPr/>
          <p:nvPr/>
        </p:nvSpPr>
        <p:spPr>
          <a:xfrm>
            <a:off x="200000" y="862892"/>
            <a:ext cx="2650828" cy="906804"/>
          </a:xfrm>
          <a:custGeom>
            <a:avLst/>
            <a:gdLst/>
            <a:ahLst/>
            <a:cxnLst/>
            <a:rect l="l" t="t" r="r" b="b"/>
            <a:pathLst>
              <a:path w="2650828" h="906804">
                <a:moveTo>
                  <a:pt x="0" y="0"/>
                </a:moveTo>
                <a:lnTo>
                  <a:pt x="2650827" y="0"/>
                </a:lnTo>
                <a:lnTo>
                  <a:pt x="2650827" y="906804"/>
                </a:lnTo>
                <a:lnTo>
                  <a:pt x="0" y="906804"/>
                </a:lnTo>
                <a:lnTo>
                  <a:pt x="0" y="0"/>
                </a:lnTo>
                <a:close/>
              </a:path>
            </a:pathLst>
          </a:custGeom>
          <a:blipFill>
            <a:blip r:embed="rId2"/>
            <a:stretch>
              <a:fillRect/>
            </a:stretch>
          </a:blipFill>
        </p:spPr>
        <p:txBody>
          <a:bodyPr/>
          <a:lstStyle/>
          <a:p>
            <a:endParaRPr lang="es-SV"/>
          </a:p>
        </p:txBody>
      </p:sp>
      <p:grpSp>
        <p:nvGrpSpPr>
          <p:cNvPr id="33" name="Group 33"/>
          <p:cNvGrpSpPr/>
          <p:nvPr/>
        </p:nvGrpSpPr>
        <p:grpSpPr>
          <a:xfrm>
            <a:off x="12850292" y="-604296"/>
            <a:ext cx="5437708" cy="1148327"/>
            <a:chOff x="0" y="0"/>
            <a:chExt cx="1148607" cy="242561"/>
          </a:xfrm>
        </p:grpSpPr>
        <p:sp>
          <p:nvSpPr>
            <p:cNvPr id="34" name="Freeform 34"/>
            <p:cNvSpPr/>
            <p:nvPr/>
          </p:nvSpPr>
          <p:spPr>
            <a:xfrm>
              <a:off x="0" y="0"/>
              <a:ext cx="1148607" cy="242561"/>
            </a:xfrm>
            <a:custGeom>
              <a:avLst/>
              <a:gdLst/>
              <a:ahLst/>
              <a:cxnLst/>
              <a:rect l="l" t="t" r="r" b="b"/>
              <a:pathLst>
                <a:path w="1148607" h="242561">
                  <a:moveTo>
                    <a:pt x="0" y="0"/>
                  </a:moveTo>
                  <a:lnTo>
                    <a:pt x="1148607" y="0"/>
                  </a:lnTo>
                  <a:lnTo>
                    <a:pt x="1148607" y="242561"/>
                  </a:lnTo>
                  <a:lnTo>
                    <a:pt x="0" y="242561"/>
                  </a:lnTo>
                  <a:close/>
                </a:path>
              </a:pathLst>
            </a:custGeom>
            <a:solidFill>
              <a:srgbClr val="94A3E3"/>
            </a:solidFill>
          </p:spPr>
          <p:txBody>
            <a:bodyPr/>
            <a:lstStyle/>
            <a:p>
              <a:endParaRPr lang="es-SV"/>
            </a:p>
          </p:txBody>
        </p:sp>
        <p:sp>
          <p:nvSpPr>
            <p:cNvPr id="35" name="TextBox 35"/>
            <p:cNvSpPr txBox="1"/>
            <p:nvPr/>
          </p:nvSpPr>
          <p:spPr>
            <a:xfrm>
              <a:off x="0" y="-28575"/>
              <a:ext cx="1148607" cy="271136"/>
            </a:xfrm>
            <a:prstGeom prst="rect">
              <a:avLst/>
            </a:prstGeom>
          </p:spPr>
          <p:txBody>
            <a:bodyPr lIns="71438" tIns="71438" rIns="71438" bIns="71438" rtlCol="0" anchor="ctr"/>
            <a:lstStyle/>
            <a:p>
              <a:pPr algn="ctr">
                <a:lnSpc>
                  <a:spcPts val="2091"/>
                </a:lnSpc>
              </a:pPr>
              <a:endParaRPr/>
            </a:p>
          </p:txBody>
        </p:sp>
      </p:grpSp>
      <p:sp>
        <p:nvSpPr>
          <p:cNvPr id="37" name="TextBox 6">
            <a:extLst>
              <a:ext uri="{FF2B5EF4-FFF2-40B4-BE49-F238E27FC236}">
                <a16:creationId xmlns:a16="http://schemas.microsoft.com/office/drawing/2014/main" id="{6493BC16-F48B-0052-93C5-F374594D23FB}"/>
              </a:ext>
            </a:extLst>
          </p:cNvPr>
          <p:cNvSpPr txBox="1"/>
          <p:nvPr/>
        </p:nvSpPr>
        <p:spPr>
          <a:xfrm>
            <a:off x="3200400" y="2171700"/>
            <a:ext cx="14325600" cy="1241365"/>
          </a:xfrm>
          <a:prstGeom prst="rect">
            <a:avLst/>
          </a:prstGeom>
        </p:spPr>
        <p:txBody>
          <a:bodyPr wrap="square" lIns="0" tIns="0" rIns="0" bIns="0" rtlCol="0" anchor="t">
            <a:spAutoFit/>
          </a:bodyPr>
          <a:lstStyle/>
          <a:p>
            <a:pPr algn="ctr"/>
            <a:r>
              <a:rPr lang="es-SV" sz="4400" dirty="0">
                <a:latin typeface="Arial Black" panose="020B0A04020102020204" pitchFamily="34" charset="0"/>
              </a:rPr>
              <a:t>Espacio para preguntas y/o comentarios</a:t>
            </a:r>
          </a:p>
          <a:p>
            <a:pPr algn="ctr">
              <a:lnSpc>
                <a:spcPts val="4357"/>
              </a:lnSpc>
            </a:pPr>
            <a:endParaRPr lang="en-US" sz="4111" dirty="0">
              <a:solidFill>
                <a:srgbClr val="000000"/>
              </a:solidFill>
              <a:latin typeface="Questrial"/>
              <a:ea typeface="Questrial"/>
              <a:cs typeface="Questrial"/>
              <a:sym typeface="Questrial"/>
            </a:endParaRPr>
          </a:p>
        </p:txBody>
      </p:sp>
      <p:pic>
        <p:nvPicPr>
          <p:cNvPr id="38" name="Imagen 37">
            <a:extLst>
              <a:ext uri="{FF2B5EF4-FFF2-40B4-BE49-F238E27FC236}">
                <a16:creationId xmlns:a16="http://schemas.microsoft.com/office/drawing/2014/main" id="{067467D0-5D73-0775-CEB5-0C55017B77D7}"/>
              </a:ext>
            </a:extLst>
          </p:cNvPr>
          <p:cNvPicPr>
            <a:picLocks noChangeAspect="1"/>
          </p:cNvPicPr>
          <p:nvPr/>
        </p:nvPicPr>
        <p:blipFill rotWithShape="1">
          <a:blip r:embed="rId3"/>
          <a:srcRect t="26500"/>
          <a:stretch/>
        </p:blipFill>
        <p:spPr>
          <a:xfrm>
            <a:off x="4579085" y="2858061"/>
            <a:ext cx="11277600" cy="464962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234</TotalTime>
  <Words>597</Words>
  <Application>Microsoft Office PowerPoint</Application>
  <PresentationFormat>Personalizado</PresentationFormat>
  <Paragraphs>62</Paragraphs>
  <Slides>10</Slides>
  <Notes>1</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10</vt:i4>
      </vt:variant>
    </vt:vector>
  </HeadingPairs>
  <TitlesOfParts>
    <vt:vector size="19" baseType="lpstr">
      <vt:lpstr>Calibri</vt:lpstr>
      <vt:lpstr>Aptos</vt:lpstr>
      <vt:lpstr>Questrial</vt:lpstr>
      <vt:lpstr>Cambria</vt:lpstr>
      <vt:lpstr>Open Sans</vt:lpstr>
      <vt:lpstr>Symbol</vt:lpstr>
      <vt:lpstr>Arial</vt:lpstr>
      <vt:lpstr>Arial Black</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Gráficos sencillos para empresas</dc:title>
  <dc:creator>María Eugenia Ochoa Valencia</dc:creator>
  <cp:lastModifiedBy>Administración y Comunicaciones MCP</cp:lastModifiedBy>
  <cp:revision>5</cp:revision>
  <dcterms:created xsi:type="dcterms:W3CDTF">2006-08-16T00:00:00Z</dcterms:created>
  <dcterms:modified xsi:type="dcterms:W3CDTF">2025-06-09T16:43:10Z</dcterms:modified>
  <dc:identifier>DAGkVh86MYQ</dc:identifier>
</cp:coreProperties>
</file>