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Bugaki" panose="020B0604020202020204" charset="0"/>
      <p:regular r:id="rId7"/>
    </p:embeddedFont>
    <p:embeddedFont>
      <p:font typeface="Nour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98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sv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svg"/><Relationship Id="rId2" Type="http://schemas.openxmlformats.org/officeDocument/2006/relationships/image" Target="../media/image1.jpe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svg"/><Relationship Id="rId10" Type="http://schemas.openxmlformats.org/officeDocument/2006/relationships/image" Target="../media/image21.svg"/><Relationship Id="rId19" Type="http://schemas.openxmlformats.org/officeDocument/2006/relationships/image" Target="../media/image30.pn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111" b="-15111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0" y="5057180"/>
            <a:ext cx="4785285" cy="5229820"/>
          </a:xfrm>
          <a:custGeom>
            <a:avLst/>
            <a:gdLst/>
            <a:ahLst/>
            <a:cxnLst/>
            <a:rect l="l" t="t" r="r" b="b"/>
            <a:pathLst>
              <a:path w="4785285" h="5229820">
                <a:moveTo>
                  <a:pt x="0" y="0"/>
                </a:moveTo>
                <a:lnTo>
                  <a:pt x="4785285" y="0"/>
                </a:lnTo>
                <a:lnTo>
                  <a:pt x="4785285" y="5229820"/>
                </a:lnTo>
                <a:lnTo>
                  <a:pt x="0" y="52298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 flipH="1" flipV="1">
            <a:off x="13502715" y="0"/>
            <a:ext cx="4785285" cy="5229820"/>
          </a:xfrm>
          <a:custGeom>
            <a:avLst/>
            <a:gdLst/>
            <a:ahLst/>
            <a:cxnLst/>
            <a:rect l="l" t="t" r="r" b="b"/>
            <a:pathLst>
              <a:path w="4785285" h="5229820">
                <a:moveTo>
                  <a:pt x="4785285" y="5229820"/>
                </a:moveTo>
                <a:lnTo>
                  <a:pt x="0" y="5229820"/>
                </a:lnTo>
                <a:lnTo>
                  <a:pt x="0" y="0"/>
                </a:lnTo>
                <a:lnTo>
                  <a:pt x="4785285" y="0"/>
                </a:lnTo>
                <a:lnTo>
                  <a:pt x="4785285" y="522982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Freeform 5"/>
          <p:cNvSpPr/>
          <p:nvPr/>
        </p:nvSpPr>
        <p:spPr>
          <a:xfrm>
            <a:off x="2599009" y="1665662"/>
            <a:ext cx="773696" cy="848140"/>
          </a:xfrm>
          <a:custGeom>
            <a:avLst/>
            <a:gdLst/>
            <a:ahLst/>
            <a:cxnLst/>
            <a:rect l="l" t="t" r="r" b="b"/>
            <a:pathLst>
              <a:path w="773696" h="848140">
                <a:moveTo>
                  <a:pt x="0" y="0"/>
                </a:moveTo>
                <a:lnTo>
                  <a:pt x="773695" y="0"/>
                </a:lnTo>
                <a:lnTo>
                  <a:pt x="773695" y="848140"/>
                </a:lnTo>
                <a:lnTo>
                  <a:pt x="0" y="8481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Freeform 6"/>
          <p:cNvSpPr/>
          <p:nvPr/>
        </p:nvSpPr>
        <p:spPr>
          <a:xfrm>
            <a:off x="15508510" y="5057180"/>
            <a:ext cx="773696" cy="848140"/>
          </a:xfrm>
          <a:custGeom>
            <a:avLst/>
            <a:gdLst/>
            <a:ahLst/>
            <a:cxnLst/>
            <a:rect l="l" t="t" r="r" b="b"/>
            <a:pathLst>
              <a:path w="773696" h="848140">
                <a:moveTo>
                  <a:pt x="0" y="0"/>
                </a:moveTo>
                <a:lnTo>
                  <a:pt x="773695" y="0"/>
                </a:lnTo>
                <a:lnTo>
                  <a:pt x="773695" y="848141"/>
                </a:lnTo>
                <a:lnTo>
                  <a:pt x="0" y="8481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7" name="Freeform 7"/>
          <p:cNvSpPr/>
          <p:nvPr/>
        </p:nvSpPr>
        <p:spPr>
          <a:xfrm>
            <a:off x="10537203" y="8512845"/>
            <a:ext cx="773696" cy="848140"/>
          </a:xfrm>
          <a:custGeom>
            <a:avLst/>
            <a:gdLst/>
            <a:ahLst/>
            <a:cxnLst/>
            <a:rect l="l" t="t" r="r" b="b"/>
            <a:pathLst>
              <a:path w="773696" h="848140">
                <a:moveTo>
                  <a:pt x="0" y="0"/>
                </a:moveTo>
                <a:lnTo>
                  <a:pt x="773696" y="0"/>
                </a:lnTo>
                <a:lnTo>
                  <a:pt x="773696" y="848140"/>
                </a:lnTo>
                <a:lnTo>
                  <a:pt x="0" y="8481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/>
          <p:cNvSpPr/>
          <p:nvPr/>
        </p:nvSpPr>
        <p:spPr>
          <a:xfrm>
            <a:off x="6918333" y="735784"/>
            <a:ext cx="4451334" cy="1353948"/>
          </a:xfrm>
          <a:custGeom>
            <a:avLst/>
            <a:gdLst/>
            <a:ahLst/>
            <a:cxnLst/>
            <a:rect l="l" t="t" r="r" b="b"/>
            <a:pathLst>
              <a:path w="4451334" h="1353948">
                <a:moveTo>
                  <a:pt x="0" y="0"/>
                </a:moveTo>
                <a:lnTo>
                  <a:pt x="4451334" y="0"/>
                </a:lnTo>
                <a:lnTo>
                  <a:pt x="4451334" y="1353948"/>
                </a:lnTo>
                <a:lnTo>
                  <a:pt x="0" y="13539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9" name="TextBox 9"/>
          <p:cNvSpPr txBox="1"/>
          <p:nvPr/>
        </p:nvSpPr>
        <p:spPr>
          <a:xfrm>
            <a:off x="3894612" y="3930704"/>
            <a:ext cx="10498776" cy="4213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082"/>
              </a:lnSpc>
              <a:spcBef>
                <a:spcPct val="0"/>
              </a:spcBef>
            </a:pPr>
            <a:r>
              <a:rPr lang="en-US" sz="11487" u="none" strike="noStrike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Convivio</a:t>
            </a:r>
          </a:p>
          <a:p>
            <a:pPr marL="0" lvl="0" indent="0" algn="ctr">
              <a:lnSpc>
                <a:spcPts val="16082"/>
              </a:lnSpc>
              <a:spcBef>
                <a:spcPct val="0"/>
              </a:spcBef>
            </a:pPr>
            <a:endParaRPr lang="en-US" sz="11487" u="none" strike="noStrike">
              <a:solidFill>
                <a:srgbClr val="04665B"/>
              </a:solidFill>
              <a:latin typeface="Bugaki"/>
              <a:ea typeface="Bugaki"/>
              <a:cs typeface="Bugaki"/>
              <a:sym typeface="Bugak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390762" y="2650064"/>
            <a:ext cx="7497492" cy="916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4"/>
              </a:lnSpc>
            </a:pPr>
            <a:r>
              <a:rPr lang="en-US" sz="4788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Plenaria ME05-2025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828497" y="7285028"/>
            <a:ext cx="8631006" cy="103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332C2B"/>
                </a:solidFill>
                <a:latin typeface="Nourd"/>
                <a:ea typeface="Nourd"/>
                <a:cs typeface="Nourd"/>
                <a:sym typeface="Nourd"/>
              </a:rPr>
              <a:t>Lcda. Marta Alicia de Magaña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332C2B"/>
                </a:solidFill>
                <a:latin typeface="Nourd"/>
                <a:ea typeface="Nourd"/>
                <a:cs typeface="Nourd"/>
                <a:sym typeface="Nourd"/>
              </a:rPr>
              <a:t>Directora Ejecutiva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332C2B"/>
                </a:solidFill>
                <a:latin typeface="Nourd"/>
                <a:ea typeface="Nourd"/>
                <a:cs typeface="Nourd"/>
                <a:sym typeface="Nourd"/>
              </a:rPr>
              <a:t>MCP-ES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656994" y="8908340"/>
            <a:ext cx="8631006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332C2B"/>
                </a:solidFill>
                <a:latin typeface="Nourd"/>
                <a:ea typeface="Nourd"/>
                <a:cs typeface="Nourd"/>
                <a:sym typeface="Nourd"/>
              </a:rPr>
              <a:t>4 de diciembre de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111" b="-15111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TextBox 3"/>
          <p:cNvSpPr txBox="1"/>
          <p:nvPr/>
        </p:nvSpPr>
        <p:spPr>
          <a:xfrm>
            <a:off x="1554186" y="637004"/>
            <a:ext cx="11393440" cy="8820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703"/>
              </a:lnSpc>
            </a:pPr>
            <a:r>
              <a:rPr lang="en-US" sz="2734">
                <a:solidFill>
                  <a:srgbClr val="332C2B"/>
                </a:solidFill>
                <a:latin typeface="Nourd"/>
                <a:ea typeface="Nourd"/>
                <a:cs typeface="Nourd"/>
                <a:sym typeface="Nourd"/>
              </a:rPr>
              <a:t>En e</a:t>
            </a:r>
            <a:r>
              <a:rPr lang="en-US" sz="2734" u="none" strike="noStrike">
                <a:solidFill>
                  <a:srgbClr val="332C2B"/>
                </a:solidFill>
                <a:latin typeface="Nourd"/>
                <a:ea typeface="Nourd"/>
                <a:cs typeface="Nourd"/>
                <a:sym typeface="Nourd"/>
              </a:rPr>
              <a:t>l MCP-ES, la participación constante de los sectores es fundamental para garantizar un proceso de deliberación informado, representativo y transparente. La asistencia a las reuniones plenarias no es solo un registro administrativo: es una muestra concret</a:t>
            </a:r>
            <a:r>
              <a:rPr lang="en-US" sz="2734">
                <a:solidFill>
                  <a:srgbClr val="332C2B"/>
                </a:solidFill>
                <a:latin typeface="Nourd"/>
                <a:ea typeface="Nourd"/>
                <a:cs typeface="Nourd"/>
                <a:sym typeface="Nourd"/>
              </a:rPr>
              <a:t>a de compromiso con las resp</a:t>
            </a:r>
            <a:r>
              <a:rPr lang="en-US" sz="2734" u="none" strike="noStrike">
                <a:solidFill>
                  <a:srgbClr val="332C2B"/>
                </a:solidFill>
                <a:latin typeface="Nourd"/>
                <a:ea typeface="Nourd"/>
                <a:cs typeface="Nourd"/>
                <a:sym typeface="Nourd"/>
              </a:rPr>
              <a:t>onsabilidades del mecanismo y con el trabajo conjunto que sostiene la respuesta nacional. </a:t>
            </a:r>
          </a:p>
          <a:p>
            <a:pPr marL="0" lvl="0" indent="0" algn="just">
              <a:lnSpc>
                <a:spcPts val="4703"/>
              </a:lnSpc>
            </a:pPr>
            <a:endParaRPr lang="en-US" sz="2734" u="none" strike="noStrike">
              <a:solidFill>
                <a:srgbClr val="332C2B"/>
              </a:solidFill>
              <a:latin typeface="Nourd"/>
              <a:ea typeface="Nourd"/>
              <a:cs typeface="Nourd"/>
              <a:sym typeface="Nourd"/>
            </a:endParaRPr>
          </a:p>
          <a:p>
            <a:pPr marL="0" lvl="0" indent="0" algn="just">
              <a:lnSpc>
                <a:spcPts val="4703"/>
              </a:lnSpc>
            </a:pPr>
            <a:r>
              <a:rPr lang="en-US" sz="2734" u="none" strike="noStrike">
                <a:solidFill>
                  <a:srgbClr val="332C2B"/>
                </a:solidFill>
                <a:latin typeface="Nourd"/>
                <a:ea typeface="Nourd"/>
                <a:cs typeface="Nourd"/>
                <a:sym typeface="Nourd"/>
              </a:rPr>
              <a:t>Por ello, hoy brindamos un reconocimiento a los sectores que han alcanzado más del 80% de asistencia en las plenarias, destacando que su presencia activa fortalece la toma de decisiones colegiada y reafirma el valor del MCP-ES como un espacio multisectorial donde los acuerdos se construyen con corresponsabilidad y participación real.</a:t>
            </a:r>
          </a:p>
          <a:p>
            <a:pPr marL="0" lvl="0" indent="0" algn="just">
              <a:lnSpc>
                <a:spcPts val="4703"/>
              </a:lnSpc>
            </a:pPr>
            <a:endParaRPr lang="en-US" sz="2734" u="none" strike="noStrike">
              <a:solidFill>
                <a:srgbClr val="332C2B"/>
              </a:solidFill>
              <a:latin typeface="Nourd"/>
              <a:ea typeface="Nourd"/>
              <a:cs typeface="Nourd"/>
              <a:sym typeface="Nourd"/>
            </a:endParaRPr>
          </a:p>
          <a:p>
            <a:pPr marL="0" lvl="0" indent="0" algn="just">
              <a:lnSpc>
                <a:spcPts val="4703"/>
              </a:lnSpc>
            </a:pPr>
            <a:endParaRPr lang="en-US" sz="2734" u="none" strike="noStrike">
              <a:solidFill>
                <a:srgbClr val="332C2B"/>
              </a:solidFill>
              <a:latin typeface="Nourd"/>
              <a:ea typeface="Nourd"/>
              <a:cs typeface="Nourd"/>
              <a:sym typeface="Nourd"/>
            </a:endParaRPr>
          </a:p>
          <a:p>
            <a:pPr marL="0" lvl="0" indent="0" algn="just">
              <a:lnSpc>
                <a:spcPts val="4703"/>
              </a:lnSpc>
            </a:pPr>
            <a:endParaRPr lang="en-US" sz="2734" u="none" strike="noStrike">
              <a:solidFill>
                <a:srgbClr val="332C2B"/>
              </a:solidFill>
              <a:latin typeface="Nourd"/>
              <a:ea typeface="Nourd"/>
              <a:cs typeface="Nourd"/>
              <a:sym typeface="Nour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4238323" y="7599027"/>
            <a:ext cx="4049677" cy="2687973"/>
          </a:xfrm>
          <a:custGeom>
            <a:avLst/>
            <a:gdLst/>
            <a:ahLst/>
            <a:cxnLst/>
            <a:rect l="l" t="t" r="r" b="b"/>
            <a:pathLst>
              <a:path w="4049677" h="2687973">
                <a:moveTo>
                  <a:pt x="0" y="0"/>
                </a:moveTo>
                <a:lnTo>
                  <a:pt x="4049677" y="0"/>
                </a:lnTo>
                <a:lnTo>
                  <a:pt x="4049677" y="2687973"/>
                </a:lnTo>
                <a:lnTo>
                  <a:pt x="0" y="26879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Freeform 5"/>
          <p:cNvSpPr/>
          <p:nvPr/>
        </p:nvSpPr>
        <p:spPr>
          <a:xfrm>
            <a:off x="14238323" y="0"/>
            <a:ext cx="4049677" cy="2687973"/>
          </a:xfrm>
          <a:custGeom>
            <a:avLst/>
            <a:gdLst/>
            <a:ahLst/>
            <a:cxnLst/>
            <a:rect l="l" t="t" r="r" b="b"/>
            <a:pathLst>
              <a:path w="4049677" h="2687973">
                <a:moveTo>
                  <a:pt x="0" y="0"/>
                </a:moveTo>
                <a:lnTo>
                  <a:pt x="4049677" y="0"/>
                </a:lnTo>
                <a:lnTo>
                  <a:pt x="4049677" y="2687973"/>
                </a:lnTo>
                <a:lnTo>
                  <a:pt x="0" y="26879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7" name="Freeform 7"/>
          <p:cNvSpPr/>
          <p:nvPr/>
        </p:nvSpPr>
        <p:spPr>
          <a:xfrm flipH="1">
            <a:off x="14238323" y="3173151"/>
            <a:ext cx="4049677" cy="4425876"/>
          </a:xfrm>
          <a:custGeom>
            <a:avLst/>
            <a:gdLst/>
            <a:ahLst/>
            <a:cxnLst/>
            <a:rect l="l" t="t" r="r" b="b"/>
            <a:pathLst>
              <a:path w="4049677" h="4425876">
                <a:moveTo>
                  <a:pt x="4049677" y="0"/>
                </a:moveTo>
                <a:lnTo>
                  <a:pt x="0" y="0"/>
                </a:lnTo>
                <a:lnTo>
                  <a:pt x="0" y="4425876"/>
                </a:lnTo>
                <a:lnTo>
                  <a:pt x="4049677" y="4425876"/>
                </a:lnTo>
                <a:lnTo>
                  <a:pt x="404967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/>
          <p:cNvSpPr/>
          <p:nvPr/>
        </p:nvSpPr>
        <p:spPr>
          <a:xfrm rot="-10800000" flipH="1">
            <a:off x="14238323" y="2687973"/>
            <a:ext cx="2711256" cy="3237320"/>
          </a:xfrm>
          <a:custGeom>
            <a:avLst/>
            <a:gdLst/>
            <a:ahLst/>
            <a:cxnLst/>
            <a:rect l="l" t="t" r="r" b="b"/>
            <a:pathLst>
              <a:path w="2711256" h="3237320">
                <a:moveTo>
                  <a:pt x="2711256" y="0"/>
                </a:moveTo>
                <a:lnTo>
                  <a:pt x="0" y="0"/>
                </a:lnTo>
                <a:lnTo>
                  <a:pt x="0" y="3237320"/>
                </a:lnTo>
                <a:lnTo>
                  <a:pt x="2711256" y="3237320"/>
                </a:lnTo>
                <a:lnTo>
                  <a:pt x="271125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111" b="-15111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0" y="5057180"/>
            <a:ext cx="4785285" cy="5229820"/>
          </a:xfrm>
          <a:custGeom>
            <a:avLst/>
            <a:gdLst/>
            <a:ahLst/>
            <a:cxnLst/>
            <a:rect l="l" t="t" r="r" b="b"/>
            <a:pathLst>
              <a:path w="4785285" h="5229820">
                <a:moveTo>
                  <a:pt x="0" y="0"/>
                </a:moveTo>
                <a:lnTo>
                  <a:pt x="4785285" y="0"/>
                </a:lnTo>
                <a:lnTo>
                  <a:pt x="4785285" y="5229820"/>
                </a:lnTo>
                <a:lnTo>
                  <a:pt x="0" y="52298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 flipH="1" flipV="1">
            <a:off x="13502715" y="0"/>
            <a:ext cx="4785285" cy="5229820"/>
          </a:xfrm>
          <a:custGeom>
            <a:avLst/>
            <a:gdLst/>
            <a:ahLst/>
            <a:cxnLst/>
            <a:rect l="l" t="t" r="r" b="b"/>
            <a:pathLst>
              <a:path w="4785285" h="5229820">
                <a:moveTo>
                  <a:pt x="4785285" y="5229820"/>
                </a:moveTo>
                <a:lnTo>
                  <a:pt x="0" y="5229820"/>
                </a:lnTo>
                <a:lnTo>
                  <a:pt x="0" y="0"/>
                </a:lnTo>
                <a:lnTo>
                  <a:pt x="4785285" y="0"/>
                </a:lnTo>
                <a:lnTo>
                  <a:pt x="4785285" y="522982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Freeform 5"/>
          <p:cNvSpPr/>
          <p:nvPr/>
        </p:nvSpPr>
        <p:spPr>
          <a:xfrm>
            <a:off x="2599009" y="1665662"/>
            <a:ext cx="773696" cy="848140"/>
          </a:xfrm>
          <a:custGeom>
            <a:avLst/>
            <a:gdLst/>
            <a:ahLst/>
            <a:cxnLst/>
            <a:rect l="l" t="t" r="r" b="b"/>
            <a:pathLst>
              <a:path w="773696" h="848140">
                <a:moveTo>
                  <a:pt x="0" y="0"/>
                </a:moveTo>
                <a:lnTo>
                  <a:pt x="773695" y="0"/>
                </a:lnTo>
                <a:lnTo>
                  <a:pt x="773695" y="848140"/>
                </a:lnTo>
                <a:lnTo>
                  <a:pt x="0" y="8481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Freeform 6"/>
          <p:cNvSpPr/>
          <p:nvPr/>
        </p:nvSpPr>
        <p:spPr>
          <a:xfrm>
            <a:off x="15508510" y="5057180"/>
            <a:ext cx="773696" cy="848140"/>
          </a:xfrm>
          <a:custGeom>
            <a:avLst/>
            <a:gdLst/>
            <a:ahLst/>
            <a:cxnLst/>
            <a:rect l="l" t="t" r="r" b="b"/>
            <a:pathLst>
              <a:path w="773696" h="848140">
                <a:moveTo>
                  <a:pt x="0" y="0"/>
                </a:moveTo>
                <a:lnTo>
                  <a:pt x="773695" y="0"/>
                </a:lnTo>
                <a:lnTo>
                  <a:pt x="773695" y="848141"/>
                </a:lnTo>
                <a:lnTo>
                  <a:pt x="0" y="8481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7" name="Freeform 7"/>
          <p:cNvSpPr/>
          <p:nvPr/>
        </p:nvSpPr>
        <p:spPr>
          <a:xfrm>
            <a:off x="10537203" y="8512845"/>
            <a:ext cx="773696" cy="848140"/>
          </a:xfrm>
          <a:custGeom>
            <a:avLst/>
            <a:gdLst/>
            <a:ahLst/>
            <a:cxnLst/>
            <a:rect l="l" t="t" r="r" b="b"/>
            <a:pathLst>
              <a:path w="773696" h="848140">
                <a:moveTo>
                  <a:pt x="0" y="0"/>
                </a:moveTo>
                <a:lnTo>
                  <a:pt x="773696" y="0"/>
                </a:lnTo>
                <a:lnTo>
                  <a:pt x="773696" y="848140"/>
                </a:lnTo>
                <a:lnTo>
                  <a:pt x="0" y="8481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/>
          <p:cNvSpPr/>
          <p:nvPr/>
        </p:nvSpPr>
        <p:spPr>
          <a:xfrm>
            <a:off x="6918333" y="735784"/>
            <a:ext cx="4451334" cy="1353948"/>
          </a:xfrm>
          <a:custGeom>
            <a:avLst/>
            <a:gdLst/>
            <a:ahLst/>
            <a:cxnLst/>
            <a:rect l="l" t="t" r="r" b="b"/>
            <a:pathLst>
              <a:path w="4451334" h="1353948">
                <a:moveTo>
                  <a:pt x="0" y="0"/>
                </a:moveTo>
                <a:lnTo>
                  <a:pt x="4451334" y="0"/>
                </a:lnTo>
                <a:lnTo>
                  <a:pt x="4451334" y="1353948"/>
                </a:lnTo>
                <a:lnTo>
                  <a:pt x="0" y="13539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9" name="TextBox 9"/>
          <p:cNvSpPr txBox="1"/>
          <p:nvPr/>
        </p:nvSpPr>
        <p:spPr>
          <a:xfrm>
            <a:off x="3894612" y="4045004"/>
            <a:ext cx="11287563" cy="4998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64"/>
              </a:lnSpc>
              <a:spcBef>
                <a:spcPct val="0"/>
              </a:spcBef>
            </a:pPr>
            <a:r>
              <a:rPr lang="en-US" sz="8188" u="none" strike="noStrike" dirty="0" err="1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Reconocimiento</a:t>
            </a:r>
            <a:r>
              <a:rPr lang="en-US" sz="8188" u="none" strike="noStrike" dirty="0">
                <a:solidFill>
                  <a:srgbClr val="04665B"/>
                </a:solidFill>
                <a:latin typeface="Bugaki"/>
                <a:ea typeface="Bugaki"/>
                <a:cs typeface="Bugaki"/>
                <a:sym typeface="Bugaki"/>
              </a:rPr>
              <a:t> a los Sectores</a:t>
            </a:r>
          </a:p>
          <a:p>
            <a:pPr marL="0" lvl="0" indent="0" algn="ctr">
              <a:lnSpc>
                <a:spcPts val="16082"/>
              </a:lnSpc>
              <a:spcBef>
                <a:spcPct val="0"/>
              </a:spcBef>
            </a:pPr>
            <a:endParaRPr lang="en-US" sz="8188" u="none" strike="noStrike" dirty="0">
              <a:solidFill>
                <a:srgbClr val="04665B"/>
              </a:solidFill>
              <a:latin typeface="Bugaki"/>
              <a:ea typeface="Bugaki"/>
              <a:cs typeface="Bugaki"/>
              <a:sym typeface="Bugak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111" b="-15111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219200" y="342900"/>
            <a:ext cx="14478000" cy="9765515"/>
          </a:xfrm>
          <a:custGeom>
            <a:avLst/>
            <a:gdLst/>
            <a:ahLst/>
            <a:cxnLst/>
            <a:rect l="l" t="t" r="r" b="b"/>
            <a:pathLst>
              <a:path w="9407060" h="9929831">
                <a:moveTo>
                  <a:pt x="0" y="0"/>
                </a:moveTo>
                <a:lnTo>
                  <a:pt x="9407060" y="0"/>
                </a:lnTo>
                <a:lnTo>
                  <a:pt x="9407060" y="9929831"/>
                </a:lnTo>
                <a:lnTo>
                  <a:pt x="0" y="99298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749" t="-1015" r="-4061"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111" b="-15111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857125" y="2576685"/>
            <a:ext cx="3168907" cy="2566815"/>
          </a:xfrm>
          <a:custGeom>
            <a:avLst/>
            <a:gdLst/>
            <a:ahLst/>
            <a:cxnLst/>
            <a:rect l="l" t="t" r="r" b="b"/>
            <a:pathLst>
              <a:path w="3168907" h="2566815">
                <a:moveTo>
                  <a:pt x="0" y="0"/>
                </a:moveTo>
                <a:lnTo>
                  <a:pt x="3168907" y="0"/>
                </a:lnTo>
                <a:lnTo>
                  <a:pt x="3168907" y="2566815"/>
                </a:lnTo>
                <a:lnTo>
                  <a:pt x="0" y="25668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>
            <a:off x="6836010" y="2479389"/>
            <a:ext cx="1440180" cy="4114800"/>
          </a:xfrm>
          <a:custGeom>
            <a:avLst/>
            <a:gdLst/>
            <a:ahLst/>
            <a:cxnLst/>
            <a:rect l="l" t="t" r="r" b="b"/>
            <a:pathLst>
              <a:path w="1440180" h="4114800">
                <a:moveTo>
                  <a:pt x="0" y="0"/>
                </a:moveTo>
                <a:lnTo>
                  <a:pt x="1440180" y="0"/>
                </a:lnTo>
                <a:lnTo>
                  <a:pt x="14401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Freeform 5"/>
          <p:cNvSpPr/>
          <p:nvPr/>
        </p:nvSpPr>
        <p:spPr>
          <a:xfrm>
            <a:off x="9144000" y="5227099"/>
            <a:ext cx="2608413" cy="2599511"/>
          </a:xfrm>
          <a:custGeom>
            <a:avLst/>
            <a:gdLst/>
            <a:ahLst/>
            <a:cxnLst/>
            <a:rect l="l" t="t" r="r" b="b"/>
            <a:pathLst>
              <a:path w="2608413" h="2599511">
                <a:moveTo>
                  <a:pt x="0" y="0"/>
                </a:moveTo>
                <a:lnTo>
                  <a:pt x="2608413" y="0"/>
                </a:lnTo>
                <a:lnTo>
                  <a:pt x="2608413" y="2599510"/>
                </a:lnTo>
                <a:lnTo>
                  <a:pt x="0" y="25995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Freeform 6"/>
          <p:cNvSpPr/>
          <p:nvPr/>
        </p:nvSpPr>
        <p:spPr>
          <a:xfrm>
            <a:off x="15840169" y="2094615"/>
            <a:ext cx="2706561" cy="2706561"/>
          </a:xfrm>
          <a:custGeom>
            <a:avLst/>
            <a:gdLst/>
            <a:ahLst/>
            <a:cxnLst/>
            <a:rect l="l" t="t" r="r" b="b"/>
            <a:pathLst>
              <a:path w="2706561" h="2706561">
                <a:moveTo>
                  <a:pt x="0" y="0"/>
                </a:moveTo>
                <a:lnTo>
                  <a:pt x="2706561" y="0"/>
                </a:lnTo>
                <a:lnTo>
                  <a:pt x="2706561" y="2706561"/>
                </a:lnTo>
                <a:lnTo>
                  <a:pt x="0" y="27065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7" name="Freeform 7"/>
          <p:cNvSpPr/>
          <p:nvPr/>
        </p:nvSpPr>
        <p:spPr>
          <a:xfrm>
            <a:off x="4772575" y="5769209"/>
            <a:ext cx="2425203" cy="4114800"/>
          </a:xfrm>
          <a:custGeom>
            <a:avLst/>
            <a:gdLst/>
            <a:ahLst/>
            <a:cxnLst/>
            <a:rect l="l" t="t" r="r" b="b"/>
            <a:pathLst>
              <a:path w="2425203" h="4114800">
                <a:moveTo>
                  <a:pt x="0" y="0"/>
                </a:moveTo>
                <a:lnTo>
                  <a:pt x="2425203" y="0"/>
                </a:lnTo>
                <a:lnTo>
                  <a:pt x="24252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/>
          <p:cNvSpPr/>
          <p:nvPr/>
        </p:nvSpPr>
        <p:spPr>
          <a:xfrm>
            <a:off x="14508884" y="7333582"/>
            <a:ext cx="3641638" cy="2626532"/>
          </a:xfrm>
          <a:custGeom>
            <a:avLst/>
            <a:gdLst/>
            <a:ahLst/>
            <a:cxnLst/>
            <a:rect l="l" t="t" r="r" b="b"/>
            <a:pathLst>
              <a:path w="3641638" h="2626532">
                <a:moveTo>
                  <a:pt x="0" y="0"/>
                </a:moveTo>
                <a:lnTo>
                  <a:pt x="3641639" y="0"/>
                </a:lnTo>
                <a:lnTo>
                  <a:pt x="3641639" y="2626531"/>
                </a:lnTo>
                <a:lnTo>
                  <a:pt x="0" y="262653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9" name="Freeform 9"/>
          <p:cNvSpPr/>
          <p:nvPr/>
        </p:nvSpPr>
        <p:spPr>
          <a:xfrm>
            <a:off x="468892" y="8193287"/>
            <a:ext cx="2357460" cy="1821138"/>
          </a:xfrm>
          <a:custGeom>
            <a:avLst/>
            <a:gdLst/>
            <a:ahLst/>
            <a:cxnLst/>
            <a:rect l="l" t="t" r="r" b="b"/>
            <a:pathLst>
              <a:path w="2357460" h="1821138">
                <a:moveTo>
                  <a:pt x="0" y="0"/>
                </a:moveTo>
                <a:lnTo>
                  <a:pt x="2357461" y="0"/>
                </a:lnTo>
                <a:lnTo>
                  <a:pt x="2357461" y="1821138"/>
                </a:lnTo>
                <a:lnTo>
                  <a:pt x="0" y="182113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0" name="Freeform 10"/>
          <p:cNvSpPr/>
          <p:nvPr/>
        </p:nvSpPr>
        <p:spPr>
          <a:xfrm>
            <a:off x="0" y="0"/>
            <a:ext cx="7315200" cy="1627632"/>
          </a:xfrm>
          <a:custGeom>
            <a:avLst/>
            <a:gdLst/>
            <a:ahLst/>
            <a:cxnLst/>
            <a:rect l="l" t="t" r="r" b="b"/>
            <a:pathLst>
              <a:path w="7315200" h="1627632">
                <a:moveTo>
                  <a:pt x="0" y="0"/>
                </a:moveTo>
                <a:lnTo>
                  <a:pt x="7315200" y="0"/>
                </a:lnTo>
                <a:lnTo>
                  <a:pt x="7315200" y="1627632"/>
                </a:lnTo>
                <a:lnTo>
                  <a:pt x="0" y="162763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1" name="Freeform 11"/>
          <p:cNvSpPr/>
          <p:nvPr/>
        </p:nvSpPr>
        <p:spPr>
          <a:xfrm>
            <a:off x="10972800" y="61182"/>
            <a:ext cx="7315200" cy="1627632"/>
          </a:xfrm>
          <a:custGeom>
            <a:avLst/>
            <a:gdLst/>
            <a:ahLst/>
            <a:cxnLst/>
            <a:rect l="l" t="t" r="r" b="b"/>
            <a:pathLst>
              <a:path w="7315200" h="1627632">
                <a:moveTo>
                  <a:pt x="0" y="0"/>
                </a:moveTo>
                <a:lnTo>
                  <a:pt x="7315200" y="0"/>
                </a:lnTo>
                <a:lnTo>
                  <a:pt x="7315200" y="1627632"/>
                </a:lnTo>
                <a:lnTo>
                  <a:pt x="0" y="162763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2" name="Freeform 12"/>
          <p:cNvSpPr/>
          <p:nvPr/>
        </p:nvSpPr>
        <p:spPr>
          <a:xfrm>
            <a:off x="6555211" y="0"/>
            <a:ext cx="4944426" cy="1100135"/>
          </a:xfrm>
          <a:custGeom>
            <a:avLst/>
            <a:gdLst/>
            <a:ahLst/>
            <a:cxnLst/>
            <a:rect l="l" t="t" r="r" b="b"/>
            <a:pathLst>
              <a:path w="4944426" h="1100135">
                <a:moveTo>
                  <a:pt x="0" y="0"/>
                </a:moveTo>
                <a:lnTo>
                  <a:pt x="4944425" y="0"/>
                </a:lnTo>
                <a:lnTo>
                  <a:pt x="4944425" y="1100135"/>
                </a:lnTo>
                <a:lnTo>
                  <a:pt x="0" y="11001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3" name="Freeform 13"/>
          <p:cNvSpPr/>
          <p:nvPr/>
        </p:nvSpPr>
        <p:spPr>
          <a:xfrm>
            <a:off x="11086065" y="2320296"/>
            <a:ext cx="2734804" cy="2386117"/>
          </a:xfrm>
          <a:custGeom>
            <a:avLst/>
            <a:gdLst/>
            <a:ahLst/>
            <a:cxnLst/>
            <a:rect l="l" t="t" r="r" b="b"/>
            <a:pathLst>
              <a:path w="2734804" h="2386117">
                <a:moveTo>
                  <a:pt x="0" y="0"/>
                </a:moveTo>
                <a:lnTo>
                  <a:pt x="2734804" y="0"/>
                </a:lnTo>
                <a:lnTo>
                  <a:pt x="2734804" y="2386117"/>
                </a:lnTo>
                <a:lnTo>
                  <a:pt x="0" y="238611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4" name="Freeform 14"/>
          <p:cNvSpPr/>
          <p:nvPr/>
        </p:nvSpPr>
        <p:spPr>
          <a:xfrm>
            <a:off x="9273864" y="8193287"/>
            <a:ext cx="2720210" cy="1822541"/>
          </a:xfrm>
          <a:custGeom>
            <a:avLst/>
            <a:gdLst/>
            <a:ahLst/>
            <a:cxnLst/>
            <a:rect l="l" t="t" r="r" b="b"/>
            <a:pathLst>
              <a:path w="2720210" h="1822541">
                <a:moveTo>
                  <a:pt x="0" y="0"/>
                </a:moveTo>
                <a:lnTo>
                  <a:pt x="2720211" y="0"/>
                </a:lnTo>
                <a:lnTo>
                  <a:pt x="2720211" y="1822541"/>
                </a:lnTo>
                <a:lnTo>
                  <a:pt x="0" y="182254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5" name="Freeform 15"/>
          <p:cNvSpPr/>
          <p:nvPr/>
        </p:nvSpPr>
        <p:spPr>
          <a:xfrm>
            <a:off x="2441578" y="5769209"/>
            <a:ext cx="1728307" cy="1779466"/>
          </a:xfrm>
          <a:custGeom>
            <a:avLst/>
            <a:gdLst/>
            <a:ahLst/>
            <a:cxnLst/>
            <a:rect l="l" t="t" r="r" b="b"/>
            <a:pathLst>
              <a:path w="1728307" h="1779466">
                <a:moveTo>
                  <a:pt x="0" y="0"/>
                </a:moveTo>
                <a:lnTo>
                  <a:pt x="1728307" y="0"/>
                </a:lnTo>
                <a:lnTo>
                  <a:pt x="1728307" y="1779466"/>
                </a:lnTo>
                <a:lnTo>
                  <a:pt x="0" y="177946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6" name="Freeform 16"/>
          <p:cNvSpPr/>
          <p:nvPr/>
        </p:nvSpPr>
        <p:spPr>
          <a:xfrm>
            <a:off x="13420672" y="4842426"/>
            <a:ext cx="2176425" cy="2081581"/>
          </a:xfrm>
          <a:custGeom>
            <a:avLst/>
            <a:gdLst/>
            <a:ahLst/>
            <a:cxnLst/>
            <a:rect l="l" t="t" r="r" b="b"/>
            <a:pathLst>
              <a:path w="2176425" h="2081581">
                <a:moveTo>
                  <a:pt x="0" y="0"/>
                </a:moveTo>
                <a:lnTo>
                  <a:pt x="2176425" y="0"/>
                </a:lnTo>
                <a:lnTo>
                  <a:pt x="2176425" y="2081581"/>
                </a:lnTo>
                <a:lnTo>
                  <a:pt x="0" y="2081581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135</Words>
  <Application>Microsoft Office PowerPoint</Application>
  <PresentationFormat>Personalizado</PresentationFormat>
  <Paragraphs>11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Bugaki</vt:lpstr>
      <vt:lpstr>Arial</vt:lpstr>
      <vt:lpstr>Nourd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Convivio Plenaria ME05-2025</dc:title>
  <dc:creator>María Eugenia Ochoa Valencia</dc:creator>
  <cp:lastModifiedBy>Administración y Comunicaciones MCP</cp:lastModifiedBy>
  <cp:revision>3</cp:revision>
  <dcterms:created xsi:type="dcterms:W3CDTF">2006-08-16T00:00:00Z</dcterms:created>
  <dcterms:modified xsi:type="dcterms:W3CDTF">2025-12-03T14:08:09Z</dcterms:modified>
  <dc:identifier>DAG6ZpIs_Lc</dc:identifier>
</cp:coreProperties>
</file>