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67" r:id="rId12"/>
    <p:sldId id="268" r:id="rId13"/>
    <p:sldId id="265" r:id="rId14"/>
  </p:sldIdLst>
  <p:sldSz cx="18288000" cy="10287000"/>
  <p:notesSz cx="6858000" cy="9144000"/>
  <p:embeddedFontLst>
    <p:embeddedFont>
      <p:font typeface="Assistant" pitchFamily="2" charset="-79"/>
      <p:regular r:id="rId15"/>
      <p:bold r:id="rId16"/>
    </p:embeddedFont>
    <p:embeddedFont>
      <p:font typeface="Bright" panose="020B0604020202020204" charset="0"/>
      <p:regular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3" Type="http://schemas.openxmlformats.org/officeDocument/2006/relationships/image" Target="../media/image18.svg"/><Relationship Id="rId21" Type="http://schemas.openxmlformats.org/officeDocument/2006/relationships/image" Target="../media/image40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3" Type="http://schemas.openxmlformats.org/officeDocument/2006/relationships/image" Target="../media/image18.svg"/><Relationship Id="rId21" Type="http://schemas.openxmlformats.org/officeDocument/2006/relationships/image" Target="../media/image19.pn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3" Type="http://schemas.openxmlformats.org/officeDocument/2006/relationships/image" Target="../media/image18.svg"/><Relationship Id="rId21" Type="http://schemas.openxmlformats.org/officeDocument/2006/relationships/image" Target="../media/image19.pn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26" Type="http://schemas.openxmlformats.org/officeDocument/2006/relationships/image" Target="../media/image28.png"/><Relationship Id="rId3" Type="http://schemas.openxmlformats.org/officeDocument/2006/relationships/image" Target="../media/image18.svg"/><Relationship Id="rId21" Type="http://schemas.openxmlformats.org/officeDocument/2006/relationships/image" Target="../media/image23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5" Type="http://schemas.openxmlformats.org/officeDocument/2006/relationships/image" Target="../media/image27.jpe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24" Type="http://schemas.openxmlformats.org/officeDocument/2006/relationships/image" Target="../media/image26.pn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23" Type="http://schemas.openxmlformats.org/officeDocument/2006/relationships/image" Target="../media/image25.svg"/><Relationship Id="rId28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3" Type="http://schemas.openxmlformats.org/officeDocument/2006/relationships/image" Target="../media/image18.svg"/><Relationship Id="rId21" Type="http://schemas.openxmlformats.org/officeDocument/2006/relationships/image" Target="../media/image31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24" Type="http://schemas.openxmlformats.org/officeDocument/2006/relationships/image" Target="../media/image19.pn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23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3" Type="http://schemas.openxmlformats.org/officeDocument/2006/relationships/image" Target="../media/image18.svg"/><Relationship Id="rId21" Type="http://schemas.openxmlformats.org/officeDocument/2006/relationships/image" Target="../media/image35.pn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3" Type="http://schemas.openxmlformats.org/officeDocument/2006/relationships/image" Target="../media/image18.svg"/><Relationship Id="rId21" Type="http://schemas.openxmlformats.org/officeDocument/2006/relationships/image" Target="../media/image37.pn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3" Type="http://schemas.openxmlformats.org/officeDocument/2006/relationships/image" Target="../media/image18.svg"/><Relationship Id="rId21" Type="http://schemas.openxmlformats.org/officeDocument/2006/relationships/image" Target="../media/image19.pn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53356" y="2940761"/>
            <a:ext cx="1539194" cy="8077601"/>
            <a:chOff x="0" y="0"/>
            <a:chExt cx="2052259" cy="10770135"/>
          </a:xfrm>
        </p:grpSpPr>
        <p:sp>
          <p:nvSpPr>
            <p:cNvPr id="3" name="Freeform 3"/>
            <p:cNvSpPr/>
            <p:nvPr/>
          </p:nvSpPr>
          <p:spPr>
            <a:xfrm rot="5400000">
              <a:off x="-682464" y="583061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Freeform 4"/>
            <p:cNvSpPr/>
            <p:nvPr/>
          </p:nvSpPr>
          <p:spPr>
            <a:xfrm rot="5400000">
              <a:off x="-712204" y="8035412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Freeform 5"/>
            <p:cNvSpPr/>
            <p:nvPr/>
          </p:nvSpPr>
          <p:spPr>
            <a:xfrm rot="5400000">
              <a:off x="-782605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-757205" y="1876114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-717344" y="3574329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7" name="Freeform 17"/>
          <p:cNvSpPr/>
          <p:nvPr/>
        </p:nvSpPr>
        <p:spPr>
          <a:xfrm rot="5400000">
            <a:off x="2522796" y="8065480"/>
            <a:ext cx="2637996" cy="1464088"/>
          </a:xfrm>
          <a:custGeom>
            <a:avLst/>
            <a:gdLst/>
            <a:ahLst/>
            <a:cxnLst/>
            <a:rect l="l" t="t" r="r" b="b"/>
            <a:pathLst>
              <a:path w="2637996" h="1464088">
                <a:moveTo>
                  <a:pt x="0" y="0"/>
                </a:moveTo>
                <a:lnTo>
                  <a:pt x="2637996" y="0"/>
                </a:lnTo>
                <a:lnTo>
                  <a:pt x="2637996" y="1464087"/>
                </a:lnTo>
                <a:lnTo>
                  <a:pt x="0" y="1464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6" name="Freeform 26"/>
          <p:cNvSpPr/>
          <p:nvPr/>
        </p:nvSpPr>
        <p:spPr>
          <a:xfrm rot="5400000">
            <a:off x="2522796" y="9423303"/>
            <a:ext cx="2637996" cy="1464088"/>
          </a:xfrm>
          <a:custGeom>
            <a:avLst/>
            <a:gdLst/>
            <a:ahLst/>
            <a:cxnLst/>
            <a:rect l="l" t="t" r="r" b="b"/>
            <a:pathLst>
              <a:path w="2637996" h="1464088">
                <a:moveTo>
                  <a:pt x="0" y="0"/>
                </a:moveTo>
                <a:lnTo>
                  <a:pt x="2637996" y="0"/>
                </a:lnTo>
                <a:lnTo>
                  <a:pt x="2637996" y="1464087"/>
                </a:lnTo>
                <a:lnTo>
                  <a:pt x="0" y="14640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7" name="Freeform 27"/>
          <p:cNvSpPr/>
          <p:nvPr/>
        </p:nvSpPr>
        <p:spPr>
          <a:xfrm rot="-5400000">
            <a:off x="3986884" y="-421256"/>
            <a:ext cx="2637996" cy="1464088"/>
          </a:xfrm>
          <a:custGeom>
            <a:avLst/>
            <a:gdLst/>
            <a:ahLst/>
            <a:cxnLst/>
            <a:rect l="l" t="t" r="r" b="b"/>
            <a:pathLst>
              <a:path w="2637996" h="1464088">
                <a:moveTo>
                  <a:pt x="0" y="0"/>
                </a:moveTo>
                <a:lnTo>
                  <a:pt x="2637996" y="0"/>
                </a:lnTo>
                <a:lnTo>
                  <a:pt x="2637996" y="1464088"/>
                </a:lnTo>
                <a:lnTo>
                  <a:pt x="0" y="14640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8" name="Freeform 28"/>
          <p:cNvSpPr/>
          <p:nvPr/>
        </p:nvSpPr>
        <p:spPr>
          <a:xfrm rot="-5400000">
            <a:off x="5535614" y="-71807"/>
            <a:ext cx="2637996" cy="1464088"/>
          </a:xfrm>
          <a:custGeom>
            <a:avLst/>
            <a:gdLst/>
            <a:ahLst/>
            <a:cxnLst/>
            <a:rect l="l" t="t" r="r" b="b"/>
            <a:pathLst>
              <a:path w="2637996" h="1464088">
                <a:moveTo>
                  <a:pt x="0" y="0"/>
                </a:moveTo>
                <a:lnTo>
                  <a:pt x="2637996" y="0"/>
                </a:lnTo>
                <a:lnTo>
                  <a:pt x="2637996" y="1464088"/>
                </a:lnTo>
                <a:lnTo>
                  <a:pt x="0" y="1464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29" name="Freeform 29"/>
          <p:cNvSpPr/>
          <p:nvPr/>
        </p:nvSpPr>
        <p:spPr>
          <a:xfrm rot="-5400000">
            <a:off x="6999702" y="-421256"/>
            <a:ext cx="2637996" cy="1464088"/>
          </a:xfrm>
          <a:custGeom>
            <a:avLst/>
            <a:gdLst/>
            <a:ahLst/>
            <a:cxnLst/>
            <a:rect l="l" t="t" r="r" b="b"/>
            <a:pathLst>
              <a:path w="2637996" h="1464088">
                <a:moveTo>
                  <a:pt x="0" y="0"/>
                </a:moveTo>
                <a:lnTo>
                  <a:pt x="2637996" y="0"/>
                </a:lnTo>
                <a:lnTo>
                  <a:pt x="2637996" y="1464088"/>
                </a:lnTo>
                <a:lnTo>
                  <a:pt x="0" y="1464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0" name="Freeform 30"/>
          <p:cNvSpPr/>
          <p:nvPr/>
        </p:nvSpPr>
        <p:spPr>
          <a:xfrm rot="-5400000">
            <a:off x="8555785" y="-120862"/>
            <a:ext cx="2637996" cy="1464088"/>
          </a:xfrm>
          <a:custGeom>
            <a:avLst/>
            <a:gdLst/>
            <a:ahLst/>
            <a:cxnLst/>
            <a:rect l="l" t="t" r="r" b="b"/>
            <a:pathLst>
              <a:path w="2637996" h="1464088">
                <a:moveTo>
                  <a:pt x="0" y="0"/>
                </a:moveTo>
                <a:lnTo>
                  <a:pt x="2637995" y="0"/>
                </a:lnTo>
                <a:lnTo>
                  <a:pt x="2637995" y="1464087"/>
                </a:lnTo>
                <a:lnTo>
                  <a:pt x="0" y="1464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1" name="Freeform 31"/>
          <p:cNvSpPr/>
          <p:nvPr/>
        </p:nvSpPr>
        <p:spPr>
          <a:xfrm rot="-5400000">
            <a:off x="10105597" y="-421256"/>
            <a:ext cx="2637996" cy="1464088"/>
          </a:xfrm>
          <a:custGeom>
            <a:avLst/>
            <a:gdLst/>
            <a:ahLst/>
            <a:cxnLst/>
            <a:rect l="l" t="t" r="r" b="b"/>
            <a:pathLst>
              <a:path w="2637996" h="1464088">
                <a:moveTo>
                  <a:pt x="0" y="0"/>
                </a:moveTo>
                <a:lnTo>
                  <a:pt x="2637996" y="0"/>
                </a:lnTo>
                <a:lnTo>
                  <a:pt x="2637996" y="1464088"/>
                </a:lnTo>
                <a:lnTo>
                  <a:pt x="0" y="146408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2" name="Freeform 32"/>
          <p:cNvSpPr/>
          <p:nvPr/>
        </p:nvSpPr>
        <p:spPr>
          <a:xfrm rot="-5400000">
            <a:off x="11630865" y="-101750"/>
            <a:ext cx="2637996" cy="1464088"/>
          </a:xfrm>
          <a:custGeom>
            <a:avLst/>
            <a:gdLst/>
            <a:ahLst/>
            <a:cxnLst/>
            <a:rect l="l" t="t" r="r" b="b"/>
            <a:pathLst>
              <a:path w="2637996" h="1464088">
                <a:moveTo>
                  <a:pt x="0" y="0"/>
                </a:moveTo>
                <a:lnTo>
                  <a:pt x="2637996" y="0"/>
                </a:lnTo>
                <a:lnTo>
                  <a:pt x="2637996" y="1464088"/>
                </a:lnTo>
                <a:lnTo>
                  <a:pt x="0" y="14640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3" name="TextBox 33"/>
          <p:cNvSpPr txBox="1"/>
          <p:nvPr/>
        </p:nvSpPr>
        <p:spPr>
          <a:xfrm>
            <a:off x="5309978" y="6445836"/>
            <a:ext cx="7543800" cy="367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23"/>
              </a:lnSpc>
            </a:pPr>
            <a:r>
              <a:rPr lang="en-US" sz="41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Lcda. Marta Alicia de Magaña</a:t>
            </a:r>
          </a:p>
          <a:p>
            <a:pPr algn="ctr">
              <a:lnSpc>
                <a:spcPts val="5823"/>
              </a:lnSpc>
            </a:pPr>
            <a:r>
              <a:rPr lang="en-US" sz="41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Directora Ejecutiva</a:t>
            </a:r>
          </a:p>
          <a:p>
            <a:pPr algn="ctr">
              <a:lnSpc>
                <a:spcPts val="5823"/>
              </a:lnSpc>
            </a:pPr>
            <a:endParaRPr lang="en-US" sz="415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823"/>
              </a:lnSpc>
            </a:pPr>
            <a:r>
              <a:rPr lang="en-US" sz="415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Lcda. María Eugenia Ochoa</a:t>
            </a:r>
          </a:p>
          <a:p>
            <a:pPr algn="ctr">
              <a:lnSpc>
                <a:spcPts val="5823"/>
              </a:lnSpc>
            </a:pPr>
            <a:endParaRPr lang="en-US" sz="415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-5670" y="6398888"/>
            <a:ext cx="1469758" cy="5075457"/>
            <a:chOff x="0" y="0"/>
            <a:chExt cx="1959677" cy="6767276"/>
          </a:xfrm>
        </p:grpSpPr>
        <p:sp>
          <p:nvSpPr>
            <p:cNvPr id="35" name="Freeform 35"/>
            <p:cNvSpPr/>
            <p:nvPr/>
          </p:nvSpPr>
          <p:spPr>
            <a:xfrm rot="5400000">
              <a:off x="-775046" y="2248406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36" name="Freeform 36"/>
            <p:cNvSpPr/>
            <p:nvPr/>
          </p:nvSpPr>
          <p:spPr>
            <a:xfrm rot="5400000">
              <a:off x="-775046" y="403255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37" name="Freeform 37"/>
            <p:cNvSpPr/>
            <p:nvPr/>
          </p:nvSpPr>
          <p:spPr>
            <a:xfrm rot="5400000">
              <a:off x="-782605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553668" y="4731436"/>
            <a:ext cx="1470357" cy="6199770"/>
            <a:chOff x="0" y="0"/>
            <a:chExt cx="1960477" cy="8266360"/>
          </a:xfrm>
        </p:grpSpPr>
        <p:sp>
          <p:nvSpPr>
            <p:cNvPr id="48" name="Freeform 48"/>
            <p:cNvSpPr/>
            <p:nvPr/>
          </p:nvSpPr>
          <p:spPr>
            <a:xfrm rot="5400000">
              <a:off x="-782605" y="3747491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49" name="Freeform 49"/>
            <p:cNvSpPr/>
            <p:nvPr/>
          </p:nvSpPr>
          <p:spPr>
            <a:xfrm rot="5400000">
              <a:off x="-782605" y="5531638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0" name="Freeform 50"/>
            <p:cNvSpPr/>
            <p:nvPr/>
          </p:nvSpPr>
          <p:spPr>
            <a:xfrm rot="5400000">
              <a:off x="-774246" y="1912836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1" name="Freeform 51"/>
            <p:cNvSpPr/>
            <p:nvPr/>
          </p:nvSpPr>
          <p:spPr>
            <a:xfrm rot="5400000">
              <a:off x="-77424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3549533" y="1930180"/>
            <a:ext cx="10441067" cy="228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682"/>
              </a:lnSpc>
              <a:spcBef>
                <a:spcPct val="0"/>
              </a:spcBef>
            </a:pPr>
            <a:r>
              <a:rPr lang="en-US" sz="13344" dirty="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Comité Conjunto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230331" y="3769477"/>
            <a:ext cx="13079472" cy="1712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54"/>
              </a:lnSpc>
            </a:pPr>
            <a:r>
              <a:rPr lang="en-US" sz="8000" spc="-300" dirty="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AVANCES EN EL ÁREA DE COMUNICACIONES 2025 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15384420" y="5578757"/>
            <a:ext cx="1491569" cy="5982743"/>
            <a:chOff x="0" y="0"/>
            <a:chExt cx="1988759" cy="7976991"/>
          </a:xfrm>
        </p:grpSpPr>
        <p:sp>
          <p:nvSpPr>
            <p:cNvPr id="61" name="Freeform 61"/>
            <p:cNvSpPr/>
            <p:nvPr/>
          </p:nvSpPr>
          <p:spPr>
            <a:xfrm rot="5400000">
              <a:off x="-782605" y="3458122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2" name="Freeform 62"/>
            <p:cNvSpPr/>
            <p:nvPr/>
          </p:nvSpPr>
          <p:spPr>
            <a:xfrm rot="5400000">
              <a:off x="-782605" y="5242269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3" name="Freeform 63"/>
            <p:cNvSpPr/>
            <p:nvPr/>
          </p:nvSpPr>
          <p:spPr>
            <a:xfrm rot="5400000">
              <a:off x="-758664" y="164335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4" name="Freeform 64"/>
            <p:cNvSpPr/>
            <p:nvPr/>
          </p:nvSpPr>
          <p:spPr>
            <a:xfrm rot="5400000">
              <a:off x="-745964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6818242" y="3956994"/>
            <a:ext cx="1551975" cy="6974212"/>
            <a:chOff x="0" y="0"/>
            <a:chExt cx="2069300" cy="9298950"/>
          </a:xfrm>
        </p:grpSpPr>
        <p:sp>
          <p:nvSpPr>
            <p:cNvPr id="76" name="Freeform 76"/>
            <p:cNvSpPr/>
            <p:nvPr/>
          </p:nvSpPr>
          <p:spPr>
            <a:xfrm rot="5400000">
              <a:off x="-775046" y="478008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7" name="Freeform 77"/>
            <p:cNvSpPr/>
            <p:nvPr/>
          </p:nvSpPr>
          <p:spPr>
            <a:xfrm rot="5400000">
              <a:off x="-775046" y="656422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8" name="Freeform 78"/>
            <p:cNvSpPr/>
            <p:nvPr/>
          </p:nvSpPr>
          <p:spPr>
            <a:xfrm rot="5400000">
              <a:off x="-782605" y="478008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9" name="Freeform 79"/>
            <p:cNvSpPr/>
            <p:nvPr/>
          </p:nvSpPr>
          <p:spPr>
            <a:xfrm rot="5400000">
              <a:off x="-782605" y="3046899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80" name="Freeform 80"/>
            <p:cNvSpPr/>
            <p:nvPr/>
          </p:nvSpPr>
          <p:spPr>
            <a:xfrm rot="5400000">
              <a:off x="-775046" y="227980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81" name="Freeform 81"/>
            <p:cNvSpPr/>
            <p:nvPr/>
          </p:nvSpPr>
          <p:spPr>
            <a:xfrm rot="5400000">
              <a:off x="-665422" y="181566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82" name="Freeform 82"/>
            <p:cNvSpPr/>
            <p:nvPr/>
          </p:nvSpPr>
          <p:spPr>
            <a:xfrm rot="5400000">
              <a:off x="-665422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84" name="TextBox 33">
            <a:extLst>
              <a:ext uri="{FF2B5EF4-FFF2-40B4-BE49-F238E27FC236}">
                <a16:creationId xmlns:a16="http://schemas.microsoft.com/office/drawing/2014/main" id="{5C01ACDF-77C4-E6C8-06B7-BF6D15B136F3}"/>
              </a:ext>
            </a:extLst>
          </p:cNvPr>
          <p:cNvSpPr txBox="1"/>
          <p:nvPr/>
        </p:nvSpPr>
        <p:spPr>
          <a:xfrm>
            <a:off x="5241985" y="9396869"/>
            <a:ext cx="7543800" cy="1439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23"/>
              </a:lnSpc>
            </a:pPr>
            <a:r>
              <a:rPr lang="en-US" sz="2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 de abril de 2025</a:t>
            </a:r>
          </a:p>
          <a:p>
            <a:pPr algn="ctr">
              <a:lnSpc>
                <a:spcPts val="5823"/>
              </a:lnSpc>
            </a:pPr>
            <a:endParaRPr lang="en-US" sz="415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Freeform 3">
            <a:extLst>
              <a:ext uri="{FF2B5EF4-FFF2-40B4-BE49-F238E27FC236}">
                <a16:creationId xmlns:a16="http://schemas.microsoft.com/office/drawing/2014/main" id="{DE92E52D-F6F8-CF47-77E7-2F8515B3EAD5}"/>
              </a:ext>
            </a:extLst>
          </p:cNvPr>
          <p:cNvSpPr/>
          <p:nvPr/>
        </p:nvSpPr>
        <p:spPr>
          <a:xfrm>
            <a:off x="11335" y="302747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983BE-3E1F-E2DC-09AD-D15A4467E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>
            <a:extLst>
              <a:ext uri="{FF2B5EF4-FFF2-40B4-BE49-F238E27FC236}">
                <a16:creationId xmlns:a16="http://schemas.microsoft.com/office/drawing/2014/main" id="{127CBD0A-CD5F-A7E2-3562-38B1FF0E89FE}"/>
              </a:ext>
            </a:extLst>
          </p:cNvPr>
          <p:cNvGrpSpPr/>
          <p:nvPr/>
        </p:nvGrpSpPr>
        <p:grpSpPr>
          <a:xfrm>
            <a:off x="0" y="-1338110"/>
            <a:ext cx="18288000" cy="3268290"/>
            <a:chOff x="0" y="0"/>
            <a:chExt cx="24384000" cy="435772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D21BFA0-5670-0FAE-FA5C-D64A94D60536}"/>
                </a:ext>
              </a:extLst>
            </p:cNvPr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4A5F595-CFA6-959A-1B55-63BE73C8525B}"/>
                </a:ext>
              </a:extLst>
            </p:cNvPr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BB99B2C-0F68-C244-0CC9-6CF638FED200}"/>
                </a:ext>
              </a:extLst>
            </p:cNvPr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5001021-0A5B-96B6-1814-D3C565E03114}"/>
                </a:ext>
              </a:extLst>
            </p:cNvPr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A044294-ECBF-AA34-7F7A-B8D45363C1E0}"/>
                </a:ext>
              </a:extLst>
            </p:cNvPr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AAC0D43-1021-ADB8-8D02-3EF1A2930723}"/>
                </a:ext>
              </a:extLst>
            </p:cNvPr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ACEF322-93F6-BF68-812C-10BD52A9BD22}"/>
                </a:ext>
              </a:extLst>
            </p:cNvPr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3F29BDB-F9B8-9C0F-9CEF-911574731719}"/>
                </a:ext>
              </a:extLst>
            </p:cNvPr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C771354F-56DB-FCCA-0F9A-AD846D0A741F}"/>
                </a:ext>
              </a:extLst>
            </p:cNvPr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D839502-9303-1440-D6B4-7FA3A1E04366}"/>
                </a:ext>
              </a:extLst>
            </p:cNvPr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0F63762-CDB2-009F-6E7E-FA072BE1121A}"/>
                </a:ext>
              </a:extLst>
            </p:cNvPr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D105F5-18C1-2304-0248-37F5E9F9512D}"/>
                </a:ext>
              </a:extLst>
            </p:cNvPr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BF8A467A-CA59-EF0F-938A-F308C26115BB}"/>
              </a:ext>
            </a:extLst>
          </p:cNvPr>
          <p:cNvSpPr/>
          <p:nvPr/>
        </p:nvSpPr>
        <p:spPr>
          <a:xfrm>
            <a:off x="449243" y="166960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B0EF0FC7-054C-8B77-6A90-627BE0E88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05215"/>
              </p:ext>
            </p:extLst>
          </p:nvPr>
        </p:nvGraphicFramePr>
        <p:xfrm>
          <a:off x="1096759" y="1916718"/>
          <a:ext cx="16459198" cy="8216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0030">
                  <a:extLst>
                    <a:ext uri="{9D8B030D-6E8A-4147-A177-3AD203B41FA5}">
                      <a16:colId xmlns:a16="http://schemas.microsoft.com/office/drawing/2014/main" val="1899190248"/>
                    </a:ext>
                  </a:extLst>
                </a:gridCol>
                <a:gridCol w="5399584">
                  <a:extLst>
                    <a:ext uri="{9D8B030D-6E8A-4147-A177-3AD203B41FA5}">
                      <a16:colId xmlns:a16="http://schemas.microsoft.com/office/drawing/2014/main" val="3988572809"/>
                    </a:ext>
                  </a:extLst>
                </a:gridCol>
                <a:gridCol w="5399584">
                  <a:extLst>
                    <a:ext uri="{9D8B030D-6E8A-4147-A177-3AD203B41FA5}">
                      <a16:colId xmlns:a16="http://schemas.microsoft.com/office/drawing/2014/main" val="3788981844"/>
                    </a:ext>
                  </a:extLst>
                </a:gridCol>
              </a:tblGrid>
              <a:tr h="743605">
                <a:tc>
                  <a:txBody>
                    <a:bodyPr/>
                    <a:lstStyle/>
                    <a:p>
                      <a:r>
                        <a:rPr lang="es-SV" sz="3600" dirty="0"/>
                        <a:t>Actividad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3600" dirty="0"/>
                        <a:t>Fecha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3600" dirty="0"/>
                        <a:t>Participación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478998"/>
                  </a:ext>
                </a:extLst>
              </a:tr>
              <a:tr h="7436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Reunión del Comité Conjunto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de junio</a:t>
                      </a: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de octubre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Miembros del Comité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990722"/>
                  </a:ext>
                </a:extLst>
              </a:tr>
              <a:tr h="7436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Plenarias Supervisión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de mayo</a:t>
                      </a: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de julio</a:t>
                      </a: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de septiembre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879266"/>
                  </a:ext>
                </a:extLst>
              </a:tr>
              <a:tr h="7436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Plenarias de Aprobación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de abril</a:t>
                      </a: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004566"/>
                  </a:ext>
                </a:extLst>
              </a:tr>
              <a:tr h="7436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Visitas de 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de abril</a:t>
                      </a: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de mayo</a:t>
                      </a: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de agosto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Miembros del Comité de Monitoreo Estratégico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02340"/>
                  </a:ext>
                </a:extLst>
              </a:tr>
              <a:tr h="743605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Elección de Representantes para el periodo 2025-2028:</a:t>
                      </a: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Sector OBF</a:t>
                      </a: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Sector privado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SV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SV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10739"/>
                  </a:ext>
                </a:extLst>
              </a:tr>
              <a:tr h="743605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de abril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21143"/>
                  </a:ext>
                </a:extLst>
              </a:tr>
              <a:tr h="743605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de abril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79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0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DC1EB-0683-6A9F-94BA-C38D2251B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>
            <a:extLst>
              <a:ext uri="{FF2B5EF4-FFF2-40B4-BE49-F238E27FC236}">
                <a16:creationId xmlns:a16="http://schemas.microsoft.com/office/drawing/2014/main" id="{79752F0F-5FC8-B877-0A6B-8DAABF9DDD09}"/>
              </a:ext>
            </a:extLst>
          </p:cNvPr>
          <p:cNvGrpSpPr/>
          <p:nvPr/>
        </p:nvGrpSpPr>
        <p:grpSpPr>
          <a:xfrm>
            <a:off x="0" y="-1338110"/>
            <a:ext cx="18288000" cy="3268290"/>
            <a:chOff x="0" y="0"/>
            <a:chExt cx="24384000" cy="435772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F068969-984A-CF27-FD89-12733054B991}"/>
                </a:ext>
              </a:extLst>
            </p:cNvPr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7B4BA73E-599A-43E5-1A42-3897D9001773}"/>
                </a:ext>
              </a:extLst>
            </p:cNvPr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A8CF5CB-A652-0B31-2A3B-B53054C3AA54}"/>
                </a:ext>
              </a:extLst>
            </p:cNvPr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3843AC5-45D0-2603-6CFB-D7502A39DBFE}"/>
                </a:ext>
              </a:extLst>
            </p:cNvPr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88FB309-4D5A-8B02-9B27-223FA5108506}"/>
                </a:ext>
              </a:extLst>
            </p:cNvPr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D0CBA36-87F5-9C1E-4C74-74F065A16C5E}"/>
                </a:ext>
              </a:extLst>
            </p:cNvPr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9A55387-6832-F93E-087E-12A54FDB3330}"/>
                </a:ext>
              </a:extLst>
            </p:cNvPr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05DE6A86-36B0-964A-71AA-EB1F89FFAC7A}"/>
                </a:ext>
              </a:extLst>
            </p:cNvPr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BC0633D-E6E5-D9F6-87D3-196B7C1CA770}"/>
                </a:ext>
              </a:extLst>
            </p:cNvPr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EA2C774C-E736-B1F0-93F9-102E4AFBDC8F}"/>
                </a:ext>
              </a:extLst>
            </p:cNvPr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2E13F292-6A7E-305C-B04C-10674F6ED894}"/>
                </a:ext>
              </a:extLst>
            </p:cNvPr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31EE64B-58D0-6D4B-2AAB-287745D00A7D}"/>
                </a:ext>
              </a:extLst>
            </p:cNvPr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F80BD27E-B263-24BD-E34F-F9E8460BC916}"/>
              </a:ext>
            </a:extLst>
          </p:cNvPr>
          <p:cNvSpPr/>
          <p:nvPr/>
        </p:nvSpPr>
        <p:spPr>
          <a:xfrm>
            <a:off x="449243" y="166960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79E0FA3-3296-1C0A-91C2-8C97AB0F3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15875"/>
              </p:ext>
            </p:extLst>
          </p:nvPr>
        </p:nvGraphicFramePr>
        <p:xfrm>
          <a:off x="1096759" y="2551927"/>
          <a:ext cx="16459198" cy="70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0030">
                  <a:extLst>
                    <a:ext uri="{9D8B030D-6E8A-4147-A177-3AD203B41FA5}">
                      <a16:colId xmlns:a16="http://schemas.microsoft.com/office/drawing/2014/main" val="1899190248"/>
                    </a:ext>
                  </a:extLst>
                </a:gridCol>
                <a:gridCol w="5399584">
                  <a:extLst>
                    <a:ext uri="{9D8B030D-6E8A-4147-A177-3AD203B41FA5}">
                      <a16:colId xmlns:a16="http://schemas.microsoft.com/office/drawing/2014/main" val="3988572809"/>
                    </a:ext>
                  </a:extLst>
                </a:gridCol>
                <a:gridCol w="5399584">
                  <a:extLst>
                    <a:ext uri="{9D8B030D-6E8A-4147-A177-3AD203B41FA5}">
                      <a16:colId xmlns:a16="http://schemas.microsoft.com/office/drawing/2014/main" val="3788981844"/>
                    </a:ext>
                  </a:extLst>
                </a:gridCol>
              </a:tblGrid>
              <a:tr h="743605">
                <a:tc>
                  <a:txBody>
                    <a:bodyPr/>
                    <a:lstStyle/>
                    <a:p>
                      <a:r>
                        <a:rPr lang="es-SV" sz="3600" dirty="0"/>
                        <a:t>Actividad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3600" dirty="0"/>
                        <a:t>Fecha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3600" dirty="0"/>
                        <a:t>Participación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478998"/>
                  </a:ext>
                </a:extLst>
              </a:tr>
              <a:tr h="743605">
                <a:tc row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Elección de Representantes para el periodo 2025-2028:</a:t>
                      </a: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Sector TB</a:t>
                      </a: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Sector Trans</a:t>
                      </a: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Sector de Personas Afectadas por VIH</a:t>
                      </a:r>
                    </a:p>
                    <a:p>
                      <a:pPr marL="0" algn="l" defTabSz="914400" rtl="0" eaLnBrk="1" latinLnBrk="0" hangingPunct="1"/>
                      <a:endParaRPr lang="es-SV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Sector Academia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SV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SV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110739"/>
                  </a:ext>
                </a:extLst>
              </a:tr>
              <a:tr h="743605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de 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Personas afectadas por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21143"/>
                  </a:ext>
                </a:extLst>
              </a:tr>
              <a:tr h="743605">
                <a:tc v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de 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Personas Trans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579932"/>
                  </a:ext>
                </a:extLst>
              </a:tr>
              <a:tr h="74360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SV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de 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Personas afectadas por VIH</a:t>
                      </a:r>
                    </a:p>
                    <a:p>
                      <a:pPr marL="0" algn="l" defTabSz="914400" rtl="0" eaLnBrk="1" latinLnBrk="0" hangingPunct="1"/>
                      <a:endParaRPr lang="es-SV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689533"/>
                  </a:ext>
                </a:extLst>
              </a:tr>
              <a:tr h="743605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SV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de mayo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Universidades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969639"/>
                  </a:ext>
                </a:extLst>
              </a:tr>
              <a:tr h="7436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Sector ONG´s Internacionales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ONG´s Internacionales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289017"/>
                  </a:ext>
                </a:extLst>
              </a:tr>
              <a:tr h="7436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Sector ONG´s Nacionales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de junio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ONG´s Nacionales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503647"/>
                  </a:ext>
                </a:extLst>
              </a:tr>
              <a:tr h="7436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Sector MTS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08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23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0C6B2-6760-5211-6D4B-0BE41885A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>
            <a:extLst>
              <a:ext uri="{FF2B5EF4-FFF2-40B4-BE49-F238E27FC236}">
                <a16:creationId xmlns:a16="http://schemas.microsoft.com/office/drawing/2014/main" id="{9FDB74B2-C5D8-2DD4-3A76-5AF37E60321C}"/>
              </a:ext>
            </a:extLst>
          </p:cNvPr>
          <p:cNvGrpSpPr/>
          <p:nvPr/>
        </p:nvGrpSpPr>
        <p:grpSpPr>
          <a:xfrm>
            <a:off x="0" y="-1338110"/>
            <a:ext cx="18288000" cy="3268290"/>
            <a:chOff x="0" y="0"/>
            <a:chExt cx="24384000" cy="435772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F2F52C1-467C-45BE-A563-DF5A7F9D5D4B}"/>
                </a:ext>
              </a:extLst>
            </p:cNvPr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5680A435-F6C5-17C8-B5ED-0BB44F1D861D}"/>
                </a:ext>
              </a:extLst>
            </p:cNvPr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F59CE6D-B275-DC8A-CB01-2F1689C892A7}"/>
                </a:ext>
              </a:extLst>
            </p:cNvPr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03927C7-CD35-F131-865B-EFA0703D7566}"/>
                </a:ext>
              </a:extLst>
            </p:cNvPr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BD03D3A-3C7D-28BC-B9FA-5718AC08ECD9}"/>
                </a:ext>
              </a:extLst>
            </p:cNvPr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9436F60-FF45-5A53-E4AE-B19F4CEA5077}"/>
                </a:ext>
              </a:extLst>
            </p:cNvPr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30EABD9-1CAC-EAAC-1453-9FD110F22136}"/>
                </a:ext>
              </a:extLst>
            </p:cNvPr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E49A2BB-7388-9B95-B8C8-D35BB7F89B1D}"/>
                </a:ext>
              </a:extLst>
            </p:cNvPr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072165B-3DBC-9885-CBDE-2981214ADFE0}"/>
                </a:ext>
              </a:extLst>
            </p:cNvPr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302D449-1891-FCEB-BAF9-48E70B9BEB51}"/>
                </a:ext>
              </a:extLst>
            </p:cNvPr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C4910B7-04A8-5D92-699F-16A8A7AD58F7}"/>
                </a:ext>
              </a:extLst>
            </p:cNvPr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8B41966-4249-ED56-8689-FD4882665967}"/>
                </a:ext>
              </a:extLst>
            </p:cNvPr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AD601712-0895-25C9-C5FE-730BF254E28D}"/>
              </a:ext>
            </a:extLst>
          </p:cNvPr>
          <p:cNvSpPr/>
          <p:nvPr/>
        </p:nvSpPr>
        <p:spPr>
          <a:xfrm>
            <a:off x="449243" y="166960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E59D3439-2A69-B03C-9B3C-2CE317D04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79985"/>
              </p:ext>
            </p:extLst>
          </p:nvPr>
        </p:nvGraphicFramePr>
        <p:xfrm>
          <a:off x="913140" y="3590094"/>
          <a:ext cx="16459198" cy="4919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0030">
                  <a:extLst>
                    <a:ext uri="{9D8B030D-6E8A-4147-A177-3AD203B41FA5}">
                      <a16:colId xmlns:a16="http://schemas.microsoft.com/office/drawing/2014/main" val="1899190248"/>
                    </a:ext>
                  </a:extLst>
                </a:gridCol>
                <a:gridCol w="5399584">
                  <a:extLst>
                    <a:ext uri="{9D8B030D-6E8A-4147-A177-3AD203B41FA5}">
                      <a16:colId xmlns:a16="http://schemas.microsoft.com/office/drawing/2014/main" val="3988572809"/>
                    </a:ext>
                  </a:extLst>
                </a:gridCol>
                <a:gridCol w="5399584">
                  <a:extLst>
                    <a:ext uri="{9D8B030D-6E8A-4147-A177-3AD203B41FA5}">
                      <a16:colId xmlns:a16="http://schemas.microsoft.com/office/drawing/2014/main" val="3788981844"/>
                    </a:ext>
                  </a:extLst>
                </a:gridCol>
              </a:tblGrid>
              <a:tr h="743605">
                <a:tc>
                  <a:txBody>
                    <a:bodyPr/>
                    <a:lstStyle/>
                    <a:p>
                      <a:r>
                        <a:rPr lang="es-SV" sz="3600" dirty="0"/>
                        <a:t>Actividad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3600" dirty="0"/>
                        <a:t>Fecha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sz="3600" dirty="0"/>
                        <a:t>Participación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478998"/>
                  </a:ext>
                </a:extLst>
              </a:tr>
              <a:tr h="7436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Elaboración de boletín informativo I semestre de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de julio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Dirección Ejecutiva MCP-ES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990722"/>
                  </a:ext>
                </a:extLst>
              </a:tr>
              <a:tr h="7436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Elaboración de Informe de elección de nuevos miembros 2025-2028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 de julio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Dirección Ejecutiva MCP-ES</a:t>
                      </a:r>
                    </a:p>
                    <a:p>
                      <a:pPr marL="0" algn="l" defTabSz="914400" rtl="0" eaLnBrk="1" latinLnBrk="0" hangingPunct="1"/>
                      <a:endParaRPr lang="es-SV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402340"/>
                  </a:ext>
                </a:extLst>
              </a:tr>
              <a:tr h="7436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Informe de resultados primer semestre del MCP-ES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de julio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Dirección Ejecutiva MCP-ES</a:t>
                      </a:r>
                    </a:p>
                    <a:p>
                      <a:pPr marL="0" algn="l" defTabSz="914400" rtl="0" eaLnBrk="1" latinLnBrk="0" hangingPunct="1"/>
                      <a:endParaRPr lang="es-SV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s-SV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94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338110"/>
            <a:ext cx="18288000" cy="3268290"/>
            <a:chOff x="0" y="0"/>
            <a:chExt cx="24384000" cy="4357720"/>
          </a:xfrm>
        </p:grpSpPr>
        <p:sp>
          <p:nvSpPr>
            <p:cNvPr id="3" name="Freeform 3"/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1" name="Freeform 11"/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Freeform 12"/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Freeform 13"/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5" name="Freeform 15"/>
          <p:cNvSpPr/>
          <p:nvPr/>
        </p:nvSpPr>
        <p:spPr>
          <a:xfrm>
            <a:off x="7612359" y="3232689"/>
            <a:ext cx="3063282" cy="3240009"/>
          </a:xfrm>
          <a:custGeom>
            <a:avLst/>
            <a:gdLst/>
            <a:ahLst/>
            <a:cxnLst/>
            <a:rect l="l" t="t" r="r" b="b"/>
            <a:pathLst>
              <a:path w="3063282" h="3240009">
                <a:moveTo>
                  <a:pt x="0" y="0"/>
                </a:moveTo>
                <a:lnTo>
                  <a:pt x="3063282" y="0"/>
                </a:lnTo>
                <a:lnTo>
                  <a:pt x="3063282" y="3240009"/>
                </a:lnTo>
                <a:lnTo>
                  <a:pt x="0" y="324000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53000"/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TextBox 16"/>
          <p:cNvSpPr txBox="1"/>
          <p:nvPr/>
        </p:nvSpPr>
        <p:spPr>
          <a:xfrm>
            <a:off x="2630713" y="1115722"/>
            <a:ext cx="13026575" cy="493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471"/>
              </a:lnSpc>
              <a:spcBef>
                <a:spcPct val="0"/>
              </a:spcBef>
            </a:pPr>
            <a:r>
              <a:rPr lang="en-US" sz="19622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MUCHAS GRACIAS</a:t>
            </a:r>
          </a:p>
        </p:txBody>
      </p:sp>
      <p:sp>
        <p:nvSpPr>
          <p:cNvPr id="17" name="Freeform 17"/>
          <p:cNvSpPr/>
          <p:nvPr/>
        </p:nvSpPr>
        <p:spPr>
          <a:xfrm>
            <a:off x="3968985" y="6357241"/>
            <a:ext cx="11301259" cy="3616403"/>
          </a:xfrm>
          <a:custGeom>
            <a:avLst/>
            <a:gdLst/>
            <a:ahLst/>
            <a:cxnLst/>
            <a:rect l="l" t="t" r="r" b="b"/>
            <a:pathLst>
              <a:path w="11301259" h="3616403">
                <a:moveTo>
                  <a:pt x="0" y="0"/>
                </a:moveTo>
                <a:lnTo>
                  <a:pt x="11301259" y="0"/>
                </a:lnTo>
                <a:lnTo>
                  <a:pt x="11301259" y="3616403"/>
                </a:lnTo>
                <a:lnTo>
                  <a:pt x="0" y="361640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62D86220-6C92-678F-8FBE-303F0654D951}"/>
              </a:ext>
            </a:extLst>
          </p:cNvPr>
          <p:cNvSpPr/>
          <p:nvPr/>
        </p:nvSpPr>
        <p:spPr>
          <a:xfrm>
            <a:off x="7767456" y="4699279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80209" y="1381237"/>
            <a:ext cx="8127582" cy="223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60"/>
              </a:lnSpc>
              <a:spcBef>
                <a:spcPct val="0"/>
              </a:spcBef>
            </a:pPr>
            <a:r>
              <a:rPr lang="en-US" sz="13043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Avances 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0" y="8363979"/>
            <a:ext cx="18288000" cy="3268290"/>
            <a:chOff x="0" y="0"/>
            <a:chExt cx="24384000" cy="4357720"/>
          </a:xfrm>
        </p:grpSpPr>
        <p:sp>
          <p:nvSpPr>
            <p:cNvPr id="4" name="Freeform 4"/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1" name="Freeform 11"/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Freeform 12"/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Freeform 13"/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Freeform 15"/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-1338110"/>
            <a:ext cx="18288000" cy="3268290"/>
            <a:chOff x="0" y="0"/>
            <a:chExt cx="24384000" cy="4357720"/>
          </a:xfrm>
        </p:grpSpPr>
        <p:sp>
          <p:nvSpPr>
            <p:cNvPr id="17" name="Freeform 17"/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Freeform 19"/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Freeform 23"/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4" name="Freeform 24"/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29" name="Freeform 29"/>
          <p:cNvSpPr/>
          <p:nvPr/>
        </p:nvSpPr>
        <p:spPr>
          <a:xfrm>
            <a:off x="5860641" y="3379254"/>
            <a:ext cx="12321947" cy="5440707"/>
          </a:xfrm>
          <a:custGeom>
            <a:avLst/>
            <a:gdLst/>
            <a:ahLst/>
            <a:cxnLst/>
            <a:rect l="l" t="t" r="r" b="b"/>
            <a:pathLst>
              <a:path w="10205355" h="4388303">
                <a:moveTo>
                  <a:pt x="0" y="0"/>
                </a:moveTo>
                <a:lnTo>
                  <a:pt x="10205356" y="0"/>
                </a:lnTo>
                <a:lnTo>
                  <a:pt x="10205356" y="4388303"/>
                </a:lnTo>
                <a:lnTo>
                  <a:pt x="0" y="438830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0" name="TextBox 30"/>
          <p:cNvSpPr txBox="1"/>
          <p:nvPr/>
        </p:nvSpPr>
        <p:spPr>
          <a:xfrm>
            <a:off x="449243" y="4726308"/>
            <a:ext cx="5321014" cy="185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7"/>
              </a:lnSpc>
              <a:spcBef>
                <a:spcPct val="0"/>
              </a:spcBef>
            </a:pPr>
            <a:r>
              <a:rPr lang="es-SV" sz="2655" noProof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 importante destacar que en el marco del primer trimestre del año 2025 se han venido subiendo noticias de manera periódica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66891" y="3336071"/>
            <a:ext cx="4213318" cy="84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59"/>
              </a:lnSpc>
              <a:spcBef>
                <a:spcPct val="0"/>
              </a:spcBef>
            </a:pPr>
            <a:r>
              <a:rPr lang="en-US" sz="4899" dirty="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Página web </a:t>
            </a:r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89341D49-E26F-4668-07C6-8E673A6B9A17}"/>
              </a:ext>
            </a:extLst>
          </p:cNvPr>
          <p:cNvSpPr/>
          <p:nvPr/>
        </p:nvSpPr>
        <p:spPr>
          <a:xfrm>
            <a:off x="449243" y="1932272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73087" y="1352527"/>
            <a:ext cx="5996655" cy="2056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61"/>
              </a:lnSpc>
              <a:spcBef>
                <a:spcPct val="0"/>
              </a:spcBef>
            </a:pPr>
            <a:r>
              <a:rPr lang="es-SV" sz="12043" noProof="0" dirty="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Rendimiento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1338110"/>
            <a:ext cx="18288000" cy="3268290"/>
            <a:chOff x="0" y="0"/>
            <a:chExt cx="24384000" cy="4357720"/>
          </a:xfrm>
        </p:grpSpPr>
        <p:sp>
          <p:nvSpPr>
            <p:cNvPr id="4" name="Freeform 4"/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1" name="Freeform 11"/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2" name="Freeform 12"/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3" name="Freeform 13"/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  <p:sp>
          <p:nvSpPr>
            <p:cNvPr id="15" name="Freeform 15"/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 noProof="0" dirty="0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2853" y="3408820"/>
            <a:ext cx="9853614" cy="6792819"/>
          </a:xfrm>
          <a:custGeom>
            <a:avLst/>
            <a:gdLst/>
            <a:ahLst/>
            <a:cxnLst/>
            <a:rect l="l" t="t" r="r" b="b"/>
            <a:pathLst>
              <a:path w="9853614" h="6792819">
                <a:moveTo>
                  <a:pt x="0" y="0"/>
                </a:moveTo>
                <a:lnTo>
                  <a:pt x="9853614" y="0"/>
                </a:lnTo>
                <a:lnTo>
                  <a:pt x="9853614" y="6792819"/>
                </a:lnTo>
                <a:lnTo>
                  <a:pt x="0" y="6792819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  <p:sp>
        <p:nvSpPr>
          <p:cNvPr id="17" name="TextBox 17"/>
          <p:cNvSpPr txBox="1"/>
          <p:nvPr/>
        </p:nvSpPr>
        <p:spPr>
          <a:xfrm>
            <a:off x="12823239" y="4603585"/>
            <a:ext cx="2462591" cy="190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49"/>
              </a:lnSpc>
              <a:spcBef>
                <a:spcPct val="0"/>
              </a:spcBef>
            </a:pPr>
            <a:r>
              <a:rPr lang="es-SV" sz="3019" noProof="0" dirty="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5 V</a:t>
            </a:r>
            <a:r>
              <a:rPr lang="es-SV" sz="3019" u="none" strike="noStrike" noProof="0" dirty="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ISITAS DIARIAS</a:t>
            </a:r>
          </a:p>
          <a:p>
            <a:pPr marL="0" lvl="0" indent="0" algn="ctr">
              <a:lnSpc>
                <a:spcPts val="3049"/>
              </a:lnSpc>
              <a:spcBef>
                <a:spcPct val="0"/>
              </a:spcBef>
            </a:pPr>
            <a:r>
              <a:rPr lang="es-SV" sz="3019" u="none" strike="noStrike" noProof="0" dirty="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501 APROXIMADAMENTE EN 90 DÍAS</a:t>
            </a:r>
          </a:p>
          <a:p>
            <a:pPr marL="0" lvl="0" indent="0" algn="ctr">
              <a:lnSpc>
                <a:spcPts val="3049"/>
              </a:lnSpc>
              <a:spcBef>
                <a:spcPct val="0"/>
              </a:spcBef>
            </a:pPr>
            <a:endParaRPr lang="es-SV" sz="3019" u="none" strike="noStrike" noProof="0" dirty="0">
              <a:solidFill>
                <a:srgbClr val="000000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297664" y="7014370"/>
            <a:ext cx="6121821" cy="318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60"/>
              </a:lnSpc>
            </a:pPr>
            <a:r>
              <a:rPr lang="es-SV" sz="2000" noProof="0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- Se ha logrado mantener una</a:t>
            </a:r>
            <a:r>
              <a:rPr lang="es-SV" sz="2000" u="none" strike="noStrike" noProof="0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buena periodicidad en las     publicaciones de noticias en el primer trimestre. </a:t>
            </a:r>
          </a:p>
          <a:p>
            <a:pPr marL="0" lvl="0" indent="0" algn="ctr">
              <a:lnSpc>
                <a:spcPts val="2460"/>
              </a:lnSpc>
            </a:pPr>
            <a:endParaRPr lang="es-SV" sz="2000" u="none" strike="noStrike" noProof="0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>
              <a:lnSpc>
                <a:spcPts val="2460"/>
              </a:lnSpc>
            </a:pPr>
            <a:r>
              <a:rPr lang="es-SV" sz="2000" u="none" strike="noStrike" noProof="0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- Se ha tratado que las noticias brinden un poco más de contexto e información. </a:t>
            </a:r>
          </a:p>
          <a:p>
            <a:pPr marL="0" lvl="0" indent="0" algn="ctr">
              <a:lnSpc>
                <a:spcPts val="2460"/>
              </a:lnSpc>
            </a:pPr>
            <a:endParaRPr lang="es-SV" sz="2000" u="none" strike="noStrike" noProof="0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ctr">
              <a:lnSpc>
                <a:spcPts val="2460"/>
              </a:lnSpc>
            </a:pPr>
            <a:r>
              <a:rPr lang="es-SV" sz="2000" u="none" strike="noStrike" noProof="0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- Se coordino para que el apartado de Social Media estuviera en la parte inferior izquierda para conectar directamente con los medios digitales. </a:t>
            </a:r>
          </a:p>
          <a:p>
            <a:pPr marL="0" lvl="0" indent="0" algn="ctr">
              <a:lnSpc>
                <a:spcPts val="2460"/>
              </a:lnSpc>
            </a:pPr>
            <a:endParaRPr lang="es-SV" sz="1757" u="none" strike="noStrike" noProof="0" dirty="0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C8A06FB1-F499-2E32-2559-5E6CDC8F1331}"/>
              </a:ext>
            </a:extLst>
          </p:cNvPr>
          <p:cNvSpPr/>
          <p:nvPr/>
        </p:nvSpPr>
        <p:spPr>
          <a:xfrm>
            <a:off x="239019" y="1977241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s-SV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51533" y="1406308"/>
            <a:ext cx="9384934" cy="223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60"/>
              </a:lnSpc>
              <a:spcBef>
                <a:spcPct val="0"/>
              </a:spcBef>
            </a:pPr>
            <a:r>
              <a:rPr lang="en-US" sz="13043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rendimiento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1341689"/>
            <a:ext cx="18288000" cy="3268290"/>
            <a:chOff x="0" y="0"/>
            <a:chExt cx="24384000" cy="4357720"/>
          </a:xfrm>
        </p:grpSpPr>
        <p:sp>
          <p:nvSpPr>
            <p:cNvPr id="4" name="Freeform 4"/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1" name="Freeform 11"/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Freeform 12"/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Freeform 13"/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Freeform 15"/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0" y="8360400"/>
            <a:ext cx="18288000" cy="3268290"/>
            <a:chOff x="0" y="0"/>
            <a:chExt cx="24384000" cy="4357720"/>
          </a:xfrm>
        </p:grpSpPr>
        <p:sp>
          <p:nvSpPr>
            <p:cNvPr id="17" name="Freeform 17"/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Freeform 19"/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Freeform 23"/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4" name="Freeform 24"/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29" name="Freeform 29"/>
          <p:cNvSpPr/>
          <p:nvPr/>
        </p:nvSpPr>
        <p:spPr>
          <a:xfrm rot="-510912">
            <a:off x="6141538" y="6191848"/>
            <a:ext cx="1144287" cy="537815"/>
          </a:xfrm>
          <a:custGeom>
            <a:avLst/>
            <a:gdLst/>
            <a:ahLst/>
            <a:cxnLst/>
            <a:rect l="l" t="t" r="r" b="b"/>
            <a:pathLst>
              <a:path w="1144287" h="537815">
                <a:moveTo>
                  <a:pt x="0" y="0"/>
                </a:moveTo>
                <a:lnTo>
                  <a:pt x="1144287" y="0"/>
                </a:lnTo>
                <a:lnTo>
                  <a:pt x="1144287" y="537815"/>
                </a:lnTo>
                <a:lnTo>
                  <a:pt x="0" y="5378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0" name="Freeform 30"/>
          <p:cNvSpPr/>
          <p:nvPr/>
        </p:nvSpPr>
        <p:spPr>
          <a:xfrm rot="120831">
            <a:off x="2362832" y="6230124"/>
            <a:ext cx="1192580" cy="560512"/>
          </a:xfrm>
          <a:custGeom>
            <a:avLst/>
            <a:gdLst/>
            <a:ahLst/>
            <a:cxnLst/>
            <a:rect l="l" t="t" r="r" b="b"/>
            <a:pathLst>
              <a:path w="1192580" h="560512">
                <a:moveTo>
                  <a:pt x="0" y="0"/>
                </a:moveTo>
                <a:lnTo>
                  <a:pt x="1192579" y="0"/>
                </a:lnTo>
                <a:lnTo>
                  <a:pt x="1192579" y="560512"/>
                </a:lnTo>
                <a:lnTo>
                  <a:pt x="0" y="5605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1" name="Freeform 31"/>
          <p:cNvSpPr/>
          <p:nvPr/>
        </p:nvSpPr>
        <p:spPr>
          <a:xfrm>
            <a:off x="227447" y="6033839"/>
            <a:ext cx="1752384" cy="1169717"/>
          </a:xfrm>
          <a:custGeom>
            <a:avLst/>
            <a:gdLst/>
            <a:ahLst/>
            <a:cxnLst/>
            <a:rect l="l" t="t" r="r" b="b"/>
            <a:pathLst>
              <a:path w="1752384" h="1169717">
                <a:moveTo>
                  <a:pt x="0" y="0"/>
                </a:moveTo>
                <a:lnTo>
                  <a:pt x="1752385" y="0"/>
                </a:lnTo>
                <a:lnTo>
                  <a:pt x="1752385" y="1169716"/>
                </a:lnTo>
                <a:lnTo>
                  <a:pt x="0" y="116971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2" name="Freeform 32"/>
          <p:cNvSpPr/>
          <p:nvPr/>
        </p:nvSpPr>
        <p:spPr>
          <a:xfrm>
            <a:off x="3757528" y="5866828"/>
            <a:ext cx="2003273" cy="1287103"/>
          </a:xfrm>
          <a:custGeom>
            <a:avLst/>
            <a:gdLst/>
            <a:ahLst/>
            <a:cxnLst/>
            <a:rect l="l" t="t" r="r" b="b"/>
            <a:pathLst>
              <a:path w="2003273" h="1287103">
                <a:moveTo>
                  <a:pt x="0" y="0"/>
                </a:moveTo>
                <a:lnTo>
                  <a:pt x="2003273" y="0"/>
                </a:lnTo>
                <a:lnTo>
                  <a:pt x="2003273" y="1287103"/>
                </a:lnTo>
                <a:lnTo>
                  <a:pt x="0" y="128710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3" name="Freeform 33"/>
          <p:cNvSpPr/>
          <p:nvPr/>
        </p:nvSpPr>
        <p:spPr>
          <a:xfrm>
            <a:off x="7509835" y="5687823"/>
            <a:ext cx="2026268" cy="1350001"/>
          </a:xfrm>
          <a:custGeom>
            <a:avLst/>
            <a:gdLst/>
            <a:ahLst/>
            <a:cxnLst/>
            <a:rect l="l" t="t" r="r" b="b"/>
            <a:pathLst>
              <a:path w="2026268" h="1350001">
                <a:moveTo>
                  <a:pt x="0" y="0"/>
                </a:moveTo>
                <a:lnTo>
                  <a:pt x="2026269" y="0"/>
                </a:lnTo>
                <a:lnTo>
                  <a:pt x="2026269" y="1350001"/>
                </a:lnTo>
                <a:lnTo>
                  <a:pt x="0" y="135000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4" name="Freeform 34"/>
          <p:cNvSpPr/>
          <p:nvPr/>
        </p:nvSpPr>
        <p:spPr>
          <a:xfrm>
            <a:off x="11515663" y="5647726"/>
            <a:ext cx="2320804" cy="1430195"/>
          </a:xfrm>
          <a:custGeom>
            <a:avLst/>
            <a:gdLst/>
            <a:ahLst/>
            <a:cxnLst/>
            <a:rect l="l" t="t" r="r" b="b"/>
            <a:pathLst>
              <a:path w="2320804" h="1430195">
                <a:moveTo>
                  <a:pt x="0" y="0"/>
                </a:moveTo>
                <a:lnTo>
                  <a:pt x="2320804" y="0"/>
                </a:lnTo>
                <a:lnTo>
                  <a:pt x="2320804" y="1430195"/>
                </a:lnTo>
                <a:lnTo>
                  <a:pt x="0" y="143019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5" name="TextBox 35"/>
          <p:cNvSpPr txBox="1"/>
          <p:nvPr/>
        </p:nvSpPr>
        <p:spPr>
          <a:xfrm>
            <a:off x="1616512" y="3420899"/>
            <a:ext cx="3869888" cy="747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2"/>
              </a:lnSpc>
              <a:spcBef>
                <a:spcPct val="0"/>
              </a:spcBef>
            </a:pPr>
            <a:r>
              <a:rPr lang="en-US" sz="4873" dirty="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PRINCIPALES PAÍSES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0" y="7517880"/>
            <a:ext cx="2543136" cy="1416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4"/>
              </a:lnSpc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Enero </a:t>
            </a:r>
          </a:p>
          <a:p>
            <a:pPr algn="ctr">
              <a:lnSpc>
                <a:spcPts val="2254"/>
              </a:lnSpc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771</a:t>
            </a:r>
          </a:p>
          <a:p>
            <a:pPr algn="ctr">
              <a:lnSpc>
                <a:spcPts val="2254"/>
              </a:lnSpc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Febrero</a:t>
            </a:r>
          </a:p>
          <a:p>
            <a:pPr algn="ctr">
              <a:lnSpc>
                <a:spcPts val="2254"/>
              </a:lnSpc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797</a:t>
            </a:r>
          </a:p>
          <a:p>
            <a:pPr algn="ctr">
              <a:lnSpc>
                <a:spcPts val="2254"/>
              </a:lnSpc>
              <a:spcBef>
                <a:spcPct val="0"/>
              </a:spcBef>
            </a:pPr>
            <a:endParaRPr lang="en-US" sz="161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564892" y="7681211"/>
            <a:ext cx="2543136" cy="55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4"/>
              </a:lnSpc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Enero </a:t>
            </a:r>
          </a:p>
          <a:p>
            <a:pPr algn="ctr">
              <a:lnSpc>
                <a:spcPts val="2254"/>
              </a:lnSpc>
              <a:spcBef>
                <a:spcPct val="0"/>
              </a:spcBef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29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251402" y="7252586"/>
            <a:ext cx="2543136" cy="1416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4"/>
              </a:lnSpc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Enero </a:t>
            </a:r>
          </a:p>
          <a:p>
            <a:pPr algn="ctr">
              <a:lnSpc>
                <a:spcPts val="2254"/>
              </a:lnSpc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53</a:t>
            </a:r>
          </a:p>
          <a:p>
            <a:pPr algn="ctr">
              <a:lnSpc>
                <a:spcPts val="2254"/>
              </a:lnSpc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Febrero</a:t>
            </a:r>
          </a:p>
          <a:p>
            <a:pPr algn="ctr">
              <a:lnSpc>
                <a:spcPts val="2254"/>
              </a:lnSpc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31</a:t>
            </a:r>
          </a:p>
          <a:p>
            <a:pPr algn="ctr">
              <a:lnSpc>
                <a:spcPts val="2254"/>
              </a:lnSpc>
              <a:spcBef>
                <a:spcPct val="0"/>
              </a:spcBef>
            </a:pPr>
            <a:endParaRPr lang="en-US" sz="161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Freeform 39"/>
          <p:cNvSpPr/>
          <p:nvPr/>
        </p:nvSpPr>
        <p:spPr>
          <a:xfrm rot="-510912">
            <a:off x="10037881" y="6093916"/>
            <a:ext cx="1144287" cy="537815"/>
          </a:xfrm>
          <a:custGeom>
            <a:avLst/>
            <a:gdLst/>
            <a:ahLst/>
            <a:cxnLst/>
            <a:rect l="l" t="t" r="r" b="b"/>
            <a:pathLst>
              <a:path w="1144287" h="537815">
                <a:moveTo>
                  <a:pt x="0" y="0"/>
                </a:moveTo>
                <a:lnTo>
                  <a:pt x="1144287" y="0"/>
                </a:lnTo>
                <a:lnTo>
                  <a:pt x="1144287" y="537815"/>
                </a:lnTo>
                <a:lnTo>
                  <a:pt x="0" y="53781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0" name="TextBox 40"/>
          <p:cNvSpPr txBox="1"/>
          <p:nvPr/>
        </p:nvSpPr>
        <p:spPr>
          <a:xfrm>
            <a:off x="11404497" y="7174980"/>
            <a:ext cx="2543136" cy="113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4"/>
              </a:lnSpc>
            </a:pPr>
            <a:endParaRPr/>
          </a:p>
          <a:p>
            <a:pPr algn="ctr">
              <a:lnSpc>
                <a:spcPts val="2254"/>
              </a:lnSpc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Febrero</a:t>
            </a:r>
          </a:p>
          <a:p>
            <a:pPr algn="ctr">
              <a:lnSpc>
                <a:spcPts val="2254"/>
              </a:lnSpc>
            </a:pPr>
            <a:r>
              <a:rPr lang="en-US" sz="16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27</a:t>
            </a:r>
          </a:p>
          <a:p>
            <a:pPr algn="ctr">
              <a:lnSpc>
                <a:spcPts val="2254"/>
              </a:lnSpc>
              <a:spcBef>
                <a:spcPct val="0"/>
              </a:spcBef>
            </a:pPr>
            <a:endParaRPr lang="en-US" sz="161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4026967" y="5843982"/>
            <a:ext cx="4251400" cy="77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6"/>
              </a:lnSpc>
              <a:spcBef>
                <a:spcPct val="0"/>
              </a:spcBef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Otros</a:t>
            </a:r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id="{C658B8AE-A296-5548-681C-97F13912B080}"/>
              </a:ext>
            </a:extLst>
          </p:cNvPr>
          <p:cNvSpPr/>
          <p:nvPr/>
        </p:nvSpPr>
        <p:spPr>
          <a:xfrm>
            <a:off x="50055" y="2015181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33702" y="1594445"/>
            <a:ext cx="7820596" cy="1742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01"/>
              </a:lnSpc>
              <a:spcBef>
                <a:spcPct val="0"/>
              </a:spcBef>
            </a:pPr>
            <a:r>
              <a:rPr lang="en-US" sz="10144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Principales Canales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-1338110"/>
            <a:ext cx="18288000" cy="3268290"/>
            <a:chOff x="0" y="0"/>
            <a:chExt cx="24384000" cy="4357720"/>
          </a:xfrm>
        </p:grpSpPr>
        <p:sp>
          <p:nvSpPr>
            <p:cNvPr id="4" name="Freeform 4"/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1" name="Freeform 11"/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Freeform 12"/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Freeform 13"/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5" name="Freeform 15"/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0" y="8363979"/>
            <a:ext cx="18288000" cy="3268290"/>
            <a:chOff x="0" y="0"/>
            <a:chExt cx="24384000" cy="4357720"/>
          </a:xfrm>
        </p:grpSpPr>
        <p:sp>
          <p:nvSpPr>
            <p:cNvPr id="17" name="Freeform 17"/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Freeform 18"/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Freeform 19"/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0" name="Freeform 20"/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Freeform 22"/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Freeform 23"/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4" name="Freeform 24"/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Freeform 25"/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Freeform 26"/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7" name="Freeform 27"/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Freeform 28"/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29" name="Freeform 29"/>
          <p:cNvSpPr/>
          <p:nvPr/>
        </p:nvSpPr>
        <p:spPr>
          <a:xfrm>
            <a:off x="3444808" y="6686066"/>
            <a:ext cx="1788894" cy="1677088"/>
          </a:xfrm>
          <a:custGeom>
            <a:avLst/>
            <a:gdLst/>
            <a:ahLst/>
            <a:cxnLst/>
            <a:rect l="l" t="t" r="r" b="b"/>
            <a:pathLst>
              <a:path w="1788894" h="1677088">
                <a:moveTo>
                  <a:pt x="0" y="0"/>
                </a:moveTo>
                <a:lnTo>
                  <a:pt x="1788894" y="0"/>
                </a:lnTo>
                <a:lnTo>
                  <a:pt x="1788894" y="1677089"/>
                </a:lnTo>
                <a:lnTo>
                  <a:pt x="0" y="167708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0" name="Freeform 30"/>
          <p:cNvSpPr/>
          <p:nvPr/>
        </p:nvSpPr>
        <p:spPr>
          <a:xfrm>
            <a:off x="8220487" y="6686066"/>
            <a:ext cx="923513" cy="1851656"/>
          </a:xfrm>
          <a:custGeom>
            <a:avLst/>
            <a:gdLst/>
            <a:ahLst/>
            <a:cxnLst/>
            <a:rect l="l" t="t" r="r" b="b"/>
            <a:pathLst>
              <a:path w="923513" h="1851656">
                <a:moveTo>
                  <a:pt x="0" y="0"/>
                </a:moveTo>
                <a:lnTo>
                  <a:pt x="923513" y="0"/>
                </a:lnTo>
                <a:lnTo>
                  <a:pt x="923513" y="1851656"/>
                </a:lnTo>
                <a:lnTo>
                  <a:pt x="0" y="185165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1" name="Freeform 31"/>
          <p:cNvSpPr/>
          <p:nvPr/>
        </p:nvSpPr>
        <p:spPr>
          <a:xfrm>
            <a:off x="11402021" y="6729715"/>
            <a:ext cx="2205447" cy="1764357"/>
          </a:xfrm>
          <a:custGeom>
            <a:avLst/>
            <a:gdLst/>
            <a:ahLst/>
            <a:cxnLst/>
            <a:rect l="l" t="t" r="r" b="b"/>
            <a:pathLst>
              <a:path w="2205447" h="1764357">
                <a:moveTo>
                  <a:pt x="0" y="0"/>
                </a:moveTo>
                <a:lnTo>
                  <a:pt x="2205447" y="0"/>
                </a:lnTo>
                <a:lnTo>
                  <a:pt x="2205447" y="1764358"/>
                </a:lnTo>
                <a:lnTo>
                  <a:pt x="0" y="1764358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2" name="TextBox 32"/>
          <p:cNvSpPr txBox="1"/>
          <p:nvPr/>
        </p:nvSpPr>
        <p:spPr>
          <a:xfrm>
            <a:off x="0" y="3605663"/>
            <a:ext cx="4251400" cy="77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6"/>
              </a:lnSpc>
              <a:spcBef>
                <a:spcPct val="0"/>
              </a:spcBef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Google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18300" y="3407891"/>
            <a:ext cx="4251400" cy="1579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56"/>
              </a:lnSpc>
              <a:spcBef>
                <a:spcPct val="0"/>
              </a:spcBef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Directamente al sitio web del MCP-ES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444236" y="3959683"/>
            <a:ext cx="3424128" cy="631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9"/>
              </a:lnSpc>
              <a:spcBef>
                <a:spcPct val="0"/>
              </a:spcBef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REDES SOCIALES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54775" y="4943475"/>
            <a:ext cx="7820596" cy="1742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201"/>
              </a:lnSpc>
              <a:spcBef>
                <a:spcPct val="0"/>
              </a:spcBef>
            </a:pPr>
            <a:r>
              <a:rPr lang="en-US" sz="10144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DISPOSITIVOS </a:t>
            </a:r>
          </a:p>
        </p:txBody>
      </p:sp>
      <p:sp>
        <p:nvSpPr>
          <p:cNvPr id="36" name="Freeform 3">
            <a:extLst>
              <a:ext uri="{FF2B5EF4-FFF2-40B4-BE49-F238E27FC236}">
                <a16:creationId xmlns:a16="http://schemas.microsoft.com/office/drawing/2014/main" id="{EBF68B97-FB49-AF0D-368C-EA5AB1A8AAEC}"/>
              </a:ext>
            </a:extLst>
          </p:cNvPr>
          <p:cNvSpPr/>
          <p:nvPr/>
        </p:nvSpPr>
        <p:spPr>
          <a:xfrm>
            <a:off x="419944" y="2174084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338110"/>
            <a:ext cx="18288000" cy="3268290"/>
            <a:chOff x="0" y="0"/>
            <a:chExt cx="24384000" cy="4357720"/>
          </a:xfrm>
        </p:grpSpPr>
        <p:sp>
          <p:nvSpPr>
            <p:cNvPr id="3" name="Freeform 3"/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1" name="Freeform 11"/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Freeform 12"/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Freeform 13"/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3986548"/>
            <a:ext cx="11301259" cy="6300452"/>
          </a:xfrm>
          <a:custGeom>
            <a:avLst/>
            <a:gdLst/>
            <a:ahLst/>
            <a:cxnLst/>
            <a:rect l="l" t="t" r="r" b="b"/>
            <a:pathLst>
              <a:path w="11301259" h="6300452">
                <a:moveTo>
                  <a:pt x="0" y="0"/>
                </a:moveTo>
                <a:lnTo>
                  <a:pt x="11301259" y="0"/>
                </a:lnTo>
                <a:lnTo>
                  <a:pt x="11301259" y="6300452"/>
                </a:lnTo>
                <a:lnTo>
                  <a:pt x="0" y="630045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Freeform 16"/>
          <p:cNvSpPr/>
          <p:nvPr/>
        </p:nvSpPr>
        <p:spPr>
          <a:xfrm>
            <a:off x="11549370" y="8791203"/>
            <a:ext cx="6562775" cy="1314446"/>
          </a:xfrm>
          <a:custGeom>
            <a:avLst/>
            <a:gdLst/>
            <a:ahLst/>
            <a:cxnLst/>
            <a:rect l="l" t="t" r="r" b="b"/>
            <a:pathLst>
              <a:path w="6562775" h="1314446">
                <a:moveTo>
                  <a:pt x="0" y="0"/>
                </a:moveTo>
                <a:lnTo>
                  <a:pt x="6562775" y="0"/>
                </a:lnTo>
                <a:lnTo>
                  <a:pt x="6562775" y="1314446"/>
                </a:lnTo>
                <a:lnTo>
                  <a:pt x="0" y="131444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TextBox 17"/>
          <p:cNvSpPr txBox="1"/>
          <p:nvPr/>
        </p:nvSpPr>
        <p:spPr>
          <a:xfrm>
            <a:off x="6506193" y="1049157"/>
            <a:ext cx="5279163" cy="2098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140"/>
              </a:lnSpc>
              <a:spcBef>
                <a:spcPct val="0"/>
              </a:spcBef>
            </a:pPr>
            <a:r>
              <a:rPr lang="en-US" sz="12243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RRSS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089324" y="3071797"/>
            <a:ext cx="3424128" cy="127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19"/>
              </a:lnSpc>
              <a:spcBef>
                <a:spcPct val="0"/>
              </a:spcBef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FACEBOOK</a:t>
            </a:r>
          </a:p>
          <a:p>
            <a:pPr marL="0" lvl="0" indent="0" algn="ctr">
              <a:lnSpc>
                <a:spcPts val="5119"/>
              </a:lnSpc>
              <a:spcBef>
                <a:spcPct val="0"/>
              </a:spcBef>
            </a:pPr>
            <a:endParaRPr lang="en-US" sz="3656">
              <a:solidFill>
                <a:srgbClr val="000000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905412" y="3071797"/>
            <a:ext cx="4319726" cy="257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Al cierre del 2024</a:t>
            </a:r>
          </a:p>
          <a:p>
            <a:pPr algn="ctr"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1,200 me gusta</a:t>
            </a:r>
          </a:p>
          <a:p>
            <a:pPr algn="ctr"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1,300 seguidores</a:t>
            </a:r>
          </a:p>
          <a:p>
            <a:pPr marL="0" lvl="0" indent="0" algn="ctr">
              <a:lnSpc>
                <a:spcPts val="5119"/>
              </a:lnSpc>
              <a:spcBef>
                <a:spcPct val="0"/>
              </a:spcBef>
            </a:pPr>
            <a:endParaRPr lang="en-US" sz="3656">
              <a:solidFill>
                <a:srgbClr val="000000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973737" y="5266328"/>
            <a:ext cx="4251400" cy="399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6"/>
              </a:lnSpc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Del 1 de enero al 7 de abril 2025</a:t>
            </a:r>
          </a:p>
          <a:p>
            <a:pPr algn="ctr">
              <a:lnSpc>
                <a:spcPts val="6356"/>
              </a:lnSpc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1,284 me gusta</a:t>
            </a:r>
          </a:p>
          <a:p>
            <a:pPr algn="ctr">
              <a:lnSpc>
                <a:spcPts val="6356"/>
              </a:lnSpc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1,404 seguidores</a:t>
            </a:r>
          </a:p>
          <a:p>
            <a:pPr marL="0" lvl="0" indent="0" algn="ctr">
              <a:lnSpc>
                <a:spcPts val="6356"/>
              </a:lnSpc>
              <a:spcBef>
                <a:spcPct val="0"/>
              </a:spcBef>
            </a:pPr>
            <a:endParaRPr lang="en-US" sz="4540">
              <a:solidFill>
                <a:srgbClr val="000000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82C41055-1EE0-729F-042C-94C92BDF81DA}"/>
              </a:ext>
            </a:extLst>
          </p:cNvPr>
          <p:cNvSpPr/>
          <p:nvPr/>
        </p:nvSpPr>
        <p:spPr>
          <a:xfrm>
            <a:off x="40374" y="2098576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338110"/>
            <a:ext cx="18288000" cy="3268290"/>
            <a:chOff x="0" y="0"/>
            <a:chExt cx="24384000" cy="4357720"/>
          </a:xfrm>
        </p:grpSpPr>
        <p:sp>
          <p:nvSpPr>
            <p:cNvPr id="3" name="Freeform 3"/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1" name="Freeform 11"/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Freeform 12"/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Freeform 13"/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2743908"/>
            <a:ext cx="9473270" cy="7543092"/>
          </a:xfrm>
          <a:custGeom>
            <a:avLst/>
            <a:gdLst/>
            <a:ahLst/>
            <a:cxnLst/>
            <a:rect l="l" t="t" r="r" b="b"/>
            <a:pathLst>
              <a:path w="9473270" h="7543092">
                <a:moveTo>
                  <a:pt x="0" y="0"/>
                </a:moveTo>
                <a:lnTo>
                  <a:pt x="9473270" y="0"/>
                </a:lnTo>
                <a:lnTo>
                  <a:pt x="9473270" y="7543092"/>
                </a:lnTo>
                <a:lnTo>
                  <a:pt x="0" y="7543092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Freeform 16"/>
          <p:cNvSpPr/>
          <p:nvPr/>
        </p:nvSpPr>
        <p:spPr>
          <a:xfrm>
            <a:off x="9473270" y="9557450"/>
            <a:ext cx="8814730" cy="347036"/>
          </a:xfrm>
          <a:custGeom>
            <a:avLst/>
            <a:gdLst/>
            <a:ahLst/>
            <a:cxnLst/>
            <a:rect l="l" t="t" r="r" b="b"/>
            <a:pathLst>
              <a:path w="8814730" h="347036">
                <a:moveTo>
                  <a:pt x="0" y="0"/>
                </a:moveTo>
                <a:lnTo>
                  <a:pt x="8814730" y="0"/>
                </a:lnTo>
                <a:lnTo>
                  <a:pt x="8814730" y="347035"/>
                </a:lnTo>
                <a:lnTo>
                  <a:pt x="0" y="34703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b="-3746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7" name="TextBox 17"/>
          <p:cNvSpPr txBox="1"/>
          <p:nvPr/>
        </p:nvSpPr>
        <p:spPr>
          <a:xfrm>
            <a:off x="6506193" y="1049157"/>
            <a:ext cx="5279163" cy="2098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140"/>
              </a:lnSpc>
              <a:spcBef>
                <a:spcPct val="0"/>
              </a:spcBef>
            </a:pPr>
            <a:r>
              <a:rPr lang="en-US" sz="12243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RRSS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77950" y="1869072"/>
            <a:ext cx="3424128" cy="127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X (TWITTER)</a:t>
            </a:r>
          </a:p>
          <a:p>
            <a:pPr marL="0" lvl="0" indent="0" algn="ctr">
              <a:lnSpc>
                <a:spcPts val="5119"/>
              </a:lnSpc>
              <a:spcBef>
                <a:spcPct val="0"/>
              </a:spcBef>
            </a:pPr>
            <a:endParaRPr lang="en-US" sz="3656">
              <a:solidFill>
                <a:srgbClr val="000000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905412" y="3071797"/>
            <a:ext cx="4319726" cy="257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Al cierre del 2024</a:t>
            </a:r>
          </a:p>
          <a:p>
            <a:pPr algn="ctr"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440 me gusta</a:t>
            </a:r>
          </a:p>
          <a:p>
            <a:pPr algn="ctr"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259 seguidores</a:t>
            </a:r>
          </a:p>
          <a:p>
            <a:pPr marL="0" lvl="0" indent="0" algn="ctr">
              <a:lnSpc>
                <a:spcPts val="5119"/>
              </a:lnSpc>
              <a:spcBef>
                <a:spcPct val="0"/>
              </a:spcBef>
            </a:pPr>
            <a:endParaRPr lang="en-US" sz="3656">
              <a:solidFill>
                <a:srgbClr val="000000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973737" y="5266328"/>
            <a:ext cx="4251400" cy="399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6"/>
              </a:lnSpc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Del 1 de enero al 7 de abril 2025</a:t>
            </a:r>
          </a:p>
          <a:p>
            <a:pPr algn="ctr">
              <a:lnSpc>
                <a:spcPts val="6356"/>
              </a:lnSpc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440 me gusta</a:t>
            </a:r>
          </a:p>
          <a:p>
            <a:pPr algn="ctr">
              <a:lnSpc>
                <a:spcPts val="6356"/>
              </a:lnSpc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267 seguidores</a:t>
            </a:r>
          </a:p>
          <a:p>
            <a:pPr marL="0" lvl="0" indent="0" algn="ctr">
              <a:lnSpc>
                <a:spcPts val="6356"/>
              </a:lnSpc>
              <a:spcBef>
                <a:spcPct val="0"/>
              </a:spcBef>
            </a:pPr>
            <a:endParaRPr lang="en-US" sz="4540">
              <a:solidFill>
                <a:srgbClr val="000000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A3A30EBE-CAC9-7884-A587-7E5B6ABE1833}"/>
              </a:ext>
            </a:extLst>
          </p:cNvPr>
          <p:cNvSpPr/>
          <p:nvPr/>
        </p:nvSpPr>
        <p:spPr>
          <a:xfrm>
            <a:off x="83867" y="-185600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338110"/>
            <a:ext cx="18288000" cy="3268290"/>
            <a:chOff x="0" y="0"/>
            <a:chExt cx="24384000" cy="4357720"/>
          </a:xfrm>
        </p:grpSpPr>
        <p:sp>
          <p:nvSpPr>
            <p:cNvPr id="3" name="Freeform 3"/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Freeform 10"/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1" name="Freeform 11"/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Freeform 12"/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3" name="Freeform 13"/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4" name="Freeform 14"/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3401582"/>
            <a:ext cx="7660526" cy="6885418"/>
          </a:xfrm>
          <a:custGeom>
            <a:avLst/>
            <a:gdLst/>
            <a:ahLst/>
            <a:cxnLst/>
            <a:rect l="l" t="t" r="r" b="b"/>
            <a:pathLst>
              <a:path w="7660526" h="6885418">
                <a:moveTo>
                  <a:pt x="0" y="0"/>
                </a:moveTo>
                <a:lnTo>
                  <a:pt x="7660526" y="0"/>
                </a:lnTo>
                <a:lnTo>
                  <a:pt x="7660526" y="6885418"/>
                </a:lnTo>
                <a:lnTo>
                  <a:pt x="0" y="688541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t="-10787" b="-130420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6" name="TextBox 16"/>
          <p:cNvSpPr txBox="1"/>
          <p:nvPr/>
        </p:nvSpPr>
        <p:spPr>
          <a:xfrm>
            <a:off x="6506193" y="1049157"/>
            <a:ext cx="5279163" cy="2098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140"/>
              </a:lnSpc>
              <a:spcBef>
                <a:spcPct val="0"/>
              </a:spcBef>
            </a:pPr>
            <a:r>
              <a:rPr lang="en-US" sz="12243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RRSS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7950" y="1869072"/>
            <a:ext cx="3424128" cy="127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6" dirty="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INSTAGRAM</a:t>
            </a:r>
          </a:p>
          <a:p>
            <a:pPr marL="0" lvl="0" indent="0" algn="ctr">
              <a:lnSpc>
                <a:spcPts val="5119"/>
              </a:lnSpc>
              <a:spcBef>
                <a:spcPct val="0"/>
              </a:spcBef>
            </a:pPr>
            <a:endParaRPr lang="en-US" sz="3656" dirty="0">
              <a:solidFill>
                <a:srgbClr val="000000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537987" y="3599970"/>
            <a:ext cx="4319726" cy="2574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Al cierre del 2024</a:t>
            </a:r>
          </a:p>
          <a:p>
            <a:pPr algn="ctr"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10 Seguidos </a:t>
            </a:r>
          </a:p>
          <a:p>
            <a:pPr algn="ctr">
              <a:lnSpc>
                <a:spcPts val="5119"/>
              </a:lnSpc>
            </a:pPr>
            <a:r>
              <a:rPr lang="en-US" sz="3656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100 seguidores</a:t>
            </a:r>
          </a:p>
          <a:p>
            <a:pPr marL="0" lvl="0" indent="0" algn="ctr">
              <a:lnSpc>
                <a:spcPts val="5119"/>
              </a:lnSpc>
              <a:spcBef>
                <a:spcPct val="0"/>
              </a:spcBef>
            </a:pPr>
            <a:endParaRPr lang="en-US" sz="3656">
              <a:solidFill>
                <a:srgbClr val="000000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606312" y="6295028"/>
            <a:ext cx="4251400" cy="399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6"/>
              </a:lnSpc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Del 1 de enero al 7 de abril 2025</a:t>
            </a:r>
          </a:p>
          <a:p>
            <a:pPr algn="ctr">
              <a:lnSpc>
                <a:spcPts val="6356"/>
              </a:lnSpc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11 seguidos</a:t>
            </a:r>
          </a:p>
          <a:p>
            <a:pPr algn="ctr">
              <a:lnSpc>
                <a:spcPts val="6356"/>
              </a:lnSpc>
            </a:pPr>
            <a:r>
              <a:rPr lang="en-US" sz="454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103 seguidores</a:t>
            </a:r>
          </a:p>
          <a:p>
            <a:pPr marL="0" lvl="0" indent="0" algn="ctr">
              <a:lnSpc>
                <a:spcPts val="6356"/>
              </a:lnSpc>
              <a:spcBef>
                <a:spcPct val="0"/>
              </a:spcBef>
            </a:pPr>
            <a:endParaRPr lang="en-US" sz="4540">
              <a:solidFill>
                <a:srgbClr val="000000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E8BC8D9D-1AE8-0B8D-B4E1-350FA0CC1422}"/>
              </a:ext>
            </a:extLst>
          </p:cNvPr>
          <p:cNvSpPr/>
          <p:nvPr/>
        </p:nvSpPr>
        <p:spPr>
          <a:xfrm>
            <a:off x="14578" y="-46551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F583C-6F95-6E7E-A3FE-35F0CF24C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B5BB4EA-8205-7E9F-909C-C714083E0636}"/>
              </a:ext>
            </a:extLst>
          </p:cNvPr>
          <p:cNvSpPr txBox="1"/>
          <p:nvPr/>
        </p:nvSpPr>
        <p:spPr>
          <a:xfrm>
            <a:off x="1545044" y="3381881"/>
            <a:ext cx="15011399" cy="19141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26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Otras Actividades a </a:t>
            </a:r>
            <a:r>
              <a:rPr lang="en-US" sz="8000" dirty="0" err="1">
                <a:solidFill>
                  <a:srgbClr val="000000"/>
                </a:solidFill>
                <a:latin typeface="Bright"/>
                <a:ea typeface="Bright"/>
                <a:cs typeface="Bright"/>
                <a:sym typeface="Bright"/>
              </a:rPr>
              <a:t>visibilizar</a:t>
            </a:r>
            <a:endParaRPr lang="en-US" sz="8000" dirty="0">
              <a:solidFill>
                <a:srgbClr val="000000"/>
              </a:solidFill>
              <a:latin typeface="Bright"/>
              <a:ea typeface="Bright"/>
              <a:cs typeface="Bright"/>
              <a:sym typeface="Bright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923D580-CDB6-4333-4EFD-3180BEF647B0}"/>
              </a:ext>
            </a:extLst>
          </p:cNvPr>
          <p:cNvGrpSpPr/>
          <p:nvPr/>
        </p:nvGrpSpPr>
        <p:grpSpPr>
          <a:xfrm>
            <a:off x="0" y="-1338110"/>
            <a:ext cx="18288000" cy="3268290"/>
            <a:chOff x="0" y="0"/>
            <a:chExt cx="24384000" cy="435772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CA19AF1-F82D-943C-47BD-C255CAF0360F}"/>
                </a:ext>
              </a:extLst>
            </p:cNvPr>
            <p:cNvSpPr/>
            <p:nvPr/>
          </p:nvSpPr>
          <p:spPr>
            <a:xfrm rot="-5400000">
              <a:off x="-782605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580FE9D-EC54-2CEC-EF84-65C7BDCE843C}"/>
                </a:ext>
              </a:extLst>
            </p:cNvPr>
            <p:cNvSpPr/>
            <p:nvPr/>
          </p:nvSpPr>
          <p:spPr>
            <a:xfrm rot="-5400000">
              <a:off x="1169512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452B0D3-1760-3EC9-92C5-6F50077789DE}"/>
                </a:ext>
              </a:extLst>
            </p:cNvPr>
            <p:cNvSpPr/>
            <p:nvPr/>
          </p:nvSpPr>
          <p:spPr>
            <a:xfrm rot="-5400000">
              <a:off x="3244288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243344F-8470-7567-544C-81FAE75DF29C}"/>
                </a:ext>
              </a:extLst>
            </p:cNvPr>
            <p:cNvSpPr/>
            <p:nvPr/>
          </p:nvSpPr>
          <p:spPr>
            <a:xfrm rot="-5400000">
              <a:off x="5315845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55C57F-9D33-948D-A434-D9275416B96D}"/>
                </a:ext>
              </a:extLst>
            </p:cNvPr>
            <p:cNvSpPr/>
            <p:nvPr/>
          </p:nvSpPr>
          <p:spPr>
            <a:xfrm rot="-5400000">
              <a:off x="7380819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803077A-4049-3318-44D3-9AB7AF03BBF5}"/>
                </a:ext>
              </a:extLst>
            </p:cNvPr>
            <p:cNvSpPr/>
            <p:nvPr/>
          </p:nvSpPr>
          <p:spPr>
            <a:xfrm rot="-5400000">
              <a:off x="9332936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2B5D501-3FCD-527F-7568-53B9D98B9E98}"/>
                </a:ext>
              </a:extLst>
            </p:cNvPr>
            <p:cNvSpPr/>
            <p:nvPr/>
          </p:nvSpPr>
          <p:spPr>
            <a:xfrm rot="-5400000">
              <a:off x="11407713" y="1506790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3539AC9-A95B-C06F-28F6-B1046B041553}"/>
                </a:ext>
              </a:extLst>
            </p:cNvPr>
            <p:cNvSpPr/>
            <p:nvPr/>
          </p:nvSpPr>
          <p:spPr>
            <a:xfrm rot="-5400000">
              <a:off x="13479270" y="782605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6AEC35C-BCD5-35BE-47E5-4442850ED516}"/>
                </a:ext>
              </a:extLst>
            </p:cNvPr>
            <p:cNvSpPr/>
            <p:nvPr/>
          </p:nvSpPr>
          <p:spPr>
            <a:xfrm rot="-5400000">
              <a:off x="15550827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803F3C4B-D4E1-6B4E-EDA3-A086DED8D454}"/>
                </a:ext>
              </a:extLst>
            </p:cNvPr>
            <p:cNvSpPr/>
            <p:nvPr/>
          </p:nvSpPr>
          <p:spPr>
            <a:xfrm rot="-5400000">
              <a:off x="17502944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5606874D-02DD-3903-C272-86E6AA032822}"/>
                </a:ext>
              </a:extLst>
            </p:cNvPr>
            <p:cNvSpPr/>
            <p:nvPr/>
          </p:nvSpPr>
          <p:spPr>
            <a:xfrm rot="-5400000">
              <a:off x="19577720" y="1622997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8" y="0"/>
                  </a:lnTo>
                  <a:lnTo>
                    <a:pt x="3517328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7DD4B262-6980-A867-379C-049DC4C2B433}"/>
                </a:ext>
              </a:extLst>
            </p:cNvPr>
            <p:cNvSpPr/>
            <p:nvPr/>
          </p:nvSpPr>
          <p:spPr>
            <a:xfrm rot="-5400000">
              <a:off x="21649278" y="898813"/>
              <a:ext cx="3517328" cy="1952117"/>
            </a:xfrm>
            <a:custGeom>
              <a:avLst/>
              <a:gdLst/>
              <a:ahLst/>
              <a:cxnLst/>
              <a:rect l="l" t="t" r="r" b="b"/>
              <a:pathLst>
                <a:path w="3517328" h="1952117">
                  <a:moveTo>
                    <a:pt x="0" y="0"/>
                  </a:moveTo>
                  <a:lnTo>
                    <a:pt x="3517327" y="0"/>
                  </a:lnTo>
                  <a:lnTo>
                    <a:pt x="3517327" y="1952117"/>
                  </a:lnTo>
                  <a:lnTo>
                    <a:pt x="0" y="1952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658E0987-9C8C-689D-0158-6D4CEAD078CC}"/>
              </a:ext>
            </a:extLst>
          </p:cNvPr>
          <p:cNvSpPr/>
          <p:nvPr/>
        </p:nvSpPr>
        <p:spPr>
          <a:xfrm>
            <a:off x="449243" y="166960"/>
            <a:ext cx="2928951" cy="888441"/>
          </a:xfrm>
          <a:custGeom>
            <a:avLst/>
            <a:gdLst/>
            <a:ahLst/>
            <a:cxnLst/>
            <a:rect l="l" t="t" r="r" b="b"/>
            <a:pathLst>
              <a:path w="3326187" h="1137833">
                <a:moveTo>
                  <a:pt x="0" y="0"/>
                </a:moveTo>
                <a:lnTo>
                  <a:pt x="3326187" y="0"/>
                </a:lnTo>
                <a:lnTo>
                  <a:pt x="3326187" y="1137834"/>
                </a:lnTo>
                <a:lnTo>
                  <a:pt x="0" y="113783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1917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425</Words>
  <Application>Microsoft Office PowerPoint</Application>
  <PresentationFormat>Personalizado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Open Sans</vt:lpstr>
      <vt:lpstr>Bright</vt:lpstr>
      <vt:lpstr>Arial</vt:lpstr>
      <vt:lpstr>Calibri</vt:lpstr>
      <vt:lpstr>Assistant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Conjunto</dc:title>
  <dc:creator>María Eugenia Ochoa Valencia</dc:creator>
  <cp:lastModifiedBy>Administración y Comunicaciones MCP</cp:lastModifiedBy>
  <cp:revision>6</cp:revision>
  <dcterms:created xsi:type="dcterms:W3CDTF">2006-08-16T00:00:00Z</dcterms:created>
  <dcterms:modified xsi:type="dcterms:W3CDTF">2025-04-08T15:25:35Z</dcterms:modified>
  <dc:identifier>DAGj-OuGIdU</dc:identifier>
</cp:coreProperties>
</file>