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WMwhZ17IZlnSnYQOQNe+bqWEc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Relationship Id="rId8" Type="http://schemas.openxmlformats.org/officeDocument/2006/relationships/image" Target="../media/image1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640466"/>
            <a:ext cx="139959" cy="323654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1523997" y="2606201"/>
            <a:ext cx="9144000" cy="226295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50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0" i="0" lang="es-EC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s-EC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s-EC" sz="5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Comité de Selección de Innovaciones</a:t>
            </a:r>
            <a:br>
              <a:rPr b="0" i="0" lang="es-EC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0" i="0" lang="es-EC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Proyecto Regional Fondo Mundial VIH – América Latina (2025-2028)</a:t>
            </a:r>
            <a:br>
              <a:rPr b="0" i="0" lang="es-EC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320685" y="475462"/>
            <a:ext cx="5550623" cy="3122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126755" y="195945"/>
            <a:ext cx="802432" cy="802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21936" y="1072896"/>
            <a:ext cx="6955714" cy="3925824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0"/>
          <p:cNvSpPr/>
          <p:nvPr/>
        </p:nvSpPr>
        <p:spPr>
          <a:xfrm>
            <a:off x="4861885" y="1072896"/>
            <a:ext cx="227581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C" sz="5400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Gracias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740229" y="2079527"/>
            <a:ext cx="10447175" cy="3964442"/>
          </a:xfrm>
          <a:prstGeom prst="round2Diag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s-EC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Participación activa de la sociedad civil en apoyo a las acciones de la Respuesta Nacional al VIH en cada país.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s-EC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Busca acelerar la adopción de innovaciones comunitarias en VIH, superando barreras de acceso, estigma y discriminación.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>
            <p:ph type="title"/>
          </p:nvPr>
        </p:nvSpPr>
        <p:spPr>
          <a:xfrm>
            <a:off x="877728" y="1231065"/>
            <a:ext cx="8168640" cy="914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C"/>
              <a:t>Visión del proyecto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>
            <p:ph type="title"/>
          </p:nvPr>
        </p:nvSpPr>
        <p:spPr>
          <a:xfrm>
            <a:off x="1103077" y="883072"/>
            <a:ext cx="81686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es-EC" sz="4000"/>
              <a:t>Innovaciones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255799" y="1997438"/>
            <a:ext cx="7380733" cy="38706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>
            <p:ph type="title"/>
          </p:nvPr>
        </p:nvSpPr>
        <p:spPr>
          <a:xfrm>
            <a:off x="972249" y="1248721"/>
            <a:ext cx="8168640" cy="914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C"/>
              <a:t>Identificación de innovaciones</a:t>
            </a: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849086" y="2011681"/>
            <a:ext cx="10809514" cy="3681984"/>
          </a:xfrm>
          <a:prstGeom prst="snip2Same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 txBox="1"/>
          <p:nvPr>
            <p:ph idx="1" type="body"/>
          </p:nvPr>
        </p:nvSpPr>
        <p:spPr>
          <a:xfrm>
            <a:off x="1155441" y="2393776"/>
            <a:ext cx="9881118" cy="3153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s-EC" sz="3200"/>
              <a:t>Para garantizar que las innovaciones contribuyan directamente a fortalecer la respuesta nacional, se ha identificado un proceso de priorización, convocatoria, selección y ejecución de las mismas.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s-EC" sz="3200"/>
              <a:t>La conformación  de comités de innovaciones permitirá un proceso transparente, participativo para la selección de las propuestas innovativas.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/>
          <p:nvPr>
            <p:ph type="title"/>
          </p:nvPr>
        </p:nvSpPr>
        <p:spPr>
          <a:xfrm>
            <a:off x="1103077" y="883072"/>
            <a:ext cx="81686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es-EC" sz="4000"/>
              <a:t>Principales hitos</a:t>
            </a:r>
            <a:endParaRPr/>
          </a:p>
        </p:txBody>
      </p:sp>
      <p:pic>
        <p:nvPicPr>
          <p:cNvPr id="133" name="Google Shape;133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103077" y="1767595"/>
            <a:ext cx="9985845" cy="4215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6"/>
          <p:cNvSpPr txBox="1"/>
          <p:nvPr>
            <p:ph type="title"/>
          </p:nvPr>
        </p:nvSpPr>
        <p:spPr>
          <a:xfrm>
            <a:off x="972249" y="1248721"/>
            <a:ext cx="8168640" cy="914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C"/>
              <a:t>Objetivo del comité:</a:t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849086" y="2163121"/>
            <a:ext cx="10809514" cy="3236539"/>
          </a:xfrm>
          <a:prstGeom prst="snip2Same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 txBox="1"/>
          <p:nvPr>
            <p:ph idx="1" type="body"/>
          </p:nvPr>
        </p:nvSpPr>
        <p:spPr>
          <a:xfrm>
            <a:off x="1155441" y="2724988"/>
            <a:ext cx="9881118" cy="17670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C"/>
              <a:t>Garantizar un proceso transparente, participativo y basado en evidencia para seleccionar innovaciones que mejoren la disponibilidad, accesibilidad, asequibilidad y calidad de los servicios de prevención y pruebas del VIH para poblaciones clave.</a:t>
            </a:r>
            <a:endParaRPr/>
          </a:p>
        </p:txBody>
      </p:sp>
      <p:sp>
        <p:nvSpPr>
          <p:cNvPr id="146" name="Google Shape;146;p6"/>
          <p:cNvSpPr txBox="1"/>
          <p:nvPr/>
        </p:nvSpPr>
        <p:spPr>
          <a:xfrm>
            <a:off x="5344886" y="4468479"/>
            <a:ext cx="994682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C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🎯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7"/>
          <p:cNvSpPr txBox="1"/>
          <p:nvPr>
            <p:ph type="title"/>
          </p:nvPr>
        </p:nvSpPr>
        <p:spPr>
          <a:xfrm>
            <a:off x="2974848" y="91540"/>
            <a:ext cx="81686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C"/>
              <a:t>Funciones del Comité</a:t>
            </a:r>
            <a:endParaRPr/>
          </a:p>
        </p:txBody>
      </p:sp>
      <p:grpSp>
        <p:nvGrpSpPr>
          <p:cNvPr id="157" name="Google Shape;157;p7"/>
          <p:cNvGrpSpPr/>
          <p:nvPr/>
        </p:nvGrpSpPr>
        <p:grpSpPr>
          <a:xfrm>
            <a:off x="-3488800" y="826204"/>
            <a:ext cx="12060216" cy="6145656"/>
            <a:chOff x="-5146414" y="-790515"/>
            <a:chExt cx="12060216" cy="6145656"/>
          </a:xfrm>
        </p:grpSpPr>
        <p:sp>
          <p:nvSpPr>
            <p:cNvPr id="158" name="Google Shape;158;p7"/>
            <p:cNvSpPr/>
            <p:nvPr/>
          </p:nvSpPr>
          <p:spPr>
            <a:xfrm>
              <a:off x="-5146414" y="-790515"/>
              <a:ext cx="6145656" cy="6145656"/>
            </a:xfrm>
            <a:prstGeom prst="blockArc">
              <a:avLst>
                <a:gd fmla="val 18900000" name="adj1"/>
                <a:gd fmla="val 2700000" name="adj2"/>
                <a:gd fmla="val 351" name="adj3"/>
              </a:avLst>
            </a:pr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367350" y="240373"/>
              <a:ext cx="6546451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7"/>
            <p:cNvSpPr txBox="1"/>
            <p:nvPr/>
          </p:nvSpPr>
          <p:spPr>
            <a:xfrm>
              <a:off x="367350" y="240373"/>
              <a:ext cx="6546451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Calibri"/>
                <a:buNone/>
              </a:pPr>
              <a:r>
                <a:rPr lang="es-EC" sz="1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Priorización de las brechas del país en aporte a la respuesta nacional de VIH</a:t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7"/>
            <p:cNvSpPr/>
            <p:nvPr/>
          </p:nvSpPr>
          <p:spPr>
            <a:xfrm>
              <a:off x="66998" y="180302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762647" y="961127"/>
              <a:ext cx="6151155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7"/>
            <p:cNvSpPr txBox="1"/>
            <p:nvPr/>
          </p:nvSpPr>
          <p:spPr>
            <a:xfrm>
              <a:off x="762647" y="961127"/>
              <a:ext cx="6151155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Calibri"/>
                <a:buNone/>
              </a:pPr>
              <a:r>
                <a:rPr lang="es-EC" sz="1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Implementar el proceso nacional de convocatoria (TDRs, criterios de evaluación, difusión) </a:t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462294" y="901056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943406" y="1681881"/>
              <a:ext cx="5970396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7"/>
            <p:cNvSpPr txBox="1"/>
            <p:nvPr/>
          </p:nvSpPr>
          <p:spPr>
            <a:xfrm>
              <a:off x="943406" y="1681881"/>
              <a:ext cx="5970396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Calibri"/>
                <a:buNone/>
              </a:pPr>
              <a:r>
                <a:rPr lang="es-EC" sz="1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Evaluar y seleccionar de innovaciones ganadoras</a:t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643054" y="1621811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943406" y="2402179"/>
              <a:ext cx="5970396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7"/>
            <p:cNvSpPr txBox="1"/>
            <p:nvPr/>
          </p:nvSpPr>
          <p:spPr>
            <a:xfrm>
              <a:off x="943406" y="2402179"/>
              <a:ext cx="5970396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Calibri"/>
                <a:buNone/>
              </a:pPr>
              <a:r>
                <a:rPr lang="es-EC" sz="1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Seguimiento a la implementación de las innovaciones ganadoras y recomendaciones</a:t>
              </a:r>
              <a:endParaRPr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643054" y="2342109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762647" y="3122933"/>
              <a:ext cx="6151155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7"/>
            <p:cNvSpPr txBox="1"/>
            <p:nvPr/>
          </p:nvSpPr>
          <p:spPr>
            <a:xfrm>
              <a:off x="762647" y="3122933"/>
              <a:ext cx="6151155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s-EC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Gestionar conflictos de interés</a:t>
              </a:r>
              <a:endParaRPr/>
            </a:p>
          </p:txBody>
        </p:sp>
        <p:sp>
          <p:nvSpPr>
            <p:cNvPr id="173" name="Google Shape;173;p7"/>
            <p:cNvSpPr/>
            <p:nvPr/>
          </p:nvSpPr>
          <p:spPr>
            <a:xfrm>
              <a:off x="462294" y="3062863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367350" y="3843688"/>
              <a:ext cx="6546451" cy="480563"/>
            </a:xfrm>
            <a:prstGeom prst="rect">
              <a:avLst/>
            </a:prstGeom>
            <a:noFill/>
            <a:ln cap="flat" cmpd="sng" w="57150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 txBox="1"/>
            <p:nvPr/>
          </p:nvSpPr>
          <p:spPr>
            <a:xfrm>
              <a:off x="367350" y="3843688"/>
              <a:ext cx="6546451" cy="4805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0625" lIns="381425" spcFirstLastPara="1" rIns="40625" wrap="square" tIns="406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s-EC" sz="1600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Documentar todas las decisiones y acuerdos</a:t>
              </a:r>
              <a:r>
                <a:rPr lang="es-EC" sz="1600" u="sng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6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66998" y="3783617"/>
              <a:ext cx="600704" cy="600704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7" name="Google Shape;177;p7"/>
          <p:cNvSpPr txBox="1"/>
          <p:nvPr/>
        </p:nvSpPr>
        <p:spPr>
          <a:xfrm>
            <a:off x="612634" y="3613084"/>
            <a:ext cx="12852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FUNCIONES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8"/>
          <p:cNvSpPr txBox="1"/>
          <p:nvPr>
            <p:ph type="title"/>
          </p:nvPr>
        </p:nvSpPr>
        <p:spPr>
          <a:xfrm>
            <a:off x="2974848" y="91540"/>
            <a:ext cx="81686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C"/>
              <a:t>Composición y Perfil de Miembros</a:t>
            </a:r>
            <a:endParaRPr/>
          </a:p>
        </p:txBody>
      </p:sp>
      <p:sp>
        <p:nvSpPr>
          <p:cNvPr id="188" name="Google Shape;188;p8"/>
          <p:cNvSpPr txBox="1"/>
          <p:nvPr>
            <p:ph idx="1" type="body"/>
          </p:nvPr>
        </p:nvSpPr>
        <p:spPr>
          <a:xfrm>
            <a:off x="838200" y="1417104"/>
            <a:ext cx="10747248" cy="47598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Composición: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Representante del Programa Nacional de VIH. (*)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Representantes de Sociedad Civil y poblaciones clave.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Representantes de agencias de cooperación técnica.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Delegado del Subreceptor (en calidad de observador, sin voz, ni voto).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Representantes del RP  de subvenciones nacionales (</a:t>
            </a:r>
            <a:r>
              <a:rPr lang="es-EC" sz="2600"/>
              <a:t>cuando no sea parte de ninguna de las instancias antes descritas</a:t>
            </a:r>
            <a:r>
              <a:rPr lang="es-EC" sz="3200"/>
              <a:t>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Perfil: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Experiencia mínima de 3 años en VIH, salud pública o derechos humanos.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Conocimiento del contexto local y poblaciones clave.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Compromiso con equidad, participación y transparencia.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92681"/>
            <a:ext cx="12192000" cy="37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-9331" y="1535947"/>
            <a:ext cx="139959" cy="3236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045889" y="746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42581" y="5787221"/>
            <a:ext cx="698240" cy="698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209" y="-122172"/>
            <a:ext cx="3116425" cy="1752988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9"/>
          <p:cNvSpPr txBox="1"/>
          <p:nvPr>
            <p:ph type="title"/>
          </p:nvPr>
        </p:nvSpPr>
        <p:spPr>
          <a:xfrm>
            <a:off x="2974848" y="91540"/>
            <a:ext cx="81686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s-EC" sz="3600"/>
              <a:t>Funcionamiento y Productos Esperados</a:t>
            </a:r>
            <a:endParaRPr/>
          </a:p>
        </p:txBody>
      </p:sp>
      <p:sp>
        <p:nvSpPr>
          <p:cNvPr id="199" name="Google Shape;199;p9"/>
          <p:cNvSpPr txBox="1"/>
          <p:nvPr>
            <p:ph idx="1" type="body"/>
          </p:nvPr>
        </p:nvSpPr>
        <p:spPr>
          <a:xfrm>
            <a:off x="393129" y="1417103"/>
            <a:ext cx="10515600" cy="44701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Funcionamiento: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• </a:t>
            </a:r>
            <a:r>
              <a:rPr lang="es-EC" sz="3200"/>
              <a:t>Decisiones por consenso o mayoría simple.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• </a:t>
            </a:r>
            <a:r>
              <a:rPr lang="es-EC" sz="3200"/>
              <a:t>Delegación a la reuniones con documento escrito.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Reuniones comunicadas con 10 días hábiles de antelación.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Firma de Declaración de Conflicto de Interés.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Confidencialidad en deliberaciones.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Productos: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C" sz="3200"/>
              <a:t>• </a:t>
            </a:r>
            <a:r>
              <a:rPr lang="es-EC" sz="3200"/>
              <a:t>Actas de reunión con evaluaciones y justificaciones.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Informes.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C" sz="3200"/>
              <a:t>• Registro de buenas prácticas y lecciones aprendidas.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2025-04-11T15:19:26Z</dcterms:created>
  <dc:creator>Amira Herdoiza</dc:creator>
</cp:coreProperties>
</file>