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5"/>
  </p:notesMasterIdLst>
  <p:sldIdLst>
    <p:sldId id="455" r:id="rId6"/>
    <p:sldId id="259" r:id="rId7"/>
    <p:sldId id="257" r:id="rId8"/>
    <p:sldId id="452" r:id="rId9"/>
    <p:sldId id="460" r:id="rId10"/>
    <p:sldId id="461" r:id="rId11"/>
    <p:sldId id="459" r:id="rId12"/>
    <p:sldId id="456" r:id="rId13"/>
    <p:sldId id="457" r:id="rId14"/>
    <p:sldId id="458" r:id="rId15"/>
    <p:sldId id="260" r:id="rId16"/>
    <p:sldId id="453" r:id="rId17"/>
    <p:sldId id="454" r:id="rId18"/>
    <p:sldId id="439" r:id="rId19"/>
    <p:sldId id="440" r:id="rId20"/>
    <p:sldId id="445" r:id="rId21"/>
    <p:sldId id="266" r:id="rId22"/>
    <p:sldId id="448" r:id="rId23"/>
    <p:sldId id="432" r:id="rId24"/>
    <p:sldId id="446" r:id="rId25"/>
    <p:sldId id="267" r:id="rId26"/>
    <p:sldId id="449" r:id="rId27"/>
    <p:sldId id="451" r:id="rId28"/>
    <p:sldId id="462" r:id="rId29"/>
    <p:sldId id="450" r:id="rId30"/>
    <p:sldId id="442" r:id="rId31"/>
    <p:sldId id="309" r:id="rId32"/>
    <p:sldId id="274" r:id="rId33"/>
    <p:sldId id="441" r:id="rId34"/>
    <p:sldId id="261" r:id="rId35"/>
    <p:sldId id="278" r:id="rId36"/>
    <p:sldId id="264" r:id="rId37"/>
    <p:sldId id="314" r:id="rId38"/>
    <p:sldId id="322" r:id="rId39"/>
    <p:sldId id="268" r:id="rId40"/>
    <p:sldId id="273" r:id="rId41"/>
    <p:sldId id="280" r:id="rId42"/>
    <p:sldId id="443" r:id="rId43"/>
    <p:sldId id="42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34F040-1A37-FD95-6A51-60CED7EAD74B}" name="FEIZZADEH, Ali" initials="FA" userId="S::feizzadeha@unaids.org::aec22055-d006-4aea-9575-88a1b1b72eba" providerId="AD"/>
  <p188:author id="{105DEFB9-64C4-A5B0-7C41-048DE076BFE9}" name="BENDAUD, Victoria" initials="VB" userId="S::Bendaudv@unaids.org::5a8e11e3-7a89-4c80-be27-a76c091146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8FC72E-69B0-4CC5-9FBC-CA87C0D98392}" type="datetimeFigureOut">
              <a:rPr lang="en-US" smtClean="0"/>
              <a:t>2/19/2026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A3996-431F-4763-BBA2-1AC17E1CD2CA}" type="slidenum">
              <a:rPr lang="en-US" smtClean="0"/>
              <a:t>‹Nº›</a:t>
            </a:fld>
            <a:endParaRPr lang="en-US"/>
          </a:p>
        </p:txBody>
      </p:sp>
    </p:spTree>
    <p:extLst>
      <p:ext uri="{BB962C8B-B14F-4D97-AF65-F5344CB8AC3E}">
        <p14:creationId xmlns:p14="http://schemas.microsoft.com/office/powerpoint/2010/main" val="1389086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659616-E921-41D3-9E36-7E9FC31D8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462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44EA3996-431F-4763-BBA2-1AC17E1CD2CA}" type="slidenum">
              <a:rPr lang="en-US" smtClean="0"/>
              <a:t>8</a:t>
            </a:fld>
            <a:endParaRPr lang="en-US"/>
          </a:p>
        </p:txBody>
      </p:sp>
    </p:spTree>
    <p:extLst>
      <p:ext uri="{BB962C8B-B14F-4D97-AF65-F5344CB8AC3E}">
        <p14:creationId xmlns:p14="http://schemas.microsoft.com/office/powerpoint/2010/main" val="2433274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7FF28B57-7CA1-44D4-B1EB-636A058452A4}" type="slidenum">
              <a:rPr lang="en-CH" smtClean="0"/>
              <a:t>16</a:t>
            </a:fld>
            <a:endParaRPr lang="en-CH"/>
          </a:p>
        </p:txBody>
      </p:sp>
    </p:spTree>
    <p:extLst>
      <p:ext uri="{BB962C8B-B14F-4D97-AF65-F5344CB8AC3E}">
        <p14:creationId xmlns:p14="http://schemas.microsoft.com/office/powerpoint/2010/main" val="3945253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6BF94-66D4-4349-8181-31BE566EC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A9AD94-8592-4462-B73E-6701720D05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0D74B1-7012-389C-BA7D-D48CF572AFCF}"/>
              </a:ext>
            </a:extLst>
          </p:cNvPr>
          <p:cNvSpPr>
            <a:spLocks noGrp="1"/>
          </p:cNvSpPr>
          <p:nvPr>
            <p:ph type="body" idx="1"/>
          </p:nvPr>
        </p:nvSpPr>
        <p:spPr/>
        <p:txBody>
          <a:bodyPr/>
          <a:lstStyle/>
          <a:p>
            <a:endParaRPr lang="en-CH"/>
          </a:p>
        </p:txBody>
      </p:sp>
      <p:sp>
        <p:nvSpPr>
          <p:cNvPr id="4" name="Slide Number Placeholder 3">
            <a:extLst>
              <a:ext uri="{FF2B5EF4-FFF2-40B4-BE49-F238E27FC236}">
                <a16:creationId xmlns:a16="http://schemas.microsoft.com/office/drawing/2014/main" id="{CBF8CEE6-6458-5369-8AF6-8AA09D5B3803}"/>
              </a:ext>
            </a:extLst>
          </p:cNvPr>
          <p:cNvSpPr>
            <a:spLocks noGrp="1"/>
          </p:cNvSpPr>
          <p:nvPr>
            <p:ph type="sldNum" sz="quarter" idx="5"/>
          </p:nvPr>
        </p:nvSpPr>
        <p:spPr/>
        <p:txBody>
          <a:bodyPr/>
          <a:lstStyle/>
          <a:p>
            <a:fld id="{7FF28B57-7CA1-44D4-B1EB-636A058452A4}" type="slidenum">
              <a:rPr lang="en-CH" smtClean="0"/>
              <a:t>19</a:t>
            </a:fld>
            <a:endParaRPr lang="en-CH"/>
          </a:p>
        </p:txBody>
      </p:sp>
    </p:spTree>
    <p:extLst>
      <p:ext uri="{BB962C8B-B14F-4D97-AF65-F5344CB8AC3E}">
        <p14:creationId xmlns:p14="http://schemas.microsoft.com/office/powerpoint/2010/main" val="4025129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56574D6E-CED9-45C6-BB95-1C7D7FECCA8D}" type="slidenum">
              <a:rPr lang="en-CH" smtClean="0"/>
              <a:t>28</a:t>
            </a:fld>
            <a:endParaRPr lang="en-CH"/>
          </a:p>
        </p:txBody>
      </p:sp>
    </p:spTree>
    <p:extLst>
      <p:ext uri="{BB962C8B-B14F-4D97-AF65-F5344CB8AC3E}">
        <p14:creationId xmlns:p14="http://schemas.microsoft.com/office/powerpoint/2010/main" val="3168565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2ED08BAB-4BF3-4FBE-904F-415ADABEB5F0}" type="slidenum">
              <a:rPr lang="en-CH" smtClean="0"/>
              <a:t>32</a:t>
            </a:fld>
            <a:endParaRPr lang="en-CH"/>
          </a:p>
        </p:txBody>
      </p:sp>
    </p:spTree>
    <p:extLst>
      <p:ext uri="{BB962C8B-B14F-4D97-AF65-F5344CB8AC3E}">
        <p14:creationId xmlns:p14="http://schemas.microsoft.com/office/powerpoint/2010/main" val="2531575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08BAB-4BF3-4FBE-904F-415ADABEB5F0}"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0619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566A3D1B-7421-4FB6-A6A3-BAB5F5833BAF}" type="slidenum">
              <a:rPr lang="en-CH" smtClean="0"/>
              <a:t>39</a:t>
            </a:fld>
            <a:endParaRPr lang="en-CH"/>
          </a:p>
        </p:txBody>
      </p:sp>
    </p:spTree>
    <p:extLst>
      <p:ext uri="{BB962C8B-B14F-4D97-AF65-F5344CB8AC3E}">
        <p14:creationId xmlns:p14="http://schemas.microsoft.com/office/powerpoint/2010/main" val="257358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3688-DADB-2A95-253B-7B30890D7B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00727E-F4E4-2F97-B820-7816503B65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A13B40-D1F7-726A-5149-4387574BDAA5}"/>
              </a:ext>
            </a:extLst>
          </p:cNvPr>
          <p:cNvSpPr>
            <a:spLocks noGrp="1"/>
          </p:cNvSpPr>
          <p:nvPr>
            <p:ph type="dt" sz="half" idx="10"/>
          </p:nvPr>
        </p:nvSpPr>
        <p:spPr/>
        <p:txBody>
          <a:bodyPr/>
          <a:lstStyle/>
          <a:p>
            <a:fld id="{7A056923-F803-4A0E-B43A-08B94B1EBDD6}" type="datetimeFigureOut">
              <a:rPr lang="en-US" smtClean="0"/>
              <a:t>2/19/2026</a:t>
            </a:fld>
            <a:endParaRPr lang="en-US"/>
          </a:p>
        </p:txBody>
      </p:sp>
      <p:sp>
        <p:nvSpPr>
          <p:cNvPr id="5" name="Footer Placeholder 4">
            <a:extLst>
              <a:ext uri="{FF2B5EF4-FFF2-40B4-BE49-F238E27FC236}">
                <a16:creationId xmlns:a16="http://schemas.microsoft.com/office/drawing/2014/main" id="{5181F3C8-EF38-E22C-03AD-C1974CEED5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472B1-8650-79DE-BC9E-79C14572DA99}"/>
              </a:ext>
            </a:extLst>
          </p:cNvPr>
          <p:cNvSpPr>
            <a:spLocks noGrp="1"/>
          </p:cNvSpPr>
          <p:nvPr>
            <p:ph type="sldNum" sz="quarter" idx="12"/>
          </p:nvPr>
        </p:nvSpPr>
        <p:spPr/>
        <p:txBody>
          <a:bodyPr/>
          <a:lstStyle/>
          <a:p>
            <a:fld id="{BB515E26-BFAD-4ADB-956F-8AEB2A05B0A3}" type="slidenum">
              <a:rPr lang="en-US" smtClean="0"/>
              <a:t>‹Nº›</a:t>
            </a:fld>
            <a:endParaRPr lang="en-US"/>
          </a:p>
        </p:txBody>
      </p:sp>
    </p:spTree>
    <p:extLst>
      <p:ext uri="{BB962C8B-B14F-4D97-AF65-F5344CB8AC3E}">
        <p14:creationId xmlns:p14="http://schemas.microsoft.com/office/powerpoint/2010/main" val="171231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1C72-5729-5C64-FA3F-652D90A54C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5E5BC8-5685-AABA-C8F8-F76E900584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3217B-0ED4-D6D8-D13B-A1B00722BF97}"/>
              </a:ext>
            </a:extLst>
          </p:cNvPr>
          <p:cNvSpPr>
            <a:spLocks noGrp="1"/>
          </p:cNvSpPr>
          <p:nvPr>
            <p:ph type="dt" sz="half" idx="10"/>
          </p:nvPr>
        </p:nvSpPr>
        <p:spPr/>
        <p:txBody>
          <a:bodyPr/>
          <a:lstStyle/>
          <a:p>
            <a:fld id="{7A056923-F803-4A0E-B43A-08B94B1EBDD6}" type="datetimeFigureOut">
              <a:rPr lang="en-US" smtClean="0"/>
              <a:t>2/19/2026</a:t>
            </a:fld>
            <a:endParaRPr lang="en-US"/>
          </a:p>
        </p:txBody>
      </p:sp>
      <p:sp>
        <p:nvSpPr>
          <p:cNvPr id="5" name="Footer Placeholder 4">
            <a:extLst>
              <a:ext uri="{FF2B5EF4-FFF2-40B4-BE49-F238E27FC236}">
                <a16:creationId xmlns:a16="http://schemas.microsoft.com/office/drawing/2014/main" id="{9A61F508-1455-9921-372C-FDE9B7809A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73FD3-8B6E-9B4F-305D-340416266195}"/>
              </a:ext>
            </a:extLst>
          </p:cNvPr>
          <p:cNvSpPr>
            <a:spLocks noGrp="1"/>
          </p:cNvSpPr>
          <p:nvPr>
            <p:ph type="sldNum" sz="quarter" idx="12"/>
          </p:nvPr>
        </p:nvSpPr>
        <p:spPr/>
        <p:txBody>
          <a:bodyPr/>
          <a:lstStyle/>
          <a:p>
            <a:fld id="{BB515E26-BFAD-4ADB-956F-8AEB2A05B0A3}" type="slidenum">
              <a:rPr lang="en-US" smtClean="0"/>
              <a:t>‹Nº›</a:t>
            </a:fld>
            <a:endParaRPr lang="en-US"/>
          </a:p>
        </p:txBody>
      </p:sp>
    </p:spTree>
    <p:extLst>
      <p:ext uri="{BB962C8B-B14F-4D97-AF65-F5344CB8AC3E}">
        <p14:creationId xmlns:p14="http://schemas.microsoft.com/office/powerpoint/2010/main" val="1487225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46E803-BF04-C3F7-7D3E-C1BEF64DD9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CB3272-8F76-3743-3F0B-451C0CAB29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01C8B3-543A-42B0-F2AA-FDA7EE6B35DB}"/>
              </a:ext>
            </a:extLst>
          </p:cNvPr>
          <p:cNvSpPr>
            <a:spLocks noGrp="1"/>
          </p:cNvSpPr>
          <p:nvPr>
            <p:ph type="dt" sz="half" idx="10"/>
          </p:nvPr>
        </p:nvSpPr>
        <p:spPr/>
        <p:txBody>
          <a:bodyPr/>
          <a:lstStyle/>
          <a:p>
            <a:fld id="{7A056923-F803-4A0E-B43A-08B94B1EBDD6}" type="datetimeFigureOut">
              <a:rPr lang="en-US" smtClean="0"/>
              <a:t>2/19/2026</a:t>
            </a:fld>
            <a:endParaRPr lang="en-US"/>
          </a:p>
        </p:txBody>
      </p:sp>
      <p:sp>
        <p:nvSpPr>
          <p:cNvPr id="5" name="Footer Placeholder 4">
            <a:extLst>
              <a:ext uri="{FF2B5EF4-FFF2-40B4-BE49-F238E27FC236}">
                <a16:creationId xmlns:a16="http://schemas.microsoft.com/office/drawing/2014/main" id="{F857F246-FDD2-6D55-6F1C-21A6B5704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ED2A0-CC79-C058-6BD8-778D74C9DE7C}"/>
              </a:ext>
            </a:extLst>
          </p:cNvPr>
          <p:cNvSpPr>
            <a:spLocks noGrp="1"/>
          </p:cNvSpPr>
          <p:nvPr>
            <p:ph type="sldNum" sz="quarter" idx="12"/>
          </p:nvPr>
        </p:nvSpPr>
        <p:spPr/>
        <p:txBody>
          <a:bodyPr/>
          <a:lstStyle/>
          <a:p>
            <a:fld id="{BB515E26-BFAD-4ADB-956F-8AEB2A05B0A3}" type="slidenum">
              <a:rPr lang="en-US" smtClean="0"/>
              <a:t>‹Nº›</a:t>
            </a:fld>
            <a:endParaRPr lang="en-US"/>
          </a:p>
        </p:txBody>
      </p:sp>
    </p:spTree>
    <p:extLst>
      <p:ext uri="{BB962C8B-B14F-4D97-AF65-F5344CB8AC3E}">
        <p14:creationId xmlns:p14="http://schemas.microsoft.com/office/powerpoint/2010/main" val="243971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2411215" y="6356349"/>
            <a:ext cx="1371600" cy="365125"/>
          </a:xfrm>
        </p:spPr>
        <p:txBody>
          <a:bodyPr/>
          <a:lstStyle>
            <a:lvl1pPr algn="r">
              <a:defRPr/>
            </a:lvl1pPr>
          </a:lstStyle>
          <a:p>
            <a:pPr algn="r"/>
            <a:r>
              <a:rPr lang="en-US"/>
              <a:t>27 October 2020</a:t>
            </a:r>
          </a:p>
        </p:txBody>
      </p:sp>
      <p:sp>
        <p:nvSpPr>
          <p:cNvPr id="5" name="Footer Placeholder 4"/>
          <p:cNvSpPr>
            <a:spLocks noGrp="1"/>
          </p:cNvSpPr>
          <p:nvPr>
            <p:ph type="ftr" sz="quarter" idx="11"/>
          </p:nvPr>
        </p:nvSpPr>
        <p:spPr/>
        <p:txBody>
          <a:bodyPr/>
          <a:lstStyle>
            <a:lvl1pPr>
              <a:defRPr/>
            </a:lvl1pPr>
          </a:lstStyle>
          <a:p>
            <a:r>
              <a:rPr lang="en-US"/>
              <a:t>2021 HIV Estimates</a:t>
            </a:r>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a:p>
        </p:txBody>
      </p:sp>
      <p:pic>
        <p:nvPicPr>
          <p:cNvPr id="9" name="Picture 8" descr="A drawing of a person&#10;&#10;Description automatically generated">
            <a:extLst>
              <a:ext uri="{FF2B5EF4-FFF2-40B4-BE49-F238E27FC236}">
                <a16:creationId xmlns:a16="http://schemas.microsoft.com/office/drawing/2014/main" id="{6B19407E-735D-4378-94C5-F2663C5558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153078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a:p>
        </p:txBody>
      </p:sp>
      <p:pic>
        <p:nvPicPr>
          <p:cNvPr id="4" name="Picture 3" descr="A drawing of a person&#10;&#10;Description automatically generated">
            <a:extLst>
              <a:ext uri="{FF2B5EF4-FFF2-40B4-BE49-F238E27FC236}">
                <a16:creationId xmlns:a16="http://schemas.microsoft.com/office/drawing/2014/main" id="{58C094B6-EE20-4452-A30A-57A26827F7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3729417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a:p>
        </p:txBody>
      </p:sp>
    </p:spTree>
    <p:extLst>
      <p:ext uri="{BB962C8B-B14F-4D97-AF65-F5344CB8AC3E}">
        <p14:creationId xmlns:p14="http://schemas.microsoft.com/office/powerpoint/2010/main" val="2431042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2/19/2026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a:p>
        </p:txBody>
      </p:sp>
    </p:spTree>
    <p:extLst>
      <p:ext uri="{BB962C8B-B14F-4D97-AF65-F5344CB8AC3E}">
        <p14:creationId xmlns:p14="http://schemas.microsoft.com/office/powerpoint/2010/main" val="1831033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2/19/2026</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‹Nº›</a:t>
            </a:fld>
            <a:endParaRPr lang="en-US"/>
          </a:p>
        </p:txBody>
      </p:sp>
    </p:spTree>
    <p:extLst>
      <p:ext uri="{BB962C8B-B14F-4D97-AF65-F5344CB8AC3E}">
        <p14:creationId xmlns:p14="http://schemas.microsoft.com/office/powerpoint/2010/main" val="2501318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2/19/2026</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‹Nº›</a:t>
            </a:fld>
            <a:endParaRPr lang="en-US"/>
          </a:p>
        </p:txBody>
      </p:sp>
    </p:spTree>
    <p:extLst>
      <p:ext uri="{BB962C8B-B14F-4D97-AF65-F5344CB8AC3E}">
        <p14:creationId xmlns:p14="http://schemas.microsoft.com/office/powerpoint/2010/main" val="4251076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a:p>
        </p:txBody>
      </p:sp>
    </p:spTree>
    <p:extLst>
      <p:ext uri="{BB962C8B-B14F-4D97-AF65-F5344CB8AC3E}">
        <p14:creationId xmlns:p14="http://schemas.microsoft.com/office/powerpoint/2010/main" val="479989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2/19/2026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a:p>
        </p:txBody>
      </p:sp>
    </p:spTree>
    <p:extLst>
      <p:ext uri="{BB962C8B-B14F-4D97-AF65-F5344CB8AC3E}">
        <p14:creationId xmlns:p14="http://schemas.microsoft.com/office/powerpoint/2010/main" val="3257313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C48A9-F0C8-0798-A96E-24415CEF5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07D6A8-EA6E-AFD7-70B2-BD6ABECC72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CAC84-EC22-3B0E-65F7-562F25A9785E}"/>
              </a:ext>
            </a:extLst>
          </p:cNvPr>
          <p:cNvSpPr>
            <a:spLocks noGrp="1"/>
          </p:cNvSpPr>
          <p:nvPr>
            <p:ph type="dt" sz="half" idx="10"/>
          </p:nvPr>
        </p:nvSpPr>
        <p:spPr/>
        <p:txBody>
          <a:bodyPr/>
          <a:lstStyle/>
          <a:p>
            <a:fld id="{7A056923-F803-4A0E-B43A-08B94B1EBDD6}" type="datetimeFigureOut">
              <a:rPr lang="en-US" smtClean="0"/>
              <a:t>2/19/2026</a:t>
            </a:fld>
            <a:endParaRPr lang="en-US"/>
          </a:p>
        </p:txBody>
      </p:sp>
      <p:sp>
        <p:nvSpPr>
          <p:cNvPr id="5" name="Footer Placeholder 4">
            <a:extLst>
              <a:ext uri="{FF2B5EF4-FFF2-40B4-BE49-F238E27FC236}">
                <a16:creationId xmlns:a16="http://schemas.microsoft.com/office/drawing/2014/main" id="{686FFCB5-562E-2991-75E6-EB818189D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4A6A0-95AA-643A-DC85-2EA8E9F616FE}"/>
              </a:ext>
            </a:extLst>
          </p:cNvPr>
          <p:cNvSpPr>
            <a:spLocks noGrp="1"/>
          </p:cNvSpPr>
          <p:nvPr>
            <p:ph type="sldNum" sz="quarter" idx="12"/>
          </p:nvPr>
        </p:nvSpPr>
        <p:spPr/>
        <p:txBody>
          <a:bodyPr/>
          <a:lstStyle/>
          <a:p>
            <a:fld id="{BB515E26-BFAD-4ADB-956F-8AEB2A05B0A3}" type="slidenum">
              <a:rPr lang="en-US" smtClean="0"/>
              <a:t>‹Nº›</a:t>
            </a:fld>
            <a:endParaRPr lang="en-US"/>
          </a:p>
        </p:txBody>
      </p:sp>
    </p:spTree>
    <p:extLst>
      <p:ext uri="{BB962C8B-B14F-4D97-AF65-F5344CB8AC3E}">
        <p14:creationId xmlns:p14="http://schemas.microsoft.com/office/powerpoint/2010/main" val="1560362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2/19/2026</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a:p>
        </p:txBody>
      </p:sp>
    </p:spTree>
    <p:extLst>
      <p:ext uri="{BB962C8B-B14F-4D97-AF65-F5344CB8AC3E}">
        <p14:creationId xmlns:p14="http://schemas.microsoft.com/office/powerpoint/2010/main" val="654996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2/19/2026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a:p>
        </p:txBody>
      </p:sp>
    </p:spTree>
    <p:extLst>
      <p:ext uri="{BB962C8B-B14F-4D97-AF65-F5344CB8AC3E}">
        <p14:creationId xmlns:p14="http://schemas.microsoft.com/office/powerpoint/2010/main" val="1946316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2/19/2026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a:p>
        </p:txBody>
      </p:sp>
    </p:spTree>
    <p:extLst>
      <p:ext uri="{BB962C8B-B14F-4D97-AF65-F5344CB8AC3E}">
        <p14:creationId xmlns:p14="http://schemas.microsoft.com/office/powerpoint/2010/main" val="294405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A630-F5EB-5728-B46E-FD41B04AD0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E1B697-8B29-0D42-F55E-7A562F03BF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A5EEE1-4A2C-6D2A-99EF-20DCE0B31649}"/>
              </a:ext>
            </a:extLst>
          </p:cNvPr>
          <p:cNvSpPr>
            <a:spLocks noGrp="1"/>
          </p:cNvSpPr>
          <p:nvPr>
            <p:ph type="dt" sz="half" idx="10"/>
          </p:nvPr>
        </p:nvSpPr>
        <p:spPr/>
        <p:txBody>
          <a:bodyPr/>
          <a:lstStyle/>
          <a:p>
            <a:fld id="{7A056923-F803-4A0E-B43A-08B94B1EBDD6}" type="datetimeFigureOut">
              <a:rPr lang="en-US" smtClean="0"/>
              <a:t>2/19/2026</a:t>
            </a:fld>
            <a:endParaRPr lang="en-US"/>
          </a:p>
        </p:txBody>
      </p:sp>
      <p:sp>
        <p:nvSpPr>
          <p:cNvPr id="5" name="Footer Placeholder 4">
            <a:extLst>
              <a:ext uri="{FF2B5EF4-FFF2-40B4-BE49-F238E27FC236}">
                <a16:creationId xmlns:a16="http://schemas.microsoft.com/office/drawing/2014/main" id="{3DEC89A1-9474-1440-2DD9-4F6E944D5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FEF641-3CB0-1985-A587-3D546AE009C8}"/>
              </a:ext>
            </a:extLst>
          </p:cNvPr>
          <p:cNvSpPr>
            <a:spLocks noGrp="1"/>
          </p:cNvSpPr>
          <p:nvPr>
            <p:ph type="sldNum" sz="quarter" idx="12"/>
          </p:nvPr>
        </p:nvSpPr>
        <p:spPr/>
        <p:txBody>
          <a:bodyPr/>
          <a:lstStyle/>
          <a:p>
            <a:fld id="{BB515E26-BFAD-4ADB-956F-8AEB2A05B0A3}" type="slidenum">
              <a:rPr lang="en-US" smtClean="0"/>
              <a:t>‹Nº›</a:t>
            </a:fld>
            <a:endParaRPr lang="en-US"/>
          </a:p>
        </p:txBody>
      </p:sp>
    </p:spTree>
    <p:extLst>
      <p:ext uri="{BB962C8B-B14F-4D97-AF65-F5344CB8AC3E}">
        <p14:creationId xmlns:p14="http://schemas.microsoft.com/office/powerpoint/2010/main" val="1306718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07FE-8608-24D2-EEA5-1BDD3A44DC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8C3BB3-BD1A-2672-A253-2A0BCD9B13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DD4728-1E45-D9C4-3E7D-93ABA83F10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5E4313-0640-22FB-3B25-6889DE2B7937}"/>
              </a:ext>
            </a:extLst>
          </p:cNvPr>
          <p:cNvSpPr>
            <a:spLocks noGrp="1"/>
          </p:cNvSpPr>
          <p:nvPr>
            <p:ph type="dt" sz="half" idx="10"/>
          </p:nvPr>
        </p:nvSpPr>
        <p:spPr/>
        <p:txBody>
          <a:bodyPr/>
          <a:lstStyle/>
          <a:p>
            <a:fld id="{7A056923-F803-4A0E-B43A-08B94B1EBDD6}" type="datetimeFigureOut">
              <a:rPr lang="en-US" smtClean="0"/>
              <a:t>2/19/2026</a:t>
            </a:fld>
            <a:endParaRPr lang="en-US"/>
          </a:p>
        </p:txBody>
      </p:sp>
      <p:sp>
        <p:nvSpPr>
          <p:cNvPr id="6" name="Footer Placeholder 5">
            <a:extLst>
              <a:ext uri="{FF2B5EF4-FFF2-40B4-BE49-F238E27FC236}">
                <a16:creationId xmlns:a16="http://schemas.microsoft.com/office/drawing/2014/main" id="{C300B114-FB6D-0319-2B90-94764FEEE0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DEA756-2BEC-70ED-FA40-8901A7BF7583}"/>
              </a:ext>
            </a:extLst>
          </p:cNvPr>
          <p:cNvSpPr>
            <a:spLocks noGrp="1"/>
          </p:cNvSpPr>
          <p:nvPr>
            <p:ph type="sldNum" sz="quarter" idx="12"/>
          </p:nvPr>
        </p:nvSpPr>
        <p:spPr/>
        <p:txBody>
          <a:bodyPr/>
          <a:lstStyle/>
          <a:p>
            <a:fld id="{BB515E26-BFAD-4ADB-956F-8AEB2A05B0A3}" type="slidenum">
              <a:rPr lang="en-US" smtClean="0"/>
              <a:t>‹Nº›</a:t>
            </a:fld>
            <a:endParaRPr lang="en-US"/>
          </a:p>
        </p:txBody>
      </p:sp>
    </p:spTree>
    <p:extLst>
      <p:ext uri="{BB962C8B-B14F-4D97-AF65-F5344CB8AC3E}">
        <p14:creationId xmlns:p14="http://schemas.microsoft.com/office/powerpoint/2010/main" val="937196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A51ED-3871-1E62-4D86-BE59EE7895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66034D-3C2D-67DD-CBAD-4E4901C08D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8C89AF-1BDB-A4E8-A2F3-5E4D83DD8E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D612E9-4826-1C45-2704-62E2FA914C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D7644-7856-074A-93E8-8BE9000E40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3E009-5152-B4E1-BEA6-5725A73DD8B4}"/>
              </a:ext>
            </a:extLst>
          </p:cNvPr>
          <p:cNvSpPr>
            <a:spLocks noGrp="1"/>
          </p:cNvSpPr>
          <p:nvPr>
            <p:ph type="dt" sz="half" idx="10"/>
          </p:nvPr>
        </p:nvSpPr>
        <p:spPr/>
        <p:txBody>
          <a:bodyPr/>
          <a:lstStyle/>
          <a:p>
            <a:fld id="{7A056923-F803-4A0E-B43A-08B94B1EBDD6}" type="datetimeFigureOut">
              <a:rPr lang="en-US" smtClean="0"/>
              <a:t>2/19/2026</a:t>
            </a:fld>
            <a:endParaRPr lang="en-US"/>
          </a:p>
        </p:txBody>
      </p:sp>
      <p:sp>
        <p:nvSpPr>
          <p:cNvPr id="8" name="Footer Placeholder 7">
            <a:extLst>
              <a:ext uri="{FF2B5EF4-FFF2-40B4-BE49-F238E27FC236}">
                <a16:creationId xmlns:a16="http://schemas.microsoft.com/office/drawing/2014/main" id="{2891AEDA-2817-FFA8-5BDB-FB09EEB7F9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D98FD7-F3D2-E403-7E33-463A8D0F46E4}"/>
              </a:ext>
            </a:extLst>
          </p:cNvPr>
          <p:cNvSpPr>
            <a:spLocks noGrp="1"/>
          </p:cNvSpPr>
          <p:nvPr>
            <p:ph type="sldNum" sz="quarter" idx="12"/>
          </p:nvPr>
        </p:nvSpPr>
        <p:spPr/>
        <p:txBody>
          <a:bodyPr/>
          <a:lstStyle/>
          <a:p>
            <a:fld id="{BB515E26-BFAD-4ADB-956F-8AEB2A05B0A3}" type="slidenum">
              <a:rPr lang="en-US" smtClean="0"/>
              <a:t>‹Nº›</a:t>
            </a:fld>
            <a:endParaRPr lang="en-US"/>
          </a:p>
        </p:txBody>
      </p:sp>
    </p:spTree>
    <p:extLst>
      <p:ext uri="{BB962C8B-B14F-4D97-AF65-F5344CB8AC3E}">
        <p14:creationId xmlns:p14="http://schemas.microsoft.com/office/powerpoint/2010/main" val="2784352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33F66-1119-C9EA-5B80-C7C07AB81B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681A39-D47A-D4D9-8570-C86E5A031605}"/>
              </a:ext>
            </a:extLst>
          </p:cNvPr>
          <p:cNvSpPr>
            <a:spLocks noGrp="1"/>
          </p:cNvSpPr>
          <p:nvPr>
            <p:ph type="dt" sz="half" idx="10"/>
          </p:nvPr>
        </p:nvSpPr>
        <p:spPr/>
        <p:txBody>
          <a:bodyPr/>
          <a:lstStyle/>
          <a:p>
            <a:fld id="{7A056923-F803-4A0E-B43A-08B94B1EBDD6}" type="datetimeFigureOut">
              <a:rPr lang="en-US" smtClean="0"/>
              <a:t>2/19/2026</a:t>
            </a:fld>
            <a:endParaRPr lang="en-US"/>
          </a:p>
        </p:txBody>
      </p:sp>
      <p:sp>
        <p:nvSpPr>
          <p:cNvPr id="4" name="Footer Placeholder 3">
            <a:extLst>
              <a:ext uri="{FF2B5EF4-FFF2-40B4-BE49-F238E27FC236}">
                <a16:creationId xmlns:a16="http://schemas.microsoft.com/office/drawing/2014/main" id="{26114DDA-5F5F-1A64-4384-2E15D2BC5C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0756D6-1C24-9AF5-41F1-44A6CE6284FF}"/>
              </a:ext>
            </a:extLst>
          </p:cNvPr>
          <p:cNvSpPr>
            <a:spLocks noGrp="1"/>
          </p:cNvSpPr>
          <p:nvPr>
            <p:ph type="sldNum" sz="quarter" idx="12"/>
          </p:nvPr>
        </p:nvSpPr>
        <p:spPr/>
        <p:txBody>
          <a:bodyPr/>
          <a:lstStyle/>
          <a:p>
            <a:fld id="{BB515E26-BFAD-4ADB-956F-8AEB2A05B0A3}" type="slidenum">
              <a:rPr lang="en-US" smtClean="0"/>
              <a:t>‹Nº›</a:t>
            </a:fld>
            <a:endParaRPr lang="en-US"/>
          </a:p>
        </p:txBody>
      </p:sp>
    </p:spTree>
    <p:extLst>
      <p:ext uri="{BB962C8B-B14F-4D97-AF65-F5344CB8AC3E}">
        <p14:creationId xmlns:p14="http://schemas.microsoft.com/office/powerpoint/2010/main" val="3328591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1F1A72-CFF7-938D-BDA1-9A684F8E30D7}"/>
              </a:ext>
            </a:extLst>
          </p:cNvPr>
          <p:cNvSpPr>
            <a:spLocks noGrp="1"/>
          </p:cNvSpPr>
          <p:nvPr>
            <p:ph type="dt" sz="half" idx="10"/>
          </p:nvPr>
        </p:nvSpPr>
        <p:spPr/>
        <p:txBody>
          <a:bodyPr/>
          <a:lstStyle/>
          <a:p>
            <a:fld id="{7A056923-F803-4A0E-B43A-08B94B1EBDD6}" type="datetimeFigureOut">
              <a:rPr lang="en-US" smtClean="0"/>
              <a:t>2/19/2026</a:t>
            </a:fld>
            <a:endParaRPr lang="en-US"/>
          </a:p>
        </p:txBody>
      </p:sp>
      <p:sp>
        <p:nvSpPr>
          <p:cNvPr id="3" name="Footer Placeholder 2">
            <a:extLst>
              <a:ext uri="{FF2B5EF4-FFF2-40B4-BE49-F238E27FC236}">
                <a16:creationId xmlns:a16="http://schemas.microsoft.com/office/drawing/2014/main" id="{4DD37D9C-0CE4-A9F0-F250-FFC6CC0CB2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C852C4-0926-90BA-BFC1-30013DDF33B3}"/>
              </a:ext>
            </a:extLst>
          </p:cNvPr>
          <p:cNvSpPr>
            <a:spLocks noGrp="1"/>
          </p:cNvSpPr>
          <p:nvPr>
            <p:ph type="sldNum" sz="quarter" idx="12"/>
          </p:nvPr>
        </p:nvSpPr>
        <p:spPr/>
        <p:txBody>
          <a:bodyPr/>
          <a:lstStyle/>
          <a:p>
            <a:fld id="{BB515E26-BFAD-4ADB-956F-8AEB2A05B0A3}" type="slidenum">
              <a:rPr lang="en-US" smtClean="0"/>
              <a:t>‹Nº›</a:t>
            </a:fld>
            <a:endParaRPr lang="en-US"/>
          </a:p>
        </p:txBody>
      </p:sp>
    </p:spTree>
    <p:extLst>
      <p:ext uri="{BB962C8B-B14F-4D97-AF65-F5344CB8AC3E}">
        <p14:creationId xmlns:p14="http://schemas.microsoft.com/office/powerpoint/2010/main" val="2873978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1EE23-3995-7ECE-566D-9C51891EA5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C10D95-5614-FEC8-D23C-6B5F704717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4DED7C-7583-2AE9-046D-C3F643776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AA8A8-9549-1884-B8F1-45D02955A0C1}"/>
              </a:ext>
            </a:extLst>
          </p:cNvPr>
          <p:cNvSpPr>
            <a:spLocks noGrp="1"/>
          </p:cNvSpPr>
          <p:nvPr>
            <p:ph type="dt" sz="half" idx="10"/>
          </p:nvPr>
        </p:nvSpPr>
        <p:spPr/>
        <p:txBody>
          <a:bodyPr/>
          <a:lstStyle/>
          <a:p>
            <a:fld id="{7A056923-F803-4A0E-B43A-08B94B1EBDD6}" type="datetimeFigureOut">
              <a:rPr lang="en-US" smtClean="0"/>
              <a:t>2/19/2026</a:t>
            </a:fld>
            <a:endParaRPr lang="en-US"/>
          </a:p>
        </p:txBody>
      </p:sp>
      <p:sp>
        <p:nvSpPr>
          <p:cNvPr id="6" name="Footer Placeholder 5">
            <a:extLst>
              <a:ext uri="{FF2B5EF4-FFF2-40B4-BE49-F238E27FC236}">
                <a16:creationId xmlns:a16="http://schemas.microsoft.com/office/drawing/2014/main" id="{01AF8732-ED9D-4213-3C2D-AED703F816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D678A5-7E90-F816-4439-4A51F8055A91}"/>
              </a:ext>
            </a:extLst>
          </p:cNvPr>
          <p:cNvSpPr>
            <a:spLocks noGrp="1"/>
          </p:cNvSpPr>
          <p:nvPr>
            <p:ph type="sldNum" sz="quarter" idx="12"/>
          </p:nvPr>
        </p:nvSpPr>
        <p:spPr/>
        <p:txBody>
          <a:bodyPr/>
          <a:lstStyle/>
          <a:p>
            <a:fld id="{BB515E26-BFAD-4ADB-956F-8AEB2A05B0A3}" type="slidenum">
              <a:rPr lang="en-US" smtClean="0"/>
              <a:t>‹Nº›</a:t>
            </a:fld>
            <a:endParaRPr lang="en-US"/>
          </a:p>
        </p:txBody>
      </p:sp>
    </p:spTree>
    <p:extLst>
      <p:ext uri="{BB962C8B-B14F-4D97-AF65-F5344CB8AC3E}">
        <p14:creationId xmlns:p14="http://schemas.microsoft.com/office/powerpoint/2010/main" val="2598272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5605E-D534-CCF1-91E8-36DEB690E2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AABDDF-7B21-3B2C-A7F6-539FA9F22D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3837B9-ADB3-1819-2055-5AF7D83C0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595182-06E7-43B9-E244-CBA077700A7D}"/>
              </a:ext>
            </a:extLst>
          </p:cNvPr>
          <p:cNvSpPr>
            <a:spLocks noGrp="1"/>
          </p:cNvSpPr>
          <p:nvPr>
            <p:ph type="dt" sz="half" idx="10"/>
          </p:nvPr>
        </p:nvSpPr>
        <p:spPr/>
        <p:txBody>
          <a:bodyPr/>
          <a:lstStyle/>
          <a:p>
            <a:fld id="{7A056923-F803-4A0E-B43A-08B94B1EBDD6}" type="datetimeFigureOut">
              <a:rPr lang="en-US" smtClean="0"/>
              <a:t>2/19/2026</a:t>
            </a:fld>
            <a:endParaRPr lang="en-US"/>
          </a:p>
        </p:txBody>
      </p:sp>
      <p:sp>
        <p:nvSpPr>
          <p:cNvPr id="6" name="Footer Placeholder 5">
            <a:extLst>
              <a:ext uri="{FF2B5EF4-FFF2-40B4-BE49-F238E27FC236}">
                <a16:creationId xmlns:a16="http://schemas.microsoft.com/office/drawing/2014/main" id="{6B46E6CA-9524-A547-8ABE-8FEDC76DF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0D6A2C-986F-2A90-418B-C35FFD26D863}"/>
              </a:ext>
            </a:extLst>
          </p:cNvPr>
          <p:cNvSpPr>
            <a:spLocks noGrp="1"/>
          </p:cNvSpPr>
          <p:nvPr>
            <p:ph type="sldNum" sz="quarter" idx="12"/>
          </p:nvPr>
        </p:nvSpPr>
        <p:spPr/>
        <p:txBody>
          <a:bodyPr/>
          <a:lstStyle/>
          <a:p>
            <a:fld id="{BB515E26-BFAD-4ADB-956F-8AEB2A05B0A3}" type="slidenum">
              <a:rPr lang="en-US" smtClean="0"/>
              <a:t>‹Nº›</a:t>
            </a:fld>
            <a:endParaRPr lang="en-US"/>
          </a:p>
        </p:txBody>
      </p:sp>
    </p:spTree>
    <p:extLst>
      <p:ext uri="{BB962C8B-B14F-4D97-AF65-F5344CB8AC3E}">
        <p14:creationId xmlns:p14="http://schemas.microsoft.com/office/powerpoint/2010/main" val="3121561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6078DF-686A-7286-7BB0-2A9167A6C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1F36B8-0235-EF22-E118-06DA9F13DE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FB40F3-08A8-F652-5DD2-C8C9286AA4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056923-F803-4A0E-B43A-08B94B1EBDD6}" type="datetimeFigureOut">
              <a:rPr lang="en-US" smtClean="0"/>
              <a:t>2/19/2026</a:t>
            </a:fld>
            <a:endParaRPr lang="en-US"/>
          </a:p>
        </p:txBody>
      </p:sp>
      <p:sp>
        <p:nvSpPr>
          <p:cNvPr id="5" name="Footer Placeholder 4">
            <a:extLst>
              <a:ext uri="{FF2B5EF4-FFF2-40B4-BE49-F238E27FC236}">
                <a16:creationId xmlns:a16="http://schemas.microsoft.com/office/drawing/2014/main" id="{7899BB91-5FA8-125C-EB51-BE2C20CF58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7F17B5F-1D1F-274E-8504-637CD38D58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515E26-BFAD-4ADB-956F-8AEB2A05B0A3}" type="slidenum">
              <a:rPr lang="en-US" smtClean="0"/>
              <a:t>‹Nº›</a:t>
            </a:fld>
            <a:endParaRPr lang="en-US"/>
          </a:p>
        </p:txBody>
      </p:sp>
    </p:spTree>
    <p:extLst>
      <p:ext uri="{BB962C8B-B14F-4D97-AF65-F5344CB8AC3E}">
        <p14:creationId xmlns:p14="http://schemas.microsoft.com/office/powerpoint/2010/main" val="218857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2/19/2026</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‹Nº›</a:t>
            </a:fld>
            <a:endParaRPr lang="en-US"/>
          </a:p>
        </p:txBody>
      </p:sp>
    </p:spTree>
    <p:extLst>
      <p:ext uri="{BB962C8B-B14F-4D97-AF65-F5344CB8AC3E}">
        <p14:creationId xmlns:p14="http://schemas.microsoft.com/office/powerpoint/2010/main" val="2048679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s://www.unaids.org/sites/default/files/2025-05/20250328_recommended_2030_HIV_targets_livedocument_en_13_May_2025.pdf"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unaids.org/en/global-aids-monitor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1.wdp"/><Relationship Id="rId7"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aidsreporting@unaids.org" TargetMode="External"/><Relationship Id="rId2" Type="http://schemas.openxmlformats.org/officeDocument/2006/relationships/hyperlink" Target="https://www.unaids.org/en/global-aids-monitoring" TargetMode="External"/><Relationship Id="rId1" Type="http://schemas.openxmlformats.org/officeDocument/2006/relationships/slideLayout" Target="../slideLayouts/slideLayout13.xml"/><Relationship Id="rId4" Type="http://schemas.openxmlformats.org/officeDocument/2006/relationships/hyperlink" Target="mailto:teymur.noori@ecdc.europa.eu"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mailto:masukus@unaids.org" TargetMode="External"/><Relationship Id="rId13" Type="http://schemas.openxmlformats.org/officeDocument/2006/relationships/hyperlink" Target="mailto:bschunter@unicef.org" TargetMode="External"/><Relationship Id="rId18" Type="http://schemas.openxmlformats.org/officeDocument/2006/relationships/hyperlink" Target="mailto:drestrepo@unicef.org" TargetMode="External"/><Relationship Id="rId26" Type="http://schemas.openxmlformats.org/officeDocument/2006/relationships/hyperlink" Target="mailto:perring@who.int" TargetMode="External"/><Relationship Id="rId3" Type="http://schemas.openxmlformats.org/officeDocument/2006/relationships/hyperlink" Target="mailto:feizzadeha@unaids.org" TargetMode="External"/><Relationship Id="rId21" Type="http://schemas.openxmlformats.org/officeDocument/2006/relationships/hyperlink" Target="mailto:fnizamov@unicef.org" TargetMode="External"/><Relationship Id="rId7" Type="http://schemas.openxmlformats.org/officeDocument/2006/relationships/hyperlink" Target="mailto:nzeeyor@unaids.org" TargetMode="External"/><Relationship Id="rId12" Type="http://schemas.openxmlformats.org/officeDocument/2006/relationships/hyperlink" Target="mailto:sessajee@unicef.org" TargetMode="External"/><Relationship Id="rId17" Type="http://schemas.openxmlformats.org/officeDocument/2006/relationships/hyperlink" Target="mailto:smarkprabhu@unicef.org" TargetMode="External"/><Relationship Id="rId25" Type="http://schemas.openxmlformats.org/officeDocument/2006/relationships/hyperlink" Target="mailto:dyj@who.int" TargetMode="External"/><Relationship Id="rId2" Type="http://schemas.openxmlformats.org/officeDocument/2006/relationships/notesSlide" Target="../notesSlides/notesSlide7.xml"/><Relationship Id="rId16" Type="http://schemas.openxmlformats.org/officeDocument/2006/relationships/hyperlink" Target="mailto:rekpini@unicef.org" TargetMode="External"/><Relationship Id="rId20" Type="http://schemas.openxmlformats.org/officeDocument/2006/relationships/hyperlink" Target="mailto:gfontana@unicef.org" TargetMode="External"/><Relationship Id="rId29" Type="http://schemas.openxmlformats.org/officeDocument/2006/relationships/hyperlink" Target="mailto:bivols@who.int" TargetMode="External"/><Relationship Id="rId1" Type="http://schemas.openxmlformats.org/officeDocument/2006/relationships/slideLayout" Target="../slideLayouts/slideLayout6.xml"/><Relationship Id="rId6" Type="http://schemas.openxmlformats.org/officeDocument/2006/relationships/hyperlink" Target="mailto:sedayma@unaids.org" TargetMode="External"/><Relationship Id="rId11" Type="http://schemas.openxmlformats.org/officeDocument/2006/relationships/hyperlink" Target="mailto:sbrar@unicef.org" TargetMode="External"/><Relationship Id="rId24" Type="http://schemas.openxmlformats.org/officeDocument/2006/relationships/hyperlink" Target="mailto:ugilbert@unicef.org" TargetMode="External"/><Relationship Id="rId5" Type="http://schemas.openxmlformats.org/officeDocument/2006/relationships/hyperlink" Target="mailto:scutelniciuco@unaids.org" TargetMode="External"/><Relationship Id="rId15" Type="http://schemas.openxmlformats.org/officeDocument/2006/relationships/hyperlink" Target="mailto:arietsema@unicef.org" TargetMode="External"/><Relationship Id="rId23" Type="http://schemas.openxmlformats.org/officeDocument/2006/relationships/hyperlink" Target="mailto:aarmstrong@unicef.org" TargetMode="External"/><Relationship Id="rId28" Type="http://schemas.openxmlformats.org/officeDocument/2006/relationships/hyperlink" Target="mailto:polinc@unicef.org" TargetMode="External"/><Relationship Id="rId10" Type="http://schemas.openxmlformats.org/officeDocument/2006/relationships/hyperlink" Target="mailto:clwamba@unicef.org" TargetMode="External"/><Relationship Id="rId19" Type="http://schemas.openxmlformats.org/officeDocument/2006/relationships/hyperlink" Target="mailto:marts@unicef.org" TargetMode="External"/><Relationship Id="rId31" Type="http://schemas.openxmlformats.org/officeDocument/2006/relationships/hyperlink" Target="mailto:izumik@who.int" TargetMode="External"/><Relationship Id="rId4" Type="http://schemas.openxmlformats.org/officeDocument/2006/relationships/hyperlink" Target="mailto:bendaudv@unaids.org" TargetMode="External"/><Relationship Id="rId9" Type="http://schemas.openxmlformats.org/officeDocument/2006/relationships/hyperlink" Target="mailto:ebye@unaids.org" TargetMode="External"/><Relationship Id="rId14" Type="http://schemas.openxmlformats.org/officeDocument/2006/relationships/hyperlink" Target="mailto:saleryani@unicef.org" TargetMode="External"/><Relationship Id="rId22" Type="http://schemas.openxmlformats.org/officeDocument/2006/relationships/hyperlink" Target="mailto:idungerdorj@unicef.org" TargetMode="External"/><Relationship Id="rId27" Type="http://schemas.openxmlformats.org/officeDocument/2006/relationships/hyperlink" Target="mailto:alonsomon@paho.org" TargetMode="External"/><Relationship Id="rId30" Type="http://schemas.openxmlformats.org/officeDocument/2006/relationships/hyperlink" Target="mailto:sabrya@who.in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https://indicatorregistry.unaids.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mailto:AIDSreporting@unaids.org" TargetMode="External"/><Relationship Id="rId2" Type="http://schemas.openxmlformats.org/officeDocument/2006/relationships/hyperlink" Target="https://eur03.safelinks.protection.outlook.com/?url=https%3A%2F%2Fwww.unaids.org%2Fes%2Fglobal-aids-monitoring&amp;data=05%7C02%7CMirandaCe%40unaids.org%7Cc390972d3b8847c9d28e08de52b4d447%7Cc2e1cf9be1b644eb8021428c292d3eb5%7C0%7C0%7C639039134227827236%7CUnknown%7CTWFpbGZsb3d8eyJFbXB0eU1hcGkiOnRydWUsIlYiOiIwLjAuMDAwMCIsIlAiOiJXaW4zMiIsIkFOIjoiTWFpbCIsIldUIjoyfQ%3D%3D%7C4000%7C%7C%7C&amp;sdata=2vYXqcMS01SMtoLGJ6IkU%2BdfHJLgoRHcIyoVy0Z%2BleU%3D&amp;reserved=0" TargetMode="External"/><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752D-0820-4F35-9D5D-B9D345CC6D3E}"/>
              </a:ext>
            </a:extLst>
          </p:cNvPr>
          <p:cNvSpPr>
            <a:spLocks noGrp="1"/>
          </p:cNvSpPr>
          <p:nvPr>
            <p:ph type="ctrTitle"/>
          </p:nvPr>
        </p:nvSpPr>
        <p:spPr/>
        <p:txBody>
          <a:bodyPr>
            <a:normAutofit/>
          </a:bodyPr>
          <a:lstStyle/>
          <a:p>
            <a:r>
              <a:rPr lang="en-US" sz="6000" dirty="0" err="1"/>
              <a:t>Monitoreo</a:t>
            </a:r>
            <a:r>
              <a:rPr lang="en-US" sz="6000" dirty="0"/>
              <a:t> Global del SIDA 2026</a:t>
            </a:r>
            <a:endParaRPr lang="en-CH" sz="4800" dirty="0"/>
          </a:p>
        </p:txBody>
      </p:sp>
      <p:sp>
        <p:nvSpPr>
          <p:cNvPr id="3" name="Subtitle 2">
            <a:extLst>
              <a:ext uri="{FF2B5EF4-FFF2-40B4-BE49-F238E27FC236}">
                <a16:creationId xmlns:a16="http://schemas.microsoft.com/office/drawing/2014/main" id="{39C97AB2-D1E8-48E1-B9C2-6E6C1698B16B}"/>
              </a:ext>
            </a:extLst>
          </p:cNvPr>
          <p:cNvSpPr>
            <a:spLocks noGrp="1"/>
          </p:cNvSpPr>
          <p:nvPr>
            <p:ph type="subTitle" idx="1"/>
          </p:nvPr>
        </p:nvSpPr>
        <p:spPr>
          <a:xfrm>
            <a:off x="1206340" y="4992854"/>
            <a:ext cx="7315200" cy="1133395"/>
          </a:xfrm>
        </p:spPr>
        <p:txBody>
          <a:bodyPr>
            <a:normAutofit/>
          </a:bodyPr>
          <a:lstStyle/>
          <a:p>
            <a:r>
              <a:rPr lang="en-US" dirty="0"/>
              <a:t>Datos para el </a:t>
            </a:r>
            <a:r>
              <a:rPr lang="en-US" dirty="0" err="1"/>
              <a:t>impacto</a:t>
            </a:r>
            <a:endParaRPr lang="en-US" dirty="0"/>
          </a:p>
          <a:p>
            <a:r>
              <a:rPr lang="en-US" dirty="0"/>
              <a:t>ONUSIDA</a:t>
            </a:r>
            <a:endParaRPr lang="en-CH" dirty="0"/>
          </a:p>
        </p:txBody>
      </p:sp>
    </p:spTree>
    <p:extLst>
      <p:ext uri="{BB962C8B-B14F-4D97-AF65-F5344CB8AC3E}">
        <p14:creationId xmlns:p14="http://schemas.microsoft.com/office/powerpoint/2010/main" val="100137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Aplicación, Tabla&#10;&#10;El contenido generado por IA puede ser incorrecto.">
            <a:extLst>
              <a:ext uri="{FF2B5EF4-FFF2-40B4-BE49-F238E27FC236}">
                <a16:creationId xmlns:a16="http://schemas.microsoft.com/office/drawing/2014/main" id="{E27161B6-4C97-8F86-802F-8444C751EA8E}"/>
              </a:ext>
            </a:extLst>
          </p:cNvPr>
          <p:cNvPicPr>
            <a:picLocks noChangeAspect="1"/>
          </p:cNvPicPr>
          <p:nvPr/>
        </p:nvPicPr>
        <p:blipFill>
          <a:blip r:embed="rId2"/>
          <a:srcRect l="34018" t="20952" r="35000" b="8095"/>
          <a:stretch>
            <a:fillRect/>
          </a:stretch>
        </p:blipFill>
        <p:spPr>
          <a:xfrm>
            <a:off x="1828800" y="48656"/>
            <a:ext cx="8512629" cy="6815084"/>
          </a:xfrm>
          <a:prstGeom prst="rect">
            <a:avLst/>
          </a:prstGeom>
        </p:spPr>
      </p:pic>
    </p:spTree>
    <p:extLst>
      <p:ext uri="{BB962C8B-B14F-4D97-AF65-F5344CB8AC3E}">
        <p14:creationId xmlns:p14="http://schemas.microsoft.com/office/powerpoint/2010/main" val="1195606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36D6-EE35-B4C7-A99F-EE8E40D8E569}"/>
              </a:ext>
            </a:extLst>
          </p:cNvPr>
          <p:cNvSpPr>
            <a:spLocks noGrp="1"/>
          </p:cNvSpPr>
          <p:nvPr>
            <p:ph type="title"/>
          </p:nvPr>
        </p:nvSpPr>
        <p:spPr/>
        <p:txBody>
          <a:bodyPr>
            <a:normAutofit/>
          </a:bodyPr>
          <a:lstStyle/>
          <a:p>
            <a:r>
              <a:rPr lang="en-US" sz="3600" dirty="0" err="1"/>
              <a:t>Cambios</a:t>
            </a:r>
            <a:r>
              <a:rPr lang="en-US" sz="3600" dirty="0"/>
              <a:t> clave para la </a:t>
            </a:r>
            <a:r>
              <a:rPr lang="en-US" sz="3600" dirty="0" err="1"/>
              <a:t>ronda</a:t>
            </a:r>
            <a:r>
              <a:rPr lang="en-US" sz="3600" dirty="0"/>
              <a:t> de 2026</a:t>
            </a:r>
          </a:p>
        </p:txBody>
      </p:sp>
      <p:sp>
        <p:nvSpPr>
          <p:cNvPr id="3" name="Content Placeholder 2">
            <a:extLst>
              <a:ext uri="{FF2B5EF4-FFF2-40B4-BE49-F238E27FC236}">
                <a16:creationId xmlns:a16="http://schemas.microsoft.com/office/drawing/2014/main" id="{E59D223E-763C-D07B-ED92-941E1C57C0E5}"/>
              </a:ext>
            </a:extLst>
          </p:cNvPr>
          <p:cNvSpPr>
            <a:spLocks noGrp="1"/>
          </p:cNvSpPr>
          <p:nvPr>
            <p:ph idx="1"/>
          </p:nvPr>
        </p:nvSpPr>
        <p:spPr/>
        <p:txBody>
          <a:bodyPr>
            <a:normAutofit/>
          </a:bodyPr>
          <a:lstStyle/>
          <a:p>
            <a:pPr>
              <a:lnSpc>
                <a:spcPct val="100000"/>
              </a:lnSpc>
              <a:spcBef>
                <a:spcPts val="0"/>
              </a:spcBef>
            </a:pPr>
            <a:r>
              <a:rPr lang="es-ES" dirty="0"/>
              <a:t>Marco GAM alineado con los objetivos para 2030 recomendados por el GTT para la presentación de informes de 2026</a:t>
            </a:r>
          </a:p>
          <a:p>
            <a:pPr>
              <a:lnSpc>
                <a:spcPct val="100000"/>
              </a:lnSpc>
              <a:spcBef>
                <a:spcPts val="0"/>
              </a:spcBef>
            </a:pPr>
            <a:endParaRPr lang="en-US" dirty="0"/>
          </a:p>
          <a:p>
            <a:pPr>
              <a:lnSpc>
                <a:spcPct val="100000"/>
              </a:lnSpc>
              <a:spcBef>
                <a:spcPts val="0"/>
              </a:spcBef>
            </a:pPr>
            <a:r>
              <a:rPr lang="en-US" dirty="0" err="1"/>
              <a:t>Proceso</a:t>
            </a:r>
            <a:r>
              <a:rPr lang="en-US" dirty="0"/>
              <a:t> de </a:t>
            </a:r>
            <a:r>
              <a:rPr lang="en-US" dirty="0" err="1"/>
              <a:t>reporte</a:t>
            </a:r>
            <a:r>
              <a:rPr lang="en-US" dirty="0"/>
              <a:t> global </a:t>
            </a:r>
            <a:r>
              <a:rPr lang="en-US" dirty="0" err="1"/>
              <a:t>centrado</a:t>
            </a:r>
            <a:r>
              <a:rPr lang="en-US" dirty="0"/>
              <a:t> </a:t>
            </a:r>
            <a:r>
              <a:rPr lang="en-US" dirty="0" err="1"/>
              <a:t>en</a:t>
            </a:r>
            <a:r>
              <a:rPr lang="en-US" dirty="0"/>
              <a:t> las 16 </a:t>
            </a:r>
            <a:r>
              <a:rPr lang="en-US" dirty="0" err="1"/>
              <a:t>metas</a:t>
            </a:r>
            <a:r>
              <a:rPr lang="en-US" dirty="0"/>
              <a:t> </a:t>
            </a:r>
            <a:r>
              <a:rPr lang="en-US" dirty="0" err="1"/>
              <a:t>principales</a:t>
            </a:r>
            <a:r>
              <a:rPr lang="en-US" dirty="0"/>
              <a:t> para 2030</a:t>
            </a:r>
          </a:p>
          <a:p>
            <a:pPr>
              <a:lnSpc>
                <a:spcPct val="100000"/>
              </a:lnSpc>
              <a:spcBef>
                <a:spcPts val="0"/>
              </a:spcBef>
            </a:pPr>
            <a:endParaRPr lang="en-US" dirty="0"/>
          </a:p>
          <a:p>
            <a:pPr>
              <a:lnSpc>
                <a:spcPct val="100000"/>
              </a:lnSpc>
              <a:spcBef>
                <a:spcPts val="0"/>
              </a:spcBef>
            </a:pPr>
            <a:r>
              <a:rPr lang="es-ES" dirty="0"/>
              <a:t>Referencias para el monitoreo de metas de segundo nivel a nivel nacional proporcionadas</a:t>
            </a:r>
          </a:p>
          <a:p>
            <a:pPr>
              <a:lnSpc>
                <a:spcPct val="100000"/>
              </a:lnSpc>
              <a:spcBef>
                <a:spcPts val="0"/>
              </a:spcBef>
            </a:pPr>
            <a:endParaRPr lang="en-US" dirty="0"/>
          </a:p>
          <a:p>
            <a:pPr>
              <a:lnSpc>
                <a:spcPct val="100000"/>
              </a:lnSpc>
              <a:spcBef>
                <a:spcPts val="0"/>
              </a:spcBef>
            </a:pPr>
            <a:r>
              <a:rPr lang="en-US" dirty="0" err="1"/>
              <a:t>Indicadores</a:t>
            </a:r>
            <a:r>
              <a:rPr lang="en-US" dirty="0"/>
              <a:t> GAM para </a:t>
            </a:r>
            <a:r>
              <a:rPr lang="en-US" dirty="0" err="1"/>
              <a:t>los</a:t>
            </a:r>
            <a:r>
              <a:rPr lang="en-US" dirty="0"/>
              <a:t> </a:t>
            </a:r>
            <a:r>
              <a:rPr lang="en-US" dirty="0" err="1"/>
              <a:t>que</a:t>
            </a:r>
            <a:r>
              <a:rPr lang="en-US" dirty="0"/>
              <a:t> se </a:t>
            </a:r>
            <a:r>
              <a:rPr lang="en-US" dirty="0" err="1"/>
              <a:t>ingresan</a:t>
            </a:r>
            <a:r>
              <a:rPr lang="en-US" dirty="0"/>
              <a:t> </a:t>
            </a:r>
            <a:r>
              <a:rPr lang="en-US" dirty="0" err="1"/>
              <a:t>datos</a:t>
            </a:r>
            <a:r>
              <a:rPr lang="en-US" dirty="0"/>
              <a:t> </a:t>
            </a:r>
            <a:r>
              <a:rPr lang="en-US" dirty="0" err="1"/>
              <a:t>en</a:t>
            </a:r>
            <a:r>
              <a:rPr lang="en-US" dirty="0"/>
              <a:t> Spectrum o </a:t>
            </a:r>
            <a:r>
              <a:rPr lang="en-US" dirty="0" err="1"/>
              <a:t>que</a:t>
            </a:r>
            <a:r>
              <a:rPr lang="en-US" dirty="0"/>
              <a:t> son </a:t>
            </a:r>
            <a:r>
              <a:rPr lang="en-US" dirty="0" err="1"/>
              <a:t>resultados</a:t>
            </a:r>
            <a:r>
              <a:rPr lang="en-US" dirty="0"/>
              <a:t> de Spectrum </a:t>
            </a:r>
            <a:r>
              <a:rPr lang="en-US" dirty="0" err="1"/>
              <a:t>reportados</a:t>
            </a:r>
            <a:r>
              <a:rPr lang="en-US" dirty="0"/>
              <a:t> a </a:t>
            </a:r>
            <a:r>
              <a:rPr lang="en-US" dirty="0" err="1"/>
              <a:t>través</a:t>
            </a:r>
            <a:r>
              <a:rPr lang="en-US" dirty="0"/>
              <a:t> de Spectrum</a:t>
            </a:r>
          </a:p>
          <a:p>
            <a:pPr>
              <a:lnSpc>
                <a:spcPct val="100000"/>
              </a:lnSpc>
              <a:spcBef>
                <a:spcPts val="0"/>
              </a:spcBef>
            </a:pPr>
            <a:endParaRPr lang="en-US" dirty="0"/>
          </a:p>
          <a:p>
            <a:pPr>
              <a:lnSpc>
                <a:spcPct val="100000"/>
              </a:lnSpc>
              <a:spcBef>
                <a:spcPts val="0"/>
              </a:spcBef>
            </a:pPr>
            <a:r>
              <a:rPr lang="es-ES" dirty="0"/>
              <a:t>Plazo de presentación de informes más largo – 31 de mayo de 2026 como fecha de presentación</a:t>
            </a:r>
            <a:endParaRPr lang="en-US" dirty="0"/>
          </a:p>
        </p:txBody>
      </p:sp>
    </p:spTree>
    <p:extLst>
      <p:ext uri="{BB962C8B-B14F-4D97-AF65-F5344CB8AC3E}">
        <p14:creationId xmlns:p14="http://schemas.microsoft.com/office/powerpoint/2010/main" val="2350932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9A5BF-A448-22E6-2F45-86A4E146D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99E863-74E3-6090-16E0-D136299A66B8}"/>
              </a:ext>
            </a:extLst>
          </p:cNvPr>
          <p:cNvSpPr>
            <a:spLocks noGrp="1"/>
          </p:cNvSpPr>
          <p:nvPr>
            <p:ph type="title"/>
          </p:nvPr>
        </p:nvSpPr>
        <p:spPr/>
        <p:txBody>
          <a:bodyPr>
            <a:normAutofit/>
          </a:bodyPr>
          <a:lstStyle/>
          <a:p>
            <a:r>
              <a:rPr lang="es-ES" sz="2800" dirty="0"/>
              <a:t>Equipo de Trabajo Global sobre las Recomendaciones para las Metas 2030</a:t>
            </a:r>
            <a:endParaRPr lang="en-US" sz="2800" dirty="0"/>
          </a:p>
        </p:txBody>
      </p:sp>
      <p:sp>
        <p:nvSpPr>
          <p:cNvPr id="3" name="Content Placeholder 2">
            <a:extLst>
              <a:ext uri="{FF2B5EF4-FFF2-40B4-BE49-F238E27FC236}">
                <a16:creationId xmlns:a16="http://schemas.microsoft.com/office/drawing/2014/main" id="{FF500DE7-EB73-61D7-44A9-171775791E8B}"/>
              </a:ext>
            </a:extLst>
          </p:cNvPr>
          <p:cNvSpPr>
            <a:spLocks noGrp="1"/>
          </p:cNvSpPr>
          <p:nvPr>
            <p:ph idx="1"/>
          </p:nvPr>
        </p:nvSpPr>
        <p:spPr/>
        <p:txBody>
          <a:bodyPr>
            <a:normAutofit fontScale="85000" lnSpcReduction="10000"/>
          </a:bodyPr>
          <a:lstStyle/>
          <a:p>
            <a:pPr>
              <a:lnSpc>
                <a:spcPct val="100000"/>
              </a:lnSpc>
              <a:spcBef>
                <a:spcPts val="0"/>
              </a:spcBef>
            </a:pPr>
            <a:r>
              <a:rPr lang="es-ES" dirty="0"/>
              <a:t>Creado en marzo de 2024 por la Directora Ejecutiva de ONUSIDA</a:t>
            </a:r>
          </a:p>
          <a:p>
            <a:pPr>
              <a:lnSpc>
                <a:spcPct val="100000"/>
              </a:lnSpc>
              <a:spcBef>
                <a:spcPts val="0"/>
              </a:spcBef>
            </a:pPr>
            <a:endParaRPr lang="en-US" dirty="0"/>
          </a:p>
          <a:p>
            <a:pPr>
              <a:lnSpc>
                <a:spcPct val="100000"/>
              </a:lnSpc>
              <a:spcBef>
                <a:spcPts val="0"/>
              </a:spcBef>
            </a:pPr>
            <a:r>
              <a:rPr lang="es-ES" dirty="0"/>
              <a:t>Incluía a expertos de gobiernos, la sociedad civil, donantes, instituciones académicas y de salud pública</a:t>
            </a:r>
          </a:p>
          <a:p>
            <a:pPr>
              <a:lnSpc>
                <a:spcPct val="100000"/>
              </a:lnSpc>
              <a:spcBef>
                <a:spcPts val="0"/>
              </a:spcBef>
            </a:pPr>
            <a:endParaRPr lang="en-US" dirty="0"/>
          </a:p>
          <a:p>
            <a:pPr>
              <a:lnSpc>
                <a:spcPct val="100000"/>
              </a:lnSpc>
              <a:spcBef>
                <a:spcPts val="0"/>
              </a:spcBef>
            </a:pPr>
            <a:r>
              <a:rPr lang="es-ES" dirty="0"/>
              <a:t>El grupo tenía la tarea de recomendar un nuevo conjunto de metas globales para la respuesta al VIH más allá de 2025 que definieran lo que se necesita para alcanzar el objetivo global de acabar con el sida como amenaza para la salud pública para 2030</a:t>
            </a:r>
          </a:p>
          <a:p>
            <a:pPr>
              <a:lnSpc>
                <a:spcPct val="100000"/>
              </a:lnSpc>
              <a:spcBef>
                <a:spcPts val="0"/>
              </a:spcBef>
            </a:pPr>
            <a:endParaRPr lang="en-US" dirty="0"/>
          </a:p>
          <a:p>
            <a:pPr>
              <a:lnSpc>
                <a:spcPct val="100000"/>
              </a:lnSpc>
              <a:spcBef>
                <a:spcPts val="0"/>
              </a:spcBef>
            </a:pPr>
            <a:r>
              <a:rPr lang="es-ES" dirty="0"/>
              <a:t>Entre marzo de 2024 y marzo de 2025, el grupo se reunió en varias ocasiones y publicó sus recomendaciones en marzo de 2025</a:t>
            </a:r>
          </a:p>
          <a:p>
            <a:pPr>
              <a:lnSpc>
                <a:spcPct val="100000"/>
              </a:lnSpc>
              <a:spcBef>
                <a:spcPts val="0"/>
              </a:spcBef>
            </a:pPr>
            <a:endParaRPr lang="en-US" dirty="0"/>
          </a:p>
          <a:p>
            <a:pPr>
              <a:lnSpc>
                <a:spcPct val="100000"/>
              </a:lnSpc>
              <a:spcBef>
                <a:spcPts val="0"/>
              </a:spcBef>
            </a:pPr>
            <a:r>
              <a:rPr lang="es-ES" dirty="0"/>
              <a:t>Base para la Estrategia Global sobre el Sida 2026-2031, que se propondrá para su adopción por los Estados Miembros de las Naciones Unidas en la Reunión de Alto Nivel de las Naciones Unidas sobre el VIH/Sida de 2026</a:t>
            </a:r>
          </a:p>
          <a:p>
            <a:pPr>
              <a:lnSpc>
                <a:spcPct val="100000"/>
              </a:lnSpc>
              <a:spcBef>
                <a:spcPts val="0"/>
              </a:spcBef>
            </a:pPr>
            <a:endParaRPr lang="en-US" dirty="0"/>
          </a:p>
          <a:p>
            <a:pPr>
              <a:lnSpc>
                <a:spcPct val="100000"/>
              </a:lnSpc>
              <a:spcBef>
                <a:spcPts val="0"/>
              </a:spcBef>
            </a:pPr>
            <a:r>
              <a:rPr lang="en-US" dirty="0"/>
              <a:t>Más </a:t>
            </a:r>
            <a:r>
              <a:rPr lang="en-US" dirty="0" err="1"/>
              <a:t>información</a:t>
            </a:r>
            <a:r>
              <a:rPr lang="en-US" dirty="0"/>
              <a:t> disponible </a:t>
            </a:r>
            <a:r>
              <a:rPr lang="en-US" dirty="0" err="1"/>
              <a:t>en</a:t>
            </a:r>
            <a:r>
              <a:rPr lang="en-US" dirty="0"/>
              <a:t>: </a:t>
            </a:r>
            <a:r>
              <a:rPr lang="en-US" dirty="0">
                <a:solidFill>
                  <a:schemeClr val="accent1"/>
                </a:solidFill>
                <a:hlinkClick r:id="rId2">
                  <a:extLst>
                    <a:ext uri="{A12FA001-AC4F-418D-AE19-62706E023703}">
                      <ahyp:hlinkClr xmlns:ahyp="http://schemas.microsoft.com/office/drawing/2018/hyperlinkcolor" val="tx"/>
                    </a:ext>
                  </a:extLst>
                </a:hlinkClick>
              </a:rPr>
              <a:t>https://www.unaids.org/sites/default/files/2025-05/20250328_recommended_2030_HIV_targets_livedocument_en_13_May_2025.pdf</a:t>
            </a:r>
            <a:r>
              <a:rPr lang="en-US" dirty="0">
                <a:solidFill>
                  <a:schemeClr val="accent1"/>
                </a:solidFill>
              </a:rPr>
              <a:t> </a:t>
            </a:r>
          </a:p>
        </p:txBody>
      </p:sp>
    </p:spTree>
    <p:extLst>
      <p:ext uri="{BB962C8B-B14F-4D97-AF65-F5344CB8AC3E}">
        <p14:creationId xmlns:p14="http://schemas.microsoft.com/office/powerpoint/2010/main" val="1331914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7E677D3-2964-0C50-1ABF-E15813112FD2}"/>
              </a:ext>
            </a:extLst>
          </p:cNvPr>
          <p:cNvSpPr>
            <a:spLocks noGrp="1"/>
          </p:cNvSpPr>
          <p:nvPr>
            <p:ph type="title"/>
          </p:nvPr>
        </p:nvSpPr>
        <p:spPr/>
        <p:txBody>
          <a:bodyPr/>
          <a:lstStyle/>
          <a:p>
            <a:r>
              <a:rPr lang="en-US" dirty="0"/>
              <a:t>Marco del </a:t>
            </a:r>
            <a:r>
              <a:rPr lang="en-US" dirty="0" err="1"/>
              <a:t>Monitoreo</a:t>
            </a:r>
            <a:r>
              <a:rPr lang="en-US" dirty="0"/>
              <a:t> Global del SIDA </a:t>
            </a:r>
            <a:r>
              <a:rPr lang="en-US" dirty="0" err="1"/>
              <a:t>revisado</a:t>
            </a:r>
            <a:endParaRPr lang="en-US" dirty="0"/>
          </a:p>
        </p:txBody>
      </p:sp>
      <p:sp>
        <p:nvSpPr>
          <p:cNvPr id="11" name="Content Placeholder 10">
            <a:extLst>
              <a:ext uri="{FF2B5EF4-FFF2-40B4-BE49-F238E27FC236}">
                <a16:creationId xmlns:a16="http://schemas.microsoft.com/office/drawing/2014/main" id="{8A8181A2-9DB4-FCB5-520F-CA32261AA4D0}"/>
              </a:ext>
            </a:extLst>
          </p:cNvPr>
          <p:cNvSpPr>
            <a:spLocks noGrp="1"/>
          </p:cNvSpPr>
          <p:nvPr>
            <p:ph idx="1"/>
          </p:nvPr>
        </p:nvSpPr>
        <p:spPr/>
        <p:txBody>
          <a:bodyPr/>
          <a:lstStyle/>
          <a:p>
            <a:pPr marL="285750" indent="-285750">
              <a:buFont typeface="Arial" panose="020B0604020202020204" pitchFamily="34" charset="0"/>
              <a:buChar char="•"/>
            </a:pPr>
            <a:r>
              <a:rPr lang="en-US" dirty="0" err="1"/>
              <a:t>Organizado</a:t>
            </a:r>
            <a:r>
              <a:rPr lang="en-US" dirty="0"/>
              <a:t> </a:t>
            </a:r>
            <a:r>
              <a:rPr lang="en-US" dirty="0" err="1"/>
              <a:t>en</a:t>
            </a:r>
            <a:r>
              <a:rPr lang="en-US" dirty="0"/>
              <a:t> </a:t>
            </a:r>
            <a:r>
              <a:rPr lang="en-US" dirty="0" err="1"/>
              <a:t>torno</a:t>
            </a:r>
            <a:r>
              <a:rPr lang="en-US" dirty="0"/>
              <a:t> a 16 </a:t>
            </a:r>
            <a:r>
              <a:rPr lang="en-US" dirty="0" err="1"/>
              <a:t>metas</a:t>
            </a:r>
            <a:r>
              <a:rPr lang="en-US" dirty="0"/>
              <a:t> </a:t>
            </a:r>
            <a:r>
              <a:rPr lang="en-US" dirty="0" err="1"/>
              <a:t>principales</a:t>
            </a:r>
            <a:r>
              <a:rPr lang="en-US" dirty="0"/>
              <a:t> para 2030 y 2 </a:t>
            </a:r>
            <a:r>
              <a:rPr lang="en-US" dirty="0" err="1"/>
              <a:t>metas</a:t>
            </a:r>
            <a:r>
              <a:rPr lang="en-US" dirty="0"/>
              <a:t> de </a:t>
            </a:r>
            <a:r>
              <a:rPr lang="en-US" dirty="0" err="1"/>
              <a:t>impacto</a:t>
            </a:r>
            <a:r>
              <a:rPr lang="en-US" dirty="0"/>
              <a:t> </a:t>
            </a:r>
            <a:r>
              <a:rPr lang="en-US" dirty="0" err="1"/>
              <a:t>en</a:t>
            </a:r>
            <a:r>
              <a:rPr lang="en-US" dirty="0"/>
              <a:t> seis </a:t>
            </a:r>
            <a:r>
              <a:rPr lang="en-US" dirty="0" err="1"/>
              <a:t>áreas</a:t>
            </a:r>
            <a:r>
              <a:rPr lang="en-US" dirty="0"/>
              <a:t>: </a:t>
            </a:r>
          </a:p>
          <a:p>
            <a:pPr marL="742950" lvl="1" indent="-285750">
              <a:buFont typeface="Arial" panose="020B0604020202020204" pitchFamily="34" charset="0"/>
              <a:buChar char="•"/>
            </a:pPr>
            <a:r>
              <a:rPr lang="en-US" sz="2000" dirty="0"/>
              <a:t>Area 1: </a:t>
            </a:r>
            <a:r>
              <a:rPr lang="es-ES" sz="2000" dirty="0"/>
              <a:t>Proporcionar tratamiento y atención a las personas que viven con el VIH</a:t>
            </a:r>
          </a:p>
          <a:p>
            <a:pPr marL="742950" lvl="1" indent="-285750">
              <a:buFont typeface="Arial" panose="020B0604020202020204" pitchFamily="34" charset="0"/>
              <a:buChar char="•"/>
            </a:pPr>
            <a:r>
              <a:rPr lang="en-US" sz="2000" dirty="0"/>
              <a:t>Area 2: </a:t>
            </a:r>
            <a:r>
              <a:rPr lang="en-US" sz="2000" dirty="0" err="1"/>
              <a:t>Prevenir</a:t>
            </a:r>
            <a:r>
              <a:rPr lang="en-US" sz="2000" dirty="0"/>
              <a:t> </a:t>
            </a:r>
            <a:r>
              <a:rPr lang="en-US" sz="2000" dirty="0" err="1"/>
              <a:t>nuevas</a:t>
            </a:r>
            <a:r>
              <a:rPr lang="en-US" sz="2000" dirty="0"/>
              <a:t> </a:t>
            </a:r>
            <a:r>
              <a:rPr lang="en-US" sz="2000" dirty="0" err="1"/>
              <a:t>infecciones</a:t>
            </a:r>
            <a:endParaRPr lang="en-US" sz="2000" dirty="0"/>
          </a:p>
          <a:p>
            <a:pPr marL="742950" lvl="1" indent="-285750">
              <a:buFont typeface="Arial" panose="020B0604020202020204" pitchFamily="34" charset="0"/>
              <a:buChar char="•"/>
            </a:pPr>
            <a:r>
              <a:rPr lang="en-US" sz="2000" dirty="0"/>
              <a:t>Area 3: </a:t>
            </a:r>
            <a:r>
              <a:rPr lang="es-ES" sz="2000" dirty="0"/>
              <a:t>Integrar los servicios y sistemas</a:t>
            </a:r>
            <a:endParaRPr lang="en-US" sz="2000" dirty="0"/>
          </a:p>
          <a:p>
            <a:pPr marL="742950" lvl="1" indent="-285750">
              <a:buFont typeface="Arial" panose="020B0604020202020204" pitchFamily="34" charset="0"/>
              <a:buChar char="•"/>
            </a:pPr>
            <a:r>
              <a:rPr lang="en-US" sz="2000" dirty="0"/>
              <a:t>Area 4: </a:t>
            </a:r>
            <a:r>
              <a:rPr lang="es-ES" sz="2000" dirty="0"/>
              <a:t>Poner fin al estigma y la discriminación y defender los derechos humanos y la igualdad de género en la respuesta al VIH</a:t>
            </a:r>
            <a:endParaRPr lang="en-US" sz="2000" dirty="0"/>
          </a:p>
          <a:p>
            <a:pPr marL="742950" lvl="1" indent="-285750">
              <a:buFont typeface="Arial" panose="020B0604020202020204" pitchFamily="34" charset="0"/>
              <a:buChar char="•"/>
            </a:pPr>
            <a:r>
              <a:rPr lang="en-US" sz="2000" dirty="0"/>
              <a:t>Area 5: </a:t>
            </a:r>
            <a:r>
              <a:rPr lang="es-ES" sz="2000" dirty="0"/>
              <a:t>Garantizar el liderazgo de la comunidad en la respuesta al VIH</a:t>
            </a:r>
            <a:endParaRPr lang="en-US" sz="2000" dirty="0"/>
          </a:p>
          <a:p>
            <a:pPr marL="742950" lvl="1" indent="-285750">
              <a:buFont typeface="Arial" panose="020B0604020202020204" pitchFamily="34" charset="0"/>
              <a:buChar char="•"/>
            </a:pPr>
            <a:r>
              <a:rPr lang="en-US" sz="2000" dirty="0"/>
              <a:t>Area 6: </a:t>
            </a:r>
            <a:r>
              <a:rPr lang="es-ES" sz="2000" dirty="0"/>
              <a:t>Dotación de recursos para la respuesta al VIH</a:t>
            </a:r>
            <a:endParaRPr lang="en-US" sz="2000" dirty="0"/>
          </a:p>
          <a:p>
            <a:endParaRPr lang="en-US" dirty="0"/>
          </a:p>
        </p:txBody>
      </p:sp>
    </p:spTree>
    <p:extLst>
      <p:ext uri="{BB962C8B-B14F-4D97-AF65-F5344CB8AC3E}">
        <p14:creationId xmlns:p14="http://schemas.microsoft.com/office/powerpoint/2010/main" val="3577553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66E6E-4001-8C17-61AD-7B3D437F7705}"/>
              </a:ext>
            </a:extLst>
          </p:cNvPr>
          <p:cNvSpPr>
            <a:spLocks noGrp="1"/>
          </p:cNvSpPr>
          <p:nvPr>
            <p:ph type="title"/>
          </p:nvPr>
        </p:nvSpPr>
        <p:spPr/>
        <p:txBody>
          <a:bodyPr>
            <a:normAutofit/>
          </a:bodyPr>
          <a:lstStyle/>
          <a:p>
            <a:r>
              <a:rPr lang="en-US" sz="3600" dirty="0" err="1"/>
              <a:t>Componentes</a:t>
            </a:r>
            <a:r>
              <a:rPr lang="en-US" sz="3600" dirty="0"/>
              <a:t> del </a:t>
            </a:r>
            <a:r>
              <a:rPr lang="en-US" sz="3600" dirty="0" err="1"/>
              <a:t>reporte</a:t>
            </a:r>
            <a:endParaRPr lang="en-US" sz="3600" dirty="0"/>
          </a:p>
        </p:txBody>
      </p:sp>
      <p:sp>
        <p:nvSpPr>
          <p:cNvPr id="3" name="Content Placeholder 2">
            <a:extLst>
              <a:ext uri="{FF2B5EF4-FFF2-40B4-BE49-F238E27FC236}">
                <a16:creationId xmlns:a16="http://schemas.microsoft.com/office/drawing/2014/main" id="{1C6ECD89-B3D8-A82A-C7B0-6F8A401F69CA}"/>
              </a:ext>
            </a:extLst>
          </p:cNvPr>
          <p:cNvSpPr>
            <a:spLocks noGrp="1"/>
          </p:cNvSpPr>
          <p:nvPr>
            <p:ph idx="1"/>
          </p:nvPr>
        </p:nvSpPr>
        <p:spPr/>
        <p:txBody>
          <a:bodyPr>
            <a:normAutofit/>
          </a:bodyPr>
          <a:lstStyle/>
          <a:p>
            <a:pPr marL="514350" indent="-514350">
              <a:buFont typeface="+mj-lt"/>
              <a:buAutoNum type="arabicParenR"/>
            </a:pPr>
            <a:r>
              <a:rPr lang="en-US" dirty="0"/>
              <a:t>Datos de </a:t>
            </a:r>
            <a:r>
              <a:rPr lang="en-US" dirty="0" err="1"/>
              <a:t>indicadores</a:t>
            </a:r>
            <a:r>
              <a:rPr lang="en-US" dirty="0"/>
              <a:t> </a:t>
            </a:r>
            <a:r>
              <a:rPr lang="en-US" dirty="0" err="1"/>
              <a:t>cuantitativos</a:t>
            </a:r>
            <a:endParaRPr lang="en-US" dirty="0"/>
          </a:p>
          <a:p>
            <a:pPr marL="514350" indent="-514350">
              <a:buFont typeface="+mj-lt"/>
              <a:buAutoNum type="arabicParenR"/>
            </a:pPr>
            <a:endParaRPr lang="en-US" dirty="0"/>
          </a:p>
          <a:p>
            <a:pPr marL="514350" indent="-514350">
              <a:buFont typeface="+mj-lt"/>
              <a:buAutoNum type="arabicParenR"/>
            </a:pPr>
            <a:r>
              <a:rPr lang="en-US" dirty="0" err="1">
                <a:highlight>
                  <a:srgbClr val="FFFF00"/>
                </a:highlight>
              </a:rPr>
              <a:t>Instrumento</a:t>
            </a:r>
            <a:r>
              <a:rPr lang="en-US" dirty="0">
                <a:highlight>
                  <a:srgbClr val="FFFF00"/>
                </a:highlight>
              </a:rPr>
              <a:t> de </a:t>
            </a:r>
            <a:r>
              <a:rPr lang="en-US" dirty="0" err="1">
                <a:highlight>
                  <a:srgbClr val="FFFF00"/>
                </a:highlight>
              </a:rPr>
              <a:t>Compromisos</a:t>
            </a:r>
            <a:r>
              <a:rPr lang="en-US" dirty="0">
                <a:highlight>
                  <a:srgbClr val="FFFF00"/>
                </a:highlight>
              </a:rPr>
              <a:t> y </a:t>
            </a:r>
            <a:r>
              <a:rPr lang="en-US" dirty="0" err="1">
                <a:highlight>
                  <a:srgbClr val="FFFF00"/>
                </a:highlight>
              </a:rPr>
              <a:t>Políticas</a:t>
            </a:r>
            <a:r>
              <a:rPr lang="en-US" dirty="0">
                <a:highlight>
                  <a:srgbClr val="FFFF00"/>
                </a:highlight>
              </a:rPr>
              <a:t> Nacionales (ICPN)</a:t>
            </a:r>
          </a:p>
          <a:p>
            <a:pPr lvl="1"/>
            <a:r>
              <a:rPr lang="en-US" dirty="0" err="1">
                <a:highlight>
                  <a:srgbClr val="FFFF00"/>
                </a:highlight>
              </a:rPr>
              <a:t>Parte</a:t>
            </a:r>
            <a:r>
              <a:rPr lang="en-US" dirty="0">
                <a:highlight>
                  <a:srgbClr val="FFFF00"/>
                </a:highlight>
              </a:rPr>
              <a:t> A (</a:t>
            </a:r>
            <a:r>
              <a:rPr lang="en-US" dirty="0" err="1">
                <a:highlight>
                  <a:srgbClr val="FFFF00"/>
                </a:highlight>
              </a:rPr>
              <a:t>completada</a:t>
            </a:r>
            <a:r>
              <a:rPr lang="en-US" dirty="0">
                <a:highlight>
                  <a:srgbClr val="FFFF00"/>
                </a:highlight>
              </a:rPr>
              <a:t> </a:t>
            </a:r>
            <a:r>
              <a:rPr lang="en-US" dirty="0" err="1">
                <a:highlight>
                  <a:srgbClr val="FFFF00"/>
                </a:highlight>
              </a:rPr>
              <a:t>por</a:t>
            </a:r>
            <a:r>
              <a:rPr lang="en-US" dirty="0">
                <a:highlight>
                  <a:srgbClr val="FFFF00"/>
                </a:highlight>
              </a:rPr>
              <a:t> </a:t>
            </a:r>
            <a:r>
              <a:rPr lang="en-US" dirty="0" err="1">
                <a:highlight>
                  <a:srgbClr val="FFFF00"/>
                </a:highlight>
              </a:rPr>
              <a:t>autoridades</a:t>
            </a:r>
            <a:r>
              <a:rPr lang="en-US" dirty="0">
                <a:highlight>
                  <a:srgbClr val="FFFF00"/>
                </a:highlight>
              </a:rPr>
              <a:t> </a:t>
            </a:r>
            <a:r>
              <a:rPr lang="en-US" dirty="0" err="1">
                <a:highlight>
                  <a:srgbClr val="FFFF00"/>
                </a:highlight>
              </a:rPr>
              <a:t>nacionales</a:t>
            </a:r>
            <a:r>
              <a:rPr lang="en-US" dirty="0">
                <a:highlight>
                  <a:srgbClr val="FFFF00"/>
                </a:highlight>
              </a:rPr>
              <a:t>) y </a:t>
            </a:r>
            <a:r>
              <a:rPr lang="en-US" dirty="0" err="1">
                <a:highlight>
                  <a:srgbClr val="FFFF00"/>
                </a:highlight>
              </a:rPr>
              <a:t>Parte</a:t>
            </a:r>
            <a:r>
              <a:rPr lang="en-US" dirty="0">
                <a:highlight>
                  <a:srgbClr val="FFFF00"/>
                </a:highlight>
              </a:rPr>
              <a:t> B (</a:t>
            </a:r>
            <a:r>
              <a:rPr lang="en-US" dirty="0" err="1">
                <a:highlight>
                  <a:srgbClr val="FFFF00"/>
                </a:highlight>
              </a:rPr>
              <a:t>completada</a:t>
            </a:r>
            <a:r>
              <a:rPr lang="en-US" dirty="0">
                <a:highlight>
                  <a:srgbClr val="FFFF00"/>
                </a:highlight>
              </a:rPr>
              <a:t> </a:t>
            </a:r>
            <a:r>
              <a:rPr lang="en-US" dirty="0" err="1">
                <a:highlight>
                  <a:srgbClr val="FFFF00"/>
                </a:highlight>
              </a:rPr>
              <a:t>por</a:t>
            </a:r>
            <a:r>
              <a:rPr lang="en-US" dirty="0">
                <a:highlight>
                  <a:srgbClr val="FFFF00"/>
                </a:highlight>
              </a:rPr>
              <a:t> </a:t>
            </a:r>
            <a:r>
              <a:rPr lang="en-US" dirty="0" err="1">
                <a:highlight>
                  <a:srgbClr val="FFFF00"/>
                </a:highlight>
              </a:rPr>
              <a:t>representantes</a:t>
            </a:r>
            <a:r>
              <a:rPr lang="en-US" dirty="0">
                <a:highlight>
                  <a:srgbClr val="FFFF00"/>
                </a:highlight>
              </a:rPr>
              <a:t> de la comunidad y </a:t>
            </a:r>
            <a:r>
              <a:rPr lang="en-US" dirty="0" err="1">
                <a:highlight>
                  <a:srgbClr val="FFFF00"/>
                </a:highlight>
              </a:rPr>
              <a:t>sociedad</a:t>
            </a:r>
            <a:r>
              <a:rPr lang="en-US" dirty="0">
                <a:highlight>
                  <a:srgbClr val="FFFF00"/>
                </a:highlight>
              </a:rPr>
              <a:t> civil y </a:t>
            </a:r>
            <a:r>
              <a:rPr lang="en-US" dirty="0" err="1">
                <a:highlight>
                  <a:srgbClr val="FFFF00"/>
                </a:highlight>
              </a:rPr>
              <a:t>otros</a:t>
            </a:r>
            <a:r>
              <a:rPr lang="en-US" dirty="0">
                <a:highlight>
                  <a:srgbClr val="FFFF00"/>
                </a:highlight>
              </a:rPr>
              <a:t> </a:t>
            </a:r>
            <a:r>
              <a:rPr lang="en-US" dirty="0" err="1">
                <a:highlight>
                  <a:srgbClr val="FFFF00"/>
                </a:highlight>
              </a:rPr>
              <a:t>socios</a:t>
            </a:r>
            <a:r>
              <a:rPr lang="en-US" dirty="0">
                <a:highlight>
                  <a:srgbClr val="FFFF00"/>
                </a:highlight>
              </a:rPr>
              <a:t> no </a:t>
            </a:r>
            <a:r>
              <a:rPr lang="en-US" dirty="0" err="1">
                <a:highlight>
                  <a:srgbClr val="FFFF00"/>
                </a:highlight>
              </a:rPr>
              <a:t>gubernamentales</a:t>
            </a:r>
            <a:r>
              <a:rPr lang="en-US" dirty="0">
                <a:highlight>
                  <a:srgbClr val="FFFF00"/>
                </a:highlight>
              </a:rPr>
              <a:t>)</a:t>
            </a:r>
          </a:p>
          <a:p>
            <a:pPr marL="914400" lvl="1" indent="-457200">
              <a:buFont typeface="+mj-lt"/>
              <a:buAutoNum type="arabicParenR"/>
            </a:pPr>
            <a:endParaRPr lang="en-US" dirty="0"/>
          </a:p>
          <a:p>
            <a:pPr marL="514350" indent="-514350">
              <a:buFont typeface="+mj-lt"/>
              <a:buAutoNum type="arabicParenR"/>
            </a:pPr>
            <a:r>
              <a:rPr lang="en-US" dirty="0" err="1"/>
              <a:t>Encuesta</a:t>
            </a:r>
            <a:r>
              <a:rPr lang="en-US" dirty="0"/>
              <a:t> de la OMS </a:t>
            </a:r>
            <a:r>
              <a:rPr lang="en-US" dirty="0" err="1"/>
              <a:t>sobre</a:t>
            </a:r>
            <a:r>
              <a:rPr lang="en-US" dirty="0"/>
              <a:t> </a:t>
            </a:r>
            <a:r>
              <a:rPr lang="en-US" dirty="0" err="1"/>
              <a:t>medicamentos</a:t>
            </a:r>
            <a:r>
              <a:rPr lang="en-US" dirty="0"/>
              <a:t> y </a:t>
            </a:r>
            <a:r>
              <a:rPr lang="en-US" dirty="0" err="1"/>
              <a:t>diagnósticos</a:t>
            </a:r>
            <a:endParaRPr lang="en-GB" dirty="0"/>
          </a:p>
          <a:p>
            <a:pPr marL="514350" indent="-514350">
              <a:buFont typeface="+mj-lt"/>
              <a:buAutoNum type="arabicParenR"/>
            </a:pPr>
            <a:endParaRPr lang="en-GB" dirty="0"/>
          </a:p>
          <a:p>
            <a:pPr marL="514350" indent="-514350">
              <a:buFont typeface="+mj-lt"/>
              <a:buAutoNum type="arabicParenR"/>
            </a:pPr>
            <a:r>
              <a:rPr lang="en-GB" dirty="0"/>
              <a:t>Datos de </a:t>
            </a:r>
            <a:r>
              <a:rPr lang="en-GB" dirty="0" err="1"/>
              <a:t>monitoreo</a:t>
            </a:r>
            <a:r>
              <a:rPr lang="en-GB" dirty="0"/>
              <a:t> </a:t>
            </a:r>
            <a:r>
              <a:rPr lang="en-GB" dirty="0" err="1"/>
              <a:t>comunitario</a:t>
            </a:r>
            <a:endParaRPr lang="en-GB" dirty="0">
              <a:solidFill>
                <a:schemeClr val="accent6"/>
              </a:solidFill>
            </a:endParaRPr>
          </a:p>
          <a:p>
            <a:pPr marL="514350" indent="-514350">
              <a:buFont typeface="+mj-lt"/>
              <a:buAutoNum type="arabicParenR"/>
            </a:pPr>
            <a:endParaRPr lang="en-GB" dirty="0"/>
          </a:p>
          <a:p>
            <a:pPr marL="514350" indent="-514350">
              <a:buFont typeface="+mj-lt"/>
              <a:buAutoNum type="arabicParenR"/>
            </a:pPr>
            <a:r>
              <a:rPr lang="en-US" dirty="0" err="1"/>
              <a:t>Resúmenes</a:t>
            </a:r>
            <a:r>
              <a:rPr lang="en-US" dirty="0"/>
              <a:t> </a:t>
            </a:r>
            <a:r>
              <a:rPr lang="en-US" dirty="0" err="1"/>
              <a:t>narrativos</a:t>
            </a:r>
            <a:r>
              <a:rPr lang="en-US" dirty="0"/>
              <a:t> (o </a:t>
            </a:r>
            <a:r>
              <a:rPr lang="en-US" dirty="0" err="1"/>
              <a:t>envío</a:t>
            </a:r>
            <a:r>
              <a:rPr lang="en-US" dirty="0"/>
              <a:t> de </a:t>
            </a:r>
            <a:r>
              <a:rPr lang="en-US" dirty="0" err="1"/>
              <a:t>informes</a:t>
            </a:r>
            <a:r>
              <a:rPr lang="en-US" dirty="0"/>
              <a:t> </a:t>
            </a:r>
            <a:r>
              <a:rPr lang="en-US" dirty="0" err="1"/>
              <a:t>existentes</a:t>
            </a:r>
            <a:r>
              <a:rPr lang="en-US" dirty="0"/>
              <a:t>)</a:t>
            </a:r>
          </a:p>
        </p:txBody>
      </p:sp>
    </p:spTree>
    <p:extLst>
      <p:ext uri="{BB962C8B-B14F-4D97-AF65-F5344CB8AC3E}">
        <p14:creationId xmlns:p14="http://schemas.microsoft.com/office/powerpoint/2010/main" val="2006697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CB34-E1D1-6433-8BF7-42E1854344C6}"/>
              </a:ext>
            </a:extLst>
          </p:cNvPr>
          <p:cNvSpPr>
            <a:spLocks noGrp="1"/>
          </p:cNvSpPr>
          <p:nvPr>
            <p:ph type="title"/>
          </p:nvPr>
        </p:nvSpPr>
        <p:spPr/>
        <p:txBody>
          <a:bodyPr>
            <a:normAutofit/>
          </a:bodyPr>
          <a:lstStyle/>
          <a:p>
            <a:r>
              <a:rPr lang="en-US" sz="3600" dirty="0" err="1"/>
              <a:t>Indicadores</a:t>
            </a:r>
            <a:r>
              <a:rPr lang="en-US" sz="3600" dirty="0"/>
              <a:t> </a:t>
            </a:r>
            <a:r>
              <a:rPr lang="en-US" sz="3600" dirty="0" err="1"/>
              <a:t>cuantitativos</a:t>
            </a:r>
            <a:endParaRPr lang="en-US" sz="3600" dirty="0"/>
          </a:p>
        </p:txBody>
      </p:sp>
      <p:sp>
        <p:nvSpPr>
          <p:cNvPr id="5" name="Content Placeholder 2">
            <a:extLst>
              <a:ext uri="{FF2B5EF4-FFF2-40B4-BE49-F238E27FC236}">
                <a16:creationId xmlns:a16="http://schemas.microsoft.com/office/drawing/2014/main" id="{BD1019D8-8F88-B9BF-4E87-220EA47B6F4E}"/>
              </a:ext>
            </a:extLst>
          </p:cNvPr>
          <p:cNvSpPr>
            <a:spLocks noGrp="1"/>
          </p:cNvSpPr>
          <p:nvPr>
            <p:ph idx="1"/>
          </p:nvPr>
        </p:nvSpPr>
        <p:spPr/>
        <p:txBody>
          <a:bodyPr>
            <a:normAutofit fontScale="92500" lnSpcReduction="10000"/>
          </a:bodyPr>
          <a:lstStyle/>
          <a:p>
            <a:pPr>
              <a:lnSpc>
                <a:spcPct val="100000"/>
              </a:lnSpc>
              <a:spcBef>
                <a:spcPts val="0"/>
              </a:spcBef>
            </a:pPr>
            <a:r>
              <a:rPr lang="en-US" sz="2000" dirty="0"/>
              <a:t>65 </a:t>
            </a:r>
            <a:r>
              <a:rPr lang="en-US" sz="2000" dirty="0" err="1"/>
              <a:t>indicadores</a:t>
            </a:r>
            <a:r>
              <a:rPr lang="en-US" sz="2000" dirty="0"/>
              <a:t> </a:t>
            </a:r>
            <a:r>
              <a:rPr lang="en-US" sz="2000" dirty="0" err="1"/>
              <a:t>cuantitativos</a:t>
            </a:r>
            <a:r>
              <a:rPr lang="en-US" sz="2000" dirty="0"/>
              <a:t> para </a:t>
            </a:r>
            <a:r>
              <a:rPr lang="en-US" sz="2000" dirty="0" err="1"/>
              <a:t>reporte</a:t>
            </a:r>
            <a:r>
              <a:rPr lang="en-US" sz="2000" dirty="0"/>
              <a:t> a </a:t>
            </a:r>
            <a:r>
              <a:rPr lang="en-US" sz="2000" dirty="0" err="1"/>
              <a:t>nivel</a:t>
            </a:r>
            <a:r>
              <a:rPr lang="en-US" sz="2000" dirty="0"/>
              <a:t> global </a:t>
            </a:r>
          </a:p>
          <a:p>
            <a:pPr>
              <a:lnSpc>
                <a:spcPct val="100000"/>
              </a:lnSpc>
              <a:spcBef>
                <a:spcPts val="0"/>
              </a:spcBef>
            </a:pPr>
            <a:endParaRPr lang="en-US" sz="2000" dirty="0"/>
          </a:p>
          <a:p>
            <a:pPr>
              <a:lnSpc>
                <a:spcPct val="100000"/>
              </a:lnSpc>
              <a:spcBef>
                <a:spcPts val="0"/>
              </a:spcBef>
            </a:pPr>
            <a:r>
              <a:rPr lang="en-US" dirty="0"/>
              <a:t>Los </a:t>
            </a:r>
            <a:r>
              <a:rPr lang="en-US" dirty="0" err="1"/>
              <a:t>siguientes</a:t>
            </a:r>
            <a:r>
              <a:rPr lang="en-US" dirty="0"/>
              <a:t> </a:t>
            </a:r>
            <a:r>
              <a:rPr lang="en-US" dirty="0" err="1"/>
              <a:t>indicadores</a:t>
            </a:r>
            <a:r>
              <a:rPr lang="en-US" dirty="0"/>
              <a:t> para </a:t>
            </a:r>
            <a:r>
              <a:rPr lang="en-US" dirty="0" err="1"/>
              <a:t>los</a:t>
            </a:r>
            <a:r>
              <a:rPr lang="en-US" dirty="0"/>
              <a:t> </a:t>
            </a:r>
            <a:r>
              <a:rPr lang="en-US" dirty="0" err="1"/>
              <a:t>cuales</a:t>
            </a:r>
            <a:r>
              <a:rPr lang="en-US" dirty="0"/>
              <a:t> se </a:t>
            </a:r>
            <a:r>
              <a:rPr lang="en-US" dirty="0" err="1"/>
              <a:t>ingresan</a:t>
            </a:r>
            <a:r>
              <a:rPr lang="en-US" dirty="0"/>
              <a:t> </a:t>
            </a:r>
            <a:r>
              <a:rPr lang="en-US" dirty="0" err="1"/>
              <a:t>datos</a:t>
            </a:r>
            <a:r>
              <a:rPr lang="en-US" dirty="0"/>
              <a:t> </a:t>
            </a:r>
            <a:r>
              <a:rPr lang="en-US" dirty="0" err="1"/>
              <a:t>en</a:t>
            </a:r>
            <a:r>
              <a:rPr lang="en-US" dirty="0"/>
              <a:t> Spectrum o </a:t>
            </a:r>
            <a:r>
              <a:rPr lang="en-US" dirty="0" err="1"/>
              <a:t>que</a:t>
            </a:r>
            <a:r>
              <a:rPr lang="en-US" dirty="0"/>
              <a:t> son </a:t>
            </a:r>
            <a:r>
              <a:rPr lang="en-US" dirty="0" err="1"/>
              <a:t>resultados</a:t>
            </a:r>
            <a:r>
              <a:rPr lang="en-US" dirty="0"/>
              <a:t> de Spectrum </a:t>
            </a:r>
            <a:r>
              <a:rPr lang="en-US" dirty="0" err="1"/>
              <a:t>serán</a:t>
            </a:r>
            <a:r>
              <a:rPr lang="en-US" dirty="0"/>
              <a:t> </a:t>
            </a:r>
            <a:r>
              <a:rPr lang="en-US" dirty="0" err="1"/>
              <a:t>reportados</a:t>
            </a:r>
            <a:r>
              <a:rPr lang="en-US" dirty="0"/>
              <a:t> </a:t>
            </a:r>
            <a:r>
              <a:rPr lang="en-US" dirty="0" err="1"/>
              <a:t>directamente</a:t>
            </a:r>
            <a:r>
              <a:rPr lang="en-US" dirty="0"/>
              <a:t> a </a:t>
            </a:r>
            <a:r>
              <a:rPr lang="en-US" dirty="0" err="1"/>
              <a:t>través</a:t>
            </a:r>
            <a:r>
              <a:rPr lang="en-US" dirty="0"/>
              <a:t> de Spectrum</a:t>
            </a:r>
            <a:r>
              <a:rPr lang="en-US" sz="2000" dirty="0"/>
              <a:t>: </a:t>
            </a:r>
          </a:p>
          <a:p>
            <a:pPr lvl="1">
              <a:lnSpc>
                <a:spcPct val="100000"/>
              </a:lnSpc>
              <a:spcBef>
                <a:spcPts val="0"/>
              </a:spcBef>
            </a:pPr>
            <a:r>
              <a:rPr lang="en-US" sz="1600" dirty="0" err="1"/>
              <a:t>Incidencia</a:t>
            </a:r>
            <a:r>
              <a:rPr lang="en-US" sz="1600" dirty="0"/>
              <a:t> del VIH</a:t>
            </a:r>
          </a:p>
          <a:p>
            <a:pPr lvl="1">
              <a:lnSpc>
                <a:spcPct val="100000"/>
              </a:lnSpc>
              <a:spcBef>
                <a:spcPts val="0"/>
              </a:spcBef>
            </a:pPr>
            <a:r>
              <a:rPr lang="en-US" sz="1600" dirty="0" err="1"/>
              <a:t>Mortalidad</a:t>
            </a:r>
            <a:r>
              <a:rPr lang="en-US" sz="1600" dirty="0"/>
              <a:t> </a:t>
            </a:r>
            <a:r>
              <a:rPr lang="en-US" sz="1600" dirty="0" err="1"/>
              <a:t>por</a:t>
            </a:r>
            <a:r>
              <a:rPr lang="en-US" sz="1600" dirty="0"/>
              <a:t> </a:t>
            </a:r>
            <a:r>
              <a:rPr lang="en-US" sz="1600" dirty="0" err="1"/>
              <a:t>sida</a:t>
            </a:r>
            <a:endParaRPr lang="en-US" sz="1600" dirty="0"/>
          </a:p>
          <a:p>
            <a:pPr lvl="1">
              <a:lnSpc>
                <a:spcPct val="100000"/>
              </a:lnSpc>
              <a:spcBef>
                <a:spcPts val="0"/>
              </a:spcBef>
            </a:pPr>
            <a:r>
              <a:rPr lang="es-ES" sz="1600" dirty="0"/>
              <a:t>Personas que viven con el VIH y conocen su estado serológico</a:t>
            </a:r>
          </a:p>
          <a:p>
            <a:pPr lvl="1">
              <a:lnSpc>
                <a:spcPct val="100000"/>
              </a:lnSpc>
              <a:spcBef>
                <a:spcPts val="0"/>
              </a:spcBef>
            </a:pPr>
            <a:r>
              <a:rPr lang="es-ES" sz="1600" dirty="0"/>
              <a:t>Personas que viven con el VIH y reciben tratamiento antirretroviral </a:t>
            </a:r>
            <a:r>
              <a:rPr lang="es-ES" sz="1600" i="1" dirty="0"/>
              <a:t>(opción para los países que no utilizan </a:t>
            </a:r>
            <a:r>
              <a:rPr lang="es-ES" sz="1600" i="1" dirty="0" err="1"/>
              <a:t>Spectrum</a:t>
            </a:r>
            <a:r>
              <a:rPr lang="es-ES" sz="1600" i="1" dirty="0"/>
              <a:t> para reportar el numerador a través de la herramienta en línea GAM)</a:t>
            </a:r>
          </a:p>
          <a:p>
            <a:pPr lvl="1">
              <a:lnSpc>
                <a:spcPct val="100000"/>
              </a:lnSpc>
              <a:spcBef>
                <a:spcPts val="0"/>
              </a:spcBef>
            </a:pPr>
            <a:r>
              <a:rPr lang="es-ES" sz="1600" dirty="0"/>
              <a:t>Personas que viven con el VIH y cuya carga viral está suprimida</a:t>
            </a:r>
          </a:p>
          <a:p>
            <a:pPr lvl="1">
              <a:lnSpc>
                <a:spcPct val="100000"/>
              </a:lnSpc>
              <a:spcBef>
                <a:spcPts val="0"/>
              </a:spcBef>
            </a:pPr>
            <a:r>
              <a:rPr lang="es-ES" sz="1600" dirty="0"/>
              <a:t>Pruebas del VIH en mujeres embarazadas (pruebas y pruebas VIH+)</a:t>
            </a:r>
            <a:endParaRPr lang="en-US" sz="1600" i="1" dirty="0"/>
          </a:p>
          <a:p>
            <a:pPr lvl="1">
              <a:lnSpc>
                <a:spcPct val="100000"/>
              </a:lnSpc>
              <a:spcBef>
                <a:spcPts val="0"/>
              </a:spcBef>
            </a:pPr>
            <a:r>
              <a:rPr lang="en-US" sz="1600" dirty="0" err="1"/>
              <a:t>Transmisión</a:t>
            </a:r>
            <a:r>
              <a:rPr lang="en-US" sz="1600" dirty="0"/>
              <a:t> vertical del VIH </a:t>
            </a:r>
          </a:p>
          <a:p>
            <a:pPr lvl="1">
              <a:lnSpc>
                <a:spcPct val="100000"/>
              </a:lnSpc>
              <a:spcBef>
                <a:spcPts val="0"/>
              </a:spcBef>
            </a:pPr>
            <a:r>
              <a:rPr lang="es-ES" sz="1600" dirty="0"/>
              <a:t>Prevención de la transmisión vertical del VIH</a:t>
            </a:r>
            <a:endParaRPr lang="en-US" sz="1600" dirty="0"/>
          </a:p>
          <a:p>
            <a:pPr>
              <a:lnSpc>
                <a:spcPct val="100000"/>
              </a:lnSpc>
              <a:spcBef>
                <a:spcPts val="0"/>
              </a:spcBef>
            </a:pPr>
            <a:endParaRPr lang="en-US" sz="2000" dirty="0"/>
          </a:p>
          <a:p>
            <a:pPr>
              <a:lnSpc>
                <a:spcPct val="100000"/>
              </a:lnSpc>
              <a:spcBef>
                <a:spcPts val="0"/>
              </a:spcBef>
            </a:pPr>
            <a:r>
              <a:rPr lang="en-US" sz="2000" dirty="0" err="1"/>
              <a:t>Cambios</a:t>
            </a:r>
            <a:r>
              <a:rPr lang="en-US" sz="2000" dirty="0"/>
              <a:t> </a:t>
            </a:r>
            <a:r>
              <a:rPr lang="en-US" sz="2000" dirty="0" err="1"/>
              <a:t>en</a:t>
            </a:r>
            <a:r>
              <a:rPr lang="en-US" sz="2000" dirty="0"/>
              <a:t> </a:t>
            </a:r>
            <a:r>
              <a:rPr lang="en-US" sz="2000" dirty="0" err="1"/>
              <a:t>los</a:t>
            </a:r>
            <a:r>
              <a:rPr lang="en-US" sz="2000" dirty="0"/>
              <a:t> </a:t>
            </a:r>
            <a:r>
              <a:rPr lang="en-US" sz="2000" dirty="0" err="1"/>
              <a:t>indicadores</a:t>
            </a:r>
            <a:r>
              <a:rPr lang="en-US" sz="2000" dirty="0"/>
              <a:t>: </a:t>
            </a:r>
          </a:p>
          <a:p>
            <a:pPr lvl="1">
              <a:lnSpc>
                <a:spcPct val="100000"/>
              </a:lnSpc>
              <a:spcBef>
                <a:spcPts val="0"/>
              </a:spcBef>
            </a:pPr>
            <a:r>
              <a:rPr lang="es-ES" sz="1600" dirty="0"/>
              <a:t>Número de personas que recibieron PrEP </a:t>
            </a:r>
            <a:r>
              <a:rPr lang="en-US" sz="1600" dirty="0">
                <a:sym typeface="Wingdings" panose="05000000000000000000" pitchFamily="2" charset="2"/>
              </a:rPr>
              <a:t> </a:t>
            </a:r>
            <a:r>
              <a:rPr lang="en-US" sz="1600" dirty="0" err="1">
                <a:sym typeface="Wingdings" panose="05000000000000000000" pitchFamily="2" charset="2"/>
              </a:rPr>
              <a:t>Necesidad</a:t>
            </a:r>
            <a:r>
              <a:rPr lang="en-US" sz="1600" dirty="0">
                <a:sym typeface="Wingdings" panose="05000000000000000000" pitchFamily="2" charset="2"/>
              </a:rPr>
              <a:t> de </a:t>
            </a:r>
            <a:r>
              <a:rPr lang="en-US" sz="1600" dirty="0" err="1">
                <a:sym typeface="Wingdings" panose="05000000000000000000" pitchFamily="2" charset="2"/>
              </a:rPr>
              <a:t>PrEP</a:t>
            </a:r>
            <a:r>
              <a:rPr lang="en-US" sz="1600" dirty="0">
                <a:sym typeface="Wingdings" panose="05000000000000000000" pitchFamily="2" charset="2"/>
              </a:rPr>
              <a:t> </a:t>
            </a:r>
            <a:r>
              <a:rPr lang="en-US" sz="1600" dirty="0" err="1">
                <a:sym typeface="Wingdings" panose="05000000000000000000" pitchFamily="2" charset="2"/>
              </a:rPr>
              <a:t>cubierta</a:t>
            </a:r>
            <a:endParaRPr lang="en-US" sz="1600" dirty="0">
              <a:sym typeface="Wingdings" panose="05000000000000000000" pitchFamily="2" charset="2"/>
            </a:endParaRPr>
          </a:p>
          <a:p>
            <a:pPr lvl="1">
              <a:lnSpc>
                <a:spcPct val="100000"/>
              </a:lnSpc>
              <a:spcBef>
                <a:spcPts val="0"/>
              </a:spcBef>
            </a:pPr>
            <a:r>
              <a:rPr lang="en-US" sz="1600" dirty="0" err="1">
                <a:sym typeface="Wingdings" panose="05000000000000000000" pitchFamily="2" charset="2"/>
              </a:rPr>
              <a:t>Número</a:t>
            </a:r>
            <a:r>
              <a:rPr lang="en-US" sz="1600" dirty="0">
                <a:sym typeface="Wingdings" panose="05000000000000000000" pitchFamily="2" charset="2"/>
              </a:rPr>
              <a:t> de </a:t>
            </a:r>
            <a:r>
              <a:rPr lang="en-US" sz="1600" dirty="0" err="1">
                <a:sym typeface="Wingdings" panose="05000000000000000000" pitchFamily="2" charset="2"/>
              </a:rPr>
              <a:t>preservativos</a:t>
            </a:r>
            <a:r>
              <a:rPr lang="en-US" sz="1600" dirty="0">
                <a:sym typeface="Wingdings" panose="05000000000000000000" pitchFamily="2" charset="2"/>
              </a:rPr>
              <a:t> </a:t>
            </a:r>
            <a:r>
              <a:rPr lang="en-US" sz="1600" dirty="0" err="1">
                <a:sym typeface="Wingdings" panose="05000000000000000000" pitchFamily="2" charset="2"/>
              </a:rPr>
              <a:t>distribuidos</a:t>
            </a:r>
            <a:r>
              <a:rPr lang="en-US" sz="1600" dirty="0">
                <a:sym typeface="Wingdings" panose="05000000000000000000" pitchFamily="2" charset="2"/>
              </a:rPr>
              <a:t>  </a:t>
            </a:r>
            <a:r>
              <a:rPr lang="en-US" sz="1600" dirty="0" err="1">
                <a:sym typeface="Wingdings" panose="05000000000000000000" pitchFamily="2" charset="2"/>
              </a:rPr>
              <a:t>Necesidad</a:t>
            </a:r>
            <a:r>
              <a:rPr lang="en-US" sz="1600" dirty="0">
                <a:sym typeface="Wingdings" panose="05000000000000000000" pitchFamily="2" charset="2"/>
              </a:rPr>
              <a:t> de </a:t>
            </a:r>
            <a:r>
              <a:rPr lang="en-US" sz="1600" dirty="0" err="1">
                <a:sym typeface="Wingdings" panose="05000000000000000000" pitchFamily="2" charset="2"/>
              </a:rPr>
              <a:t>preservativos</a:t>
            </a:r>
            <a:r>
              <a:rPr lang="en-US" sz="1600" dirty="0">
                <a:sym typeface="Wingdings" panose="05000000000000000000" pitchFamily="2" charset="2"/>
              </a:rPr>
              <a:t> </a:t>
            </a:r>
            <a:r>
              <a:rPr lang="en-US" sz="1600" dirty="0" err="1">
                <a:sym typeface="Wingdings" panose="05000000000000000000" pitchFamily="2" charset="2"/>
              </a:rPr>
              <a:t>cubierta</a:t>
            </a:r>
            <a:endParaRPr lang="en-US" sz="1600" dirty="0"/>
          </a:p>
        </p:txBody>
      </p:sp>
    </p:spTree>
    <p:extLst>
      <p:ext uri="{BB962C8B-B14F-4D97-AF65-F5344CB8AC3E}">
        <p14:creationId xmlns:p14="http://schemas.microsoft.com/office/powerpoint/2010/main" val="443859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15D6EA-E3EF-4A08-F53C-6CA23AB726EF}"/>
              </a:ext>
            </a:extLst>
          </p:cNvPr>
          <p:cNvSpPr>
            <a:spLocks noGrp="1"/>
          </p:cNvSpPr>
          <p:nvPr>
            <p:ph type="title"/>
          </p:nvPr>
        </p:nvSpPr>
        <p:spPr>
          <a:xfrm>
            <a:off x="376286" y="203663"/>
            <a:ext cx="10515600" cy="721291"/>
          </a:xfrm>
        </p:spPr>
        <p:txBody>
          <a:bodyPr>
            <a:normAutofit/>
          </a:bodyPr>
          <a:lstStyle/>
          <a:p>
            <a:r>
              <a:rPr lang="en-US" sz="3600" dirty="0" err="1"/>
              <a:t>Indicadores</a:t>
            </a:r>
            <a:r>
              <a:rPr lang="en-US" sz="3600" dirty="0"/>
              <a:t> del </a:t>
            </a:r>
            <a:r>
              <a:rPr lang="en-US" sz="3600" dirty="0" err="1"/>
              <a:t>Monitoreo</a:t>
            </a:r>
            <a:r>
              <a:rPr lang="en-US" sz="3600" dirty="0"/>
              <a:t> Global del SIDA 2026</a:t>
            </a:r>
            <a:endParaRPr lang="en-CH" sz="3600" dirty="0"/>
          </a:p>
        </p:txBody>
      </p:sp>
      <p:graphicFrame>
        <p:nvGraphicFramePr>
          <p:cNvPr id="5" name="Table 4">
            <a:extLst>
              <a:ext uri="{FF2B5EF4-FFF2-40B4-BE49-F238E27FC236}">
                <a16:creationId xmlns:a16="http://schemas.microsoft.com/office/drawing/2014/main" id="{A1C17C22-E2D7-57E8-8012-AA823B821FE1}"/>
              </a:ext>
            </a:extLst>
          </p:cNvPr>
          <p:cNvGraphicFramePr>
            <a:graphicFrameLocks noGrp="1"/>
          </p:cNvGraphicFramePr>
          <p:nvPr>
            <p:extLst>
              <p:ext uri="{D42A27DB-BD31-4B8C-83A1-F6EECF244321}">
                <p14:modId xmlns:p14="http://schemas.microsoft.com/office/powerpoint/2010/main" val="1330713924"/>
              </p:ext>
            </p:extLst>
          </p:nvPr>
        </p:nvGraphicFramePr>
        <p:xfrm>
          <a:off x="376286" y="2050349"/>
          <a:ext cx="11264956" cy="1537432"/>
        </p:xfrm>
        <a:graphic>
          <a:graphicData uri="http://schemas.openxmlformats.org/drawingml/2006/table">
            <a:tbl>
              <a:tblPr firstRow="1" bandRow="1">
                <a:tableStyleId>{5C22544A-7EE6-4342-B048-85BDC9FD1C3A}</a:tableStyleId>
              </a:tblPr>
              <a:tblGrid>
                <a:gridCol w="4390335">
                  <a:extLst>
                    <a:ext uri="{9D8B030D-6E8A-4147-A177-3AD203B41FA5}">
                      <a16:colId xmlns:a16="http://schemas.microsoft.com/office/drawing/2014/main" val="309291154"/>
                    </a:ext>
                  </a:extLst>
                </a:gridCol>
                <a:gridCol w="4304669">
                  <a:extLst>
                    <a:ext uri="{9D8B030D-6E8A-4147-A177-3AD203B41FA5}">
                      <a16:colId xmlns:a16="http://schemas.microsoft.com/office/drawing/2014/main" val="1326776613"/>
                    </a:ext>
                  </a:extLst>
                </a:gridCol>
                <a:gridCol w="2569952">
                  <a:extLst>
                    <a:ext uri="{9D8B030D-6E8A-4147-A177-3AD203B41FA5}">
                      <a16:colId xmlns:a16="http://schemas.microsoft.com/office/drawing/2014/main" val="169535653"/>
                    </a:ext>
                  </a:extLst>
                </a:gridCol>
              </a:tblGrid>
              <a:tr h="0">
                <a:tc>
                  <a:txBody>
                    <a:bodyPr/>
                    <a:lstStyle/>
                    <a:p>
                      <a:r>
                        <a:rPr lang="en-US" sz="1200" dirty="0"/>
                        <a:t>Metas</a:t>
                      </a:r>
                      <a:endParaRPr lang="en-CH" sz="1200" dirty="0"/>
                    </a:p>
                  </a:txBody>
                  <a:tcPr/>
                </a:tc>
                <a:tc>
                  <a:txBody>
                    <a:bodyPr/>
                    <a:lstStyle/>
                    <a:p>
                      <a:r>
                        <a:rPr lang="en-US" sz="1200" dirty="0" err="1"/>
                        <a:t>Indicadores</a:t>
                      </a:r>
                      <a:endParaRPr lang="en-CH" sz="1200" dirty="0"/>
                    </a:p>
                  </a:txBody>
                  <a:tcPr/>
                </a:tc>
                <a:tc>
                  <a:txBody>
                    <a:bodyPr/>
                    <a:lstStyle/>
                    <a:p>
                      <a:r>
                        <a:rPr lang="en-US" sz="1200" dirty="0"/>
                        <a:t>Fuente </a:t>
                      </a:r>
                      <a:r>
                        <a:rPr lang="en-US" sz="1200" dirty="0" err="1"/>
                        <a:t>recomendada</a:t>
                      </a:r>
                      <a:endParaRPr lang="en-CH" sz="1200" dirty="0"/>
                    </a:p>
                  </a:txBody>
                  <a:tcPr/>
                </a:tc>
                <a:extLst>
                  <a:ext uri="{0D108BD9-81ED-4DB2-BD59-A6C34878D82A}">
                    <a16:rowId xmlns:a16="http://schemas.microsoft.com/office/drawing/2014/main" val="1722710718"/>
                  </a:ext>
                </a:extLst>
              </a:tr>
              <a:tr h="267439">
                <a:tc gridSpan="3">
                  <a:txBody>
                    <a:bodyPr/>
                    <a:lstStyle/>
                    <a:p>
                      <a:r>
                        <a:rPr lang="en-US" sz="1200" dirty="0"/>
                        <a:t>Metas de </a:t>
                      </a:r>
                      <a:r>
                        <a:rPr lang="en-US" sz="1200" dirty="0" err="1"/>
                        <a:t>impacto</a:t>
                      </a:r>
                      <a:endParaRPr lang="en-CH" sz="1200" dirty="0"/>
                    </a:p>
                  </a:txBody>
                  <a:tcPr>
                    <a:solidFill>
                      <a:schemeClr val="accent1">
                        <a:lumMod val="40000"/>
                        <a:lumOff val="60000"/>
                      </a:schemeClr>
                    </a:solidFill>
                  </a:tcPr>
                </a:tc>
                <a:tc hMerge="1">
                  <a:txBody>
                    <a:bodyPr/>
                    <a:lstStyle/>
                    <a:p>
                      <a:endParaRPr lang="en-CH" sz="1200">
                        <a:solidFill>
                          <a:schemeClr val="accent1"/>
                        </a:solidFill>
                      </a:endParaRPr>
                    </a:p>
                  </a:txBody>
                  <a:tcPr/>
                </a:tc>
                <a:tc hMerge="1">
                  <a:txBody>
                    <a:bodyPr/>
                    <a:lstStyle/>
                    <a:p>
                      <a:endParaRPr lang="en-CH" sz="1200"/>
                    </a:p>
                  </a:txBody>
                  <a:tcPr/>
                </a:tc>
                <a:extLst>
                  <a:ext uri="{0D108BD9-81ED-4DB2-BD59-A6C34878D82A}">
                    <a16:rowId xmlns:a16="http://schemas.microsoft.com/office/drawing/2014/main" val="2803001049"/>
                  </a:ext>
                </a:extLst>
              </a:tr>
              <a:tr h="531592">
                <a:tc>
                  <a:txBody>
                    <a:bodyPr/>
                    <a:lstStyle/>
                    <a:p>
                      <a:r>
                        <a:rPr lang="en-US" sz="1200" dirty="0"/>
                        <a:t>90% r</a:t>
                      </a:r>
                      <a:r>
                        <a:rPr lang="es-ES" sz="1200" dirty="0"/>
                        <a:t>educción de las nuevas infecciones por VIH entre 2010 y 2030 y una reducción continua del 5 % anual después de 2030.</a:t>
                      </a:r>
                      <a:endParaRPr lang="en-CH" sz="1200" dirty="0"/>
                    </a:p>
                  </a:txBody>
                  <a:tcPr/>
                </a:tc>
                <a:tc>
                  <a:txBody>
                    <a:bodyPr/>
                    <a:lstStyle/>
                    <a:p>
                      <a:r>
                        <a:rPr lang="en-US" sz="1200" dirty="0" err="1">
                          <a:solidFill>
                            <a:schemeClr val="accent1"/>
                          </a:solidFill>
                        </a:rPr>
                        <a:t>Incidencia</a:t>
                      </a:r>
                      <a:r>
                        <a:rPr lang="en-US" sz="1200" dirty="0">
                          <a:solidFill>
                            <a:schemeClr val="accent1"/>
                          </a:solidFill>
                        </a:rPr>
                        <a:t> del VIH</a:t>
                      </a:r>
                      <a:endParaRPr lang="en-CH" sz="1200" dirty="0">
                        <a:solidFill>
                          <a:schemeClr val="accent1"/>
                        </a:solidFill>
                      </a:endParaRPr>
                    </a:p>
                  </a:txBody>
                  <a:tcPr/>
                </a:tc>
                <a:tc>
                  <a:txBody>
                    <a:bodyPr/>
                    <a:lstStyle/>
                    <a:p>
                      <a:r>
                        <a:rPr lang="en-US" sz="1200" dirty="0" err="1"/>
                        <a:t>Estimaciones</a:t>
                      </a:r>
                      <a:r>
                        <a:rPr lang="en-US" sz="1200" dirty="0"/>
                        <a:t> de Spectrum</a:t>
                      </a:r>
                      <a:endParaRPr lang="en-CH" sz="1200" dirty="0"/>
                    </a:p>
                  </a:txBody>
                  <a:tcPr/>
                </a:tc>
                <a:extLst>
                  <a:ext uri="{0D108BD9-81ED-4DB2-BD59-A6C34878D82A}">
                    <a16:rowId xmlns:a16="http://schemas.microsoft.com/office/drawing/2014/main" val="3355487210"/>
                  </a:ext>
                </a:extLst>
              </a:tr>
              <a:tr h="387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90% </a:t>
                      </a:r>
                      <a:r>
                        <a:rPr lang="es-ES" sz="1200" dirty="0"/>
                        <a:t>reducción de las muertes relacionadas con el sida desde 2010</a:t>
                      </a:r>
                      <a:endParaRPr lang="en-CH"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A" sz="1200" dirty="0">
                          <a:solidFill>
                            <a:schemeClr val="accent1"/>
                          </a:solidFill>
                        </a:rPr>
                        <a:t>Mortalidad por sida</a:t>
                      </a:r>
                      <a:endParaRPr lang="en-CH" sz="1200" dirty="0">
                        <a:solidFill>
                          <a:schemeClr val="accent1"/>
                        </a:solidFill>
                      </a:endParaRPr>
                    </a:p>
                  </a:txBody>
                  <a:tcPr/>
                </a:tc>
                <a:tc>
                  <a:txBody>
                    <a:bodyPr/>
                    <a:lstStyle/>
                    <a:p>
                      <a:r>
                        <a:rPr lang="en-US" sz="1200" dirty="0" err="1"/>
                        <a:t>Estimaciones</a:t>
                      </a:r>
                      <a:r>
                        <a:rPr lang="en-US" sz="1200" dirty="0"/>
                        <a:t> de Spectrum</a:t>
                      </a:r>
                      <a:endParaRPr lang="en-CH" sz="1200" dirty="0"/>
                    </a:p>
                  </a:txBody>
                  <a:tcPr/>
                </a:tc>
                <a:extLst>
                  <a:ext uri="{0D108BD9-81ED-4DB2-BD59-A6C34878D82A}">
                    <a16:rowId xmlns:a16="http://schemas.microsoft.com/office/drawing/2014/main" val="2087588811"/>
                  </a:ext>
                </a:extLst>
              </a:tr>
            </a:tbl>
          </a:graphicData>
        </a:graphic>
      </p:graphicFrame>
      <p:sp>
        <p:nvSpPr>
          <p:cNvPr id="2" name="TextBox 1">
            <a:extLst>
              <a:ext uri="{FF2B5EF4-FFF2-40B4-BE49-F238E27FC236}">
                <a16:creationId xmlns:a16="http://schemas.microsoft.com/office/drawing/2014/main" id="{40E9AF0E-C7D4-9F8C-3CAD-86A8ECCE47E7}"/>
              </a:ext>
            </a:extLst>
          </p:cNvPr>
          <p:cNvSpPr txBox="1"/>
          <p:nvPr/>
        </p:nvSpPr>
        <p:spPr>
          <a:xfrm>
            <a:off x="142875" y="6500448"/>
            <a:ext cx="5542158" cy="307777"/>
          </a:xfrm>
          <a:prstGeom prst="rect">
            <a:avLst/>
          </a:prstGeom>
          <a:noFill/>
        </p:spPr>
        <p:txBody>
          <a:bodyPr wrap="none" rtlCol="0">
            <a:spAutoFit/>
          </a:bodyPr>
          <a:lstStyle/>
          <a:p>
            <a:r>
              <a:rPr lang="es-ES" sz="1400" dirty="0">
                <a:solidFill>
                  <a:schemeClr val="accent1"/>
                </a:solidFill>
              </a:rPr>
              <a:t>En azul, indicadores cuyos datos se reportarían a través de </a:t>
            </a:r>
            <a:r>
              <a:rPr lang="es-ES" sz="1400" dirty="0" err="1">
                <a:solidFill>
                  <a:schemeClr val="accent1"/>
                </a:solidFill>
              </a:rPr>
              <a:t>Spectrum</a:t>
            </a:r>
            <a:endParaRPr lang="en-CH" sz="1400" dirty="0">
              <a:solidFill>
                <a:schemeClr val="accent1"/>
              </a:solidFill>
            </a:endParaRPr>
          </a:p>
        </p:txBody>
      </p:sp>
    </p:spTree>
    <p:extLst>
      <p:ext uri="{BB962C8B-B14F-4D97-AF65-F5344CB8AC3E}">
        <p14:creationId xmlns:p14="http://schemas.microsoft.com/office/powerpoint/2010/main" val="2722004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6F086-15EE-3C4A-AA79-C219EA4FCE33}"/>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634CB22-3CA1-EDA3-1192-2C25CB6295C7}"/>
              </a:ext>
            </a:extLst>
          </p:cNvPr>
          <p:cNvGraphicFramePr>
            <a:graphicFrameLocks noGrp="1"/>
          </p:cNvGraphicFramePr>
          <p:nvPr>
            <p:extLst>
              <p:ext uri="{D42A27DB-BD31-4B8C-83A1-F6EECF244321}">
                <p14:modId xmlns:p14="http://schemas.microsoft.com/office/powerpoint/2010/main" val="2939531427"/>
              </p:ext>
            </p:extLst>
          </p:nvPr>
        </p:nvGraphicFramePr>
        <p:xfrm>
          <a:off x="174356" y="476730"/>
          <a:ext cx="11843288" cy="6381270"/>
        </p:xfrm>
        <a:graphic>
          <a:graphicData uri="http://schemas.openxmlformats.org/drawingml/2006/table">
            <a:tbl>
              <a:tblPr firstRow="1" bandRow="1">
                <a:tableStyleId>{5C22544A-7EE6-4342-B048-85BDC9FD1C3A}</a:tableStyleId>
              </a:tblPr>
              <a:tblGrid>
                <a:gridCol w="2863005">
                  <a:extLst>
                    <a:ext uri="{9D8B030D-6E8A-4147-A177-3AD203B41FA5}">
                      <a16:colId xmlns:a16="http://schemas.microsoft.com/office/drawing/2014/main" val="309291154"/>
                    </a:ext>
                  </a:extLst>
                </a:gridCol>
                <a:gridCol w="6338972">
                  <a:extLst>
                    <a:ext uri="{9D8B030D-6E8A-4147-A177-3AD203B41FA5}">
                      <a16:colId xmlns:a16="http://schemas.microsoft.com/office/drawing/2014/main" val="3428942332"/>
                    </a:ext>
                  </a:extLst>
                </a:gridCol>
                <a:gridCol w="2641311">
                  <a:extLst>
                    <a:ext uri="{9D8B030D-6E8A-4147-A177-3AD203B41FA5}">
                      <a16:colId xmlns:a16="http://schemas.microsoft.com/office/drawing/2014/main" val="169535653"/>
                    </a:ext>
                  </a:extLst>
                </a:gridCol>
              </a:tblGrid>
              <a:tr h="375883">
                <a:tc>
                  <a:txBody>
                    <a:bodyPr/>
                    <a:lstStyle/>
                    <a:p>
                      <a:r>
                        <a:rPr lang="en-US" sz="1200" dirty="0"/>
                        <a:t>Metas</a:t>
                      </a:r>
                      <a:endParaRPr lang="en-CH" sz="1200" dirty="0"/>
                    </a:p>
                  </a:txBody>
                  <a:tcPr/>
                </a:tc>
                <a:tc>
                  <a:txBody>
                    <a:bodyPr/>
                    <a:lstStyle/>
                    <a:p>
                      <a:r>
                        <a:rPr lang="en-US" sz="1200" dirty="0" err="1"/>
                        <a:t>Indicadores</a:t>
                      </a:r>
                      <a:endParaRPr lang="en-CH" sz="1200" dirty="0"/>
                    </a:p>
                  </a:txBody>
                  <a:tcPr/>
                </a:tc>
                <a:tc>
                  <a:txBody>
                    <a:bodyPr/>
                    <a:lstStyle/>
                    <a:p>
                      <a:r>
                        <a:rPr lang="en-US" sz="1200" dirty="0"/>
                        <a:t>Fuente </a:t>
                      </a:r>
                      <a:r>
                        <a:rPr lang="en-US" sz="1200" dirty="0" err="1"/>
                        <a:t>recomendada</a:t>
                      </a:r>
                      <a:endParaRPr lang="en-CH" sz="1200" dirty="0"/>
                    </a:p>
                  </a:txBody>
                  <a:tcPr/>
                </a:tc>
                <a:extLst>
                  <a:ext uri="{0D108BD9-81ED-4DB2-BD59-A6C34878D82A}">
                    <a16:rowId xmlns:a16="http://schemas.microsoft.com/office/drawing/2014/main" val="1722710718"/>
                  </a:ext>
                </a:extLst>
              </a:tr>
              <a:tr h="28859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Área 1: Garantizar un tratamiento y una atención del VIH disponibles, accesibles, aceptables y de calidad para las personas que viven con el VIH</a:t>
                      </a:r>
                      <a:endParaRPr lang="en-CH" sz="1200" dirty="0"/>
                    </a:p>
                  </a:txBody>
                  <a:tcPr>
                    <a:solidFill>
                      <a:schemeClr val="accent1">
                        <a:lumMod val="40000"/>
                        <a:lumOff val="60000"/>
                      </a:schemeClr>
                    </a:solidFill>
                  </a:tcPr>
                </a:tc>
                <a:tc hMerge="1">
                  <a:txBody>
                    <a:bodyPr/>
                    <a:lstStyle/>
                    <a:p>
                      <a:endParaRPr lang="en-US"/>
                    </a:p>
                  </a:txBody>
                  <a:tcPr/>
                </a:tc>
                <a:tc hMerge="1">
                  <a:txBody>
                    <a:bodyPr/>
                    <a:lstStyle/>
                    <a:p>
                      <a:endParaRPr lang="en-CH" sz="1200"/>
                    </a:p>
                  </a:txBody>
                  <a:tcPr/>
                </a:tc>
                <a:extLst>
                  <a:ext uri="{0D108BD9-81ED-4DB2-BD59-A6C34878D82A}">
                    <a16:rowId xmlns:a16="http://schemas.microsoft.com/office/drawing/2014/main" val="1094191899"/>
                  </a:ext>
                </a:extLst>
              </a:tr>
              <a:tr h="458217">
                <a:tc rowSpan="5">
                  <a:txBody>
                    <a:bodyPr/>
                    <a:lstStyle/>
                    <a:p>
                      <a:r>
                        <a:rPr lang="en-US" sz="1200" dirty="0"/>
                        <a:t>95% </a:t>
                      </a:r>
                      <a:r>
                        <a:rPr lang="es-ES" sz="1200" dirty="0"/>
                        <a:t>de las personas que viven con el VIH conocen su estado serológico respecto al VIH</a:t>
                      </a:r>
                      <a:endParaRPr lang="en-CH" sz="1200" dirty="0"/>
                    </a:p>
                  </a:txBody>
                  <a:tcPr/>
                </a:tc>
                <a:tc>
                  <a:txBody>
                    <a:bodyPr/>
                    <a:lstStyle/>
                    <a:p>
                      <a:r>
                        <a:rPr lang="es-ES" sz="1200" dirty="0">
                          <a:solidFill>
                            <a:schemeClr val="accent1"/>
                          </a:solidFill>
                        </a:rPr>
                        <a:t>Personas que viven con el VIH y conocen su estado serológico: Porcentaje de personas que viven con el VIH y conocen su estado serológico al final del período de referencia</a:t>
                      </a:r>
                      <a:endParaRPr lang="en-CH" sz="1200" dirty="0"/>
                    </a:p>
                  </a:txBody>
                  <a:tcPr/>
                </a:tc>
                <a:tc>
                  <a:txBody>
                    <a:bodyPr/>
                    <a:lstStyle/>
                    <a:p>
                      <a:r>
                        <a:rPr lang="en-US" sz="1200" dirty="0"/>
                        <a:t>Datos de </a:t>
                      </a:r>
                      <a:r>
                        <a:rPr lang="en-US" sz="1200" dirty="0" err="1"/>
                        <a:t>programa</a:t>
                      </a:r>
                      <a:r>
                        <a:rPr lang="en-US" sz="1200" dirty="0"/>
                        <a:t> + </a:t>
                      </a:r>
                      <a:r>
                        <a:rPr lang="en-US" sz="1200" dirty="0" err="1"/>
                        <a:t>estimaciones</a:t>
                      </a:r>
                      <a:r>
                        <a:rPr lang="en-US" sz="1200" dirty="0"/>
                        <a:t> de Spectrum</a:t>
                      </a:r>
                      <a:endParaRPr lang="en-CH" sz="1200" dirty="0"/>
                    </a:p>
                  </a:txBody>
                  <a:tcPr/>
                </a:tc>
                <a:extLst>
                  <a:ext uri="{0D108BD9-81ED-4DB2-BD59-A6C34878D82A}">
                    <a16:rowId xmlns:a16="http://schemas.microsoft.com/office/drawing/2014/main" val="3355487210"/>
                  </a:ext>
                </a:extLst>
              </a:tr>
              <a:tr h="635431">
                <a:tc vMerge="1">
                  <a:txBody>
                    <a:bodyPr/>
                    <a:lstStyle/>
                    <a:p>
                      <a:endParaRPr/>
                    </a:p>
                  </a:txBody>
                  <a:tcPr/>
                </a:tc>
                <a:tc>
                  <a:txBody>
                    <a:bodyPr/>
                    <a:lstStyle/>
                    <a:p>
                      <a:r>
                        <a:rPr lang="es-ES" sz="1200" dirty="0"/>
                        <a:t>Pruebas del VIH y conocimiento del estado serológico entre las poblaciones clave (A-D): Porcentaje de personas de poblaciones clave que reportan haber dado negativo en la prueba del VIH en los últimos 12 meses, o que saben que viven con el VIH</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IBBS u </a:t>
                      </a:r>
                      <a:r>
                        <a:rPr lang="en-US" sz="1200" dirty="0" err="1"/>
                        <a:t>otra</a:t>
                      </a:r>
                      <a:r>
                        <a:rPr lang="en-US" sz="1200" dirty="0"/>
                        <a:t> </a:t>
                      </a:r>
                      <a:r>
                        <a:rPr lang="en-US" sz="1200" dirty="0" err="1"/>
                        <a:t>encuesta</a:t>
                      </a:r>
                      <a:r>
                        <a:rPr lang="en-US" sz="1200" dirty="0"/>
                        <a:t> especial (</a:t>
                      </a:r>
                      <a:r>
                        <a:rPr lang="en-US" sz="1200" dirty="0" err="1"/>
                        <a:t>ej.BBS</a:t>
                      </a:r>
                      <a:r>
                        <a:rPr lang="en-US" sz="1200" dirty="0"/>
                        <a:t>-lite)</a:t>
                      </a:r>
                      <a:endParaRPr lang="en-CH" sz="1200" dirty="0"/>
                    </a:p>
                  </a:txBody>
                  <a:tcPr/>
                </a:tc>
                <a:extLst>
                  <a:ext uri="{0D108BD9-81ED-4DB2-BD59-A6C34878D82A}">
                    <a16:rowId xmlns:a16="http://schemas.microsoft.com/office/drawing/2014/main" val="1811581259"/>
                  </a:ext>
                </a:extLst>
              </a:tr>
              <a:tr h="297325">
                <a:tc vMerge="1">
                  <a:txBody>
                    <a:bodyPr/>
                    <a:lstStyle/>
                    <a:p>
                      <a:endParaRPr lang="en-CH" sz="1200"/>
                    </a:p>
                  </a:txBody>
                  <a:tcPr/>
                </a:tc>
                <a:tc>
                  <a:txBody>
                    <a:bodyPr/>
                    <a:lstStyle/>
                    <a:p>
                      <a:r>
                        <a:rPr lang="es-ES" sz="1200" dirty="0">
                          <a:solidFill>
                            <a:schemeClr val="tx1"/>
                          </a:solidFill>
                        </a:rPr>
                        <a:t>Volumen de pruebas del VIH y positividad</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Datos de </a:t>
                      </a:r>
                      <a:r>
                        <a:rPr lang="en-US" sz="1200" dirty="0" err="1"/>
                        <a:t>programa</a:t>
                      </a:r>
                      <a:endParaRPr lang="en-CH" sz="1200" dirty="0"/>
                    </a:p>
                  </a:txBody>
                  <a:tcPr/>
                </a:tc>
                <a:extLst>
                  <a:ext uri="{0D108BD9-81ED-4DB2-BD59-A6C34878D82A}">
                    <a16:rowId xmlns:a16="http://schemas.microsoft.com/office/drawing/2014/main" val="2112503455"/>
                  </a:ext>
                </a:extLst>
              </a:tr>
              <a:tr h="297325">
                <a:tc vMerge="1">
                  <a:txBody>
                    <a:bodyPr/>
                    <a:lstStyle/>
                    <a:p>
                      <a:endParaRPr lang="en-CH" sz="1200"/>
                    </a:p>
                  </a:txBody>
                  <a:tcPr/>
                </a:tc>
                <a:tc>
                  <a:txBody>
                    <a:bodyPr/>
                    <a:lstStyle/>
                    <a:p>
                      <a:r>
                        <a:rPr lang="es-ES" sz="1200" kern="1200" dirty="0">
                          <a:solidFill>
                            <a:schemeClr val="dk1"/>
                          </a:solidFill>
                          <a:latin typeface="+mn-lt"/>
                          <a:ea typeface="+mn-ea"/>
                          <a:cs typeface="+mn-cs"/>
                        </a:rPr>
                        <a:t>Diagnóstico temprano en lactantes: porcentaje de lactantes nacidos de mujeres que viven con el VIH y a los que se les ha realizado una prueba virológica del VIH en los dos meses siguientes al nacimiento</a:t>
                      </a:r>
                      <a:endParaRPr lang="en-US" sz="12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Datos de </a:t>
                      </a:r>
                      <a:r>
                        <a:rPr lang="en-US" sz="1200" dirty="0" err="1"/>
                        <a:t>programa</a:t>
                      </a:r>
                      <a:r>
                        <a:rPr lang="en-US" sz="1200" dirty="0"/>
                        <a:t> + </a:t>
                      </a:r>
                      <a:r>
                        <a:rPr lang="en-US" sz="1200" dirty="0" err="1"/>
                        <a:t>estimaciones</a:t>
                      </a:r>
                      <a:r>
                        <a:rPr lang="en-US" sz="1200" dirty="0"/>
                        <a:t> de Spectrum</a:t>
                      </a:r>
                      <a:endParaRPr lang="en-CH"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H" sz="1200" dirty="0"/>
                    </a:p>
                  </a:txBody>
                  <a:tcPr/>
                </a:tc>
                <a:extLst>
                  <a:ext uri="{0D108BD9-81ED-4DB2-BD59-A6C34878D82A}">
                    <a16:rowId xmlns:a16="http://schemas.microsoft.com/office/drawing/2014/main" val="947547921"/>
                  </a:ext>
                </a:extLst>
              </a:tr>
              <a:tr h="297325">
                <a:tc vMerge="1">
                  <a:txBody>
                    <a:bodyPr/>
                    <a:lstStyle/>
                    <a:p>
                      <a:endParaRPr lang="en-CH" sz="1200"/>
                    </a:p>
                  </a:txBody>
                  <a:tcPr/>
                </a:tc>
                <a:tc>
                  <a:txBody>
                    <a:bodyPr/>
                    <a:lstStyle/>
                    <a:p>
                      <a:r>
                        <a:rPr lang="es-ES" sz="1200" kern="1200" dirty="0">
                          <a:solidFill>
                            <a:schemeClr val="dk1"/>
                          </a:solidFill>
                          <a:latin typeface="+mn-lt"/>
                          <a:ea typeface="+mn-ea"/>
                          <a:cs typeface="+mn-cs"/>
                        </a:rPr>
                        <a:t>Pruebas del VIH en mujeres embarazadas: porcentaje de mujeres embarazadas cuyo estado serológico respecto al VIH se conoce</a:t>
                      </a:r>
                      <a:endParaRPr lang="en-US" sz="12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Datos de </a:t>
                      </a:r>
                      <a:r>
                        <a:rPr lang="en-US" sz="1200" dirty="0" err="1"/>
                        <a:t>programa</a:t>
                      </a:r>
                      <a:r>
                        <a:rPr lang="en-US" sz="1200" dirty="0"/>
                        <a:t> + </a:t>
                      </a:r>
                      <a:r>
                        <a:rPr lang="en-US" sz="1200" dirty="0" err="1"/>
                        <a:t>estimaciones</a:t>
                      </a:r>
                      <a:r>
                        <a:rPr lang="en-US" sz="1200" dirty="0"/>
                        <a:t> de Spectrum</a:t>
                      </a:r>
                      <a:endParaRPr lang="en-CH" sz="1200" dirty="0"/>
                    </a:p>
                  </a:txBody>
                  <a:tcPr/>
                </a:tc>
                <a:extLst>
                  <a:ext uri="{0D108BD9-81ED-4DB2-BD59-A6C34878D82A}">
                    <a16:rowId xmlns:a16="http://schemas.microsoft.com/office/drawing/2014/main" val="16219355"/>
                  </a:ext>
                </a:extLst>
              </a:tr>
              <a:tr h="619021">
                <a:tc rowSpan="7">
                  <a:txBody>
                    <a:bodyPr/>
                    <a:lstStyle/>
                    <a:p>
                      <a:r>
                        <a:rPr lang="en-US" sz="1200" dirty="0"/>
                        <a:t>95% </a:t>
                      </a:r>
                      <a:r>
                        <a:rPr lang="es-ES" sz="1200" dirty="0"/>
                        <a:t>de las personas que viven con el VIH y conocen su estado están en tratamiento</a:t>
                      </a:r>
                      <a:endParaRPr lang="en-CH" sz="1200" dirty="0"/>
                    </a:p>
                  </a:txBody>
                  <a:tcPr/>
                </a:tc>
                <a:tc>
                  <a:txBody>
                    <a:bodyPr/>
                    <a:lstStyle/>
                    <a:p>
                      <a:r>
                        <a:rPr lang="es-ES" sz="1200" dirty="0">
                          <a:solidFill>
                            <a:schemeClr val="accent1"/>
                          </a:solidFill>
                        </a:rPr>
                        <a:t>Personas que viven con el VIH y reciben tratamiento antirretroviral: porcentaje y número de adultos y niños que reciben tratamiento antirretroviral entre todos los adultos y niños que viven con el VIH al final del período de referencia</a:t>
                      </a:r>
                      <a:endParaRPr lang="en-CH" sz="1200" dirty="0"/>
                    </a:p>
                  </a:txBody>
                  <a:tcPr/>
                </a:tc>
                <a:tc>
                  <a:txBody>
                    <a:bodyPr/>
                    <a:lstStyle/>
                    <a:p>
                      <a:r>
                        <a:rPr lang="en-US" sz="1200" dirty="0"/>
                        <a:t>Datos de </a:t>
                      </a:r>
                      <a:r>
                        <a:rPr lang="en-US" sz="1200" dirty="0" err="1"/>
                        <a:t>programa</a:t>
                      </a:r>
                      <a:r>
                        <a:rPr lang="en-US" sz="1200" dirty="0"/>
                        <a:t> + </a:t>
                      </a:r>
                      <a:r>
                        <a:rPr lang="en-US" sz="1200" dirty="0" err="1"/>
                        <a:t>estimaciones</a:t>
                      </a:r>
                      <a:r>
                        <a:rPr lang="en-US" sz="1200" dirty="0"/>
                        <a:t> de Spectrum</a:t>
                      </a:r>
                      <a:endParaRPr lang="en-CH" sz="1200" dirty="0"/>
                    </a:p>
                  </a:txBody>
                  <a:tcPr/>
                </a:tc>
                <a:extLst>
                  <a:ext uri="{0D108BD9-81ED-4DB2-BD59-A6C34878D82A}">
                    <a16:rowId xmlns:a16="http://schemas.microsoft.com/office/drawing/2014/main" val="133134059"/>
                  </a:ext>
                </a:extLst>
              </a:tr>
              <a:tr h="297810">
                <a:tc vMerge="1">
                  <a:txBody>
                    <a:bodyPr/>
                    <a:lstStyle/>
                    <a:p>
                      <a:endParaRPr lang="en-CH"/>
                    </a:p>
                  </a:txBody>
                  <a:tcPr/>
                </a:tc>
                <a:tc>
                  <a:txBody>
                    <a:bodyPr/>
                    <a:lstStyle/>
                    <a:p>
                      <a:r>
                        <a:rPr lang="es-ES" sz="1200" dirty="0"/>
                        <a:t>Personas que viven con el VIH y reciben medicamentos antirretrovirales para varios meses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Datos de </a:t>
                      </a:r>
                      <a:r>
                        <a:rPr lang="en-US" sz="1200" dirty="0" err="1"/>
                        <a:t>programa</a:t>
                      </a:r>
                      <a:endParaRPr lang="en-CH" sz="1200" dirty="0"/>
                    </a:p>
                  </a:txBody>
                  <a:tcPr/>
                </a:tc>
                <a:extLst>
                  <a:ext uri="{0D108BD9-81ED-4DB2-BD59-A6C34878D82A}">
                    <a16:rowId xmlns:a16="http://schemas.microsoft.com/office/drawing/2014/main" val="1877661270"/>
                  </a:ext>
                </a:extLst>
              </a:tr>
              <a:tr h="47051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H" sz="1200"/>
                    </a:p>
                  </a:txBody>
                  <a:tcPr/>
                </a:tc>
                <a:tc>
                  <a:txBody>
                    <a:bodyPr/>
                    <a:lstStyle/>
                    <a:p>
                      <a:r>
                        <a:rPr lang="es-ES" sz="1200" dirty="0"/>
                        <a:t>Cobertura del tratamiento antirretroviral entre las personas que viven con el VIH en poblaciones clave (A-E): porcentaje de personas que viven con el VIH en una población clave que han recibido tratamiento antirretroviral en los últimos 12 meses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IBBS u </a:t>
                      </a:r>
                      <a:r>
                        <a:rPr lang="en-US" sz="1200" dirty="0" err="1"/>
                        <a:t>otra</a:t>
                      </a:r>
                      <a:r>
                        <a:rPr lang="en-US" sz="1200" dirty="0"/>
                        <a:t> </a:t>
                      </a:r>
                      <a:r>
                        <a:rPr lang="en-US" sz="1200" dirty="0" err="1"/>
                        <a:t>encuesta</a:t>
                      </a:r>
                      <a:r>
                        <a:rPr lang="en-US" sz="1200" dirty="0"/>
                        <a:t> especial (</a:t>
                      </a:r>
                      <a:r>
                        <a:rPr lang="en-US" sz="1200" dirty="0" err="1"/>
                        <a:t>ej.BBS</a:t>
                      </a:r>
                      <a:r>
                        <a:rPr lang="en-US" sz="1200" dirty="0"/>
                        <a:t>-lite)</a:t>
                      </a:r>
                      <a:endParaRPr lang="en-CH" sz="1200" dirty="0"/>
                    </a:p>
                  </a:txBody>
                  <a:tcPr/>
                </a:tc>
                <a:extLst>
                  <a:ext uri="{0D108BD9-81ED-4DB2-BD59-A6C34878D82A}">
                    <a16:rowId xmlns:a16="http://schemas.microsoft.com/office/drawing/2014/main" val="1394123361"/>
                  </a:ext>
                </a:extLst>
              </a:tr>
              <a:tr h="274844">
                <a:tc vMerge="1">
                  <a:txBody>
                    <a:bodyPr/>
                    <a:lstStyle/>
                    <a:p>
                      <a:endParaRPr lang="en-CH" sz="1200"/>
                    </a:p>
                  </a:txBody>
                  <a:tcPr/>
                </a:tc>
                <a:tc>
                  <a:txBody>
                    <a:bodyPr/>
                    <a:lstStyle/>
                    <a:p>
                      <a:r>
                        <a:rPr lang="es-ES" sz="1200" dirty="0"/>
                        <a:t>Estimaciones del tamaño de las poblaciones clave </a:t>
                      </a:r>
                      <a:r>
                        <a:rPr lang="en-US" sz="1200" dirty="0"/>
                        <a:t>(A-E)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Estimaciones del tamaño de la población</a:t>
                      </a:r>
                      <a:endParaRPr lang="en-CH" sz="1200" dirty="0"/>
                    </a:p>
                  </a:txBody>
                  <a:tcPr/>
                </a:tc>
                <a:extLst>
                  <a:ext uri="{0D108BD9-81ED-4DB2-BD59-A6C34878D82A}">
                    <a16:rowId xmlns:a16="http://schemas.microsoft.com/office/drawing/2014/main" val="576198427"/>
                  </a:ext>
                </a:extLst>
              </a:tr>
              <a:tr h="265295">
                <a:tc vMerge="1">
                  <a:txBody>
                    <a:bodyPr/>
                    <a:lstStyle/>
                    <a:p>
                      <a:endParaRPr lang="en-CH" sz="1200"/>
                    </a:p>
                  </a:txBody>
                  <a:tcPr/>
                </a:tc>
                <a:tc>
                  <a:txBody>
                    <a:bodyPr/>
                    <a:lstStyle/>
                    <a:p>
                      <a:r>
                        <a:rPr lang="es-ES" sz="1200" dirty="0"/>
                        <a:t>Prevalencia del VIH entre poblaciones clave </a:t>
                      </a:r>
                      <a:r>
                        <a:rPr lang="en-US" sz="1200" dirty="0"/>
                        <a:t>(A-E)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 IBBS; E: </a:t>
                      </a:r>
                      <a:r>
                        <a:rPr lang="en-US" sz="1200" dirty="0" err="1"/>
                        <a:t>Pruebas</a:t>
                      </a:r>
                      <a:r>
                        <a:rPr lang="en-US" sz="1200" dirty="0"/>
                        <a:t> de VIH</a:t>
                      </a:r>
                    </a:p>
                  </a:txBody>
                  <a:tcPr/>
                </a:tc>
                <a:extLst>
                  <a:ext uri="{0D108BD9-81ED-4DB2-BD59-A6C34878D82A}">
                    <a16:rowId xmlns:a16="http://schemas.microsoft.com/office/drawing/2014/main" val="2278266490"/>
                  </a:ext>
                </a:extLst>
              </a:tr>
              <a:tr h="265295">
                <a:tc vMerge="1">
                  <a:txBody>
                    <a:bodyPr/>
                    <a:lstStyle/>
                    <a:p>
                      <a:endParaRPr lang="en-CH" sz="1200"/>
                    </a:p>
                  </a:txBody>
                  <a:tcPr/>
                </a:tc>
                <a:tc>
                  <a:txBody>
                    <a:bodyPr/>
                    <a:lstStyle/>
                    <a:p>
                      <a:pPr>
                        <a:spcBef>
                          <a:spcPts val="0"/>
                        </a:spcBef>
                      </a:pPr>
                      <a:r>
                        <a:rPr lang="es-ES" sz="1200" dirty="0"/>
                        <a:t>Personas que viven con el VIH y reciben tratamiento antirretroviral que comenzaron el tratamiento preventivo contra la tuberculosis</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Datos de </a:t>
                      </a:r>
                      <a:r>
                        <a:rPr lang="en-US" sz="1200" dirty="0" err="1"/>
                        <a:t>programa</a:t>
                      </a:r>
                      <a:endParaRPr lang="en-CH" sz="1200" dirty="0"/>
                    </a:p>
                  </a:txBody>
                  <a:tcPr/>
                </a:tc>
                <a:extLst>
                  <a:ext uri="{0D108BD9-81ED-4DB2-BD59-A6C34878D82A}">
                    <a16:rowId xmlns:a16="http://schemas.microsoft.com/office/drawing/2014/main" val="2316518272"/>
                  </a:ext>
                </a:extLst>
              </a:tr>
              <a:tr h="149058">
                <a:tc vMerge="1">
                  <a:txBody>
                    <a:bodyPr/>
                    <a:lstStyle/>
                    <a:p>
                      <a:endParaRPr lang="en-CH"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Porcentaje de personas que viven con el VIH y reciben tratamiento antirretroviral que completaron un ciclo de TPT entre las que iniciaron el TPT</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Datos de </a:t>
                      </a:r>
                      <a:r>
                        <a:rPr lang="en-US" sz="1200" dirty="0" err="1"/>
                        <a:t>programa</a:t>
                      </a:r>
                      <a:endParaRPr lang="en-CH" sz="1200" dirty="0"/>
                    </a:p>
                  </a:txBody>
                  <a:tcPr/>
                </a:tc>
                <a:extLst>
                  <a:ext uri="{0D108BD9-81ED-4DB2-BD59-A6C34878D82A}">
                    <a16:rowId xmlns:a16="http://schemas.microsoft.com/office/drawing/2014/main" val="4194066740"/>
                  </a:ext>
                </a:extLst>
              </a:tr>
            </a:tbl>
          </a:graphicData>
        </a:graphic>
      </p:graphicFrame>
      <p:sp>
        <p:nvSpPr>
          <p:cNvPr id="6" name="Title 1">
            <a:extLst>
              <a:ext uri="{FF2B5EF4-FFF2-40B4-BE49-F238E27FC236}">
                <a16:creationId xmlns:a16="http://schemas.microsoft.com/office/drawing/2014/main" id="{0CBFFEF5-7860-78B8-3DB6-FEC8E5067B40}"/>
              </a:ext>
            </a:extLst>
          </p:cNvPr>
          <p:cNvSpPr txBox="1">
            <a:spLocks/>
          </p:cNvSpPr>
          <p:nvPr/>
        </p:nvSpPr>
        <p:spPr>
          <a:xfrm>
            <a:off x="174356" y="-105078"/>
            <a:ext cx="10515600" cy="721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err="1"/>
              <a:t>Indicadores</a:t>
            </a:r>
            <a:r>
              <a:rPr lang="en-US" sz="3600" dirty="0"/>
              <a:t> GAM 2026 (cont.)</a:t>
            </a:r>
            <a:endParaRPr lang="en-CH" sz="3600" dirty="0"/>
          </a:p>
        </p:txBody>
      </p:sp>
    </p:spTree>
    <p:extLst>
      <p:ext uri="{BB962C8B-B14F-4D97-AF65-F5344CB8AC3E}">
        <p14:creationId xmlns:p14="http://schemas.microsoft.com/office/powerpoint/2010/main" val="442400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4616C-A4A7-6A9C-1547-079D421E3B6C}"/>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382F0D6-C1B0-E61B-6DB9-F8AA6F483F47}"/>
              </a:ext>
            </a:extLst>
          </p:cNvPr>
          <p:cNvGraphicFramePr>
            <a:graphicFrameLocks noGrp="1"/>
          </p:cNvGraphicFramePr>
          <p:nvPr>
            <p:extLst>
              <p:ext uri="{D42A27DB-BD31-4B8C-83A1-F6EECF244321}">
                <p14:modId xmlns:p14="http://schemas.microsoft.com/office/powerpoint/2010/main" val="3525891008"/>
              </p:ext>
            </p:extLst>
          </p:nvPr>
        </p:nvGraphicFramePr>
        <p:xfrm>
          <a:off x="174356" y="1093562"/>
          <a:ext cx="11843288" cy="2946846"/>
        </p:xfrm>
        <a:graphic>
          <a:graphicData uri="http://schemas.openxmlformats.org/drawingml/2006/table">
            <a:tbl>
              <a:tblPr firstRow="1" bandRow="1">
                <a:tableStyleId>{5C22544A-7EE6-4342-B048-85BDC9FD1C3A}</a:tableStyleId>
              </a:tblPr>
              <a:tblGrid>
                <a:gridCol w="2863005">
                  <a:extLst>
                    <a:ext uri="{9D8B030D-6E8A-4147-A177-3AD203B41FA5}">
                      <a16:colId xmlns:a16="http://schemas.microsoft.com/office/drawing/2014/main" val="309291154"/>
                    </a:ext>
                  </a:extLst>
                </a:gridCol>
                <a:gridCol w="6338972">
                  <a:extLst>
                    <a:ext uri="{9D8B030D-6E8A-4147-A177-3AD203B41FA5}">
                      <a16:colId xmlns:a16="http://schemas.microsoft.com/office/drawing/2014/main" val="3428942332"/>
                    </a:ext>
                  </a:extLst>
                </a:gridCol>
                <a:gridCol w="2641311">
                  <a:extLst>
                    <a:ext uri="{9D8B030D-6E8A-4147-A177-3AD203B41FA5}">
                      <a16:colId xmlns:a16="http://schemas.microsoft.com/office/drawing/2014/main" val="169535653"/>
                    </a:ext>
                  </a:extLst>
                </a:gridCol>
              </a:tblGrid>
              <a:tr h="375883">
                <a:tc>
                  <a:txBody>
                    <a:bodyPr/>
                    <a:lstStyle/>
                    <a:p>
                      <a:r>
                        <a:rPr lang="en-US" sz="1200" dirty="0"/>
                        <a:t>Metas</a:t>
                      </a:r>
                      <a:endParaRPr lang="en-CH" sz="1200" dirty="0"/>
                    </a:p>
                  </a:txBody>
                  <a:tcPr/>
                </a:tc>
                <a:tc>
                  <a:txBody>
                    <a:bodyPr/>
                    <a:lstStyle/>
                    <a:p>
                      <a:r>
                        <a:rPr lang="en-US" sz="1200" dirty="0" err="1"/>
                        <a:t>Indicadores</a:t>
                      </a:r>
                      <a:endParaRPr lang="en-CH" sz="1200" dirty="0"/>
                    </a:p>
                  </a:txBody>
                  <a:tcPr/>
                </a:tc>
                <a:tc>
                  <a:txBody>
                    <a:bodyPr/>
                    <a:lstStyle/>
                    <a:p>
                      <a:r>
                        <a:rPr lang="en-US" sz="1200" dirty="0"/>
                        <a:t>Fuente </a:t>
                      </a:r>
                      <a:r>
                        <a:rPr lang="en-US" sz="1200" dirty="0" err="1"/>
                        <a:t>recomendada</a:t>
                      </a:r>
                      <a:endParaRPr lang="en-CH" sz="1200" dirty="0"/>
                    </a:p>
                  </a:txBody>
                  <a:tcPr/>
                </a:tc>
                <a:extLst>
                  <a:ext uri="{0D108BD9-81ED-4DB2-BD59-A6C34878D82A}">
                    <a16:rowId xmlns:a16="http://schemas.microsoft.com/office/drawing/2014/main" val="1722710718"/>
                  </a:ext>
                </a:extLst>
              </a:tr>
              <a:tr h="28859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Área 1: Garantizar un tratamiento y una atención del VIH disponibles, accesibles, aceptables y de calidad para las personas que viven con el VIH </a:t>
                      </a:r>
                      <a:r>
                        <a:rPr lang="en-US" sz="1200" dirty="0"/>
                        <a:t>(cont.)</a:t>
                      </a:r>
                      <a:endParaRPr lang="en-CH" sz="1200" dirty="0"/>
                    </a:p>
                  </a:txBody>
                  <a:tcPr>
                    <a:solidFill>
                      <a:schemeClr val="accent1">
                        <a:lumMod val="40000"/>
                        <a:lumOff val="60000"/>
                      </a:schemeClr>
                    </a:solidFill>
                  </a:tcPr>
                </a:tc>
                <a:tc hMerge="1">
                  <a:txBody>
                    <a:bodyPr/>
                    <a:lstStyle/>
                    <a:p>
                      <a:endParaRPr lang="en-US"/>
                    </a:p>
                  </a:txBody>
                  <a:tcPr/>
                </a:tc>
                <a:tc hMerge="1">
                  <a:txBody>
                    <a:bodyPr/>
                    <a:lstStyle/>
                    <a:p>
                      <a:endParaRPr lang="en-CH" sz="1200"/>
                    </a:p>
                  </a:txBody>
                  <a:tcPr/>
                </a:tc>
                <a:extLst>
                  <a:ext uri="{0D108BD9-81ED-4DB2-BD59-A6C34878D82A}">
                    <a16:rowId xmlns:a16="http://schemas.microsoft.com/office/drawing/2014/main" val="1094191899"/>
                  </a:ext>
                </a:extLst>
              </a:tr>
              <a:tr h="45821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95% </a:t>
                      </a:r>
                      <a:r>
                        <a:rPr lang="es-ES" sz="1200" dirty="0"/>
                        <a:t>de las personas que viven con el VIH y reciben tratamiento tienen una carga viral suprimida</a:t>
                      </a:r>
                      <a:endParaRPr lang="en-CH" sz="1200" dirty="0"/>
                    </a:p>
                    <a:p>
                      <a:endParaRPr lang="en-CH" sz="1200" dirty="0"/>
                    </a:p>
                  </a:txBody>
                  <a:tcPr/>
                </a:tc>
                <a:tc>
                  <a:txBody>
                    <a:bodyPr/>
                    <a:lstStyle/>
                    <a:p>
                      <a:r>
                        <a:rPr lang="en-US" sz="1200" dirty="0">
                          <a:solidFill>
                            <a:schemeClr val="tx1"/>
                          </a:solidFill>
                        </a:rPr>
                        <a:t>Advanced HIV disease and late HIV diagnosis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Datos de </a:t>
                      </a:r>
                      <a:r>
                        <a:rPr lang="en-US" sz="1200" dirty="0" err="1"/>
                        <a:t>programa</a:t>
                      </a:r>
                      <a:endParaRPr lang="en-CH" sz="1200" dirty="0"/>
                    </a:p>
                  </a:txBody>
                  <a:tcPr/>
                </a:tc>
                <a:extLst>
                  <a:ext uri="{0D108BD9-81ED-4DB2-BD59-A6C34878D82A}">
                    <a16:rowId xmlns:a16="http://schemas.microsoft.com/office/drawing/2014/main" val="3355487210"/>
                  </a:ext>
                </a:extLst>
              </a:tr>
              <a:tr h="635431">
                <a:tc vMerge="1">
                  <a:txBody>
                    <a:bodyPr/>
                    <a:lstStyle/>
                    <a:p>
                      <a:endParaRPr/>
                    </a:p>
                  </a:txBody>
                  <a:tcPr/>
                </a:tc>
                <a:tc>
                  <a:txBody>
                    <a:bodyPr/>
                    <a:lstStyle/>
                    <a:p>
                      <a:r>
                        <a:rPr lang="es-ES" sz="1200" dirty="0">
                          <a:solidFill>
                            <a:schemeClr val="tx1"/>
                          </a:solidFill>
                        </a:rPr>
                        <a:t>Gestión de la infección </a:t>
                      </a:r>
                      <a:r>
                        <a:rPr lang="es-ES" sz="1200" dirty="0" err="1">
                          <a:solidFill>
                            <a:schemeClr val="tx1"/>
                          </a:solidFill>
                        </a:rPr>
                        <a:t>criptocócica</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Datos de </a:t>
                      </a:r>
                      <a:r>
                        <a:rPr lang="en-US" sz="1200" dirty="0" err="1"/>
                        <a:t>programa</a:t>
                      </a:r>
                      <a:endParaRPr lang="en-CH" sz="1200" dirty="0"/>
                    </a:p>
                  </a:txBody>
                  <a:tcPr/>
                </a:tc>
                <a:extLst>
                  <a:ext uri="{0D108BD9-81ED-4DB2-BD59-A6C34878D82A}">
                    <a16:rowId xmlns:a16="http://schemas.microsoft.com/office/drawing/2014/main" val="1811581259"/>
                  </a:ext>
                </a:extLst>
              </a:tr>
              <a:tr h="6190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30% </a:t>
                      </a:r>
                      <a:r>
                        <a:rPr lang="es-ES" sz="1200" dirty="0"/>
                        <a:t>de pruebas del VIH y servicios de apoyo relacionados con la atención y el tratamiento prestados por organizaciones comunitarias, incluidas las organizaciones dirigidas por poblaciones clave y por mujeres</a:t>
                      </a:r>
                      <a:endParaRPr lang="en-CH" sz="1200" dirty="0"/>
                    </a:p>
                  </a:txBody>
                  <a:tcPr/>
                </a:tc>
                <a:tc>
                  <a:txBody>
                    <a:bodyPr/>
                    <a:lstStyle/>
                    <a:p>
                      <a:r>
                        <a:rPr lang="en-US" sz="1200">
                          <a:solidFill>
                            <a:schemeClr val="tx1"/>
                          </a:solidFill>
                        </a:rPr>
                        <a:t>n/a</a:t>
                      </a:r>
                      <a:endParaRPr lang="en-CH" sz="1200">
                        <a:solidFill>
                          <a:schemeClr val="tx1"/>
                        </a:solidFill>
                      </a:endParaRPr>
                    </a:p>
                  </a:txBody>
                  <a:tcPr/>
                </a:tc>
                <a:tc>
                  <a:txBody>
                    <a:bodyPr/>
                    <a:lstStyle/>
                    <a:p>
                      <a:endParaRPr lang="en-CH" sz="1200" dirty="0"/>
                    </a:p>
                  </a:txBody>
                  <a:tcPr/>
                </a:tc>
                <a:extLst>
                  <a:ext uri="{0D108BD9-81ED-4DB2-BD59-A6C34878D82A}">
                    <a16:rowId xmlns:a16="http://schemas.microsoft.com/office/drawing/2014/main" val="133134059"/>
                  </a:ext>
                </a:extLst>
              </a:tr>
            </a:tbl>
          </a:graphicData>
        </a:graphic>
      </p:graphicFrame>
      <p:sp>
        <p:nvSpPr>
          <p:cNvPr id="6" name="Title 1">
            <a:extLst>
              <a:ext uri="{FF2B5EF4-FFF2-40B4-BE49-F238E27FC236}">
                <a16:creationId xmlns:a16="http://schemas.microsoft.com/office/drawing/2014/main" id="{F9852224-74AA-66CF-C242-07B79C728096}"/>
              </a:ext>
            </a:extLst>
          </p:cNvPr>
          <p:cNvSpPr txBox="1">
            <a:spLocks/>
          </p:cNvSpPr>
          <p:nvPr/>
        </p:nvSpPr>
        <p:spPr>
          <a:xfrm>
            <a:off x="376286" y="203663"/>
            <a:ext cx="10515600" cy="721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err="1"/>
              <a:t>Indicadores</a:t>
            </a:r>
            <a:r>
              <a:rPr lang="en-US" sz="3600" dirty="0"/>
              <a:t> GAM 2026 (cont.)</a:t>
            </a:r>
            <a:endParaRPr lang="en-CH" sz="3600" dirty="0"/>
          </a:p>
        </p:txBody>
      </p:sp>
    </p:spTree>
    <p:extLst>
      <p:ext uri="{BB962C8B-B14F-4D97-AF65-F5344CB8AC3E}">
        <p14:creationId xmlns:p14="http://schemas.microsoft.com/office/powerpoint/2010/main" val="978670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565B0-3C67-CE9A-DD2D-D9C849DC8CBE}"/>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5900FF2-8F15-CB46-E3A0-BFD2F32AC71B}"/>
              </a:ext>
            </a:extLst>
          </p:cNvPr>
          <p:cNvGraphicFramePr>
            <a:graphicFrameLocks noGrp="1"/>
          </p:cNvGraphicFramePr>
          <p:nvPr>
            <p:extLst>
              <p:ext uri="{D42A27DB-BD31-4B8C-83A1-F6EECF244321}">
                <p14:modId xmlns:p14="http://schemas.microsoft.com/office/powerpoint/2010/main" val="940580522"/>
              </p:ext>
            </p:extLst>
          </p:nvPr>
        </p:nvGraphicFramePr>
        <p:xfrm>
          <a:off x="376286" y="1297114"/>
          <a:ext cx="11280406" cy="5180977"/>
        </p:xfrm>
        <a:graphic>
          <a:graphicData uri="http://schemas.openxmlformats.org/drawingml/2006/table">
            <a:tbl>
              <a:tblPr firstRow="1" bandRow="1">
                <a:tableStyleId>{5C22544A-7EE6-4342-B048-85BDC9FD1C3A}</a:tableStyleId>
              </a:tblPr>
              <a:tblGrid>
                <a:gridCol w="3168183">
                  <a:extLst>
                    <a:ext uri="{9D8B030D-6E8A-4147-A177-3AD203B41FA5}">
                      <a16:colId xmlns:a16="http://schemas.microsoft.com/office/drawing/2014/main" val="309291154"/>
                    </a:ext>
                  </a:extLst>
                </a:gridCol>
                <a:gridCol w="5830513">
                  <a:extLst>
                    <a:ext uri="{9D8B030D-6E8A-4147-A177-3AD203B41FA5}">
                      <a16:colId xmlns:a16="http://schemas.microsoft.com/office/drawing/2014/main" val="1326776613"/>
                    </a:ext>
                  </a:extLst>
                </a:gridCol>
                <a:gridCol w="2281710">
                  <a:extLst>
                    <a:ext uri="{9D8B030D-6E8A-4147-A177-3AD203B41FA5}">
                      <a16:colId xmlns:a16="http://schemas.microsoft.com/office/drawing/2014/main" val="169535653"/>
                    </a:ext>
                  </a:extLst>
                </a:gridCol>
              </a:tblGrid>
              <a:tr h="471469">
                <a:tc>
                  <a:txBody>
                    <a:bodyPr/>
                    <a:lstStyle/>
                    <a:p>
                      <a:r>
                        <a:rPr lang="en-US" sz="1200" dirty="0"/>
                        <a:t>Metas</a:t>
                      </a:r>
                      <a:endParaRPr lang="en-CH" sz="1200" dirty="0"/>
                    </a:p>
                  </a:txBody>
                  <a:tcPr/>
                </a:tc>
                <a:tc>
                  <a:txBody>
                    <a:bodyPr/>
                    <a:lstStyle/>
                    <a:p>
                      <a:r>
                        <a:rPr lang="en-US" sz="1200" dirty="0" err="1"/>
                        <a:t>Indicadores</a:t>
                      </a:r>
                      <a:endParaRPr lang="en-CH" sz="1200" dirty="0"/>
                    </a:p>
                  </a:txBody>
                  <a:tcPr/>
                </a:tc>
                <a:tc>
                  <a:txBody>
                    <a:bodyPr/>
                    <a:lstStyle/>
                    <a:p>
                      <a:r>
                        <a:rPr lang="en-US" sz="1200" dirty="0"/>
                        <a:t>Fuente </a:t>
                      </a:r>
                      <a:r>
                        <a:rPr lang="en-US" sz="1200" dirty="0" err="1"/>
                        <a:t>recomendada</a:t>
                      </a:r>
                      <a:endParaRPr lang="en-CH" sz="1200" dirty="0"/>
                    </a:p>
                  </a:txBody>
                  <a:tcPr/>
                </a:tc>
                <a:extLst>
                  <a:ext uri="{0D108BD9-81ED-4DB2-BD59-A6C34878D82A}">
                    <a16:rowId xmlns:a16="http://schemas.microsoft.com/office/drawing/2014/main" val="1722710718"/>
                  </a:ext>
                </a:extLst>
              </a:tr>
              <a:tr h="28893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Área 2: Ampliar las opciones de prevención del VIH que combinan intervenciones biomédicas, estructurales y conductuales</a:t>
                      </a:r>
                      <a:endParaRPr lang="en-CH" sz="1200" dirty="0"/>
                    </a:p>
                  </a:txBody>
                  <a:tcPr>
                    <a:solidFill>
                      <a:schemeClr val="accent1">
                        <a:lumMod val="40000"/>
                        <a:lumOff val="60000"/>
                      </a:schemeClr>
                    </a:solidFill>
                  </a:tcPr>
                </a:tc>
                <a:tc hMerge="1">
                  <a:txBody>
                    <a:bodyPr/>
                    <a:lstStyle/>
                    <a:p>
                      <a:endParaRPr lang="en-CH" sz="1200"/>
                    </a:p>
                  </a:txBody>
                  <a:tcPr>
                    <a:solidFill>
                      <a:schemeClr val="accent1">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H" sz="1200"/>
                    </a:p>
                  </a:txBody>
                  <a:tcPr>
                    <a:solidFill>
                      <a:schemeClr val="accent1">
                        <a:lumMod val="40000"/>
                        <a:lumOff val="60000"/>
                      </a:schemeClr>
                    </a:solidFill>
                  </a:tcPr>
                </a:tc>
                <a:extLst>
                  <a:ext uri="{0D108BD9-81ED-4DB2-BD59-A6C34878D82A}">
                    <a16:rowId xmlns:a16="http://schemas.microsoft.com/office/drawing/2014/main" val="2815150978"/>
                  </a:ext>
                </a:extLst>
              </a:tr>
              <a:tr h="471469">
                <a:tc row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A" sz="1200" dirty="0"/>
                        <a:t>90% </a:t>
                      </a:r>
                      <a:r>
                        <a:rPr lang="es-ES" sz="1200" dirty="0"/>
                        <a:t>de las personas que necesitan prevención (incluidas las poblaciones clave) utilizan opciones de prevención adecuadas, priorizadas, centradas en la persona y eficaces (profilaxis previa a la exposición (PrEP), profilaxis posterior a la exposición (PEP), preservativos, programas de intercambio de agujas y jeringuillas (NSP), terapia con agonistas opioides (OAT))</a:t>
                      </a:r>
                      <a:endParaRPr lang="en-CH" sz="1200" dirty="0"/>
                    </a:p>
                  </a:txBody>
                  <a:tcPr/>
                </a:tc>
                <a:tc>
                  <a:txBody>
                    <a:bodyPr/>
                    <a:lstStyle/>
                    <a:p>
                      <a:r>
                        <a:rPr lang="en-US" sz="1200" dirty="0" err="1"/>
                        <a:t>Necesidad</a:t>
                      </a:r>
                      <a:r>
                        <a:rPr lang="en-US" sz="1200" dirty="0"/>
                        <a:t> de </a:t>
                      </a:r>
                      <a:r>
                        <a:rPr lang="en-US" sz="1200" dirty="0" err="1"/>
                        <a:t>PrEP</a:t>
                      </a:r>
                      <a:r>
                        <a:rPr lang="en-US" sz="1200" dirty="0"/>
                        <a:t> </a:t>
                      </a:r>
                      <a:r>
                        <a:rPr lang="en-US" sz="1200" dirty="0" err="1"/>
                        <a:t>cubierta</a:t>
                      </a:r>
                      <a:endParaRPr lang="en-CH"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Datos de </a:t>
                      </a:r>
                      <a:r>
                        <a:rPr lang="en-US" sz="1200" dirty="0" err="1"/>
                        <a:t>programa</a:t>
                      </a:r>
                      <a:r>
                        <a:rPr lang="en-US" sz="1200" dirty="0"/>
                        <a:t> + </a:t>
                      </a:r>
                      <a:r>
                        <a:rPr lang="en-US" sz="1200" dirty="0" err="1"/>
                        <a:t>necesidad</a:t>
                      </a:r>
                      <a:r>
                        <a:rPr lang="en-US" sz="1200" dirty="0"/>
                        <a:t> </a:t>
                      </a:r>
                      <a:r>
                        <a:rPr lang="en-US" sz="1200" dirty="0" err="1"/>
                        <a:t>estimada</a:t>
                      </a:r>
                      <a:r>
                        <a:rPr lang="en-US" sz="1200" dirty="0"/>
                        <a:t> de </a:t>
                      </a:r>
                      <a:r>
                        <a:rPr lang="en-US" sz="1200" dirty="0" err="1"/>
                        <a:t>PrEP</a:t>
                      </a:r>
                      <a:endParaRPr lang="en-CH" sz="1200" dirty="0"/>
                    </a:p>
                  </a:txBody>
                  <a:tcPr/>
                </a:tc>
                <a:extLst>
                  <a:ext uri="{0D108BD9-81ED-4DB2-BD59-A6C34878D82A}">
                    <a16:rowId xmlns:a16="http://schemas.microsoft.com/office/drawing/2014/main" val="2177411252"/>
                  </a:ext>
                </a:extLst>
              </a:tr>
              <a:tr h="47146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H" sz="1200"/>
                    </a:p>
                  </a:txBody>
                  <a:tcPr/>
                </a:tc>
                <a:tc>
                  <a:txBody>
                    <a:bodyPr/>
                    <a:lstStyle/>
                    <a:p>
                      <a:r>
                        <a:rPr lang="en-US" sz="1200" dirty="0" err="1"/>
                        <a:t>Necesidad</a:t>
                      </a:r>
                      <a:r>
                        <a:rPr lang="en-US" sz="1200" dirty="0"/>
                        <a:t> de </a:t>
                      </a:r>
                      <a:r>
                        <a:rPr lang="en-US" sz="1200" dirty="0" err="1"/>
                        <a:t>preservativos</a:t>
                      </a:r>
                      <a:r>
                        <a:rPr lang="en-US" sz="1200" dirty="0"/>
                        <a:t> </a:t>
                      </a:r>
                      <a:r>
                        <a:rPr lang="en-US" sz="1200" dirty="0" err="1"/>
                        <a:t>cubierta</a:t>
                      </a:r>
                      <a:endParaRPr lang="en-CH"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Datos de </a:t>
                      </a:r>
                      <a:r>
                        <a:rPr lang="en-US" sz="1200" dirty="0" err="1"/>
                        <a:t>programa</a:t>
                      </a:r>
                      <a:r>
                        <a:rPr lang="en-US" sz="1200" dirty="0"/>
                        <a:t> + </a:t>
                      </a:r>
                      <a:r>
                        <a:rPr lang="en-US" sz="1200" dirty="0" err="1"/>
                        <a:t>necesidad</a:t>
                      </a:r>
                      <a:r>
                        <a:rPr lang="en-US" sz="1200" dirty="0"/>
                        <a:t> </a:t>
                      </a:r>
                      <a:r>
                        <a:rPr lang="en-US" sz="1200" dirty="0" err="1"/>
                        <a:t>estimada</a:t>
                      </a:r>
                      <a:r>
                        <a:rPr lang="en-US" sz="1200" dirty="0"/>
                        <a:t> de </a:t>
                      </a:r>
                      <a:r>
                        <a:rPr lang="en-US" sz="1200" dirty="0" err="1"/>
                        <a:t>preservativos</a:t>
                      </a:r>
                      <a:endParaRPr lang="en-CH" sz="1200" dirty="0"/>
                    </a:p>
                  </a:txBody>
                  <a:tcPr/>
                </a:tc>
                <a:extLst>
                  <a:ext uri="{0D108BD9-81ED-4DB2-BD59-A6C34878D82A}">
                    <a16:rowId xmlns:a16="http://schemas.microsoft.com/office/drawing/2014/main" val="679581905"/>
                  </a:ext>
                </a:extLst>
              </a:tr>
              <a:tr h="290829">
                <a:tc vMerge="1">
                  <a:txBody>
                    <a:bodyPr/>
                    <a:lstStyle/>
                    <a:p>
                      <a:endParaRPr lang="en-CH"/>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chemeClr val="tx1"/>
                          </a:solidFill>
                        </a:rPr>
                        <a:t>Uso del preservativo entre HSH, UDI y personas transgénero </a:t>
                      </a:r>
                      <a:r>
                        <a:rPr lang="en-US" sz="1200" dirty="0">
                          <a:solidFill>
                            <a:schemeClr val="tx1"/>
                          </a:solidFill>
                        </a:rPr>
                        <a:t>(A−D)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H" sz="1200" dirty="0"/>
                    </a:p>
                  </a:txBody>
                  <a:tcPr/>
                </a:tc>
                <a:extLst>
                  <a:ext uri="{0D108BD9-81ED-4DB2-BD59-A6C34878D82A}">
                    <a16:rowId xmlns:a16="http://schemas.microsoft.com/office/drawing/2014/main" val="1053705986"/>
                  </a:ext>
                </a:extLst>
              </a:tr>
              <a:tr h="277598">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chemeClr val="tx1"/>
                          </a:solidFill>
                        </a:rPr>
                        <a:t>Prácticas seguras de inyección entre las personas que usan drogas inyectables</a:t>
                      </a:r>
                      <a:endParaRPr lang="en-US"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H" sz="1200"/>
                    </a:p>
                  </a:txBody>
                  <a:tcPr/>
                </a:tc>
                <a:extLst>
                  <a:ext uri="{0D108BD9-81ED-4DB2-BD59-A6C34878D82A}">
                    <a16:rowId xmlns:a16="http://schemas.microsoft.com/office/drawing/2014/main" val="2892258959"/>
                  </a:ext>
                </a:extLst>
              </a:tr>
              <a:tr h="27297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H" sz="1200"/>
                    </a:p>
                  </a:txBody>
                  <a:tcPr/>
                </a:tc>
                <a:tc>
                  <a:txBody>
                    <a:bodyPr/>
                    <a:lstStyle/>
                    <a:p>
                      <a:r>
                        <a:rPr lang="es-ES" sz="1200" dirty="0"/>
                        <a:t>Agujas y jeringas distribuidas por persona que usa drogas inyectables</a:t>
                      </a:r>
                      <a:endParaRPr lang="en-CH"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Datos de </a:t>
                      </a:r>
                      <a:r>
                        <a:rPr lang="en-US" sz="1200" dirty="0" err="1"/>
                        <a:t>programa</a:t>
                      </a:r>
                      <a:endParaRPr lang="en-CH" sz="1200" dirty="0"/>
                    </a:p>
                  </a:txBody>
                  <a:tcPr/>
                </a:tc>
                <a:extLst>
                  <a:ext uri="{0D108BD9-81ED-4DB2-BD59-A6C34878D82A}">
                    <a16:rowId xmlns:a16="http://schemas.microsoft.com/office/drawing/2014/main" val="175965819"/>
                  </a:ext>
                </a:extLst>
              </a:tr>
              <a:tr h="46729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H" sz="1200"/>
                    </a:p>
                  </a:txBody>
                  <a:tcPr/>
                </a:tc>
                <a:tc>
                  <a:txBody>
                    <a:bodyPr/>
                    <a:lstStyle/>
                    <a:p>
                      <a:r>
                        <a:rPr lang="es-ES" sz="1200" dirty="0"/>
                        <a:t>Cobertura de la terapia de mantenimiento con agonistas opioides</a:t>
                      </a:r>
                      <a:endParaRPr lang="en-CH"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Datos de </a:t>
                      </a:r>
                      <a:r>
                        <a:rPr lang="en-US" sz="1200" dirty="0" err="1"/>
                        <a:t>programa</a:t>
                      </a:r>
                      <a:r>
                        <a:rPr lang="en-US" sz="1200" dirty="0"/>
                        <a:t> + </a:t>
                      </a:r>
                      <a:r>
                        <a:rPr lang="es-ES" sz="1200" dirty="0"/>
                        <a:t>estimaciones del tamaño de la población</a:t>
                      </a:r>
                      <a:endParaRPr lang="en-CH" sz="1200" dirty="0"/>
                    </a:p>
                  </a:txBody>
                  <a:tcPr/>
                </a:tc>
                <a:extLst>
                  <a:ext uri="{0D108BD9-81ED-4DB2-BD59-A6C34878D82A}">
                    <a16:rowId xmlns:a16="http://schemas.microsoft.com/office/drawing/2014/main" val="2916164641"/>
                  </a:ext>
                </a:extLst>
              </a:tr>
              <a:tr h="53176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H"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Prevalencia de la sífilis entre poblaciones clave</a:t>
                      </a:r>
                      <a:r>
                        <a:rPr lang="en-US" sz="1200" dirty="0"/>
                        <a:t>(A, B, 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IBBS u </a:t>
                      </a:r>
                      <a:r>
                        <a:rPr lang="en-US" sz="1200" dirty="0" err="1"/>
                        <a:t>otra</a:t>
                      </a:r>
                      <a:r>
                        <a:rPr lang="en-US" sz="1200" dirty="0"/>
                        <a:t> </a:t>
                      </a:r>
                      <a:r>
                        <a:rPr lang="en-US" sz="1200" dirty="0" err="1"/>
                        <a:t>encuesta</a:t>
                      </a:r>
                      <a:r>
                        <a:rPr lang="en-US" sz="1200" dirty="0"/>
                        <a:t> especial (</a:t>
                      </a:r>
                      <a:r>
                        <a:rPr lang="en-US" sz="1200" dirty="0" err="1"/>
                        <a:t>ej.BBS</a:t>
                      </a:r>
                      <a:r>
                        <a:rPr lang="en-US" sz="1200" dirty="0"/>
                        <a:t>-lite)</a:t>
                      </a:r>
                      <a:endParaRPr lang="en-CH" sz="1200" dirty="0"/>
                    </a:p>
                  </a:txBody>
                  <a:tcPr/>
                </a:tc>
                <a:extLst>
                  <a:ext uri="{0D108BD9-81ED-4DB2-BD59-A6C34878D82A}">
                    <a16:rowId xmlns:a16="http://schemas.microsoft.com/office/drawing/2014/main" val="4192353150"/>
                  </a:ext>
                </a:extLst>
              </a:tr>
              <a:tr h="27297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H"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tx1"/>
                          </a:solidFill>
                        </a:rPr>
                        <a:t>Número</a:t>
                      </a:r>
                      <a:r>
                        <a:rPr lang="en-US" sz="1200" dirty="0">
                          <a:solidFill>
                            <a:schemeClr val="tx1"/>
                          </a:solidFill>
                        </a:rPr>
                        <a:t> </a:t>
                      </a:r>
                      <a:r>
                        <a:rPr lang="en-US" sz="1200" dirty="0" err="1">
                          <a:solidFill>
                            <a:schemeClr val="tx1"/>
                          </a:solidFill>
                        </a:rPr>
                        <a:t>anual</a:t>
                      </a:r>
                      <a:r>
                        <a:rPr lang="en-US" sz="1200" dirty="0">
                          <a:solidFill>
                            <a:schemeClr val="tx1"/>
                          </a:solidFill>
                        </a:rPr>
                        <a:t> de hombres </a:t>
                      </a:r>
                      <a:r>
                        <a:rPr lang="en-US" sz="1200" dirty="0" err="1">
                          <a:solidFill>
                            <a:schemeClr val="tx1"/>
                          </a:solidFill>
                        </a:rPr>
                        <a:t>circuncidados</a:t>
                      </a:r>
                      <a:r>
                        <a:rPr lang="en-US" sz="1200" dirty="0">
                          <a:solidFill>
                            <a:schemeClr val="tx1"/>
                          </a:solidFill>
                        </a:rPr>
                        <a:t> </a:t>
                      </a:r>
                      <a:r>
                        <a:rPr lang="en-US" sz="1200" dirty="0" err="1">
                          <a:solidFill>
                            <a:schemeClr val="tx1"/>
                          </a:solidFill>
                        </a:rPr>
                        <a:t>voluntariamente</a:t>
                      </a:r>
                      <a:r>
                        <a:rPr lang="en-US" sz="1200" dirty="0">
                          <a:solidFill>
                            <a:schemeClr val="tx1"/>
                          </a:solidFill>
                        </a:rPr>
                        <a:t> </a:t>
                      </a:r>
                      <a:r>
                        <a:rPr lang="en-US" sz="1200" i="1" dirty="0">
                          <a:solidFill>
                            <a:schemeClr val="tx1"/>
                          </a:solidFill>
                        </a:rPr>
                        <a:t>(15 </a:t>
                      </a:r>
                      <a:r>
                        <a:rPr lang="en-US" sz="1200" i="1" dirty="0" err="1">
                          <a:solidFill>
                            <a:schemeClr val="tx1"/>
                          </a:solidFill>
                        </a:rPr>
                        <a:t>países</a:t>
                      </a:r>
                      <a:r>
                        <a:rPr lang="en-US" sz="1200" i="1" dirty="0">
                          <a:solidFill>
                            <a:schemeClr val="tx1"/>
                          </a:solidFill>
                        </a:rPr>
                        <a:t> </a:t>
                      </a:r>
                      <a:r>
                        <a:rPr lang="en-US" sz="1200" i="1" dirty="0" err="1">
                          <a:solidFill>
                            <a:schemeClr val="tx1"/>
                          </a:solidFill>
                        </a:rPr>
                        <a:t>prioritarios</a:t>
                      </a:r>
                      <a:r>
                        <a:rPr lang="en-US" sz="1200" i="1" dirty="0">
                          <a:solidFill>
                            <a:schemeClr val="tx1"/>
                          </a:solidFill>
                        </a:rPr>
                        <a:t> para la </a:t>
                      </a:r>
                      <a:r>
                        <a:rPr lang="en-US" sz="1200" i="1" dirty="0" err="1">
                          <a:solidFill>
                            <a:schemeClr val="tx1"/>
                          </a:solidFill>
                        </a:rPr>
                        <a:t>circuncisión</a:t>
                      </a:r>
                      <a:r>
                        <a:rPr lang="en-US" sz="1200" i="1" dirty="0">
                          <a:solidFill>
                            <a:schemeClr val="tx1"/>
                          </a:solidFill>
                        </a:rPr>
                        <a:t> </a:t>
                      </a:r>
                      <a:r>
                        <a:rPr lang="en-US" sz="1200" i="1" dirty="0" err="1">
                          <a:solidFill>
                            <a:schemeClr val="tx1"/>
                          </a:solidFill>
                        </a:rPr>
                        <a:t>masculina</a:t>
                      </a:r>
                      <a:r>
                        <a:rPr lang="en-US" sz="1200" i="1" dirty="0">
                          <a:solidFill>
                            <a:schemeClr val="tx1"/>
                          </a:solidFill>
                        </a:rPr>
                        <a:t> </a:t>
                      </a:r>
                      <a:r>
                        <a:rPr lang="en-US" sz="1200" i="1" dirty="0" err="1">
                          <a:solidFill>
                            <a:schemeClr val="tx1"/>
                          </a:solidFill>
                        </a:rPr>
                        <a:t>voluntaria</a:t>
                      </a:r>
                      <a:r>
                        <a:rPr lang="en-US" sz="1200" i="1" dirty="0">
                          <a:solidFill>
                            <a:schemeClr val="tx1"/>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Datos de </a:t>
                      </a:r>
                      <a:r>
                        <a:rPr lang="en-US" sz="1200" dirty="0" err="1"/>
                        <a:t>programa</a:t>
                      </a:r>
                      <a:endParaRPr lang="en-CH" sz="1200" dirty="0"/>
                    </a:p>
                  </a:txBody>
                  <a:tcPr/>
                </a:tc>
                <a:extLst>
                  <a:ext uri="{0D108BD9-81ED-4DB2-BD59-A6C34878D82A}">
                    <a16:rowId xmlns:a16="http://schemas.microsoft.com/office/drawing/2014/main" val="1021520249"/>
                  </a:ext>
                </a:extLst>
              </a:tr>
              <a:tr h="744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80% </a:t>
                      </a:r>
                      <a:r>
                        <a:rPr lang="es-ES" sz="1200" dirty="0"/>
                        <a:t>de la prestación de servicios para los programas de prevención del VIH destinados a poblaciones clave serán implementados por organizaciones lideradas por la comunidad</a:t>
                      </a:r>
                      <a:endParaRPr lang="en-CH" sz="1200" dirty="0"/>
                    </a:p>
                  </a:txBody>
                  <a:tcPr/>
                </a:tc>
                <a:tc>
                  <a:txBody>
                    <a:bodyPr/>
                    <a:lstStyle/>
                    <a:p>
                      <a:r>
                        <a:rPr lang="es-ES" sz="1200" dirty="0"/>
                        <a:t>Desglose por tipo de proveedor de servicios de los indicadores sobre la satisfacción de las necesidades de preservativos, la distribución de agujas y jeringuillas y la cobertura de la terapia de mantenimiento con agonistas opioides</a:t>
                      </a:r>
                      <a:endParaRPr lang="en-CH"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Datos de </a:t>
                      </a:r>
                      <a:r>
                        <a:rPr lang="en-US" sz="1200" dirty="0" err="1"/>
                        <a:t>programa</a:t>
                      </a:r>
                      <a:endParaRPr lang="en-CH" sz="1200" dirty="0"/>
                    </a:p>
                  </a:txBody>
                  <a:tcPr/>
                </a:tc>
                <a:extLst>
                  <a:ext uri="{0D108BD9-81ED-4DB2-BD59-A6C34878D82A}">
                    <a16:rowId xmlns:a16="http://schemas.microsoft.com/office/drawing/2014/main" val="4273301989"/>
                  </a:ext>
                </a:extLst>
              </a:tr>
            </a:tbl>
          </a:graphicData>
        </a:graphic>
      </p:graphicFrame>
      <p:sp>
        <p:nvSpPr>
          <p:cNvPr id="6" name="Title 1">
            <a:extLst>
              <a:ext uri="{FF2B5EF4-FFF2-40B4-BE49-F238E27FC236}">
                <a16:creationId xmlns:a16="http://schemas.microsoft.com/office/drawing/2014/main" id="{DF54DAE7-2ECF-3603-8692-C2276E77566E}"/>
              </a:ext>
            </a:extLst>
          </p:cNvPr>
          <p:cNvSpPr txBox="1">
            <a:spLocks/>
          </p:cNvSpPr>
          <p:nvPr/>
        </p:nvSpPr>
        <p:spPr>
          <a:xfrm>
            <a:off x="376286" y="203663"/>
            <a:ext cx="10515600" cy="721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err="1"/>
              <a:t>Indicadores</a:t>
            </a:r>
            <a:r>
              <a:rPr lang="en-US" sz="3600" dirty="0"/>
              <a:t> GAM 2026 (cont.)</a:t>
            </a:r>
            <a:endParaRPr lang="en-CH" sz="3600" dirty="0"/>
          </a:p>
        </p:txBody>
      </p:sp>
    </p:spTree>
    <p:extLst>
      <p:ext uri="{BB962C8B-B14F-4D97-AF65-F5344CB8AC3E}">
        <p14:creationId xmlns:p14="http://schemas.microsoft.com/office/powerpoint/2010/main" val="3325283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D188D-9851-99AC-D85F-A4667FBC17AE}"/>
            </a:ext>
          </a:extLst>
        </p:cNvPr>
        <p:cNvGrpSpPr/>
        <p:nvPr/>
      </p:nvGrpSpPr>
      <p:grpSpPr>
        <a:xfrm>
          <a:off x="0" y="0"/>
          <a:ext cx="0" cy="0"/>
          <a:chOff x="0" y="0"/>
          <a:chExt cx="0" cy="0"/>
        </a:xfrm>
      </p:grpSpPr>
      <p:pic>
        <p:nvPicPr>
          <p:cNvPr id="10" name="Imagen 9" descr="Interfaz de usuario gráfica, Aplicación&#10;&#10;El contenido generado por IA puede ser incorrecto.">
            <a:extLst>
              <a:ext uri="{FF2B5EF4-FFF2-40B4-BE49-F238E27FC236}">
                <a16:creationId xmlns:a16="http://schemas.microsoft.com/office/drawing/2014/main" id="{29EB3AF1-D119-30BE-13A7-04CED26291FF}"/>
              </a:ext>
            </a:extLst>
          </p:cNvPr>
          <p:cNvPicPr>
            <a:picLocks noChangeAspect="1"/>
          </p:cNvPicPr>
          <p:nvPr/>
        </p:nvPicPr>
        <p:blipFill>
          <a:blip r:embed="rId2"/>
          <a:srcRect l="33036" t="29524" r="32947" b="10000"/>
          <a:stretch>
            <a:fillRect/>
          </a:stretch>
        </p:blipFill>
        <p:spPr>
          <a:xfrm>
            <a:off x="3385458" y="0"/>
            <a:ext cx="8349342" cy="6738257"/>
          </a:xfrm>
          <a:prstGeom prst="rect">
            <a:avLst/>
          </a:prstGeom>
        </p:spPr>
      </p:pic>
    </p:spTree>
    <p:extLst>
      <p:ext uri="{BB962C8B-B14F-4D97-AF65-F5344CB8AC3E}">
        <p14:creationId xmlns:p14="http://schemas.microsoft.com/office/powerpoint/2010/main" val="4181491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4985E-89AF-2D1A-3FE5-A917B1A05D66}"/>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8D0F5A9-95EE-8B34-4655-5DAFC74948EF}"/>
              </a:ext>
            </a:extLst>
          </p:cNvPr>
          <p:cNvGraphicFramePr>
            <a:graphicFrameLocks noGrp="1"/>
          </p:cNvGraphicFramePr>
          <p:nvPr>
            <p:extLst>
              <p:ext uri="{D42A27DB-BD31-4B8C-83A1-F6EECF244321}">
                <p14:modId xmlns:p14="http://schemas.microsoft.com/office/powerpoint/2010/main" val="3004763719"/>
              </p:ext>
            </p:extLst>
          </p:nvPr>
        </p:nvGraphicFramePr>
        <p:xfrm>
          <a:off x="322882" y="1058860"/>
          <a:ext cx="11546236" cy="5602509"/>
        </p:xfrm>
        <a:graphic>
          <a:graphicData uri="http://schemas.openxmlformats.org/drawingml/2006/table">
            <a:tbl>
              <a:tblPr firstRow="1" bandRow="1">
                <a:tableStyleId>{5C22544A-7EE6-4342-B048-85BDC9FD1C3A}</a:tableStyleId>
              </a:tblPr>
              <a:tblGrid>
                <a:gridCol w="3487119">
                  <a:extLst>
                    <a:ext uri="{9D8B030D-6E8A-4147-A177-3AD203B41FA5}">
                      <a16:colId xmlns:a16="http://schemas.microsoft.com/office/drawing/2014/main" val="309291154"/>
                    </a:ext>
                  </a:extLst>
                </a:gridCol>
                <a:gridCol w="5418335">
                  <a:extLst>
                    <a:ext uri="{9D8B030D-6E8A-4147-A177-3AD203B41FA5}">
                      <a16:colId xmlns:a16="http://schemas.microsoft.com/office/drawing/2014/main" val="1730466485"/>
                    </a:ext>
                  </a:extLst>
                </a:gridCol>
                <a:gridCol w="2640782">
                  <a:extLst>
                    <a:ext uri="{9D8B030D-6E8A-4147-A177-3AD203B41FA5}">
                      <a16:colId xmlns:a16="http://schemas.microsoft.com/office/drawing/2014/main" val="169535653"/>
                    </a:ext>
                  </a:extLst>
                </a:gridCol>
              </a:tblGrid>
              <a:tr h="413459">
                <a:tc>
                  <a:txBody>
                    <a:bodyPr/>
                    <a:lstStyle/>
                    <a:p>
                      <a:r>
                        <a:rPr lang="en-US" sz="1200" dirty="0"/>
                        <a:t>Metas</a:t>
                      </a:r>
                      <a:endParaRPr lang="en-CH" sz="1200" dirty="0"/>
                    </a:p>
                  </a:txBody>
                  <a:tcPr/>
                </a:tc>
                <a:tc>
                  <a:txBody>
                    <a:bodyPr/>
                    <a:lstStyle/>
                    <a:p>
                      <a:r>
                        <a:rPr lang="en-US" sz="1200" dirty="0" err="1"/>
                        <a:t>Indicadores</a:t>
                      </a:r>
                      <a:endParaRPr lang="en-CH" sz="1200" dirty="0"/>
                    </a:p>
                  </a:txBody>
                  <a:tcPr/>
                </a:tc>
                <a:tc>
                  <a:txBody>
                    <a:bodyPr/>
                    <a:lstStyle/>
                    <a:p>
                      <a:r>
                        <a:rPr lang="en-US" sz="1200" dirty="0"/>
                        <a:t>Fuente </a:t>
                      </a:r>
                      <a:r>
                        <a:rPr lang="en-US" sz="1200" dirty="0" err="1"/>
                        <a:t>recomendada</a:t>
                      </a:r>
                      <a:endParaRPr lang="en-CH" sz="1200" dirty="0"/>
                    </a:p>
                  </a:txBody>
                  <a:tcPr/>
                </a:tc>
                <a:extLst>
                  <a:ext uri="{0D108BD9-81ED-4DB2-BD59-A6C34878D82A}">
                    <a16:rowId xmlns:a16="http://schemas.microsoft.com/office/drawing/2014/main" val="1722710718"/>
                  </a:ext>
                </a:extLst>
              </a:tr>
              <a:tr h="298155">
                <a:tc gridSpan="3">
                  <a:txBody>
                    <a:bodyPr/>
                    <a:lstStyle/>
                    <a:p>
                      <a:r>
                        <a:rPr lang="es-ES" sz="1200" dirty="0"/>
                        <a:t>Área 3: Integrar los servicios relacionados con el VIH en la atención primaria de salud, los sistemas de salud más amplios y otros sectores</a:t>
                      </a:r>
                      <a:endParaRPr lang="en-CH" sz="1200" dirty="0"/>
                    </a:p>
                  </a:txBody>
                  <a:tcPr>
                    <a:solidFill>
                      <a:schemeClr val="accent1">
                        <a:lumMod val="40000"/>
                        <a:lumOff val="60000"/>
                      </a:schemeClr>
                    </a:solidFill>
                  </a:tcPr>
                </a:tc>
                <a:tc hMerge="1">
                  <a:txBody>
                    <a:bodyPr/>
                    <a:lstStyle/>
                    <a:p>
                      <a:endParaRPr lang="en-US"/>
                    </a:p>
                  </a:txBody>
                  <a:tcPr/>
                </a:tc>
                <a:tc hMerge="1">
                  <a:txBody>
                    <a:bodyPr/>
                    <a:lstStyle/>
                    <a:p>
                      <a:endParaRPr lang="en-CH" sz="1200"/>
                    </a:p>
                  </a:txBody>
                  <a:tcPr>
                    <a:solidFill>
                      <a:schemeClr val="accent1">
                        <a:lumMod val="40000"/>
                        <a:lumOff val="60000"/>
                      </a:schemeClr>
                    </a:solidFill>
                  </a:tcPr>
                </a:tc>
                <a:extLst>
                  <a:ext uri="{0D108BD9-81ED-4DB2-BD59-A6C34878D82A}">
                    <a16:rowId xmlns:a16="http://schemas.microsoft.com/office/drawing/2014/main" val="3432778437"/>
                  </a:ext>
                </a:extLst>
              </a:tr>
              <a:tr h="509370">
                <a:tc rowSpan="2">
                  <a:txBody>
                    <a:bodyPr/>
                    <a:lstStyle/>
                    <a:p>
                      <a:r>
                        <a:rPr lang="en-US" sz="1200" dirty="0"/>
                        <a:t>95% </a:t>
                      </a:r>
                      <a:r>
                        <a:rPr lang="es-ES" sz="1200" dirty="0"/>
                        <a:t>de las personas que reciben servicios de prevención o tratamiento del VIH también reciben los servicios de salud sexual y reproductiva que necesitan (incluidos los relacionados con las ITS).</a:t>
                      </a:r>
                      <a:endParaRPr lang="en-CH" sz="1200" dirty="0"/>
                    </a:p>
                  </a:txBody>
                  <a:tcPr/>
                </a:tc>
                <a:tc>
                  <a:txBody>
                    <a:bodyPr/>
                    <a:lstStyle/>
                    <a:p>
                      <a:r>
                        <a:rPr lang="es-ES" sz="1200" dirty="0"/>
                        <a:t>Número de mujeres que viven con el VIH y a las que se les realizó una prueba de detección del cáncer de cuello uterino utilizando cualquier prueba de detección</a:t>
                      </a:r>
                      <a:endParaRPr lang="en-CH" sz="1200" dirty="0"/>
                    </a:p>
                  </a:txBody>
                  <a:tcPr/>
                </a:tc>
                <a:tc>
                  <a:txBody>
                    <a:bodyPr/>
                    <a:lstStyle/>
                    <a:p>
                      <a:r>
                        <a:rPr lang="en-US" sz="1200" dirty="0"/>
                        <a:t>Datos de </a:t>
                      </a:r>
                      <a:r>
                        <a:rPr lang="en-US" sz="1200" dirty="0" err="1"/>
                        <a:t>programa</a:t>
                      </a:r>
                      <a:endParaRPr lang="en-CH" sz="1200" dirty="0"/>
                    </a:p>
                  </a:txBody>
                  <a:tcPr/>
                </a:tc>
                <a:extLst>
                  <a:ext uri="{0D108BD9-81ED-4DB2-BD59-A6C34878D82A}">
                    <a16:rowId xmlns:a16="http://schemas.microsoft.com/office/drawing/2014/main" val="3355487210"/>
                  </a:ext>
                </a:extLst>
              </a:tr>
              <a:tr h="318895">
                <a:tc vMerge="1">
                  <a:txBody>
                    <a:bodyPr/>
                    <a:lstStyle/>
                    <a:p>
                      <a:endParaRPr lang="en-CH" sz="1200"/>
                    </a:p>
                  </a:txBody>
                  <a:tcPr/>
                </a:tc>
                <a:tc>
                  <a:txBody>
                    <a:bodyPr/>
                    <a:lstStyle/>
                    <a:p>
                      <a:r>
                        <a:rPr lang="es-ES" sz="1200" dirty="0"/>
                        <a:t>Tratamiento del </a:t>
                      </a:r>
                      <a:r>
                        <a:rPr lang="es-ES" sz="1200" dirty="0" err="1"/>
                        <a:t>precáncer</a:t>
                      </a:r>
                      <a:r>
                        <a:rPr lang="es-ES" sz="1200" dirty="0"/>
                        <a:t> cervical en mujeres que viven con el VIH </a:t>
                      </a:r>
                      <a:endParaRPr lang="en-US" dirty="0"/>
                    </a:p>
                  </a:txBody>
                  <a:tcPr/>
                </a:tc>
                <a:tc>
                  <a:txBody>
                    <a:bodyPr/>
                    <a:lstStyle/>
                    <a:p>
                      <a:r>
                        <a:rPr lang="en-US" sz="1200" dirty="0"/>
                        <a:t>Datos de </a:t>
                      </a:r>
                      <a:r>
                        <a:rPr lang="en-US" sz="1200" dirty="0" err="1"/>
                        <a:t>programa</a:t>
                      </a:r>
                      <a:endParaRPr lang="en-CH" sz="1200" dirty="0"/>
                    </a:p>
                  </a:txBody>
                  <a:tcPr/>
                </a:tc>
                <a:extLst>
                  <a:ext uri="{0D108BD9-81ED-4DB2-BD59-A6C34878D82A}">
                    <a16:rowId xmlns:a16="http://schemas.microsoft.com/office/drawing/2014/main" val="1225337879"/>
                  </a:ext>
                </a:extLst>
              </a:tr>
              <a:tr h="298583">
                <a:tc rowSpan="7">
                  <a:txBody>
                    <a:bodyPr/>
                    <a:lstStyle/>
                    <a:p>
                      <a:r>
                        <a:rPr lang="en-US" sz="1200" dirty="0"/>
                        <a:t>95% </a:t>
                      </a:r>
                      <a:r>
                        <a:rPr lang="es-ES" sz="1200" dirty="0"/>
                        <a:t>de las mujeres embarazadas que viven con el VIH y sus recién nacidos reciben atención materna y neonatal que integra o vincula servicios integrales relacionados con el VIH, incluidos los destinados a la prevención de la triple transmisión vertical del VIH y el virus de la hepatitis B y el tratamiento de la sífilis</a:t>
                      </a:r>
                      <a:endParaRPr lang="en-CH" sz="1200" dirty="0"/>
                    </a:p>
                  </a:txBody>
                  <a:tcPr/>
                </a:tc>
                <a:tc>
                  <a:txBody>
                    <a:bodyPr/>
                    <a:lstStyle/>
                    <a:p>
                      <a:r>
                        <a:rPr lang="es-ES" sz="1200" dirty="0">
                          <a:solidFill>
                            <a:schemeClr val="accent1"/>
                          </a:solidFill>
                        </a:rPr>
                        <a:t>Pruebas del VIH en mujeres embarazadas:  Porcentaje de mujeres embarazadas cuyo estado serológico respecto al VIH se conoce</a:t>
                      </a:r>
                      <a:endParaRPr lang="en-CH" sz="1200" dirty="0"/>
                    </a:p>
                  </a:txBody>
                  <a:tcPr/>
                </a:tc>
                <a:tc>
                  <a:txBody>
                    <a:bodyPr/>
                    <a:lstStyle/>
                    <a:p>
                      <a:endParaRPr lang="en-CH" sz="1200"/>
                    </a:p>
                  </a:txBody>
                  <a:tcPr/>
                </a:tc>
                <a:extLst>
                  <a:ext uri="{0D108BD9-81ED-4DB2-BD59-A6C34878D82A}">
                    <a16:rowId xmlns:a16="http://schemas.microsoft.com/office/drawing/2014/main" val="1886821562"/>
                  </a:ext>
                </a:extLst>
              </a:tr>
              <a:tr h="307525">
                <a:tc vMerge="1">
                  <a:txBody>
                    <a:bodyPr/>
                    <a:lstStyle/>
                    <a:p>
                      <a:endParaRPr lang="en-CH" sz="1200"/>
                    </a:p>
                  </a:txBody>
                  <a:tcPr/>
                </a:tc>
                <a:tc>
                  <a:txBody>
                    <a:bodyPr/>
                    <a:lstStyle/>
                    <a:p>
                      <a:r>
                        <a:rPr lang="es-ES" sz="1200" dirty="0">
                          <a:solidFill>
                            <a:schemeClr val="accent1"/>
                          </a:solidFill>
                        </a:rPr>
                        <a:t>Transmisión vertical del VIH: porcentaje estimado de niños infectados recientemente por el VIH en los últimos 12 meses debido a la transmisión vertical</a:t>
                      </a:r>
                      <a:endParaRPr lang="en-US" dirty="0"/>
                    </a:p>
                  </a:txBody>
                  <a:tcPr/>
                </a:tc>
                <a:tc>
                  <a:txBody>
                    <a:bodyPr/>
                    <a:lstStyle/>
                    <a:p>
                      <a:r>
                        <a:rPr lang="en-US" sz="1200" dirty="0" err="1"/>
                        <a:t>Estimaciones</a:t>
                      </a:r>
                      <a:r>
                        <a:rPr lang="en-US" sz="1200" dirty="0"/>
                        <a:t> de Spectrum</a:t>
                      </a:r>
                      <a:endParaRPr lang="en-CH" sz="1200" dirty="0"/>
                    </a:p>
                  </a:txBody>
                  <a:tcPr/>
                </a:tc>
                <a:extLst>
                  <a:ext uri="{0D108BD9-81ED-4DB2-BD59-A6C34878D82A}">
                    <a16:rowId xmlns:a16="http://schemas.microsoft.com/office/drawing/2014/main" val="2098547412"/>
                  </a:ext>
                </a:extLst>
              </a:tr>
              <a:tr h="308557">
                <a:tc vMerge="1">
                  <a:txBody>
                    <a:bodyPr/>
                    <a:lstStyle/>
                    <a:p>
                      <a:endParaRPr lang="en-CH" sz="1200"/>
                    </a:p>
                  </a:txBody>
                  <a:tcPr/>
                </a:tc>
                <a:tc>
                  <a:txBody>
                    <a:bodyPr/>
                    <a:lstStyle/>
                    <a:p>
                      <a:r>
                        <a:rPr lang="es-ES" sz="1200" dirty="0">
                          <a:solidFill>
                            <a:schemeClr val="accent1"/>
                          </a:solidFill>
                        </a:rPr>
                        <a:t>Prevención de la transmisión vertical del VIH: Porcentaje de mujeres embarazadas que viven con el VIH y que recibieron medicamentos antirretrovirales para reducir el riesgo de transmisión vertical del VIH</a:t>
                      </a:r>
                      <a:endParaRPr lang="en-US" dirty="0"/>
                    </a:p>
                  </a:txBody>
                  <a:tcPr/>
                </a:tc>
                <a:tc>
                  <a:txBody>
                    <a:bodyPr/>
                    <a:lstStyle/>
                    <a:p>
                      <a:r>
                        <a:rPr lang="en-US" sz="1200" dirty="0"/>
                        <a:t>Datos de </a:t>
                      </a:r>
                      <a:r>
                        <a:rPr lang="en-US" sz="1200" dirty="0" err="1"/>
                        <a:t>programa</a:t>
                      </a:r>
                      <a:r>
                        <a:rPr lang="en-US" sz="1200" dirty="0"/>
                        <a:t> + </a:t>
                      </a:r>
                      <a:r>
                        <a:rPr lang="en-US" sz="1200" dirty="0" err="1"/>
                        <a:t>estimaciones</a:t>
                      </a:r>
                      <a:r>
                        <a:rPr lang="en-US" sz="1200" dirty="0"/>
                        <a:t> de Spectrum</a:t>
                      </a:r>
                      <a:endParaRPr lang="en-CH" sz="1200" dirty="0"/>
                    </a:p>
                  </a:txBody>
                  <a:tcPr/>
                </a:tc>
                <a:extLst>
                  <a:ext uri="{0D108BD9-81ED-4DB2-BD59-A6C34878D82A}">
                    <a16:rowId xmlns:a16="http://schemas.microsoft.com/office/drawing/2014/main" val="1023079959"/>
                  </a:ext>
                </a:extLst>
              </a:tr>
              <a:tr h="413459">
                <a:tc vMerge="1">
                  <a:txBody>
                    <a:bodyPr/>
                    <a:lstStyle/>
                    <a:p>
                      <a:endParaRPr lang="en-US"/>
                    </a:p>
                  </a:txBody>
                  <a:tcPr/>
                </a:tc>
                <a:tc>
                  <a:txBody>
                    <a:bodyPr/>
                    <a:lstStyle/>
                    <a:p>
                      <a:r>
                        <a:rPr lang="es-ES" sz="1200" kern="1200" dirty="0">
                          <a:solidFill>
                            <a:schemeClr val="dk1"/>
                          </a:solidFill>
                          <a:latin typeface="+mn-lt"/>
                          <a:ea typeface="+mn-ea"/>
                          <a:cs typeface="+mn-cs"/>
                        </a:rPr>
                        <a:t>Diagnóstico temprano en lactantes: porcentaje de lactantes nacidos de mujeres que viven con el VIH y a los que se les ha realizado una prueba virológica del VIH en los dos meses siguientes al nacimiento</a:t>
                      </a:r>
                      <a:endParaRPr lang="en-US" sz="1200" kern="1200" dirty="0">
                        <a:solidFill>
                          <a:schemeClr val="dk1"/>
                        </a:solidFill>
                        <a:latin typeface="+mn-lt"/>
                        <a:ea typeface="+mn-ea"/>
                        <a:cs typeface="+mn-cs"/>
                      </a:endParaRPr>
                    </a:p>
                  </a:txBody>
                  <a:tcPr/>
                </a:tc>
                <a:tc>
                  <a:txBody>
                    <a:bodyPr/>
                    <a:lstStyle/>
                    <a:p>
                      <a:r>
                        <a:rPr lang="en-US" sz="1200" kern="1200" dirty="0">
                          <a:solidFill>
                            <a:schemeClr val="dk1"/>
                          </a:solidFill>
                          <a:latin typeface="+mn-lt"/>
                          <a:ea typeface="+mn-ea"/>
                          <a:cs typeface="+mn-cs"/>
                        </a:rPr>
                        <a:t>Datos de </a:t>
                      </a:r>
                      <a:r>
                        <a:rPr lang="en-US" sz="1200" kern="1200" dirty="0" err="1">
                          <a:solidFill>
                            <a:schemeClr val="dk1"/>
                          </a:solidFill>
                          <a:latin typeface="+mn-lt"/>
                          <a:ea typeface="+mn-ea"/>
                          <a:cs typeface="+mn-cs"/>
                        </a:rPr>
                        <a:t>programa</a:t>
                      </a:r>
                      <a:r>
                        <a:rPr lang="en-US" sz="1200" kern="1200" dirty="0">
                          <a:solidFill>
                            <a:schemeClr val="dk1"/>
                          </a:solidFill>
                          <a:latin typeface="+mn-lt"/>
                          <a:ea typeface="+mn-ea"/>
                          <a:cs typeface="+mn-cs"/>
                        </a:rPr>
                        <a:t> + </a:t>
                      </a:r>
                      <a:r>
                        <a:rPr lang="en-US" sz="1200" dirty="0" err="1"/>
                        <a:t>estimaciones</a:t>
                      </a:r>
                      <a:r>
                        <a:rPr lang="en-US" sz="1200" dirty="0"/>
                        <a:t> de Spectrum</a:t>
                      </a:r>
                      <a:endParaRPr lang="en-CH" sz="1200" kern="1200" dirty="0">
                        <a:solidFill>
                          <a:schemeClr val="dk1"/>
                        </a:solidFill>
                        <a:latin typeface="+mn-lt"/>
                        <a:ea typeface="+mn-ea"/>
                        <a:cs typeface="+mn-cs"/>
                      </a:endParaRPr>
                    </a:p>
                  </a:txBody>
                  <a:tcPr/>
                </a:tc>
                <a:extLst>
                  <a:ext uri="{0D108BD9-81ED-4DB2-BD59-A6C34878D82A}">
                    <a16:rowId xmlns:a16="http://schemas.microsoft.com/office/drawing/2014/main" val="4168216100"/>
                  </a:ext>
                </a:extLst>
              </a:tr>
              <a:tr h="413459">
                <a:tc vMerge="1">
                  <a:txBody>
                    <a:bodyPr/>
                    <a:lstStyle/>
                    <a:p>
                      <a:endParaRPr/>
                    </a:p>
                  </a:txBody>
                  <a:tcPr/>
                </a:tc>
                <a:tc>
                  <a:txBody>
                    <a:bodyPr/>
                    <a:lstStyle/>
                    <a:p>
                      <a:r>
                        <a:rPr lang="es-ES" sz="1200" dirty="0"/>
                        <a:t>Sífilis entre mujeres embarazadas: porcentaje de mujeres que accedieron a servicios de atención prenatal, se realizaron pruebas de detección de sífilis, dieron positivo y recibieron tratamiento</a:t>
                      </a:r>
                      <a:endParaRPr lang="en-US" dirty="0"/>
                    </a:p>
                  </a:txBody>
                  <a:tcPr/>
                </a:tc>
                <a:tc>
                  <a:txBody>
                    <a:bodyPr/>
                    <a:lstStyle/>
                    <a:p>
                      <a:r>
                        <a:rPr lang="en-US" sz="1200" dirty="0"/>
                        <a:t>Datos de </a:t>
                      </a:r>
                      <a:r>
                        <a:rPr lang="en-US" sz="1200" dirty="0" err="1"/>
                        <a:t>programa</a:t>
                      </a:r>
                      <a:endParaRPr lang="en-CH" sz="1200" dirty="0"/>
                    </a:p>
                  </a:txBody>
                  <a:tcPr/>
                </a:tc>
                <a:extLst>
                  <a:ext uri="{0D108BD9-81ED-4DB2-BD59-A6C34878D82A}">
                    <a16:rowId xmlns:a16="http://schemas.microsoft.com/office/drawing/2014/main" val="133134059"/>
                  </a:ext>
                </a:extLst>
              </a:tr>
              <a:tr h="274676">
                <a:tc vMerge="1">
                  <a:txBody>
                    <a:bodyPr/>
                    <a:lstStyle/>
                    <a:p>
                      <a:endParaRPr lang="en-CH" sz="1200"/>
                    </a:p>
                  </a:txBody>
                  <a:tcPr/>
                </a:tc>
                <a:tc>
                  <a:txBody>
                    <a:bodyPr/>
                    <a:lstStyle/>
                    <a:p>
                      <a:r>
                        <a:rPr lang="en-US" sz="1200" dirty="0"/>
                        <a:t>Tasa de </a:t>
                      </a:r>
                      <a:r>
                        <a:rPr lang="en-US" sz="1200" dirty="0" err="1"/>
                        <a:t>sífilis</a:t>
                      </a:r>
                      <a:r>
                        <a:rPr lang="en-US" sz="1200" dirty="0"/>
                        <a:t> </a:t>
                      </a:r>
                      <a:r>
                        <a:rPr lang="en-US" sz="1200" dirty="0" err="1"/>
                        <a:t>congénita</a:t>
                      </a:r>
                      <a:r>
                        <a:rPr lang="en-US" sz="1200" dirty="0"/>
                        <a:t>: Casos de </a:t>
                      </a:r>
                      <a:r>
                        <a:rPr lang="en-US" sz="1200" dirty="0" err="1"/>
                        <a:t>sífilis</a:t>
                      </a:r>
                      <a:r>
                        <a:rPr lang="en-US" sz="1200" dirty="0"/>
                        <a:t> </a:t>
                      </a:r>
                      <a:r>
                        <a:rPr lang="en-US" sz="1200" dirty="0" err="1"/>
                        <a:t>congénita</a:t>
                      </a:r>
                      <a:r>
                        <a:rPr lang="en-US" sz="1200" dirty="0"/>
                        <a:t> </a:t>
                      </a:r>
                      <a:r>
                        <a:rPr lang="en-US" sz="1200" dirty="0" err="1"/>
                        <a:t>por</a:t>
                      </a:r>
                      <a:r>
                        <a:rPr lang="en-US" sz="1200" dirty="0"/>
                        <a:t> </a:t>
                      </a:r>
                      <a:r>
                        <a:rPr lang="en-US" sz="1200" dirty="0" err="1"/>
                        <a:t>cada</a:t>
                      </a:r>
                      <a:r>
                        <a:rPr lang="en-US" sz="1200" dirty="0"/>
                        <a:t> 100 000 </a:t>
                      </a:r>
                      <a:r>
                        <a:rPr lang="en-US" sz="1200" dirty="0" err="1"/>
                        <a:t>nacidos</a:t>
                      </a:r>
                      <a:r>
                        <a:rPr lang="en-US" sz="1200" dirty="0"/>
                        <a:t> </a:t>
                      </a:r>
                      <a:r>
                        <a:rPr lang="en-US" sz="1200" dirty="0" err="1"/>
                        <a:t>vivos</a:t>
                      </a:r>
                      <a:r>
                        <a:rPr lang="en-US" sz="1200" dirty="0"/>
                        <a:t> </a:t>
                      </a:r>
                      <a:r>
                        <a:rPr lang="en-US" sz="1200" dirty="0" err="1"/>
                        <a:t>en</a:t>
                      </a:r>
                      <a:r>
                        <a:rPr lang="en-US" sz="1200" dirty="0"/>
                        <a:t> </a:t>
                      </a:r>
                      <a:r>
                        <a:rPr lang="en-US" sz="1200" dirty="0" err="1"/>
                        <a:t>el</a:t>
                      </a:r>
                      <a:r>
                        <a:rPr lang="en-US" sz="1200" dirty="0"/>
                        <a:t> </a:t>
                      </a:r>
                      <a:r>
                        <a:rPr lang="en-US" sz="1200" dirty="0" err="1"/>
                        <a:t>período</a:t>
                      </a:r>
                      <a:r>
                        <a:rPr lang="en-US" sz="1200" dirty="0"/>
                        <a:t> de </a:t>
                      </a:r>
                      <a:r>
                        <a:rPr lang="en-US" sz="1200" dirty="0" err="1"/>
                        <a:t>reporte</a:t>
                      </a:r>
                      <a:r>
                        <a:rPr lang="en-US" sz="1200" dirty="0"/>
                        <a:t> de 12 meses</a:t>
                      </a:r>
                      <a:endParaRPr lang="en-US" dirty="0"/>
                    </a:p>
                  </a:txBody>
                  <a:tcPr/>
                </a:tc>
                <a:tc>
                  <a:txBody>
                    <a:bodyPr/>
                    <a:lstStyle/>
                    <a:p>
                      <a:r>
                        <a:rPr lang="en-US" sz="1200" dirty="0"/>
                        <a:t>Datos de </a:t>
                      </a:r>
                      <a:r>
                        <a:rPr lang="en-US" sz="1200" dirty="0" err="1"/>
                        <a:t>programa</a:t>
                      </a:r>
                      <a:endParaRPr lang="en-CH" sz="1200" dirty="0"/>
                    </a:p>
                  </a:txBody>
                  <a:tcPr/>
                </a:tc>
                <a:extLst>
                  <a:ext uri="{0D108BD9-81ED-4DB2-BD59-A6C34878D82A}">
                    <a16:rowId xmlns:a16="http://schemas.microsoft.com/office/drawing/2014/main" val="2650664483"/>
                  </a:ext>
                </a:extLst>
              </a:tr>
              <a:tr h="248103">
                <a:tc vMerge="1">
                  <a:txBody>
                    <a:bodyPr/>
                    <a:lstStyle/>
                    <a:p>
                      <a:endParaRPr lang="en-CH" sz="1200"/>
                    </a:p>
                  </a:txBody>
                  <a:tcPr/>
                </a:tc>
                <a:tc>
                  <a:txBody>
                    <a:bodyPr/>
                    <a:lstStyle/>
                    <a:p>
                      <a:r>
                        <a:rPr lang="es-ES" sz="1200" dirty="0"/>
                        <a:t>Virus de la hepatitis B entre las mujeres embarazadas que acuden a los servicios de atención prenatal</a:t>
                      </a:r>
                      <a:endParaRPr lang="en-US" dirty="0"/>
                    </a:p>
                  </a:txBody>
                  <a:tcPr/>
                </a:tc>
                <a:tc>
                  <a:txBody>
                    <a:bodyPr/>
                    <a:lstStyle/>
                    <a:p>
                      <a:r>
                        <a:rPr lang="en-US" sz="1200" dirty="0"/>
                        <a:t>Datos de </a:t>
                      </a:r>
                      <a:r>
                        <a:rPr lang="en-US" sz="1200" dirty="0" err="1"/>
                        <a:t>programa</a:t>
                      </a:r>
                      <a:endParaRPr lang="en-CH" sz="1200" dirty="0"/>
                    </a:p>
                  </a:txBody>
                  <a:tcPr/>
                </a:tc>
                <a:extLst>
                  <a:ext uri="{0D108BD9-81ED-4DB2-BD59-A6C34878D82A}">
                    <a16:rowId xmlns:a16="http://schemas.microsoft.com/office/drawing/2014/main" val="1653317856"/>
                  </a:ext>
                </a:extLst>
              </a:tr>
            </a:tbl>
          </a:graphicData>
        </a:graphic>
      </p:graphicFrame>
      <p:sp>
        <p:nvSpPr>
          <p:cNvPr id="6" name="Title 1">
            <a:extLst>
              <a:ext uri="{FF2B5EF4-FFF2-40B4-BE49-F238E27FC236}">
                <a16:creationId xmlns:a16="http://schemas.microsoft.com/office/drawing/2014/main" id="{C8FF467E-C067-F93B-CAAC-46F2039A2275}"/>
              </a:ext>
            </a:extLst>
          </p:cNvPr>
          <p:cNvSpPr txBox="1">
            <a:spLocks/>
          </p:cNvSpPr>
          <p:nvPr/>
        </p:nvSpPr>
        <p:spPr>
          <a:xfrm>
            <a:off x="376286" y="203663"/>
            <a:ext cx="10515600" cy="721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err="1"/>
              <a:t>Indicadores</a:t>
            </a:r>
            <a:r>
              <a:rPr lang="en-US" sz="3600" dirty="0"/>
              <a:t> GAM 2026 (cont.)</a:t>
            </a:r>
            <a:endParaRPr lang="en-CH" sz="3600" dirty="0"/>
          </a:p>
        </p:txBody>
      </p:sp>
    </p:spTree>
    <p:extLst>
      <p:ext uri="{BB962C8B-B14F-4D97-AF65-F5344CB8AC3E}">
        <p14:creationId xmlns:p14="http://schemas.microsoft.com/office/powerpoint/2010/main" val="2531132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C2FA5-4C1C-0571-C01E-56966A63D609}"/>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68255CB-3B8F-BC69-779D-2666B68329D5}"/>
              </a:ext>
            </a:extLst>
          </p:cNvPr>
          <p:cNvGraphicFramePr>
            <a:graphicFrameLocks noGrp="1"/>
          </p:cNvGraphicFramePr>
          <p:nvPr>
            <p:extLst>
              <p:ext uri="{D42A27DB-BD31-4B8C-83A1-F6EECF244321}">
                <p14:modId xmlns:p14="http://schemas.microsoft.com/office/powerpoint/2010/main" val="2473676893"/>
              </p:ext>
            </p:extLst>
          </p:nvPr>
        </p:nvGraphicFramePr>
        <p:xfrm>
          <a:off x="488887" y="750160"/>
          <a:ext cx="10977899" cy="6072383"/>
        </p:xfrm>
        <a:graphic>
          <a:graphicData uri="http://schemas.openxmlformats.org/drawingml/2006/table">
            <a:tbl>
              <a:tblPr firstRow="1" bandRow="1">
                <a:tableStyleId>{5C22544A-7EE6-4342-B048-85BDC9FD1C3A}</a:tableStyleId>
              </a:tblPr>
              <a:tblGrid>
                <a:gridCol w="4278459">
                  <a:extLst>
                    <a:ext uri="{9D8B030D-6E8A-4147-A177-3AD203B41FA5}">
                      <a16:colId xmlns:a16="http://schemas.microsoft.com/office/drawing/2014/main" val="309291154"/>
                    </a:ext>
                  </a:extLst>
                </a:gridCol>
                <a:gridCol w="4194977">
                  <a:extLst>
                    <a:ext uri="{9D8B030D-6E8A-4147-A177-3AD203B41FA5}">
                      <a16:colId xmlns:a16="http://schemas.microsoft.com/office/drawing/2014/main" val="1326776613"/>
                    </a:ext>
                  </a:extLst>
                </a:gridCol>
                <a:gridCol w="2504463">
                  <a:extLst>
                    <a:ext uri="{9D8B030D-6E8A-4147-A177-3AD203B41FA5}">
                      <a16:colId xmlns:a16="http://schemas.microsoft.com/office/drawing/2014/main" val="169535653"/>
                    </a:ext>
                  </a:extLst>
                </a:gridCol>
              </a:tblGrid>
              <a:tr h="407158">
                <a:tc>
                  <a:txBody>
                    <a:bodyPr/>
                    <a:lstStyle/>
                    <a:p>
                      <a:r>
                        <a:rPr lang="en-US" sz="1200" dirty="0"/>
                        <a:t>Metas</a:t>
                      </a:r>
                      <a:endParaRPr lang="en-CH" sz="1200" dirty="0"/>
                    </a:p>
                  </a:txBody>
                  <a:tcPr/>
                </a:tc>
                <a:tc>
                  <a:txBody>
                    <a:bodyPr/>
                    <a:lstStyle/>
                    <a:p>
                      <a:r>
                        <a:rPr lang="en-US" sz="1200" dirty="0" err="1"/>
                        <a:t>Indicadores</a:t>
                      </a:r>
                      <a:endParaRPr lang="en-CH" sz="1200" dirty="0"/>
                    </a:p>
                  </a:txBody>
                  <a:tcPr/>
                </a:tc>
                <a:tc>
                  <a:txBody>
                    <a:bodyPr/>
                    <a:lstStyle/>
                    <a:p>
                      <a:r>
                        <a:rPr lang="en-US" sz="1200" dirty="0"/>
                        <a:t>Fuente </a:t>
                      </a:r>
                      <a:r>
                        <a:rPr lang="en-US" sz="1200" dirty="0" err="1"/>
                        <a:t>recomendada</a:t>
                      </a:r>
                      <a:endParaRPr lang="en-CH" sz="1200" dirty="0"/>
                    </a:p>
                  </a:txBody>
                  <a:tcPr/>
                </a:tc>
                <a:extLst>
                  <a:ext uri="{0D108BD9-81ED-4DB2-BD59-A6C34878D82A}">
                    <a16:rowId xmlns:a16="http://schemas.microsoft.com/office/drawing/2014/main" val="1722710718"/>
                  </a:ext>
                </a:extLst>
              </a:tr>
              <a:tr h="299523">
                <a:tc gridSpan="3">
                  <a:txBody>
                    <a:bodyPr/>
                    <a:lstStyle/>
                    <a:p>
                      <a:r>
                        <a:rPr lang="es-ES" sz="1200" dirty="0"/>
                        <a:t>Área 4: Poner fin al estigma y la discriminación y defender los derechos humanos y la igualdad de género en la respuesta al VIH</a:t>
                      </a:r>
                      <a:endParaRPr lang="en-CH" sz="1200" dirty="0"/>
                    </a:p>
                  </a:txBody>
                  <a:tcPr>
                    <a:solidFill>
                      <a:schemeClr val="accent1">
                        <a:lumMod val="40000"/>
                        <a:lumOff val="60000"/>
                      </a:schemeClr>
                    </a:solidFill>
                  </a:tcPr>
                </a:tc>
                <a:tc hMerge="1">
                  <a:txBody>
                    <a:bodyPr/>
                    <a:lstStyle/>
                    <a:p>
                      <a:endParaRPr lang="en-CH" sz="1200"/>
                    </a:p>
                  </a:txBody>
                  <a:tcPr>
                    <a:solidFill>
                      <a:schemeClr val="accent1">
                        <a:lumMod val="40000"/>
                        <a:lumOff val="60000"/>
                      </a:schemeClr>
                    </a:solidFill>
                  </a:tcPr>
                </a:tc>
                <a:tc hMerge="1">
                  <a:txBody>
                    <a:bodyPr/>
                    <a:lstStyle/>
                    <a:p>
                      <a:endParaRPr lang="en-CH" sz="1200"/>
                    </a:p>
                  </a:txBody>
                  <a:tcPr>
                    <a:solidFill>
                      <a:schemeClr val="accent1">
                        <a:lumMod val="40000"/>
                        <a:lumOff val="60000"/>
                      </a:schemeClr>
                    </a:solidFill>
                  </a:tcPr>
                </a:tc>
                <a:extLst>
                  <a:ext uri="{0D108BD9-81ED-4DB2-BD59-A6C34878D82A}">
                    <a16:rowId xmlns:a16="http://schemas.microsoft.com/office/drawing/2014/main" val="4003696714"/>
                  </a:ext>
                </a:extLst>
              </a:tr>
              <a:tr h="826619">
                <a:tc>
                  <a:txBody>
                    <a:bodyPr/>
                    <a:lstStyle/>
                    <a:p>
                      <a:r>
                        <a:rPr lang="es-ES" sz="1200" dirty="0"/>
                        <a:t>Menos del 10 % de los países cuentan con entornos jurídicos y políticos punitivos que niegan o limitan el acceso a los servicios</a:t>
                      </a:r>
                      <a:endParaRPr lang="en-CH" sz="1200" dirty="0"/>
                    </a:p>
                  </a:txBody>
                  <a:tcPr/>
                </a:tc>
                <a:tc>
                  <a:txBody>
                    <a:bodyPr/>
                    <a:lstStyle/>
                    <a:p>
                      <a:r>
                        <a:rPr lang="es-ES" sz="1200" dirty="0"/>
                        <a:t>Países con leyes que penalizan el trabajo sexual, la posesión de pequeñas cantidades de drogas, las relaciones sexuales entre personas del mismo sexo y la transmisión, exposición o no divulgación del VIH</a:t>
                      </a:r>
                      <a:endParaRPr lang="en-CH" sz="1200" dirty="0"/>
                    </a:p>
                  </a:txBody>
                  <a:tcPr/>
                </a:tc>
                <a:tc>
                  <a:txBody>
                    <a:bodyPr/>
                    <a:lstStyle/>
                    <a:p>
                      <a:r>
                        <a:rPr lang="en-US" sz="1200" dirty="0"/>
                        <a:t>ICPN + </a:t>
                      </a:r>
                      <a:r>
                        <a:rPr lang="en-US" sz="1200" dirty="0" err="1"/>
                        <a:t>documentos</a:t>
                      </a:r>
                      <a:r>
                        <a:rPr lang="en-US" sz="1200" dirty="0"/>
                        <a:t> </a:t>
                      </a:r>
                      <a:r>
                        <a:rPr lang="en-US" sz="1200" dirty="0" err="1"/>
                        <a:t>legales</a:t>
                      </a:r>
                      <a:r>
                        <a:rPr lang="en-US" sz="1200" dirty="0"/>
                        <a:t> </a:t>
                      </a:r>
                      <a:r>
                        <a:rPr lang="en-US" sz="1200" dirty="0" err="1"/>
                        <a:t>nacionales</a:t>
                      </a:r>
                      <a:endParaRPr lang="en-US" sz="1200" dirty="0"/>
                    </a:p>
                  </a:txBody>
                  <a:tcPr/>
                </a:tc>
                <a:extLst>
                  <a:ext uri="{0D108BD9-81ED-4DB2-BD59-A6C34878D82A}">
                    <a16:rowId xmlns:a16="http://schemas.microsoft.com/office/drawing/2014/main" val="3355487210"/>
                  </a:ext>
                </a:extLst>
              </a:tr>
              <a:tr h="826619">
                <a:tc rowSpan="3">
                  <a:txBody>
                    <a:bodyPr/>
                    <a:lstStyle/>
                    <a:p>
                      <a:r>
                        <a:rPr lang="es-ES" sz="1200" dirty="0"/>
                        <a:t>Menos del 10 % de las personas que viven con el VIH y las poblaciones clave experimentan estigma y discriminación </a:t>
                      </a:r>
                      <a:endParaRPr lang="en-CH" sz="1200" dirty="0"/>
                    </a:p>
                  </a:txBody>
                  <a:tcPr/>
                </a:tc>
                <a:tc>
                  <a:txBody>
                    <a:bodyPr/>
                    <a:lstStyle/>
                    <a:p>
                      <a:r>
                        <a:rPr lang="es-ES" sz="1200" dirty="0"/>
                        <a:t>Experiencias de discriminación relacionada con el VIH en entornos sanitarios: porcentaje de personas que viven con el VIH y que reportan experiencias de discriminación relacionada con el VIH en entornos sanitarios</a:t>
                      </a:r>
                      <a:endParaRPr lang="en-CH" sz="1200" dirty="0"/>
                    </a:p>
                  </a:txBody>
                  <a:tcPr/>
                </a:tc>
                <a:tc>
                  <a:txBody>
                    <a:bodyPr/>
                    <a:lstStyle/>
                    <a:p>
                      <a:r>
                        <a:rPr lang="en-US" sz="1200" dirty="0" err="1"/>
                        <a:t>Indice</a:t>
                      </a:r>
                      <a:r>
                        <a:rPr lang="en-US" sz="1200" dirty="0"/>
                        <a:t> de </a:t>
                      </a:r>
                      <a:r>
                        <a:rPr lang="en-US" sz="1200" dirty="0" err="1"/>
                        <a:t>estigma</a:t>
                      </a:r>
                      <a:r>
                        <a:rPr lang="en-US" sz="1200" dirty="0"/>
                        <a:t> entre personas </a:t>
                      </a:r>
                      <a:r>
                        <a:rPr lang="en-US" sz="1200" dirty="0" err="1"/>
                        <a:t>viviendo</a:t>
                      </a:r>
                      <a:r>
                        <a:rPr lang="en-US" sz="1200" dirty="0"/>
                        <a:t> con </a:t>
                      </a:r>
                      <a:r>
                        <a:rPr lang="en-US" sz="1200" dirty="0" err="1"/>
                        <a:t>el</a:t>
                      </a:r>
                      <a:r>
                        <a:rPr lang="en-US" sz="1200" dirty="0"/>
                        <a:t> VIH 2.0</a:t>
                      </a:r>
                      <a:endParaRPr lang="en-CH" sz="1200" dirty="0"/>
                    </a:p>
                  </a:txBody>
                  <a:tcPr/>
                </a:tc>
                <a:extLst>
                  <a:ext uri="{0D108BD9-81ED-4DB2-BD59-A6C34878D82A}">
                    <a16:rowId xmlns:a16="http://schemas.microsoft.com/office/drawing/2014/main" val="133134059"/>
                  </a:ext>
                </a:extLst>
              </a:tr>
              <a:tr h="89245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H" sz="1200"/>
                    </a:p>
                  </a:txBody>
                  <a:tcPr/>
                </a:tc>
                <a:tc>
                  <a:txBody>
                    <a:bodyPr/>
                    <a:lstStyle/>
                    <a:p>
                      <a:r>
                        <a:rPr lang="es-ES" sz="1200" dirty="0"/>
                        <a:t>Estigma y discriminación experimentados por poblaciones clave (A-D): Porcentaje de personas que pertenecen a una población clave y que reportan haber experimentado estigma y discriminación en los últimos 6 meses</a:t>
                      </a:r>
                      <a:endParaRPr lang="en-CH"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IBBS u </a:t>
                      </a:r>
                      <a:r>
                        <a:rPr lang="en-US" sz="1200" dirty="0" err="1"/>
                        <a:t>otra</a:t>
                      </a:r>
                      <a:r>
                        <a:rPr lang="en-US" sz="1200" dirty="0"/>
                        <a:t> </a:t>
                      </a:r>
                      <a:r>
                        <a:rPr lang="en-US" sz="1200" dirty="0" err="1"/>
                        <a:t>encuesta</a:t>
                      </a:r>
                      <a:r>
                        <a:rPr lang="en-US" sz="1200" dirty="0"/>
                        <a:t> especial (</a:t>
                      </a:r>
                      <a:r>
                        <a:rPr lang="en-US" sz="1200" dirty="0" err="1"/>
                        <a:t>ej.BBS</a:t>
                      </a:r>
                      <a:r>
                        <a:rPr lang="en-US" sz="1200" dirty="0"/>
                        <a:t>-lite)</a:t>
                      </a:r>
                      <a:endParaRPr lang="en-CH" sz="1200" dirty="0"/>
                    </a:p>
                  </a:txBody>
                  <a:tcPr/>
                </a:tc>
                <a:extLst>
                  <a:ext uri="{0D108BD9-81ED-4DB2-BD59-A6C34878D82A}">
                    <a16:rowId xmlns:a16="http://schemas.microsoft.com/office/drawing/2014/main" val="1394123361"/>
                  </a:ext>
                </a:extLst>
              </a:tr>
              <a:tr h="892453">
                <a:tc vMerge="1">
                  <a:txBody>
                    <a:bodyPr/>
                    <a:lstStyle/>
                    <a:p>
                      <a:endParaRPr lang="en-CH" sz="1200"/>
                    </a:p>
                  </a:txBody>
                  <a:tcPr/>
                </a:tc>
                <a:tc>
                  <a:txBody>
                    <a:bodyPr/>
                    <a:lstStyle/>
                    <a:p>
                      <a:r>
                        <a:rPr lang="es-ES" sz="1200" dirty="0"/>
                        <a:t>Evitación de la atención sanitaria entre poblaciones clave debido al estigma y la discriminación (A-D): Evitación de la atención sanitaria entre poblaciones clave debido al estigma y la discriminación</a:t>
                      </a:r>
                      <a:endParaRPr lang="en-CH"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IBBS u </a:t>
                      </a:r>
                      <a:r>
                        <a:rPr lang="en-US" sz="1200" dirty="0" err="1"/>
                        <a:t>otra</a:t>
                      </a:r>
                      <a:r>
                        <a:rPr lang="en-US" sz="1200" dirty="0"/>
                        <a:t> </a:t>
                      </a:r>
                      <a:r>
                        <a:rPr lang="en-US" sz="1200" dirty="0" err="1"/>
                        <a:t>encuesta</a:t>
                      </a:r>
                      <a:r>
                        <a:rPr lang="en-US" sz="1200" dirty="0"/>
                        <a:t> especial (</a:t>
                      </a:r>
                      <a:r>
                        <a:rPr lang="en-US" sz="1200" dirty="0" err="1"/>
                        <a:t>ej.BBS</a:t>
                      </a:r>
                      <a:r>
                        <a:rPr lang="en-US" sz="1200" dirty="0"/>
                        <a:t>-lite)</a:t>
                      </a:r>
                      <a:endParaRPr lang="en-CH"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H" sz="1200" dirty="0"/>
                    </a:p>
                  </a:txBody>
                  <a:tcPr/>
                </a:tc>
                <a:extLst>
                  <a:ext uri="{0D108BD9-81ED-4DB2-BD59-A6C34878D82A}">
                    <a16:rowId xmlns:a16="http://schemas.microsoft.com/office/drawing/2014/main" val="2342686289"/>
                  </a:ext>
                </a:extLst>
              </a:tr>
              <a:tr h="8266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Menos del 10 % de las mujeres, las niñas, las personas que viven con el VIH y las poblaciones clave experimentan desigualdad de género y violencia</a:t>
                      </a:r>
                      <a:endParaRPr lang="en-CH" sz="1200" dirty="0"/>
                    </a:p>
                  </a:txBody>
                  <a:tcPr/>
                </a:tc>
                <a:tc>
                  <a:txBody>
                    <a:bodyPr/>
                    <a:lstStyle/>
                    <a:p>
                      <a:r>
                        <a:rPr lang="es-ES" sz="1200" kern="1200" dirty="0">
                          <a:solidFill>
                            <a:schemeClr val="dk1"/>
                          </a:solidFill>
                          <a:latin typeface="+mn-lt"/>
                          <a:ea typeface="+mn-ea"/>
                          <a:cs typeface="+mn-cs"/>
                        </a:rPr>
                        <a:t>ODS 5.2.1 Proporción de mujeres y niñas de 15 años o más que han tenido alguna pareja y han experimentado violencia física, sexual o psicológica por parte de su pareja actual o anterior en los últimos 12 meses</a:t>
                      </a:r>
                      <a:endParaRPr lang="en-CH" sz="12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Reportes</a:t>
                      </a:r>
                      <a:r>
                        <a:rPr lang="en-US" sz="1200" dirty="0"/>
                        <a:t> ODS / </a:t>
                      </a:r>
                      <a:r>
                        <a:rPr lang="en-US" sz="1200" dirty="0" err="1"/>
                        <a:t>encuestas</a:t>
                      </a:r>
                      <a:r>
                        <a:rPr lang="en-US" sz="1200" dirty="0"/>
                        <a:t> </a:t>
                      </a:r>
                      <a:r>
                        <a:rPr lang="en-US" sz="1200" dirty="0" err="1"/>
                        <a:t>poblacionales</a:t>
                      </a:r>
                      <a:endParaRPr lang="en-CH" sz="1200" dirty="0"/>
                    </a:p>
                  </a:txBody>
                  <a:tcPr/>
                </a:tc>
                <a:extLst>
                  <a:ext uri="{0D108BD9-81ED-4DB2-BD59-A6C34878D82A}">
                    <a16:rowId xmlns:a16="http://schemas.microsoft.com/office/drawing/2014/main" val="4273301989"/>
                  </a:ext>
                </a:extLst>
              </a:tr>
              <a:tr h="22974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Area 5: Ensure community leadership in the HIV response [to be read in conjunction with areas 1 and 2]</a:t>
                      </a:r>
                      <a:endParaRPr lang="en-CH" sz="1200"/>
                    </a:p>
                  </a:txBody>
                  <a:tcPr>
                    <a:solidFill>
                      <a:schemeClr val="accent1">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H" sz="1200"/>
                    </a:p>
                  </a:txBody>
                  <a:tcPr>
                    <a:solidFill>
                      <a:schemeClr val="accent1">
                        <a:lumMod val="40000"/>
                        <a:lumOff val="60000"/>
                      </a:schemeClr>
                    </a:solidFill>
                  </a:tcPr>
                </a:tc>
                <a:tc hMerge="1">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1708829527"/>
                  </a:ext>
                </a:extLst>
              </a:tr>
              <a:tr h="8266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60% </a:t>
                      </a:r>
                      <a:r>
                        <a:rPr lang="es-ES" sz="1200" dirty="0"/>
                        <a:t>de programas que apoyan el logro de los facilitadores sociales serán implementadas por organizaciones dirigidas por la comunidad, incluidas las organizaciones dirigidas por poblaciones clave y por mujeres</a:t>
                      </a:r>
                      <a:endParaRPr lang="en-CH" sz="1200" dirty="0"/>
                    </a:p>
                  </a:txBody>
                  <a:tcPr/>
                </a:tc>
                <a:tc>
                  <a:txBody>
                    <a:bodyPr/>
                    <a:lstStyle/>
                    <a:p>
                      <a:r>
                        <a:rPr lang="en-US" sz="1200"/>
                        <a:t>n/a</a:t>
                      </a:r>
                      <a:endParaRPr lang="en-CH"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H" sz="1200" dirty="0"/>
                    </a:p>
                  </a:txBody>
                  <a:tcPr/>
                </a:tc>
                <a:extLst>
                  <a:ext uri="{0D108BD9-81ED-4DB2-BD59-A6C34878D82A}">
                    <a16:rowId xmlns:a16="http://schemas.microsoft.com/office/drawing/2014/main" val="3834306359"/>
                  </a:ext>
                </a:extLst>
              </a:tr>
            </a:tbl>
          </a:graphicData>
        </a:graphic>
      </p:graphicFrame>
      <p:sp>
        <p:nvSpPr>
          <p:cNvPr id="9" name="Title 1">
            <a:extLst>
              <a:ext uri="{FF2B5EF4-FFF2-40B4-BE49-F238E27FC236}">
                <a16:creationId xmlns:a16="http://schemas.microsoft.com/office/drawing/2014/main" id="{32877067-6E4B-89DC-A039-3C0697069216}"/>
              </a:ext>
            </a:extLst>
          </p:cNvPr>
          <p:cNvSpPr txBox="1">
            <a:spLocks/>
          </p:cNvSpPr>
          <p:nvPr/>
        </p:nvSpPr>
        <p:spPr>
          <a:xfrm>
            <a:off x="488887" y="28869"/>
            <a:ext cx="10515600" cy="721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err="1"/>
              <a:t>Indicadores</a:t>
            </a:r>
            <a:r>
              <a:rPr lang="en-US" sz="3600" dirty="0"/>
              <a:t> GAM 2026 (cont.)</a:t>
            </a:r>
            <a:endParaRPr lang="en-CH" sz="3600" dirty="0"/>
          </a:p>
        </p:txBody>
      </p:sp>
    </p:spTree>
    <p:extLst>
      <p:ext uri="{BB962C8B-B14F-4D97-AF65-F5344CB8AC3E}">
        <p14:creationId xmlns:p14="http://schemas.microsoft.com/office/powerpoint/2010/main" val="2954777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D9775C5-6207-3633-8DE2-936B612F5E75}"/>
              </a:ext>
            </a:extLst>
          </p:cNvPr>
          <p:cNvGraphicFramePr>
            <a:graphicFrameLocks noGrp="1"/>
          </p:cNvGraphicFramePr>
          <p:nvPr>
            <p:extLst>
              <p:ext uri="{D42A27DB-BD31-4B8C-83A1-F6EECF244321}">
                <p14:modId xmlns:p14="http://schemas.microsoft.com/office/powerpoint/2010/main" val="3203835483"/>
              </p:ext>
            </p:extLst>
          </p:nvPr>
        </p:nvGraphicFramePr>
        <p:xfrm>
          <a:off x="322882" y="1590514"/>
          <a:ext cx="11546236" cy="3366282"/>
        </p:xfrm>
        <a:graphic>
          <a:graphicData uri="http://schemas.openxmlformats.org/drawingml/2006/table">
            <a:tbl>
              <a:tblPr firstRow="1" bandRow="1">
                <a:tableStyleId>{5C22544A-7EE6-4342-B048-85BDC9FD1C3A}</a:tableStyleId>
              </a:tblPr>
              <a:tblGrid>
                <a:gridCol w="3487119">
                  <a:extLst>
                    <a:ext uri="{9D8B030D-6E8A-4147-A177-3AD203B41FA5}">
                      <a16:colId xmlns:a16="http://schemas.microsoft.com/office/drawing/2014/main" val="309291154"/>
                    </a:ext>
                  </a:extLst>
                </a:gridCol>
                <a:gridCol w="5418335">
                  <a:extLst>
                    <a:ext uri="{9D8B030D-6E8A-4147-A177-3AD203B41FA5}">
                      <a16:colId xmlns:a16="http://schemas.microsoft.com/office/drawing/2014/main" val="1730466485"/>
                    </a:ext>
                  </a:extLst>
                </a:gridCol>
                <a:gridCol w="2640782">
                  <a:extLst>
                    <a:ext uri="{9D8B030D-6E8A-4147-A177-3AD203B41FA5}">
                      <a16:colId xmlns:a16="http://schemas.microsoft.com/office/drawing/2014/main" val="169535653"/>
                    </a:ext>
                  </a:extLst>
                </a:gridCol>
              </a:tblGrid>
              <a:tr h="413459">
                <a:tc>
                  <a:txBody>
                    <a:bodyPr/>
                    <a:lstStyle/>
                    <a:p>
                      <a:r>
                        <a:rPr lang="en-US" sz="1200" dirty="0"/>
                        <a:t>Metas</a:t>
                      </a:r>
                      <a:endParaRPr lang="en-CH" sz="1200" dirty="0"/>
                    </a:p>
                  </a:txBody>
                  <a:tcPr/>
                </a:tc>
                <a:tc>
                  <a:txBody>
                    <a:bodyPr/>
                    <a:lstStyle/>
                    <a:p>
                      <a:r>
                        <a:rPr lang="en-US" sz="1200" dirty="0" err="1"/>
                        <a:t>Indicadores</a:t>
                      </a:r>
                      <a:endParaRPr lang="en-CH" sz="1200" dirty="0"/>
                    </a:p>
                  </a:txBody>
                  <a:tcPr/>
                </a:tc>
                <a:tc>
                  <a:txBody>
                    <a:bodyPr/>
                    <a:lstStyle/>
                    <a:p>
                      <a:r>
                        <a:rPr lang="en-US" sz="1200" dirty="0"/>
                        <a:t>Fuente </a:t>
                      </a:r>
                      <a:r>
                        <a:rPr lang="en-US" sz="1200" dirty="0" err="1"/>
                        <a:t>recomendada</a:t>
                      </a:r>
                      <a:endParaRPr lang="en-CH" sz="1200" dirty="0"/>
                    </a:p>
                  </a:txBody>
                  <a:tcPr/>
                </a:tc>
                <a:extLst>
                  <a:ext uri="{0D108BD9-81ED-4DB2-BD59-A6C34878D82A}">
                    <a16:rowId xmlns:a16="http://schemas.microsoft.com/office/drawing/2014/main" val="1722710718"/>
                  </a:ext>
                </a:extLst>
              </a:tr>
              <a:tr h="298155">
                <a:tc gridSpan="3">
                  <a:txBody>
                    <a:bodyPr/>
                    <a:lstStyle/>
                    <a:p>
                      <a:r>
                        <a:rPr lang="es-ES" sz="1200" dirty="0"/>
                        <a:t>Área 6: Garantizar la financiación sostenible de una respuesta nacional y mundial al VIH centrada en las personas</a:t>
                      </a:r>
                      <a:endParaRPr lang="en-CH" sz="1200" dirty="0"/>
                    </a:p>
                  </a:txBody>
                  <a:tcPr>
                    <a:solidFill>
                      <a:schemeClr val="accent1">
                        <a:lumMod val="40000"/>
                        <a:lumOff val="60000"/>
                      </a:schemeClr>
                    </a:solidFill>
                  </a:tcPr>
                </a:tc>
                <a:tc hMerge="1">
                  <a:txBody>
                    <a:bodyPr/>
                    <a:lstStyle/>
                    <a:p>
                      <a:endParaRPr lang="en-US"/>
                    </a:p>
                  </a:txBody>
                  <a:tcPr/>
                </a:tc>
                <a:tc hMerge="1">
                  <a:txBody>
                    <a:bodyPr/>
                    <a:lstStyle/>
                    <a:p>
                      <a:endParaRPr lang="en-CH" sz="1200"/>
                    </a:p>
                  </a:txBody>
                  <a:tcPr>
                    <a:solidFill>
                      <a:schemeClr val="accent1">
                        <a:lumMod val="40000"/>
                        <a:lumOff val="60000"/>
                      </a:schemeClr>
                    </a:solidFill>
                  </a:tcPr>
                </a:tc>
                <a:extLst>
                  <a:ext uri="{0D108BD9-81ED-4DB2-BD59-A6C34878D82A}">
                    <a16:rowId xmlns:a16="http://schemas.microsoft.com/office/drawing/2014/main" val="3432778437"/>
                  </a:ext>
                </a:extLst>
              </a:tr>
              <a:tr h="274676">
                <a:tc>
                  <a:txBody>
                    <a:bodyPr/>
                    <a:lstStyle/>
                    <a:p>
                      <a:r>
                        <a:rPr lang="es-ES" sz="1200" dirty="0"/>
                        <a:t>Reducir los gastos de bolsillo relacionados con el VIH en consonancia con la cobertura sanitaria universal</a:t>
                      </a:r>
                      <a:endParaRPr lang="en-CH" sz="1200" dirty="0"/>
                    </a:p>
                  </a:txBody>
                  <a:tcPr/>
                </a:tc>
                <a:tc>
                  <a:txBody>
                    <a:bodyPr/>
                    <a:lstStyle/>
                    <a:p>
                      <a:r>
                        <a:rPr lang="es-ES" sz="1200" dirty="0"/>
                        <a:t>Gasto en VIH por origen de los recursos</a:t>
                      </a:r>
                      <a:endParaRPr lang="en-CH" sz="1200" dirty="0"/>
                    </a:p>
                  </a:txBody>
                  <a:tcPr/>
                </a:tc>
                <a:tc>
                  <a:txBody>
                    <a:bodyPr/>
                    <a:lstStyle/>
                    <a:p>
                      <a:r>
                        <a:rPr lang="en-US" sz="1200" dirty="0" err="1"/>
                        <a:t>Monitoreo</a:t>
                      </a:r>
                      <a:r>
                        <a:rPr lang="en-US" sz="1200" dirty="0"/>
                        <a:t> del </a:t>
                      </a:r>
                      <a:r>
                        <a:rPr lang="en-US" sz="1200" dirty="0" err="1"/>
                        <a:t>gasto</a:t>
                      </a:r>
                      <a:r>
                        <a:rPr lang="en-US" sz="1200" dirty="0"/>
                        <a:t> </a:t>
                      </a:r>
                      <a:r>
                        <a:rPr lang="en-US" sz="1200" dirty="0" err="1"/>
                        <a:t>en</a:t>
                      </a:r>
                      <a:r>
                        <a:rPr lang="en-US" sz="1200" dirty="0"/>
                        <a:t> VIH</a:t>
                      </a:r>
                      <a:endParaRPr lang="en-CH" sz="1200" dirty="0"/>
                    </a:p>
                  </a:txBody>
                  <a:tcPr/>
                </a:tc>
                <a:extLst>
                  <a:ext uri="{0D108BD9-81ED-4DB2-BD59-A6C34878D82A}">
                    <a16:rowId xmlns:a16="http://schemas.microsoft.com/office/drawing/2014/main" val="439250525"/>
                  </a:ext>
                </a:extLst>
              </a:tr>
              <a:tr h="306997">
                <a:tc rowSpan="2">
                  <a:txBody>
                    <a:bodyPr/>
                    <a:lstStyle/>
                    <a:p>
                      <a:r>
                        <a:rPr lang="es-ES" sz="1200" dirty="0"/>
                        <a:t>Aumentar el porcentaje del gasto nacional destinado al VIH</a:t>
                      </a:r>
                      <a:endParaRPr lang="en-CH" sz="1200" dirty="0"/>
                    </a:p>
                  </a:txBody>
                  <a:tcPr/>
                </a:tc>
                <a:tc>
                  <a:txBody>
                    <a:bodyPr/>
                    <a:lstStyle/>
                    <a:p>
                      <a:r>
                        <a:rPr lang="es-ES" sz="1200" dirty="0"/>
                        <a:t>Gasto en VIH por origen de los recursos</a:t>
                      </a:r>
                      <a:endParaRPr lang="en-CH"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Monitoreo</a:t>
                      </a:r>
                      <a:r>
                        <a:rPr lang="en-US" sz="1200" dirty="0"/>
                        <a:t> del </a:t>
                      </a:r>
                      <a:r>
                        <a:rPr lang="en-US" sz="1200" dirty="0" err="1"/>
                        <a:t>gasto</a:t>
                      </a:r>
                      <a:r>
                        <a:rPr lang="en-US" sz="1200" dirty="0"/>
                        <a:t> </a:t>
                      </a:r>
                      <a:r>
                        <a:rPr lang="en-US" sz="1200" dirty="0" err="1"/>
                        <a:t>en</a:t>
                      </a:r>
                      <a:r>
                        <a:rPr lang="en-US" sz="1200" dirty="0"/>
                        <a:t> VIH</a:t>
                      </a:r>
                      <a:endParaRPr lang="en-CH" sz="1200" dirty="0"/>
                    </a:p>
                    <a:p>
                      <a:endParaRPr lang="en-CH" sz="1200" dirty="0"/>
                    </a:p>
                  </a:txBody>
                  <a:tcPr/>
                </a:tc>
                <a:extLst>
                  <a:ext uri="{0D108BD9-81ED-4DB2-BD59-A6C34878D82A}">
                    <a16:rowId xmlns:a16="http://schemas.microsoft.com/office/drawing/2014/main" val="3830299246"/>
                  </a:ext>
                </a:extLst>
              </a:tr>
              <a:tr h="317342">
                <a:tc vMerge="1">
                  <a:txBody>
                    <a:bodyPr/>
                    <a:lstStyle/>
                    <a:p>
                      <a:endParaRPr lang="en-CH" sz="1200"/>
                    </a:p>
                  </a:txBody>
                  <a:tcPr/>
                </a:tc>
                <a:tc>
                  <a:txBody>
                    <a:bodyPr/>
                    <a:lstStyle/>
                    <a:p>
                      <a:r>
                        <a:rPr lang="es-ES" sz="1200" dirty="0"/>
                        <a:t>Presupuesto público nacional para el VIH </a:t>
                      </a:r>
                      <a:endParaRPr lang="en-US" dirty="0"/>
                    </a:p>
                  </a:txBody>
                  <a:tcPr/>
                </a:tc>
                <a:tc>
                  <a:txBody>
                    <a:bodyPr/>
                    <a:lstStyle/>
                    <a:p>
                      <a:r>
                        <a:rPr lang="en-US" sz="1200" dirty="0" err="1"/>
                        <a:t>Análisis</a:t>
                      </a:r>
                      <a:r>
                        <a:rPr lang="en-US" sz="1200" dirty="0"/>
                        <a:t> de </a:t>
                      </a:r>
                      <a:r>
                        <a:rPr lang="en-US" sz="1200" dirty="0" err="1"/>
                        <a:t>presupuesto</a:t>
                      </a:r>
                      <a:endParaRPr lang="en-CH" sz="1200" dirty="0"/>
                    </a:p>
                  </a:txBody>
                  <a:tcPr/>
                </a:tc>
                <a:extLst>
                  <a:ext uri="{0D108BD9-81ED-4DB2-BD59-A6C34878D82A}">
                    <a16:rowId xmlns:a16="http://schemas.microsoft.com/office/drawing/2014/main" val="2744542354"/>
                  </a:ext>
                </a:extLst>
              </a:tr>
              <a:tr h="307370">
                <a:tc rowSpan="2">
                  <a:txBody>
                    <a:bodyPr/>
                    <a:lstStyle/>
                    <a:p>
                      <a:r>
                        <a:rPr lang="en-US" sz="1200" dirty="0"/>
                        <a:t>US$21.9 billion (</a:t>
                      </a:r>
                      <a:r>
                        <a:rPr lang="en-US" sz="1200" dirty="0" err="1"/>
                        <a:t>anualmente</a:t>
                      </a:r>
                      <a:r>
                        <a:rPr lang="en-US" sz="1200" dirty="0"/>
                        <a:t>) </a:t>
                      </a:r>
                      <a:r>
                        <a:rPr lang="es-ES" sz="1200" dirty="0"/>
                        <a:t>movilizados para inversiones relacionadas con el VIH en países de ingresos bajos y medios</a:t>
                      </a:r>
                      <a:endParaRPr lang="en-CH"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Gasto en VIH por origen de los recursos</a:t>
                      </a:r>
                      <a:endParaRPr lang="en-CH" sz="1200" dirty="0"/>
                    </a:p>
                  </a:txBody>
                  <a:tcPr/>
                </a:tc>
                <a:tc>
                  <a:txBody>
                    <a:bodyPr/>
                    <a:lstStyle/>
                    <a:p>
                      <a:r>
                        <a:rPr lang="en-US" sz="1200" dirty="0" err="1"/>
                        <a:t>Monitoreo</a:t>
                      </a:r>
                      <a:r>
                        <a:rPr lang="en-US" sz="1200" dirty="0"/>
                        <a:t> del </a:t>
                      </a:r>
                      <a:r>
                        <a:rPr lang="en-US" sz="1200" dirty="0" err="1"/>
                        <a:t>gasto</a:t>
                      </a:r>
                      <a:r>
                        <a:rPr lang="en-US" sz="1200" dirty="0"/>
                        <a:t> </a:t>
                      </a:r>
                      <a:r>
                        <a:rPr lang="en-US" sz="1200" dirty="0" err="1"/>
                        <a:t>en</a:t>
                      </a:r>
                      <a:r>
                        <a:rPr lang="en-US" sz="1200" dirty="0"/>
                        <a:t> VIH</a:t>
                      </a:r>
                      <a:endParaRPr lang="en-CH" sz="1200" dirty="0"/>
                    </a:p>
                  </a:txBody>
                  <a:tcPr/>
                </a:tc>
                <a:extLst>
                  <a:ext uri="{0D108BD9-81ED-4DB2-BD59-A6C34878D82A}">
                    <a16:rowId xmlns:a16="http://schemas.microsoft.com/office/drawing/2014/main" val="3208231810"/>
                  </a:ext>
                </a:extLst>
              </a:tr>
              <a:tr h="466338">
                <a:tc vMerge="1">
                  <a:txBody>
                    <a:bodyPr/>
                    <a:lstStyle/>
                    <a:p>
                      <a:endParaRPr lang="en-CH" sz="1200"/>
                    </a:p>
                  </a:txBody>
                  <a:tcPr/>
                </a:tc>
                <a:tc>
                  <a:txBody>
                    <a:bodyPr/>
                    <a:lstStyle/>
                    <a:p>
                      <a:r>
                        <a:rPr lang="es-ES" sz="1200" dirty="0"/>
                        <a:t>Antirretrovirales y otros regímenes relacionados con el VIH: precios unitarios y volumen</a:t>
                      </a:r>
                      <a:endParaRPr lang="en-US" dirty="0"/>
                    </a:p>
                  </a:txBody>
                  <a:tcPr/>
                </a:tc>
                <a:tc>
                  <a:txBody>
                    <a:bodyPr/>
                    <a:lstStyle/>
                    <a:p>
                      <a:r>
                        <a:rPr lang="es-ES" sz="1200" dirty="0"/>
                        <a:t>Sistemas de información para la gestión logística</a:t>
                      </a:r>
                      <a:endParaRPr lang="en-CH" sz="1200" dirty="0"/>
                    </a:p>
                  </a:txBody>
                  <a:tcPr/>
                </a:tc>
                <a:extLst>
                  <a:ext uri="{0D108BD9-81ED-4DB2-BD59-A6C34878D82A}">
                    <a16:rowId xmlns:a16="http://schemas.microsoft.com/office/drawing/2014/main" val="3243977411"/>
                  </a:ext>
                </a:extLst>
              </a:tr>
              <a:tr h="466338">
                <a:tc>
                  <a:txBody>
                    <a:bodyPr/>
                    <a:lstStyle/>
                    <a:p>
                      <a:r>
                        <a:rPr lang="es-ES" sz="1200" kern="1200" dirty="0">
                          <a:solidFill>
                            <a:schemeClr val="dk1"/>
                          </a:solidFill>
                          <a:latin typeface="+mn-lt"/>
                          <a:ea typeface="+mn-ea"/>
                          <a:cs typeface="+mn-cs"/>
                        </a:rPr>
                        <a:t>Todos los países tienen acceso a precios equitativos para los diagnósticos y las terapias</a:t>
                      </a:r>
                      <a:endParaRPr lang="en-CH" sz="1200" kern="1200" dirty="0">
                        <a:solidFill>
                          <a:schemeClr val="dk1"/>
                        </a:solidFill>
                        <a:latin typeface="+mn-lt"/>
                        <a:ea typeface="+mn-ea"/>
                        <a:cs typeface="+mn-cs"/>
                      </a:endParaRPr>
                    </a:p>
                  </a:txBody>
                  <a:tcPr/>
                </a:tc>
                <a:tc>
                  <a:txBody>
                    <a:bodyPr/>
                    <a:lstStyle/>
                    <a:p>
                      <a:r>
                        <a:rPr lang="es-ES" sz="1200" dirty="0"/>
                        <a:t>Antirretrovirales y otros regímenes relacionados con el VIH: precios unitarios y volumen</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Sistemas de información para la gestión logística</a:t>
                      </a:r>
                      <a:endParaRPr lang="en-CH" sz="1200" dirty="0"/>
                    </a:p>
                  </a:txBody>
                  <a:tcPr/>
                </a:tc>
                <a:extLst>
                  <a:ext uri="{0D108BD9-81ED-4DB2-BD59-A6C34878D82A}">
                    <a16:rowId xmlns:a16="http://schemas.microsoft.com/office/drawing/2014/main" val="500630160"/>
                  </a:ext>
                </a:extLst>
              </a:tr>
            </a:tbl>
          </a:graphicData>
        </a:graphic>
      </p:graphicFrame>
      <p:sp>
        <p:nvSpPr>
          <p:cNvPr id="4" name="Title 1">
            <a:extLst>
              <a:ext uri="{FF2B5EF4-FFF2-40B4-BE49-F238E27FC236}">
                <a16:creationId xmlns:a16="http://schemas.microsoft.com/office/drawing/2014/main" id="{7C6C7EA6-53EA-FA9A-6EDD-25615FB0D052}"/>
              </a:ext>
            </a:extLst>
          </p:cNvPr>
          <p:cNvSpPr txBox="1">
            <a:spLocks/>
          </p:cNvSpPr>
          <p:nvPr/>
        </p:nvSpPr>
        <p:spPr>
          <a:xfrm>
            <a:off x="376286" y="203663"/>
            <a:ext cx="10515600" cy="721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err="1"/>
              <a:t>Indicadores</a:t>
            </a:r>
            <a:r>
              <a:rPr lang="en-US" sz="3600" dirty="0"/>
              <a:t> GAM 2026 (cont.)</a:t>
            </a:r>
            <a:endParaRPr lang="en-CH" sz="3600" dirty="0"/>
          </a:p>
        </p:txBody>
      </p:sp>
    </p:spTree>
    <p:extLst>
      <p:ext uri="{BB962C8B-B14F-4D97-AF65-F5344CB8AC3E}">
        <p14:creationId xmlns:p14="http://schemas.microsoft.com/office/powerpoint/2010/main" val="3505248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9DF04-69E8-9DA4-37AB-CA59ED38AB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615FBB-9FBA-A32D-BEAD-CFAB9FFF8E95}"/>
              </a:ext>
            </a:extLst>
          </p:cNvPr>
          <p:cNvSpPr>
            <a:spLocks noGrp="1"/>
          </p:cNvSpPr>
          <p:nvPr>
            <p:ph type="title"/>
          </p:nvPr>
        </p:nvSpPr>
        <p:spPr>
          <a:xfrm>
            <a:off x="838200" y="54577"/>
            <a:ext cx="10515600" cy="677291"/>
          </a:xfrm>
        </p:spPr>
        <p:txBody>
          <a:bodyPr>
            <a:normAutofit fontScale="90000"/>
          </a:bodyPr>
          <a:lstStyle/>
          <a:p>
            <a:r>
              <a:rPr lang="en-US" sz="3600" dirty="0" err="1"/>
              <a:t>Instrumento</a:t>
            </a:r>
            <a:r>
              <a:rPr lang="en-US" sz="3600" dirty="0"/>
              <a:t> de </a:t>
            </a:r>
            <a:r>
              <a:rPr lang="en-US" sz="3600" dirty="0" err="1"/>
              <a:t>compromisos</a:t>
            </a:r>
            <a:r>
              <a:rPr lang="en-US" sz="3600" dirty="0"/>
              <a:t> y </a:t>
            </a:r>
            <a:r>
              <a:rPr lang="en-US" sz="3600" dirty="0" err="1"/>
              <a:t>políticas</a:t>
            </a:r>
            <a:r>
              <a:rPr lang="en-US" sz="3600" dirty="0"/>
              <a:t> </a:t>
            </a:r>
            <a:r>
              <a:rPr lang="en-US" sz="3600" dirty="0" err="1"/>
              <a:t>nacionales</a:t>
            </a:r>
            <a:r>
              <a:rPr lang="en-US" sz="3600" dirty="0"/>
              <a:t> (ICPN)</a:t>
            </a:r>
          </a:p>
        </p:txBody>
      </p:sp>
      <p:sp>
        <p:nvSpPr>
          <p:cNvPr id="5" name="Content Placeholder 2">
            <a:extLst>
              <a:ext uri="{FF2B5EF4-FFF2-40B4-BE49-F238E27FC236}">
                <a16:creationId xmlns:a16="http://schemas.microsoft.com/office/drawing/2014/main" id="{A03EF6C9-8F88-EAD6-E85B-72EB82CA8912}"/>
              </a:ext>
            </a:extLst>
          </p:cNvPr>
          <p:cNvSpPr>
            <a:spLocks noGrp="1"/>
          </p:cNvSpPr>
          <p:nvPr>
            <p:ph idx="1"/>
          </p:nvPr>
        </p:nvSpPr>
        <p:spPr>
          <a:xfrm>
            <a:off x="667904" y="731868"/>
            <a:ext cx="10515600" cy="3063586"/>
          </a:xfrm>
        </p:spPr>
        <p:txBody>
          <a:bodyPr>
            <a:normAutofit fontScale="92500" lnSpcReduction="20000"/>
          </a:bodyPr>
          <a:lstStyle/>
          <a:p>
            <a:pPr>
              <a:lnSpc>
                <a:spcPct val="100000"/>
              </a:lnSpc>
              <a:spcBef>
                <a:spcPts val="0"/>
              </a:spcBef>
            </a:pPr>
            <a:r>
              <a:rPr lang="es-ES" sz="2000" dirty="0"/>
              <a:t>Incluye preguntas que: </a:t>
            </a:r>
          </a:p>
          <a:p>
            <a:pPr lvl="1">
              <a:lnSpc>
                <a:spcPct val="100000"/>
              </a:lnSpc>
              <a:spcBef>
                <a:spcPts val="0"/>
              </a:spcBef>
            </a:pPr>
            <a:r>
              <a:rPr lang="es-ES" sz="1600" dirty="0"/>
              <a:t>Monitorean directamente las metas (por ejemplo, leyes punitivas)</a:t>
            </a:r>
          </a:p>
          <a:p>
            <a:pPr lvl="1">
              <a:lnSpc>
                <a:spcPct val="100000"/>
              </a:lnSpc>
              <a:spcBef>
                <a:spcPts val="0"/>
              </a:spcBef>
            </a:pPr>
            <a:r>
              <a:rPr lang="es-ES" sz="1600" dirty="0"/>
              <a:t>Son medidas indirectas para las metas (por ejemplo, prestación de servicios liderada por la comunidad 30-80-60)</a:t>
            </a:r>
          </a:p>
          <a:p>
            <a:pPr lvl="1">
              <a:lnSpc>
                <a:spcPct val="100000"/>
              </a:lnSpc>
              <a:spcBef>
                <a:spcPts val="0"/>
              </a:spcBef>
            </a:pPr>
            <a:r>
              <a:rPr lang="es-ES" sz="1600" dirty="0"/>
              <a:t>Proporcionan contexto para complementar los indicadores cuantitativos</a:t>
            </a:r>
            <a:endParaRPr lang="en-US" sz="1600" dirty="0"/>
          </a:p>
          <a:p>
            <a:pPr>
              <a:lnSpc>
                <a:spcPct val="100000"/>
              </a:lnSpc>
              <a:spcBef>
                <a:spcPts val="0"/>
              </a:spcBef>
            </a:pPr>
            <a:endParaRPr lang="en-US" sz="2000" dirty="0"/>
          </a:p>
          <a:p>
            <a:pPr>
              <a:lnSpc>
                <a:spcPct val="100000"/>
              </a:lnSpc>
              <a:spcBef>
                <a:spcPts val="0"/>
              </a:spcBef>
            </a:pPr>
            <a:r>
              <a:rPr lang="es-ES" sz="2000" dirty="0"/>
              <a:t>Consiste en dos partes: A (que deben completar las autoridades nacionales) y B (que deben completar los representantes de la comunidad y la sociedad civil y otros socios no gubernamentales)</a:t>
            </a:r>
            <a:r>
              <a:rPr lang="en-US" sz="2000" dirty="0"/>
              <a:t> </a:t>
            </a:r>
          </a:p>
          <a:p>
            <a:pPr>
              <a:lnSpc>
                <a:spcPct val="100000"/>
              </a:lnSpc>
              <a:spcBef>
                <a:spcPts val="0"/>
              </a:spcBef>
            </a:pPr>
            <a:endParaRPr lang="en-US" sz="2000" dirty="0"/>
          </a:p>
          <a:p>
            <a:pPr>
              <a:lnSpc>
                <a:spcPct val="100000"/>
              </a:lnSpc>
              <a:spcBef>
                <a:spcPts val="0"/>
              </a:spcBef>
            </a:pPr>
            <a:r>
              <a:rPr lang="es-ES" sz="2000" dirty="0"/>
              <a:t>Se recomienda involucrar a las partes interesadas de las entidades gubernamentales, las comunidades y otras entidades en función de su experiencia y conocimientos sobre cada tema</a:t>
            </a:r>
          </a:p>
          <a:p>
            <a:pPr>
              <a:lnSpc>
                <a:spcPct val="100000"/>
              </a:lnSpc>
              <a:spcBef>
                <a:spcPts val="0"/>
              </a:spcBef>
            </a:pPr>
            <a:endParaRPr lang="en-US" sz="2000" dirty="0"/>
          </a:p>
          <a:p>
            <a:pPr>
              <a:lnSpc>
                <a:spcPct val="100000"/>
              </a:lnSpc>
              <a:spcBef>
                <a:spcPts val="0"/>
              </a:spcBef>
            </a:pPr>
            <a:r>
              <a:rPr lang="es-ES" sz="2000" dirty="0"/>
              <a:t>El cuestionario abarca los siguientes temas, estructurados en torno a las seis áreas de las metas:</a:t>
            </a:r>
            <a:endParaRPr lang="en-US" sz="1600" dirty="0"/>
          </a:p>
        </p:txBody>
      </p:sp>
      <p:sp>
        <p:nvSpPr>
          <p:cNvPr id="4" name="TextBox 3">
            <a:extLst>
              <a:ext uri="{FF2B5EF4-FFF2-40B4-BE49-F238E27FC236}">
                <a16:creationId xmlns:a16="http://schemas.microsoft.com/office/drawing/2014/main" id="{74FA76AB-BEAD-28C7-17F9-7ABE79AEC3C3}"/>
              </a:ext>
            </a:extLst>
          </p:cNvPr>
          <p:cNvSpPr txBox="1"/>
          <p:nvPr/>
        </p:nvSpPr>
        <p:spPr>
          <a:xfrm>
            <a:off x="838200" y="3723808"/>
            <a:ext cx="11952745" cy="3046988"/>
          </a:xfrm>
          <a:prstGeom prst="rect">
            <a:avLst/>
          </a:prstGeom>
          <a:noFill/>
        </p:spPr>
        <p:txBody>
          <a:bodyPr wrap="square" numCol="3">
            <a:spAutoFit/>
          </a:bodyPr>
          <a:lstStyle/>
          <a:p>
            <a:pPr marL="285750" indent="-285750">
              <a:buFont typeface="Arial" panose="020B0604020202020204" pitchFamily="34" charset="0"/>
              <a:buChar char="•"/>
            </a:pPr>
            <a:r>
              <a:rPr lang="en-US" sz="1600" dirty="0" err="1"/>
              <a:t>Pruebas</a:t>
            </a:r>
            <a:r>
              <a:rPr lang="en-US" sz="1600" dirty="0"/>
              <a:t> del VIH</a:t>
            </a:r>
          </a:p>
          <a:p>
            <a:pPr marL="285750" indent="-285750">
              <a:buFont typeface="Arial" panose="020B0604020202020204" pitchFamily="34" charset="0"/>
              <a:buChar char="•"/>
            </a:pPr>
            <a:r>
              <a:rPr lang="en-US" sz="1600" dirty="0" err="1"/>
              <a:t>Tratamiento</a:t>
            </a:r>
            <a:r>
              <a:rPr lang="en-US" sz="1600" dirty="0"/>
              <a:t> del VIH</a:t>
            </a:r>
          </a:p>
          <a:p>
            <a:pPr marL="285750" indent="-285750">
              <a:buFont typeface="Arial" panose="020B0604020202020204" pitchFamily="34" charset="0"/>
              <a:buChar char="•"/>
            </a:pPr>
            <a:r>
              <a:rPr lang="en-US" sz="1600" dirty="0" err="1"/>
              <a:t>Enfermedad</a:t>
            </a:r>
            <a:r>
              <a:rPr lang="en-US" sz="1600" dirty="0"/>
              <a:t> </a:t>
            </a:r>
            <a:r>
              <a:rPr lang="en-US" sz="1600" dirty="0" err="1"/>
              <a:t>por</a:t>
            </a:r>
            <a:r>
              <a:rPr lang="en-US" sz="1600" dirty="0"/>
              <a:t> VIH </a:t>
            </a:r>
            <a:r>
              <a:rPr lang="en-US" sz="1600" dirty="0" err="1"/>
              <a:t>avanzada</a:t>
            </a:r>
            <a:endParaRPr lang="en-US" sz="1600" dirty="0"/>
          </a:p>
          <a:p>
            <a:pPr marL="285750" indent="-285750">
              <a:buFont typeface="Arial" panose="020B0604020202020204" pitchFamily="34" charset="0"/>
              <a:buChar char="•"/>
            </a:pPr>
            <a:r>
              <a:rPr lang="en-US" sz="1600" dirty="0" err="1"/>
              <a:t>Retención</a:t>
            </a:r>
            <a:r>
              <a:rPr lang="en-US" sz="1600" dirty="0"/>
              <a:t> </a:t>
            </a:r>
            <a:r>
              <a:rPr lang="en-US" sz="1600" dirty="0" err="1"/>
              <a:t>en</a:t>
            </a:r>
            <a:r>
              <a:rPr lang="en-US" sz="1600" dirty="0"/>
              <a:t> la </a:t>
            </a:r>
            <a:r>
              <a:rPr lang="en-US" sz="1600" dirty="0" err="1"/>
              <a:t>atención</a:t>
            </a:r>
            <a:endParaRPr lang="en-US" sz="1600" dirty="0"/>
          </a:p>
          <a:p>
            <a:pPr marL="285750" indent="-285750">
              <a:buFont typeface="Arial" panose="020B0604020202020204" pitchFamily="34" charset="0"/>
              <a:buChar char="•"/>
            </a:pPr>
            <a:r>
              <a:rPr lang="es-ES" sz="1600" dirty="0"/>
              <a:t>Resistencia a los medicamentos contra el VIH y monitoreo de la toxicidad</a:t>
            </a:r>
          </a:p>
          <a:p>
            <a:pPr marL="285750" indent="-285750">
              <a:buFont typeface="Arial" panose="020B0604020202020204" pitchFamily="34" charset="0"/>
              <a:buChar char="•"/>
            </a:pPr>
            <a:r>
              <a:rPr lang="en-US" sz="1600" dirty="0"/>
              <a:t>Tuberculosis/VIH</a:t>
            </a:r>
          </a:p>
          <a:p>
            <a:pPr marL="285750" indent="-285750">
              <a:buFont typeface="Arial" panose="020B0604020202020204" pitchFamily="34" charset="0"/>
              <a:buChar char="•"/>
            </a:pPr>
            <a:r>
              <a:rPr lang="es-ES" sz="1600" dirty="0"/>
              <a:t>Prevención del VIH para poblaciones clave y vulnerables</a:t>
            </a:r>
          </a:p>
          <a:p>
            <a:pPr marL="285750" indent="-285750">
              <a:buFont typeface="Arial" panose="020B0604020202020204" pitchFamily="34" charset="0"/>
              <a:buChar char="•"/>
            </a:pPr>
            <a:r>
              <a:rPr lang="en-US" sz="1600" dirty="0" err="1"/>
              <a:t>PrEP</a:t>
            </a:r>
            <a:endParaRPr lang="en-US" sz="1600" dirty="0"/>
          </a:p>
          <a:p>
            <a:pPr marL="285750" indent="-285750">
              <a:buFont typeface="Arial" panose="020B0604020202020204" pitchFamily="34" charset="0"/>
              <a:buChar char="•"/>
            </a:pPr>
            <a:r>
              <a:rPr lang="en-US" sz="1600" dirty="0"/>
              <a:t>PEP</a:t>
            </a:r>
          </a:p>
          <a:p>
            <a:pPr marL="285750" indent="-285750">
              <a:buFont typeface="Arial" panose="020B0604020202020204" pitchFamily="34" charset="0"/>
              <a:buChar char="•"/>
            </a:pPr>
            <a:r>
              <a:rPr lang="en-US" sz="1600" dirty="0" err="1"/>
              <a:t>Circuncisión</a:t>
            </a:r>
            <a:r>
              <a:rPr lang="en-US" sz="1600" dirty="0"/>
              <a:t> </a:t>
            </a:r>
            <a:r>
              <a:rPr lang="en-US" sz="1600" dirty="0" err="1"/>
              <a:t>masculina</a:t>
            </a:r>
            <a:r>
              <a:rPr lang="en-US" sz="1600" dirty="0"/>
              <a:t> </a:t>
            </a:r>
            <a:r>
              <a:rPr lang="en-US" sz="1600" dirty="0" err="1"/>
              <a:t>voluntaria</a:t>
            </a:r>
            <a:endParaRPr lang="en-US" sz="1600" dirty="0"/>
          </a:p>
          <a:p>
            <a:pPr marL="285750" indent="-285750">
              <a:buFont typeface="Arial" panose="020B0604020202020204" pitchFamily="34" charset="0"/>
              <a:buChar char="•"/>
            </a:pPr>
            <a:r>
              <a:rPr lang="en-US" sz="1600" dirty="0" err="1"/>
              <a:t>Preservativos</a:t>
            </a:r>
            <a:endParaRPr lang="en-US" sz="1600" dirty="0"/>
          </a:p>
          <a:p>
            <a:pPr marL="285750" indent="-285750">
              <a:buFont typeface="Arial" panose="020B0604020202020204" pitchFamily="34" charset="0"/>
              <a:buChar char="•"/>
            </a:pPr>
            <a:r>
              <a:rPr lang="en-US" sz="1600" dirty="0" err="1"/>
              <a:t>Servicios</a:t>
            </a:r>
            <a:r>
              <a:rPr lang="en-US" sz="1600" dirty="0"/>
              <a:t> para personas </a:t>
            </a:r>
            <a:r>
              <a:rPr lang="en-US" sz="1600" dirty="0" err="1"/>
              <a:t>afectadas</a:t>
            </a:r>
            <a:r>
              <a:rPr lang="en-US" sz="1600" dirty="0"/>
              <a:t> </a:t>
            </a:r>
            <a:r>
              <a:rPr lang="en-US" sz="1600" dirty="0" err="1"/>
              <a:t>por</a:t>
            </a:r>
            <a:r>
              <a:rPr lang="en-US" sz="1600" dirty="0"/>
              <a:t> </a:t>
            </a:r>
            <a:r>
              <a:rPr lang="en-US" sz="1600" dirty="0" err="1"/>
              <a:t>emergencias</a:t>
            </a:r>
            <a:r>
              <a:rPr lang="en-US" sz="1600" dirty="0"/>
              <a:t> </a:t>
            </a:r>
            <a:r>
              <a:rPr lang="en-US" sz="1600" dirty="0" err="1"/>
              <a:t>humanitarias</a:t>
            </a:r>
            <a:r>
              <a:rPr lang="en-US" sz="1600" dirty="0"/>
              <a:t>, </a:t>
            </a:r>
            <a:r>
              <a:rPr lang="en-US" sz="1600" dirty="0" err="1"/>
              <a:t>refugiados</a:t>
            </a:r>
            <a:r>
              <a:rPr lang="en-US" sz="1600" dirty="0"/>
              <a:t> y </a:t>
            </a:r>
            <a:r>
              <a:rPr lang="en-US" sz="1600" dirty="0" err="1"/>
              <a:t>migrantes</a:t>
            </a:r>
            <a:endParaRPr lang="en-US" sz="1600" dirty="0"/>
          </a:p>
          <a:p>
            <a:pPr marL="285750" indent="-285750">
              <a:buFont typeface="Arial" panose="020B0604020202020204" pitchFamily="34" charset="0"/>
              <a:buChar char="•"/>
            </a:pPr>
            <a:r>
              <a:rPr lang="en-US" sz="1600" dirty="0" err="1"/>
              <a:t>Educación</a:t>
            </a:r>
            <a:r>
              <a:rPr lang="en-US" sz="1600" dirty="0"/>
              <a:t> sexual integral</a:t>
            </a:r>
          </a:p>
          <a:p>
            <a:pPr marL="285750" indent="-285750">
              <a:buFont typeface="Arial" panose="020B0604020202020204" pitchFamily="34" charset="0"/>
              <a:buChar char="•"/>
            </a:pPr>
            <a:r>
              <a:rPr lang="es-ES" sz="1600" dirty="0"/>
              <a:t>Eliminación de la transmisión vertical del VIH, la hepatitis B y la sífilis</a:t>
            </a:r>
          </a:p>
          <a:p>
            <a:pPr marL="285750" indent="-285750">
              <a:buFont typeface="Arial" panose="020B0604020202020204" pitchFamily="34" charset="0"/>
              <a:buChar char="•"/>
            </a:pPr>
            <a:r>
              <a:rPr lang="en-US" sz="1600" dirty="0" err="1"/>
              <a:t>Cáncer</a:t>
            </a:r>
            <a:r>
              <a:rPr lang="en-US" sz="1600" dirty="0"/>
              <a:t> de </a:t>
            </a:r>
            <a:r>
              <a:rPr lang="en-US" sz="1600" dirty="0" err="1"/>
              <a:t>cuello</a:t>
            </a:r>
            <a:r>
              <a:rPr lang="en-US" sz="1600" dirty="0"/>
              <a:t> </a:t>
            </a:r>
            <a:r>
              <a:rPr lang="en-US" sz="1600" dirty="0" err="1"/>
              <a:t>uterino</a:t>
            </a:r>
            <a:endParaRPr lang="en-US" sz="1600" dirty="0"/>
          </a:p>
          <a:p>
            <a:pPr marL="285750" indent="-285750">
              <a:buFont typeface="Arial" panose="020B0604020202020204" pitchFamily="34" charset="0"/>
              <a:buChar char="•"/>
            </a:pPr>
            <a:r>
              <a:rPr lang="en-US" sz="1600" dirty="0"/>
              <a:t>ITSs</a:t>
            </a:r>
          </a:p>
          <a:p>
            <a:pPr marL="285750" indent="-285750">
              <a:buFont typeface="Arial" panose="020B0604020202020204" pitchFamily="34" charset="0"/>
              <a:buChar char="•"/>
            </a:pPr>
            <a:r>
              <a:rPr lang="en-US" sz="1600" dirty="0" err="1"/>
              <a:t>Protección</a:t>
            </a:r>
            <a:r>
              <a:rPr lang="en-US" sz="1600" dirty="0"/>
              <a:t> social</a:t>
            </a:r>
          </a:p>
          <a:p>
            <a:pPr marL="285750" indent="-285750">
              <a:buFont typeface="Arial" panose="020B0604020202020204" pitchFamily="34" charset="0"/>
              <a:buChar char="•"/>
            </a:pPr>
            <a:r>
              <a:rPr lang="en-US" sz="1600" dirty="0" err="1"/>
              <a:t>Flexibilidades</a:t>
            </a:r>
            <a:r>
              <a:rPr lang="en-US" sz="1600" dirty="0"/>
              <a:t> de </a:t>
            </a:r>
            <a:r>
              <a:rPr lang="en-US" sz="1600" dirty="0" err="1"/>
              <a:t>los</a:t>
            </a:r>
            <a:r>
              <a:rPr lang="en-US" sz="1600" dirty="0"/>
              <a:t> ADPIC</a:t>
            </a:r>
          </a:p>
          <a:p>
            <a:pPr marL="285750" indent="-285750">
              <a:buFont typeface="Arial" panose="020B0604020202020204" pitchFamily="34" charset="0"/>
              <a:buChar char="•"/>
            </a:pPr>
            <a:r>
              <a:rPr lang="en-US" sz="1600" dirty="0" err="1"/>
              <a:t>Estrategia</a:t>
            </a:r>
            <a:endParaRPr lang="en-US" sz="1600" dirty="0"/>
          </a:p>
          <a:p>
            <a:pPr marL="285750" indent="-285750">
              <a:buFont typeface="Arial" panose="020B0604020202020204" pitchFamily="34" charset="0"/>
              <a:buChar char="•"/>
            </a:pPr>
            <a:r>
              <a:rPr lang="en-US" sz="1600" dirty="0"/>
              <a:t>Sistemas de </a:t>
            </a:r>
            <a:r>
              <a:rPr lang="en-US" sz="1600" dirty="0" err="1"/>
              <a:t>información</a:t>
            </a:r>
            <a:r>
              <a:rPr lang="en-US" sz="1600" dirty="0"/>
              <a:t> </a:t>
            </a:r>
          </a:p>
          <a:p>
            <a:pPr marL="285750" indent="-285750">
              <a:buFont typeface="Arial" panose="020B0604020202020204" pitchFamily="34" charset="0"/>
              <a:buChar char="•"/>
            </a:pPr>
            <a:r>
              <a:rPr lang="en-US" sz="1600" dirty="0" err="1"/>
              <a:t>Gobernanza</a:t>
            </a:r>
            <a:r>
              <a:rPr lang="en-US" sz="1600" dirty="0"/>
              <a:t> de </a:t>
            </a:r>
            <a:r>
              <a:rPr lang="en-US" sz="1600" dirty="0" err="1"/>
              <a:t>datos</a:t>
            </a:r>
            <a:endParaRPr lang="en-US" sz="1600" dirty="0"/>
          </a:p>
          <a:p>
            <a:pPr marL="285750" indent="-285750">
              <a:buFont typeface="Arial" panose="020B0604020202020204" pitchFamily="34" charset="0"/>
              <a:buChar char="•"/>
            </a:pPr>
            <a:r>
              <a:rPr lang="en-US" sz="1600" dirty="0" err="1"/>
              <a:t>Sostenibilidad</a:t>
            </a:r>
            <a:r>
              <a:rPr lang="en-US" sz="1600" dirty="0"/>
              <a:t> e </a:t>
            </a:r>
            <a:r>
              <a:rPr lang="en-US" sz="1600" dirty="0" err="1"/>
              <a:t>integración</a:t>
            </a:r>
            <a:endParaRPr lang="en-US" sz="1600" dirty="0"/>
          </a:p>
          <a:p>
            <a:pPr marL="285750" indent="-285750">
              <a:buFont typeface="Arial" panose="020B0604020202020204" pitchFamily="34" charset="0"/>
              <a:buChar char="•"/>
            </a:pPr>
            <a:r>
              <a:rPr lang="en-US" sz="1600" dirty="0"/>
              <a:t>Violencia</a:t>
            </a:r>
          </a:p>
          <a:p>
            <a:pPr marL="285750" indent="-285750">
              <a:buFont typeface="Arial" panose="020B0604020202020204" pitchFamily="34" charset="0"/>
              <a:buChar char="•"/>
            </a:pPr>
            <a:r>
              <a:rPr lang="en-US" sz="1600" dirty="0"/>
              <a:t>Leyes </a:t>
            </a:r>
            <a:r>
              <a:rPr lang="en-US" sz="1600" dirty="0" err="1"/>
              <a:t>punitivas</a:t>
            </a:r>
            <a:endParaRPr lang="en-US" sz="1600" dirty="0"/>
          </a:p>
          <a:p>
            <a:pPr marL="285750" indent="-285750">
              <a:buFont typeface="Arial" panose="020B0604020202020204" pitchFamily="34" charset="0"/>
              <a:buChar char="•"/>
            </a:pPr>
            <a:r>
              <a:rPr lang="en-US" sz="1600" dirty="0"/>
              <a:t>Leyes </a:t>
            </a:r>
            <a:r>
              <a:rPr lang="en-US" sz="1600" dirty="0" err="1"/>
              <a:t>protectoras</a:t>
            </a:r>
            <a:endParaRPr lang="en-US" sz="1600" dirty="0"/>
          </a:p>
          <a:p>
            <a:pPr marL="285750" indent="-285750">
              <a:buFont typeface="Arial" panose="020B0604020202020204" pitchFamily="34" charset="0"/>
              <a:buChar char="•"/>
            </a:pPr>
            <a:r>
              <a:rPr lang="en-US" sz="1600" dirty="0"/>
              <a:t>Leyes de </a:t>
            </a:r>
            <a:r>
              <a:rPr lang="en-US" sz="1600" dirty="0" err="1"/>
              <a:t>consentimiento</a:t>
            </a:r>
            <a:endParaRPr lang="en-US" sz="1600" dirty="0"/>
          </a:p>
          <a:p>
            <a:pPr marL="285750" indent="-285750">
              <a:buFont typeface="Arial" panose="020B0604020202020204" pitchFamily="34" charset="0"/>
              <a:buChar char="•"/>
            </a:pPr>
            <a:r>
              <a:rPr lang="en-US" sz="1600" dirty="0" err="1"/>
              <a:t>Estigma</a:t>
            </a:r>
            <a:r>
              <a:rPr lang="en-US" sz="1600" dirty="0"/>
              <a:t> y </a:t>
            </a:r>
            <a:r>
              <a:rPr lang="en-US" sz="1600" dirty="0" err="1"/>
              <a:t>discriminación</a:t>
            </a:r>
            <a:endParaRPr lang="en-US" sz="1600" dirty="0"/>
          </a:p>
          <a:p>
            <a:pPr marL="285750" indent="-285750">
              <a:buFont typeface="Arial" panose="020B0604020202020204" pitchFamily="34" charset="0"/>
              <a:buChar char="•"/>
            </a:pPr>
            <a:r>
              <a:rPr lang="en-US" sz="1600" dirty="0" err="1"/>
              <a:t>Liderazgo</a:t>
            </a:r>
            <a:r>
              <a:rPr lang="en-US" sz="1600" dirty="0"/>
              <a:t> </a:t>
            </a:r>
            <a:r>
              <a:rPr lang="en-US" sz="1600" dirty="0" err="1"/>
              <a:t>comunitario</a:t>
            </a:r>
            <a:endParaRPr lang="en-US" sz="1600" dirty="0"/>
          </a:p>
          <a:p>
            <a:pPr marL="285750" indent="-285750">
              <a:buFont typeface="Arial" panose="020B0604020202020204" pitchFamily="34" charset="0"/>
              <a:buChar char="•"/>
            </a:pPr>
            <a:r>
              <a:rPr lang="en-US" sz="1600" dirty="0" err="1"/>
              <a:t>Participación</a:t>
            </a:r>
            <a:r>
              <a:rPr lang="en-US" sz="1600" dirty="0"/>
              <a:t> </a:t>
            </a:r>
            <a:r>
              <a:rPr lang="en-US" sz="1600" dirty="0" err="1"/>
              <a:t>comunitaria</a:t>
            </a:r>
            <a:endParaRPr lang="en-US" sz="1600" dirty="0"/>
          </a:p>
        </p:txBody>
      </p:sp>
      <p:pic>
        <p:nvPicPr>
          <p:cNvPr id="3" name="Imagen 2">
            <a:extLst>
              <a:ext uri="{FF2B5EF4-FFF2-40B4-BE49-F238E27FC236}">
                <a16:creationId xmlns:a16="http://schemas.microsoft.com/office/drawing/2014/main" id="{B4A0ABE8-AF66-0F56-13A3-70BA04C64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6656" y="6301897"/>
            <a:ext cx="2873829" cy="355624"/>
          </a:xfrm>
          <a:prstGeom prst="rect">
            <a:avLst/>
          </a:prstGeom>
        </p:spPr>
      </p:pic>
    </p:spTree>
    <p:extLst>
      <p:ext uri="{BB962C8B-B14F-4D97-AF65-F5344CB8AC3E}">
        <p14:creationId xmlns:p14="http://schemas.microsoft.com/office/powerpoint/2010/main" val="2568902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37F3AC9-5B69-3A49-A7D7-A09D4E888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700" y="6100536"/>
            <a:ext cx="3797300" cy="469900"/>
          </a:xfrm>
          <a:prstGeom prst="rect">
            <a:avLst/>
          </a:prstGeom>
        </p:spPr>
      </p:pic>
      <p:pic>
        <p:nvPicPr>
          <p:cNvPr id="4" name="Imagen 3" descr="Interfaz de usuario gráfica&#10;&#10;El contenido generado por IA puede ser incorrecto.">
            <a:extLst>
              <a:ext uri="{FF2B5EF4-FFF2-40B4-BE49-F238E27FC236}">
                <a16:creationId xmlns:a16="http://schemas.microsoft.com/office/drawing/2014/main" id="{3B59135B-FF49-97BA-E00F-5D5C0A848461}"/>
              </a:ext>
            </a:extLst>
          </p:cNvPr>
          <p:cNvPicPr>
            <a:picLocks noChangeAspect="1"/>
          </p:cNvPicPr>
          <p:nvPr/>
        </p:nvPicPr>
        <p:blipFill>
          <a:blip r:embed="rId3"/>
          <a:srcRect l="34643" t="27460" r="34212" b="11045"/>
          <a:stretch>
            <a:fillRect/>
          </a:stretch>
        </p:blipFill>
        <p:spPr>
          <a:xfrm>
            <a:off x="185058" y="27697"/>
            <a:ext cx="7826828" cy="6830303"/>
          </a:xfrm>
          <a:prstGeom prst="rect">
            <a:avLst/>
          </a:prstGeom>
        </p:spPr>
      </p:pic>
    </p:spTree>
    <p:extLst>
      <p:ext uri="{BB962C8B-B14F-4D97-AF65-F5344CB8AC3E}">
        <p14:creationId xmlns:p14="http://schemas.microsoft.com/office/powerpoint/2010/main" val="4092974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A08F3-215F-8E2F-43B6-5E8F855F0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E2FEDA-E887-9E60-1D78-8455A72DA987}"/>
              </a:ext>
            </a:extLst>
          </p:cNvPr>
          <p:cNvSpPr>
            <a:spLocks noGrp="1"/>
          </p:cNvSpPr>
          <p:nvPr>
            <p:ph type="title"/>
          </p:nvPr>
        </p:nvSpPr>
        <p:spPr/>
        <p:txBody>
          <a:bodyPr>
            <a:normAutofit/>
          </a:bodyPr>
          <a:lstStyle/>
          <a:p>
            <a:r>
              <a:rPr lang="en-US" sz="3600" dirty="0"/>
              <a:t>Datos </a:t>
            </a:r>
            <a:r>
              <a:rPr lang="en-US" sz="3600" dirty="0" err="1"/>
              <a:t>comunitarios</a:t>
            </a:r>
            <a:endParaRPr lang="en-US" sz="3600" dirty="0"/>
          </a:p>
        </p:txBody>
      </p:sp>
      <p:sp>
        <p:nvSpPr>
          <p:cNvPr id="5" name="Content Placeholder 2">
            <a:extLst>
              <a:ext uri="{FF2B5EF4-FFF2-40B4-BE49-F238E27FC236}">
                <a16:creationId xmlns:a16="http://schemas.microsoft.com/office/drawing/2014/main" id="{E0529846-7239-9EF0-7279-3A5B07DEB978}"/>
              </a:ext>
            </a:extLst>
          </p:cNvPr>
          <p:cNvSpPr>
            <a:spLocks noGrp="1"/>
          </p:cNvSpPr>
          <p:nvPr>
            <p:ph idx="1"/>
          </p:nvPr>
        </p:nvSpPr>
        <p:spPr/>
        <p:txBody>
          <a:bodyPr>
            <a:normAutofit/>
          </a:bodyPr>
          <a:lstStyle/>
          <a:p>
            <a:pPr>
              <a:lnSpc>
                <a:spcPct val="100000"/>
              </a:lnSpc>
              <a:spcBef>
                <a:spcPts val="0"/>
              </a:spcBef>
            </a:pPr>
            <a:r>
              <a:rPr lang="en-US" sz="2000" dirty="0"/>
              <a:t>Datos para </a:t>
            </a:r>
            <a:r>
              <a:rPr lang="en-US" sz="2000" dirty="0" err="1"/>
              <a:t>indicadores</a:t>
            </a:r>
            <a:r>
              <a:rPr lang="en-US" sz="2000" dirty="0"/>
              <a:t> </a:t>
            </a:r>
            <a:r>
              <a:rPr lang="en-US" sz="2000" dirty="0" err="1"/>
              <a:t>sobre</a:t>
            </a:r>
            <a:r>
              <a:rPr lang="en-US" sz="2000" dirty="0"/>
              <a:t> </a:t>
            </a:r>
            <a:r>
              <a:rPr lang="en-US" sz="2000" dirty="0" err="1"/>
              <a:t>experiencias</a:t>
            </a:r>
            <a:r>
              <a:rPr lang="en-US" sz="2000" dirty="0"/>
              <a:t> de </a:t>
            </a:r>
            <a:r>
              <a:rPr lang="en-US" sz="2000" dirty="0" err="1"/>
              <a:t>estigma</a:t>
            </a:r>
            <a:r>
              <a:rPr lang="en-US" sz="2000" dirty="0"/>
              <a:t> y </a:t>
            </a:r>
            <a:r>
              <a:rPr lang="es-ES" dirty="0"/>
              <a:t>discriminación entre las personas que viven con el VIH en entornos sanitarios</a:t>
            </a:r>
          </a:p>
          <a:p>
            <a:pPr>
              <a:lnSpc>
                <a:spcPct val="100000"/>
              </a:lnSpc>
              <a:spcBef>
                <a:spcPts val="0"/>
              </a:spcBef>
            </a:pPr>
            <a:endParaRPr lang="en-US" sz="2000" dirty="0"/>
          </a:p>
          <a:p>
            <a:pPr>
              <a:lnSpc>
                <a:spcPct val="100000"/>
              </a:lnSpc>
              <a:spcBef>
                <a:spcPts val="0"/>
              </a:spcBef>
            </a:pPr>
            <a:r>
              <a:rPr lang="en-US" sz="2000" dirty="0"/>
              <a:t>Datos </a:t>
            </a:r>
            <a:r>
              <a:rPr lang="en-US" sz="2000" dirty="0" err="1"/>
              <a:t>complementarios</a:t>
            </a:r>
            <a:r>
              <a:rPr lang="en-US" sz="2000" dirty="0"/>
              <a:t> para </a:t>
            </a:r>
            <a:r>
              <a:rPr lang="en-US" sz="2000" dirty="0" err="1"/>
              <a:t>otros</a:t>
            </a:r>
            <a:r>
              <a:rPr lang="en-US" sz="2000" dirty="0"/>
              <a:t> </a:t>
            </a:r>
            <a:r>
              <a:rPr lang="en-US" sz="2000" dirty="0" err="1"/>
              <a:t>indicadores</a:t>
            </a:r>
            <a:r>
              <a:rPr lang="en-US" sz="2000" dirty="0"/>
              <a:t> </a:t>
            </a:r>
            <a:r>
              <a:rPr lang="en-US" sz="2000" dirty="0" err="1"/>
              <a:t>cuantitativos</a:t>
            </a:r>
            <a:endParaRPr lang="en-US" sz="2000" dirty="0"/>
          </a:p>
          <a:p>
            <a:pPr>
              <a:lnSpc>
                <a:spcPct val="100000"/>
              </a:lnSpc>
              <a:spcBef>
                <a:spcPts val="0"/>
              </a:spcBef>
            </a:pPr>
            <a:endParaRPr lang="en-US" sz="2000" dirty="0"/>
          </a:p>
          <a:p>
            <a:pPr>
              <a:lnSpc>
                <a:spcPct val="100000"/>
              </a:lnSpc>
              <a:spcBef>
                <a:spcPts val="0"/>
              </a:spcBef>
            </a:pPr>
            <a:r>
              <a:rPr lang="en-US" sz="2000" dirty="0"/>
              <a:t>ICPN </a:t>
            </a:r>
            <a:r>
              <a:rPr lang="en-US" sz="2000" dirty="0" err="1"/>
              <a:t>Parte</a:t>
            </a:r>
            <a:r>
              <a:rPr lang="en-US" sz="2000" dirty="0"/>
              <a:t> B </a:t>
            </a:r>
            <a:endParaRPr lang="en-US" sz="1600" dirty="0"/>
          </a:p>
          <a:p>
            <a:pPr>
              <a:lnSpc>
                <a:spcPct val="100000"/>
              </a:lnSpc>
              <a:spcBef>
                <a:spcPts val="0"/>
              </a:spcBef>
            </a:pPr>
            <a:endParaRPr lang="en-US" sz="2000" dirty="0"/>
          </a:p>
          <a:p>
            <a:pPr>
              <a:lnSpc>
                <a:spcPct val="100000"/>
              </a:lnSpc>
              <a:spcBef>
                <a:spcPts val="0"/>
              </a:spcBef>
            </a:pPr>
            <a:r>
              <a:rPr lang="en-US" sz="2000" dirty="0"/>
              <a:t>Datos de </a:t>
            </a:r>
            <a:r>
              <a:rPr lang="en-US" sz="2000" dirty="0" err="1"/>
              <a:t>monitoreo</a:t>
            </a:r>
            <a:r>
              <a:rPr lang="en-US" sz="2000" dirty="0"/>
              <a:t> </a:t>
            </a:r>
            <a:r>
              <a:rPr lang="en-US" sz="2000" dirty="0" err="1"/>
              <a:t>comunitario</a:t>
            </a:r>
            <a:r>
              <a:rPr lang="en-US" sz="2000" dirty="0"/>
              <a:t> (</a:t>
            </a:r>
            <a:r>
              <a:rPr lang="en-US" sz="2000" dirty="0" err="1"/>
              <a:t>ej</a:t>
            </a:r>
            <a:r>
              <a:rPr lang="en-US" sz="2000" dirty="0"/>
              <a:t>. </a:t>
            </a:r>
            <a:r>
              <a:rPr lang="en-US" sz="2000" dirty="0" err="1"/>
              <a:t>monitoreo</a:t>
            </a:r>
            <a:r>
              <a:rPr lang="en-US" sz="2000" dirty="0"/>
              <a:t> </a:t>
            </a:r>
            <a:r>
              <a:rPr lang="en-US" sz="2000" dirty="0" err="1"/>
              <a:t>liderado</a:t>
            </a:r>
            <a:r>
              <a:rPr lang="en-US" sz="2000" dirty="0"/>
              <a:t> </a:t>
            </a:r>
            <a:r>
              <a:rPr lang="en-US" sz="2000" dirty="0" err="1"/>
              <a:t>por</a:t>
            </a:r>
            <a:r>
              <a:rPr lang="en-US" sz="2000" dirty="0"/>
              <a:t> la comunidad u </a:t>
            </a:r>
            <a:r>
              <a:rPr lang="en-US" sz="2000" dirty="0" err="1"/>
              <a:t>otro</a:t>
            </a:r>
            <a:r>
              <a:rPr lang="en-US" dirty="0" err="1"/>
              <a:t>s</a:t>
            </a:r>
            <a:r>
              <a:rPr lang="en-US" dirty="0"/>
              <a:t> </a:t>
            </a:r>
            <a:r>
              <a:rPr lang="en-US" dirty="0" err="1"/>
              <a:t>esfuerzos</a:t>
            </a:r>
            <a:r>
              <a:rPr lang="en-US" dirty="0"/>
              <a:t> de </a:t>
            </a:r>
            <a:r>
              <a:rPr lang="en-US" dirty="0" err="1"/>
              <a:t>monitoreo</a:t>
            </a:r>
            <a:r>
              <a:rPr lang="en-US" dirty="0"/>
              <a:t> </a:t>
            </a:r>
            <a:r>
              <a:rPr lang="en-US" dirty="0" err="1"/>
              <a:t>comunitario</a:t>
            </a:r>
            <a:r>
              <a:rPr lang="en-US" sz="2000" dirty="0"/>
              <a:t>) </a:t>
            </a:r>
            <a:r>
              <a:rPr lang="es-ES" dirty="0"/>
              <a:t>sobre la calidad de los servicios, el estigma y la discriminación, y las experiencias de las mujeres que viven con el VIH</a:t>
            </a:r>
            <a:endParaRPr lang="en-US" sz="2000" dirty="0"/>
          </a:p>
          <a:p>
            <a:pPr>
              <a:lnSpc>
                <a:spcPct val="100000"/>
              </a:lnSpc>
              <a:spcBef>
                <a:spcPts val="0"/>
              </a:spcBef>
            </a:pPr>
            <a:endParaRPr lang="en-US" sz="2000" dirty="0"/>
          </a:p>
        </p:txBody>
      </p:sp>
    </p:spTree>
    <p:extLst>
      <p:ext uri="{BB962C8B-B14F-4D97-AF65-F5344CB8AC3E}">
        <p14:creationId xmlns:p14="http://schemas.microsoft.com/office/powerpoint/2010/main" val="3513718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FC7BD-8C2A-4FF9-BAC1-AA29BE89B6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E507C6-157F-1B8C-349D-DF34988C43B2}"/>
              </a:ext>
            </a:extLst>
          </p:cNvPr>
          <p:cNvSpPr>
            <a:spLocks noGrp="1"/>
          </p:cNvSpPr>
          <p:nvPr>
            <p:ph type="title"/>
          </p:nvPr>
        </p:nvSpPr>
        <p:spPr/>
        <p:txBody>
          <a:bodyPr>
            <a:normAutofit/>
          </a:bodyPr>
          <a:lstStyle/>
          <a:p>
            <a:r>
              <a:rPr lang="es-ES" sz="4800" dirty="0"/>
              <a:t>Preparativos de los países para la presentación de informes</a:t>
            </a:r>
            <a:endParaRPr lang="en-US" sz="4800" dirty="0"/>
          </a:p>
        </p:txBody>
      </p:sp>
    </p:spTree>
    <p:extLst>
      <p:ext uri="{BB962C8B-B14F-4D97-AF65-F5344CB8AC3E}">
        <p14:creationId xmlns:p14="http://schemas.microsoft.com/office/powerpoint/2010/main" val="3960669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405830-DA89-D5F3-2E0F-F127679078E2}"/>
              </a:ext>
            </a:extLst>
          </p:cNvPr>
          <p:cNvGrpSpPr/>
          <p:nvPr/>
        </p:nvGrpSpPr>
        <p:grpSpPr>
          <a:xfrm>
            <a:off x="680936" y="1273356"/>
            <a:ext cx="10629016" cy="4311287"/>
            <a:chOff x="333829" y="1651341"/>
            <a:chExt cx="10337337" cy="4763973"/>
          </a:xfrm>
        </p:grpSpPr>
        <p:grpSp>
          <p:nvGrpSpPr>
            <p:cNvPr id="3" name="Group 2">
              <a:extLst>
                <a:ext uri="{FF2B5EF4-FFF2-40B4-BE49-F238E27FC236}">
                  <a16:creationId xmlns:a16="http://schemas.microsoft.com/office/drawing/2014/main" id="{D015425B-5A72-DD58-2FC7-B6625E5FC7C9}"/>
                </a:ext>
              </a:extLst>
            </p:cNvPr>
            <p:cNvGrpSpPr/>
            <p:nvPr/>
          </p:nvGrpSpPr>
          <p:grpSpPr>
            <a:xfrm>
              <a:off x="333829" y="1651341"/>
              <a:ext cx="2931886" cy="4763973"/>
              <a:chOff x="464457" y="1651341"/>
              <a:chExt cx="2931886" cy="4763973"/>
            </a:xfrm>
          </p:grpSpPr>
          <p:grpSp>
            <p:nvGrpSpPr>
              <p:cNvPr id="112" name="Group 111">
                <a:extLst>
                  <a:ext uri="{FF2B5EF4-FFF2-40B4-BE49-F238E27FC236}">
                    <a16:creationId xmlns:a16="http://schemas.microsoft.com/office/drawing/2014/main" id="{AA5096F9-AD30-911C-D3D5-081E97F73F0B}"/>
                  </a:ext>
                </a:extLst>
              </p:cNvPr>
              <p:cNvGrpSpPr/>
              <p:nvPr/>
            </p:nvGrpSpPr>
            <p:grpSpPr>
              <a:xfrm>
                <a:off x="464457" y="1651341"/>
                <a:ext cx="2931886" cy="4763973"/>
                <a:chOff x="87086" y="1651341"/>
                <a:chExt cx="2931886" cy="4763973"/>
              </a:xfrm>
            </p:grpSpPr>
            <p:sp>
              <p:nvSpPr>
                <p:cNvPr id="114" name="Rectangle 113">
                  <a:extLst>
                    <a:ext uri="{FF2B5EF4-FFF2-40B4-BE49-F238E27FC236}">
                      <a16:creationId xmlns:a16="http://schemas.microsoft.com/office/drawing/2014/main" id="{22F3DF28-EFCB-8AF1-37B0-E83172CB8453}"/>
                    </a:ext>
                  </a:extLst>
                </p:cNvPr>
                <p:cNvSpPr/>
                <p:nvPr/>
              </p:nvSpPr>
              <p:spPr>
                <a:xfrm>
                  <a:off x="682172" y="1651341"/>
                  <a:ext cx="2336800" cy="47639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5" name="Rectangle: Top Corners Rounded 114">
                  <a:extLst>
                    <a:ext uri="{FF2B5EF4-FFF2-40B4-BE49-F238E27FC236}">
                      <a16:creationId xmlns:a16="http://schemas.microsoft.com/office/drawing/2014/main" id="{EF4A2F54-3339-C01D-B895-E3F6540A340F}"/>
                    </a:ext>
                  </a:extLst>
                </p:cNvPr>
                <p:cNvSpPr/>
                <p:nvPr/>
              </p:nvSpPr>
              <p:spPr>
                <a:xfrm rot="16200000">
                  <a:off x="-1035282" y="3735784"/>
                  <a:ext cx="2839822" cy="595086"/>
                </a:xfrm>
                <a:prstGeom prst="round2Same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nvGrpSpPr>
                <p:cNvPr id="116" name="Group 115">
                  <a:extLst>
                    <a:ext uri="{FF2B5EF4-FFF2-40B4-BE49-F238E27FC236}">
                      <a16:creationId xmlns:a16="http://schemas.microsoft.com/office/drawing/2014/main" id="{61B12587-DFBD-F15B-6C29-6BBC5730A268}"/>
                    </a:ext>
                  </a:extLst>
                </p:cNvPr>
                <p:cNvGrpSpPr/>
                <p:nvPr/>
              </p:nvGrpSpPr>
              <p:grpSpPr>
                <a:xfrm>
                  <a:off x="798287" y="1997277"/>
                  <a:ext cx="2075542" cy="4027876"/>
                  <a:chOff x="798287" y="1799772"/>
                  <a:chExt cx="2075542" cy="4027876"/>
                </a:xfrm>
              </p:grpSpPr>
              <p:grpSp>
                <p:nvGrpSpPr>
                  <p:cNvPr id="117" name="Group 116">
                    <a:extLst>
                      <a:ext uri="{FF2B5EF4-FFF2-40B4-BE49-F238E27FC236}">
                        <a16:creationId xmlns:a16="http://schemas.microsoft.com/office/drawing/2014/main" id="{3471FDC8-1402-00F3-8C0A-CC0077C86620}"/>
                      </a:ext>
                    </a:extLst>
                  </p:cNvPr>
                  <p:cNvGrpSpPr/>
                  <p:nvPr/>
                </p:nvGrpSpPr>
                <p:grpSpPr>
                  <a:xfrm>
                    <a:off x="798287" y="1799772"/>
                    <a:ext cx="2075542" cy="435428"/>
                    <a:chOff x="798287" y="1799772"/>
                    <a:chExt cx="2075542" cy="435428"/>
                  </a:xfrm>
                </p:grpSpPr>
                <p:grpSp>
                  <p:nvGrpSpPr>
                    <p:cNvPr id="143" name="Group 142">
                      <a:extLst>
                        <a:ext uri="{FF2B5EF4-FFF2-40B4-BE49-F238E27FC236}">
                          <a16:creationId xmlns:a16="http://schemas.microsoft.com/office/drawing/2014/main" id="{D313C14E-AE2F-9C91-782C-E4FBAD3D90F7}"/>
                        </a:ext>
                      </a:extLst>
                    </p:cNvPr>
                    <p:cNvGrpSpPr/>
                    <p:nvPr/>
                  </p:nvGrpSpPr>
                  <p:grpSpPr>
                    <a:xfrm>
                      <a:off x="798287" y="1799772"/>
                      <a:ext cx="2075542" cy="435428"/>
                      <a:chOff x="798287" y="1799772"/>
                      <a:chExt cx="2075542" cy="435428"/>
                    </a:xfrm>
                  </p:grpSpPr>
                  <p:sp>
                    <p:nvSpPr>
                      <p:cNvPr id="145" name="Rectangle: Rounded Corners 144">
                        <a:extLst>
                          <a:ext uri="{FF2B5EF4-FFF2-40B4-BE49-F238E27FC236}">
                            <a16:creationId xmlns:a16="http://schemas.microsoft.com/office/drawing/2014/main" id="{F6088E13-9EEA-4D95-42DA-4396B86FCBE2}"/>
                          </a:ext>
                        </a:extLst>
                      </p:cNvPr>
                      <p:cNvSpPr/>
                      <p:nvPr/>
                    </p:nvSpPr>
                    <p:spPr>
                      <a:xfrm>
                        <a:off x="798287" y="1799772"/>
                        <a:ext cx="449035" cy="43542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46" name="TextBox 145">
                        <a:extLst>
                          <a:ext uri="{FF2B5EF4-FFF2-40B4-BE49-F238E27FC236}">
                            <a16:creationId xmlns:a16="http://schemas.microsoft.com/office/drawing/2014/main" id="{80C0931B-CF1B-29F1-BFB3-42AA48842321}"/>
                          </a:ext>
                        </a:extLst>
                      </p:cNvPr>
                      <p:cNvSpPr txBox="1"/>
                      <p:nvPr/>
                    </p:nvSpPr>
                    <p:spPr>
                      <a:xfrm>
                        <a:off x="1393371" y="1828800"/>
                        <a:ext cx="1480458" cy="3060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Revisar</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directrices</a:t>
                        </a:r>
                        <a:endParaRPr kumimoji="0" lang="en-IN"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pic>
                  <p:nvPicPr>
                    <p:cNvPr id="144" name="Picture 2" descr="Tick icon PNG and SVG Vector Free Download">
                      <a:extLst>
                        <a:ext uri="{FF2B5EF4-FFF2-40B4-BE49-F238E27FC236}">
                          <a16:creationId xmlns:a16="http://schemas.microsoft.com/office/drawing/2014/main" id="{B0208DD2-6A07-EE22-0B9F-9C4EA46358C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52741" y="1856632"/>
                      <a:ext cx="363459" cy="3248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8" name="Group 117">
                    <a:extLst>
                      <a:ext uri="{FF2B5EF4-FFF2-40B4-BE49-F238E27FC236}">
                        <a16:creationId xmlns:a16="http://schemas.microsoft.com/office/drawing/2014/main" id="{CE1EE140-8F79-0C99-260B-CEC41DB90DAD}"/>
                      </a:ext>
                    </a:extLst>
                  </p:cNvPr>
                  <p:cNvGrpSpPr/>
                  <p:nvPr/>
                </p:nvGrpSpPr>
                <p:grpSpPr>
                  <a:xfrm>
                    <a:off x="798287" y="2527107"/>
                    <a:ext cx="2075542" cy="743224"/>
                    <a:chOff x="798287" y="1799772"/>
                    <a:chExt cx="2075542" cy="743224"/>
                  </a:xfrm>
                </p:grpSpPr>
                <p:grpSp>
                  <p:nvGrpSpPr>
                    <p:cNvPr id="139" name="Group 138">
                      <a:extLst>
                        <a:ext uri="{FF2B5EF4-FFF2-40B4-BE49-F238E27FC236}">
                          <a16:creationId xmlns:a16="http://schemas.microsoft.com/office/drawing/2014/main" id="{1D515F10-851F-B4AD-F753-5E24EE6BB97C}"/>
                        </a:ext>
                      </a:extLst>
                    </p:cNvPr>
                    <p:cNvGrpSpPr/>
                    <p:nvPr/>
                  </p:nvGrpSpPr>
                  <p:grpSpPr>
                    <a:xfrm>
                      <a:off x="798287" y="1799772"/>
                      <a:ext cx="2075542" cy="743224"/>
                      <a:chOff x="798287" y="1799772"/>
                      <a:chExt cx="2075542" cy="743224"/>
                    </a:xfrm>
                  </p:grpSpPr>
                  <p:sp>
                    <p:nvSpPr>
                      <p:cNvPr id="141" name="Rectangle: Rounded Corners 140">
                        <a:extLst>
                          <a:ext uri="{FF2B5EF4-FFF2-40B4-BE49-F238E27FC236}">
                            <a16:creationId xmlns:a16="http://schemas.microsoft.com/office/drawing/2014/main" id="{49010439-8F7F-EA4D-1C8A-126C5BE3BE38}"/>
                          </a:ext>
                        </a:extLst>
                      </p:cNvPr>
                      <p:cNvSpPr/>
                      <p:nvPr/>
                    </p:nvSpPr>
                    <p:spPr>
                      <a:xfrm>
                        <a:off x="798287" y="1799772"/>
                        <a:ext cx="449035" cy="43542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42" name="TextBox 141">
                        <a:extLst>
                          <a:ext uri="{FF2B5EF4-FFF2-40B4-BE49-F238E27FC236}">
                            <a16:creationId xmlns:a16="http://schemas.microsoft.com/office/drawing/2014/main" id="{0D87E2BB-0154-C109-DA2E-A20CA4ABC40C}"/>
                          </a:ext>
                        </a:extLst>
                      </p:cNvPr>
                      <p:cNvSpPr txBox="1"/>
                      <p:nvPr/>
                    </p:nvSpPr>
                    <p:spPr>
                      <a:xfrm>
                        <a:off x="1393371" y="1828800"/>
                        <a:ext cx="1480458" cy="7141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Conv</a:t>
                        </a:r>
                        <a:r>
                          <a:rPr lang="en-US" sz="1200" dirty="0" err="1">
                            <a:solidFill>
                              <a:prstClr val="black"/>
                            </a:solidFill>
                            <a:latin typeface="Segoe UI" panose="020B0502040204020203" pitchFamily="34" charset="0"/>
                            <a:cs typeface="Segoe UI" panose="020B0502040204020203" pitchFamily="34" charset="0"/>
                          </a:rPr>
                          <a:t>ocar</a:t>
                        </a:r>
                        <a:r>
                          <a:rPr lang="en-US" sz="1200" dirty="0">
                            <a:solidFill>
                              <a:prstClr val="black"/>
                            </a:solidFill>
                            <a:latin typeface="Segoe UI" panose="020B0502040204020203" pitchFamily="34" charset="0"/>
                            <a:cs typeface="Segoe UI" panose="020B0502040204020203" pitchFamily="34" charset="0"/>
                          </a:rPr>
                          <a:t> un </a:t>
                        </a:r>
                        <a:r>
                          <a:rPr lang="en-US" sz="1200" dirty="0" err="1">
                            <a:solidFill>
                              <a:prstClr val="black"/>
                            </a:solidFill>
                            <a:latin typeface="Segoe UI" panose="020B0502040204020203" pitchFamily="34" charset="0"/>
                            <a:cs typeface="Segoe UI" panose="020B0502040204020203" pitchFamily="34" charset="0"/>
                          </a:rPr>
                          <a:t>grupo</a:t>
                        </a:r>
                        <a:r>
                          <a:rPr lang="en-US" sz="1200" dirty="0">
                            <a:solidFill>
                              <a:prstClr val="black"/>
                            </a:solidFill>
                            <a:latin typeface="Segoe UI" panose="020B0502040204020203" pitchFamily="34" charset="0"/>
                            <a:cs typeface="Segoe UI" panose="020B0502040204020203" pitchFamily="34" charset="0"/>
                          </a:rPr>
                          <a:t> de </a:t>
                        </a:r>
                        <a:r>
                          <a:rPr lang="en-US" sz="1200" dirty="0" err="1">
                            <a:solidFill>
                              <a:prstClr val="black"/>
                            </a:solidFill>
                            <a:latin typeface="Segoe UI" panose="020B0502040204020203" pitchFamily="34" charset="0"/>
                            <a:cs typeface="Segoe UI" panose="020B0502040204020203" pitchFamily="34" charset="0"/>
                          </a:rPr>
                          <a:t>trabajo</a:t>
                        </a:r>
                        <a:r>
                          <a:rPr lang="en-US" sz="1200" dirty="0">
                            <a:solidFill>
                              <a:prstClr val="black"/>
                            </a:solidFill>
                            <a:latin typeface="Segoe UI" panose="020B0502040204020203" pitchFamily="34" charset="0"/>
                            <a:cs typeface="Segoe UI" panose="020B0502040204020203" pitchFamily="34" charset="0"/>
                          </a:rPr>
                          <a:t> </a:t>
                        </a:r>
                        <a:r>
                          <a:rPr lang="en-US" sz="1200" dirty="0" err="1">
                            <a:solidFill>
                              <a:prstClr val="black"/>
                            </a:solidFill>
                            <a:latin typeface="Segoe UI" panose="020B0502040204020203" pitchFamily="34" charset="0"/>
                            <a:cs typeface="Segoe UI" panose="020B0502040204020203" pitchFamily="34" charset="0"/>
                          </a:rPr>
                          <a:t>multisectorial</a:t>
                        </a:r>
                        <a:endParaRPr kumimoji="0" lang="en-IN"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pic>
                  <p:nvPicPr>
                    <p:cNvPr id="140" name="Picture 2" descr="Tick icon PNG and SVG Vector Free Download">
                      <a:extLst>
                        <a:ext uri="{FF2B5EF4-FFF2-40B4-BE49-F238E27FC236}">
                          <a16:creationId xmlns:a16="http://schemas.microsoft.com/office/drawing/2014/main" id="{4C3C8ACC-1961-F51B-6CF1-291ABD1895F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52741" y="1856632"/>
                      <a:ext cx="363459" cy="3248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9" name="Group 118">
                    <a:extLst>
                      <a:ext uri="{FF2B5EF4-FFF2-40B4-BE49-F238E27FC236}">
                        <a16:creationId xmlns:a16="http://schemas.microsoft.com/office/drawing/2014/main" id="{993D890C-DF1C-36F3-8D4B-AC40A31C0BC2}"/>
                      </a:ext>
                    </a:extLst>
                  </p:cNvPr>
                  <p:cNvGrpSpPr/>
                  <p:nvPr/>
                </p:nvGrpSpPr>
                <p:grpSpPr>
                  <a:xfrm>
                    <a:off x="798287" y="3254442"/>
                    <a:ext cx="2075542" cy="947280"/>
                    <a:chOff x="798287" y="1799772"/>
                    <a:chExt cx="2075542" cy="947280"/>
                  </a:xfrm>
                </p:grpSpPr>
                <p:grpSp>
                  <p:nvGrpSpPr>
                    <p:cNvPr id="135" name="Group 134">
                      <a:extLst>
                        <a:ext uri="{FF2B5EF4-FFF2-40B4-BE49-F238E27FC236}">
                          <a16:creationId xmlns:a16="http://schemas.microsoft.com/office/drawing/2014/main" id="{7B3E0C16-9889-D466-839A-763E6C48CCA4}"/>
                        </a:ext>
                      </a:extLst>
                    </p:cNvPr>
                    <p:cNvGrpSpPr/>
                    <p:nvPr/>
                  </p:nvGrpSpPr>
                  <p:grpSpPr>
                    <a:xfrm>
                      <a:off x="798287" y="1799772"/>
                      <a:ext cx="2075542" cy="947280"/>
                      <a:chOff x="798287" y="1799772"/>
                      <a:chExt cx="2075542" cy="947280"/>
                    </a:xfrm>
                  </p:grpSpPr>
                  <p:sp>
                    <p:nvSpPr>
                      <p:cNvPr id="137" name="Rectangle: Rounded Corners 136">
                        <a:extLst>
                          <a:ext uri="{FF2B5EF4-FFF2-40B4-BE49-F238E27FC236}">
                            <a16:creationId xmlns:a16="http://schemas.microsoft.com/office/drawing/2014/main" id="{36618B31-F31C-5196-500B-7E3E719C1344}"/>
                          </a:ext>
                        </a:extLst>
                      </p:cNvPr>
                      <p:cNvSpPr/>
                      <p:nvPr/>
                    </p:nvSpPr>
                    <p:spPr>
                      <a:xfrm>
                        <a:off x="798287" y="1799772"/>
                        <a:ext cx="449035" cy="43542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38" name="TextBox 137">
                        <a:extLst>
                          <a:ext uri="{FF2B5EF4-FFF2-40B4-BE49-F238E27FC236}">
                            <a16:creationId xmlns:a16="http://schemas.microsoft.com/office/drawing/2014/main" id="{E6D3E579-8D34-3BEF-BD01-2168ABACAE43}"/>
                          </a:ext>
                        </a:extLst>
                      </p:cNvPr>
                      <p:cNvSpPr txBox="1"/>
                      <p:nvPr/>
                    </p:nvSpPr>
                    <p:spPr>
                      <a:xfrm>
                        <a:off x="1393371" y="1828800"/>
                        <a:ext cx="1480458" cy="918252"/>
                      </a:xfrm>
                      <a:prstGeom prst="rect">
                        <a:avLst/>
                      </a:prstGeom>
                      <a:noFill/>
                    </p:spPr>
                    <p:txBody>
                      <a:bodyPr wrap="square" rtlCol="0">
                        <a:spAutoFit/>
                      </a:bodyPr>
                      <a:lstStyle/>
                      <a:p>
                        <a:pPr lvl="0">
                          <a:defRPr/>
                        </a:pP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Descargar</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plantilla</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de </a:t>
                        </a: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ingreso</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de </a:t>
                        </a: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datos</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en</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la </a:t>
                        </a: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herramienta</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de </a:t>
                        </a: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reporte</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en</a:t>
                        </a:r>
                        <a:r>
                          <a:rPr lang="en-US" sz="1200" dirty="0">
                            <a:solidFill>
                              <a:prstClr val="black"/>
                            </a:solidFill>
                            <a:latin typeface="Segoe UI" panose="020B0502040204020203" pitchFamily="34" charset="0"/>
                            <a:cs typeface="Segoe UI" panose="020B0502040204020203" pitchFamily="34" charset="0"/>
                          </a:rPr>
                          <a:t> </a:t>
                        </a:r>
                        <a:r>
                          <a:rPr lang="en-US" sz="1200" dirty="0" err="1">
                            <a:solidFill>
                              <a:prstClr val="black"/>
                            </a:solidFill>
                            <a:latin typeface="Segoe UI" panose="020B0502040204020203" pitchFamily="34" charset="0"/>
                            <a:cs typeface="Segoe UI" panose="020B0502040204020203" pitchFamily="34" charset="0"/>
                          </a:rPr>
                          <a:t>línea</a:t>
                        </a:r>
                        <a:r>
                          <a:rPr lang="en-US" sz="1200" dirty="0">
                            <a:solidFill>
                              <a:prstClr val="black"/>
                            </a:solidFill>
                            <a:latin typeface="Segoe UI" panose="020B0502040204020203" pitchFamily="34" charset="0"/>
                            <a:cs typeface="Segoe UI" panose="020B0502040204020203" pitchFamily="34" charset="0"/>
                          </a:rPr>
                          <a:t> </a:t>
                        </a:r>
                        <a:endParaRPr kumimoji="0" lang="en-IN"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pic>
                  <p:nvPicPr>
                    <p:cNvPr id="136" name="Picture 2" descr="Tick icon PNG and SVG Vector Free Download">
                      <a:extLst>
                        <a:ext uri="{FF2B5EF4-FFF2-40B4-BE49-F238E27FC236}">
                          <a16:creationId xmlns:a16="http://schemas.microsoft.com/office/drawing/2014/main" id="{0CD26753-5192-0415-4D28-91E8FB90364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52741" y="1856632"/>
                      <a:ext cx="363459" cy="3248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0" name="Group 119">
                    <a:extLst>
                      <a:ext uri="{FF2B5EF4-FFF2-40B4-BE49-F238E27FC236}">
                        <a16:creationId xmlns:a16="http://schemas.microsoft.com/office/drawing/2014/main" id="{951EDD2E-5FB0-344C-A357-590A5F92FD62}"/>
                      </a:ext>
                    </a:extLst>
                  </p:cNvPr>
                  <p:cNvGrpSpPr/>
                  <p:nvPr/>
                </p:nvGrpSpPr>
                <p:grpSpPr>
                  <a:xfrm>
                    <a:off x="798287" y="4135902"/>
                    <a:ext cx="2075542" cy="556299"/>
                    <a:chOff x="798287" y="1953897"/>
                    <a:chExt cx="2075542" cy="556299"/>
                  </a:xfrm>
                </p:grpSpPr>
                <p:grpSp>
                  <p:nvGrpSpPr>
                    <p:cNvPr id="131" name="Group 130">
                      <a:extLst>
                        <a:ext uri="{FF2B5EF4-FFF2-40B4-BE49-F238E27FC236}">
                          <a16:creationId xmlns:a16="http://schemas.microsoft.com/office/drawing/2014/main" id="{650E05D8-0B23-4B27-1294-E96F92656E04}"/>
                        </a:ext>
                      </a:extLst>
                    </p:cNvPr>
                    <p:cNvGrpSpPr/>
                    <p:nvPr/>
                  </p:nvGrpSpPr>
                  <p:grpSpPr>
                    <a:xfrm>
                      <a:off x="798287" y="1953897"/>
                      <a:ext cx="2075542" cy="556299"/>
                      <a:chOff x="798287" y="1953897"/>
                      <a:chExt cx="2075542" cy="556299"/>
                    </a:xfrm>
                  </p:grpSpPr>
                  <p:sp>
                    <p:nvSpPr>
                      <p:cNvPr id="133" name="Rectangle: Rounded Corners 132">
                        <a:extLst>
                          <a:ext uri="{FF2B5EF4-FFF2-40B4-BE49-F238E27FC236}">
                            <a16:creationId xmlns:a16="http://schemas.microsoft.com/office/drawing/2014/main" id="{BC05500E-76A0-A3D6-CD13-5394D30B94F7}"/>
                          </a:ext>
                        </a:extLst>
                      </p:cNvPr>
                      <p:cNvSpPr/>
                      <p:nvPr/>
                    </p:nvSpPr>
                    <p:spPr>
                      <a:xfrm>
                        <a:off x="798287" y="1953897"/>
                        <a:ext cx="449035" cy="43542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34" name="TextBox 133">
                        <a:extLst>
                          <a:ext uri="{FF2B5EF4-FFF2-40B4-BE49-F238E27FC236}">
                            <a16:creationId xmlns:a16="http://schemas.microsoft.com/office/drawing/2014/main" id="{7F5779F7-3757-28B0-9F1C-F599A24AFC2E}"/>
                          </a:ext>
                        </a:extLst>
                      </p:cNvPr>
                      <p:cNvSpPr txBox="1"/>
                      <p:nvPr/>
                    </p:nvSpPr>
                    <p:spPr>
                      <a:xfrm>
                        <a:off x="1393371" y="2000056"/>
                        <a:ext cx="1480458" cy="5101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Revisar</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datos</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disponibles</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t>
                        </a: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brechas</a:t>
                        </a:r>
                        <a:endParaRPr kumimoji="0" lang="en-IN"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pic>
                  <p:nvPicPr>
                    <p:cNvPr id="132" name="Picture 2" descr="Tick icon PNG and SVG Vector Free Download">
                      <a:extLst>
                        <a:ext uri="{FF2B5EF4-FFF2-40B4-BE49-F238E27FC236}">
                          <a16:creationId xmlns:a16="http://schemas.microsoft.com/office/drawing/2014/main" id="{584BCEC2-D374-2E85-9F52-E133582DB9F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52741" y="1993635"/>
                      <a:ext cx="363459" cy="3248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1" name="Group 120">
                    <a:extLst>
                      <a:ext uri="{FF2B5EF4-FFF2-40B4-BE49-F238E27FC236}">
                        <a16:creationId xmlns:a16="http://schemas.microsoft.com/office/drawing/2014/main" id="{D772B260-9A00-7CA5-2F81-7165CC05777A}"/>
                      </a:ext>
                    </a:extLst>
                  </p:cNvPr>
                  <p:cNvGrpSpPr/>
                  <p:nvPr/>
                </p:nvGrpSpPr>
                <p:grpSpPr>
                  <a:xfrm>
                    <a:off x="798287" y="4863237"/>
                    <a:ext cx="2075542" cy="964411"/>
                    <a:chOff x="798287" y="1953897"/>
                    <a:chExt cx="2075542" cy="964411"/>
                  </a:xfrm>
                </p:grpSpPr>
                <p:grpSp>
                  <p:nvGrpSpPr>
                    <p:cNvPr id="127" name="Group 126">
                      <a:extLst>
                        <a:ext uri="{FF2B5EF4-FFF2-40B4-BE49-F238E27FC236}">
                          <a16:creationId xmlns:a16="http://schemas.microsoft.com/office/drawing/2014/main" id="{05D7E49D-F98C-9EBB-EEDE-FB370A31254E}"/>
                        </a:ext>
                      </a:extLst>
                    </p:cNvPr>
                    <p:cNvGrpSpPr/>
                    <p:nvPr/>
                  </p:nvGrpSpPr>
                  <p:grpSpPr>
                    <a:xfrm>
                      <a:off x="798287" y="1953897"/>
                      <a:ext cx="2075542" cy="964411"/>
                      <a:chOff x="798287" y="1953897"/>
                      <a:chExt cx="2075542" cy="964411"/>
                    </a:xfrm>
                  </p:grpSpPr>
                  <p:sp>
                    <p:nvSpPr>
                      <p:cNvPr id="129" name="Rectangle: Rounded Corners 128">
                        <a:extLst>
                          <a:ext uri="{FF2B5EF4-FFF2-40B4-BE49-F238E27FC236}">
                            <a16:creationId xmlns:a16="http://schemas.microsoft.com/office/drawing/2014/main" id="{607FA69F-0A00-B6AF-EC7A-BADE84474E3A}"/>
                          </a:ext>
                        </a:extLst>
                      </p:cNvPr>
                      <p:cNvSpPr/>
                      <p:nvPr/>
                    </p:nvSpPr>
                    <p:spPr>
                      <a:xfrm>
                        <a:off x="798287" y="1953897"/>
                        <a:ext cx="449035" cy="43542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30" name="TextBox 129">
                        <a:extLst>
                          <a:ext uri="{FF2B5EF4-FFF2-40B4-BE49-F238E27FC236}">
                            <a16:creationId xmlns:a16="http://schemas.microsoft.com/office/drawing/2014/main" id="{846FB3C6-B89F-E0F4-82DA-A71866878C9A}"/>
                          </a:ext>
                        </a:extLst>
                      </p:cNvPr>
                      <p:cNvSpPr txBox="1"/>
                      <p:nvPr/>
                    </p:nvSpPr>
                    <p:spPr>
                      <a:xfrm>
                        <a:off x="1393371" y="2000056"/>
                        <a:ext cx="1480458" cy="9182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Desarrollar</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plan para </a:t>
                        </a: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recopilar</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t>
                        </a: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recoger</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datos</a:t>
                        </a:r>
                        <a:endParaRPr kumimoji="0" lang="en-IN"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pic>
                  <p:nvPicPr>
                    <p:cNvPr id="128" name="Picture 2" descr="Tick icon PNG and SVG Vector Free Download">
                      <a:extLst>
                        <a:ext uri="{FF2B5EF4-FFF2-40B4-BE49-F238E27FC236}">
                          <a16:creationId xmlns:a16="http://schemas.microsoft.com/office/drawing/2014/main" id="{EA70AAF9-8A44-2EE3-30AB-4767B788F56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52741" y="2027885"/>
                      <a:ext cx="363459" cy="324812"/>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113" name="TextBox 112">
                <a:extLst>
                  <a:ext uri="{FF2B5EF4-FFF2-40B4-BE49-F238E27FC236}">
                    <a16:creationId xmlns:a16="http://schemas.microsoft.com/office/drawing/2014/main" id="{63FE1009-1814-2810-DC97-554F07F452BA}"/>
                  </a:ext>
                </a:extLst>
              </p:cNvPr>
              <p:cNvSpPr txBox="1"/>
              <p:nvPr/>
            </p:nvSpPr>
            <p:spPr>
              <a:xfrm rot="16200000">
                <a:off x="-160563" y="3900501"/>
                <a:ext cx="1857830" cy="2693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Phase 1</a:t>
                </a:r>
                <a:endParaRPr kumimoji="0" lang="en-IN" sz="12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grpSp>
          <p:nvGrpSpPr>
            <p:cNvPr id="4" name="Group 3">
              <a:extLst>
                <a:ext uri="{FF2B5EF4-FFF2-40B4-BE49-F238E27FC236}">
                  <a16:creationId xmlns:a16="http://schemas.microsoft.com/office/drawing/2014/main" id="{86CACBF1-DC42-A2C0-FF9A-2CD945BE46B5}"/>
                </a:ext>
              </a:extLst>
            </p:cNvPr>
            <p:cNvGrpSpPr/>
            <p:nvPr/>
          </p:nvGrpSpPr>
          <p:grpSpPr>
            <a:xfrm>
              <a:off x="3633411" y="1651341"/>
              <a:ext cx="2931885" cy="4763973"/>
              <a:chOff x="464458" y="1651341"/>
              <a:chExt cx="2931885" cy="4763973"/>
            </a:xfrm>
          </p:grpSpPr>
          <p:grpSp>
            <p:nvGrpSpPr>
              <p:cNvPr id="77" name="Group 76">
                <a:extLst>
                  <a:ext uri="{FF2B5EF4-FFF2-40B4-BE49-F238E27FC236}">
                    <a16:creationId xmlns:a16="http://schemas.microsoft.com/office/drawing/2014/main" id="{DEE97CEF-7CAB-B914-6359-9E79485EC2AC}"/>
                  </a:ext>
                </a:extLst>
              </p:cNvPr>
              <p:cNvGrpSpPr/>
              <p:nvPr/>
            </p:nvGrpSpPr>
            <p:grpSpPr>
              <a:xfrm>
                <a:off x="464458" y="1651341"/>
                <a:ext cx="2931885" cy="4763973"/>
                <a:chOff x="87087" y="1651341"/>
                <a:chExt cx="2931885" cy="4763973"/>
              </a:xfrm>
            </p:grpSpPr>
            <p:sp>
              <p:nvSpPr>
                <p:cNvPr id="79" name="Rectangle 78">
                  <a:extLst>
                    <a:ext uri="{FF2B5EF4-FFF2-40B4-BE49-F238E27FC236}">
                      <a16:creationId xmlns:a16="http://schemas.microsoft.com/office/drawing/2014/main" id="{96DCAE08-1458-DEAE-F321-D11ACB3640D9}"/>
                    </a:ext>
                  </a:extLst>
                </p:cNvPr>
                <p:cNvSpPr/>
                <p:nvPr/>
              </p:nvSpPr>
              <p:spPr>
                <a:xfrm>
                  <a:off x="682172" y="1651341"/>
                  <a:ext cx="2336800" cy="47639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80" name="Rectangle: Top Corners Rounded 79">
                  <a:extLst>
                    <a:ext uri="{FF2B5EF4-FFF2-40B4-BE49-F238E27FC236}">
                      <a16:creationId xmlns:a16="http://schemas.microsoft.com/office/drawing/2014/main" id="{DA68A00A-BDC2-8C3A-75EB-624A338225BC}"/>
                    </a:ext>
                  </a:extLst>
                </p:cNvPr>
                <p:cNvSpPr/>
                <p:nvPr/>
              </p:nvSpPr>
              <p:spPr>
                <a:xfrm rot="16200000">
                  <a:off x="-1035281" y="3735784"/>
                  <a:ext cx="2839822" cy="595086"/>
                </a:xfrm>
                <a:prstGeom prst="round2Same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nvGrpSpPr>
                <p:cNvPr id="81" name="Group 80">
                  <a:extLst>
                    <a:ext uri="{FF2B5EF4-FFF2-40B4-BE49-F238E27FC236}">
                      <a16:creationId xmlns:a16="http://schemas.microsoft.com/office/drawing/2014/main" id="{6926D6DA-D598-9838-99AA-6DDA2AE2194A}"/>
                    </a:ext>
                  </a:extLst>
                </p:cNvPr>
                <p:cNvGrpSpPr/>
                <p:nvPr/>
              </p:nvGrpSpPr>
              <p:grpSpPr>
                <a:xfrm>
                  <a:off x="798287" y="1997277"/>
                  <a:ext cx="2220684" cy="4243351"/>
                  <a:chOff x="798287" y="1799772"/>
                  <a:chExt cx="2220684" cy="4243351"/>
                </a:xfrm>
              </p:grpSpPr>
              <p:grpSp>
                <p:nvGrpSpPr>
                  <p:cNvPr id="82" name="Group 81">
                    <a:extLst>
                      <a:ext uri="{FF2B5EF4-FFF2-40B4-BE49-F238E27FC236}">
                        <a16:creationId xmlns:a16="http://schemas.microsoft.com/office/drawing/2014/main" id="{D9701F74-E542-DEB8-128C-94165344BA27}"/>
                      </a:ext>
                    </a:extLst>
                  </p:cNvPr>
                  <p:cNvGrpSpPr/>
                  <p:nvPr/>
                </p:nvGrpSpPr>
                <p:grpSpPr>
                  <a:xfrm>
                    <a:off x="798287" y="1799772"/>
                    <a:ext cx="2075542" cy="539168"/>
                    <a:chOff x="798287" y="1799772"/>
                    <a:chExt cx="2075542" cy="539168"/>
                  </a:xfrm>
                </p:grpSpPr>
                <p:grpSp>
                  <p:nvGrpSpPr>
                    <p:cNvPr id="108" name="Group 107">
                      <a:extLst>
                        <a:ext uri="{FF2B5EF4-FFF2-40B4-BE49-F238E27FC236}">
                          <a16:creationId xmlns:a16="http://schemas.microsoft.com/office/drawing/2014/main" id="{7287CF35-A1C7-2C39-A099-2BD100CB4074}"/>
                        </a:ext>
                      </a:extLst>
                    </p:cNvPr>
                    <p:cNvGrpSpPr/>
                    <p:nvPr/>
                  </p:nvGrpSpPr>
                  <p:grpSpPr>
                    <a:xfrm>
                      <a:off x="798287" y="1799772"/>
                      <a:ext cx="2075542" cy="539168"/>
                      <a:chOff x="798287" y="1799772"/>
                      <a:chExt cx="2075542" cy="539168"/>
                    </a:xfrm>
                  </p:grpSpPr>
                  <p:sp>
                    <p:nvSpPr>
                      <p:cNvPr id="110" name="Rectangle: Rounded Corners 109">
                        <a:extLst>
                          <a:ext uri="{FF2B5EF4-FFF2-40B4-BE49-F238E27FC236}">
                            <a16:creationId xmlns:a16="http://schemas.microsoft.com/office/drawing/2014/main" id="{843E1BB7-5352-280B-B8FF-B9B3BA1C63A4}"/>
                          </a:ext>
                        </a:extLst>
                      </p:cNvPr>
                      <p:cNvSpPr/>
                      <p:nvPr/>
                    </p:nvSpPr>
                    <p:spPr>
                      <a:xfrm>
                        <a:off x="798287" y="1799772"/>
                        <a:ext cx="449035" cy="435428"/>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1" name="TextBox 110">
                        <a:extLst>
                          <a:ext uri="{FF2B5EF4-FFF2-40B4-BE49-F238E27FC236}">
                            <a16:creationId xmlns:a16="http://schemas.microsoft.com/office/drawing/2014/main" id="{8A2E93C9-F699-4987-12A0-0BF4322F8141}"/>
                          </a:ext>
                        </a:extLst>
                      </p:cNvPr>
                      <p:cNvSpPr txBox="1"/>
                      <p:nvPr/>
                    </p:nvSpPr>
                    <p:spPr>
                      <a:xfrm>
                        <a:off x="1393371" y="1828800"/>
                        <a:ext cx="1480458" cy="5101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Recoger</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t>
                        </a: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recopilar</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datos</a:t>
                        </a:r>
                        <a:endParaRPr kumimoji="0" lang="en-IN"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pic>
                  <p:nvPicPr>
                    <p:cNvPr id="109" name="Picture 2" descr="Tick icon PNG and SVG Vector Free Download">
                      <a:extLst>
                        <a:ext uri="{FF2B5EF4-FFF2-40B4-BE49-F238E27FC236}">
                          <a16:creationId xmlns:a16="http://schemas.microsoft.com/office/drawing/2014/main" id="{B204EB26-30C5-A0B6-6E53-68815A14D31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52741" y="1856632"/>
                      <a:ext cx="363459" cy="3248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3" name="Group 82">
                    <a:extLst>
                      <a:ext uri="{FF2B5EF4-FFF2-40B4-BE49-F238E27FC236}">
                        <a16:creationId xmlns:a16="http://schemas.microsoft.com/office/drawing/2014/main" id="{505EED4A-C7FB-58A0-7F72-2E806C9A1FA2}"/>
                      </a:ext>
                    </a:extLst>
                  </p:cNvPr>
                  <p:cNvGrpSpPr/>
                  <p:nvPr/>
                </p:nvGrpSpPr>
                <p:grpSpPr>
                  <a:xfrm>
                    <a:off x="798287" y="2527107"/>
                    <a:ext cx="2220684" cy="743224"/>
                    <a:chOff x="798287" y="1799772"/>
                    <a:chExt cx="2220684" cy="743224"/>
                  </a:xfrm>
                </p:grpSpPr>
                <p:grpSp>
                  <p:nvGrpSpPr>
                    <p:cNvPr id="104" name="Group 103">
                      <a:extLst>
                        <a:ext uri="{FF2B5EF4-FFF2-40B4-BE49-F238E27FC236}">
                          <a16:creationId xmlns:a16="http://schemas.microsoft.com/office/drawing/2014/main" id="{BCDD6CD1-FFED-2508-03B0-820E089180B1}"/>
                        </a:ext>
                      </a:extLst>
                    </p:cNvPr>
                    <p:cNvGrpSpPr/>
                    <p:nvPr/>
                  </p:nvGrpSpPr>
                  <p:grpSpPr>
                    <a:xfrm>
                      <a:off x="798287" y="1799772"/>
                      <a:ext cx="2220684" cy="743224"/>
                      <a:chOff x="798287" y="1799772"/>
                      <a:chExt cx="2220684" cy="743224"/>
                    </a:xfrm>
                  </p:grpSpPr>
                  <p:sp>
                    <p:nvSpPr>
                      <p:cNvPr id="106" name="Rectangle: Rounded Corners 105">
                        <a:extLst>
                          <a:ext uri="{FF2B5EF4-FFF2-40B4-BE49-F238E27FC236}">
                            <a16:creationId xmlns:a16="http://schemas.microsoft.com/office/drawing/2014/main" id="{4C99F96F-2ADF-D439-F45D-D99714AD45B2}"/>
                          </a:ext>
                        </a:extLst>
                      </p:cNvPr>
                      <p:cNvSpPr/>
                      <p:nvPr/>
                    </p:nvSpPr>
                    <p:spPr>
                      <a:xfrm>
                        <a:off x="798287" y="1799772"/>
                        <a:ext cx="449035" cy="435428"/>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07" name="TextBox 106">
                        <a:extLst>
                          <a:ext uri="{FF2B5EF4-FFF2-40B4-BE49-F238E27FC236}">
                            <a16:creationId xmlns:a16="http://schemas.microsoft.com/office/drawing/2014/main" id="{9CA01F89-8701-F3D0-B5A6-FF30F2CDE6B5}"/>
                          </a:ext>
                        </a:extLst>
                      </p:cNvPr>
                      <p:cNvSpPr txBox="1"/>
                      <p:nvPr/>
                    </p:nvSpPr>
                    <p:spPr>
                      <a:xfrm>
                        <a:off x="1393370" y="1828800"/>
                        <a:ext cx="1625601" cy="714196"/>
                      </a:xfrm>
                      <a:prstGeom prst="rect">
                        <a:avLst/>
                      </a:prstGeom>
                      <a:noFill/>
                    </p:spPr>
                    <p:txBody>
                      <a:bodyPr wrap="square" rtlCol="0">
                        <a:spAutoFit/>
                      </a:bodyPr>
                      <a:lstStyle/>
                      <a:p>
                        <a:pPr lvl="0">
                          <a:defRPr/>
                        </a:pPr>
                        <a:r>
                          <a:rPr lang="en-IN" sz="1200" dirty="0" err="1">
                            <a:solidFill>
                              <a:prstClr val="black"/>
                            </a:solidFill>
                            <a:latin typeface="Segoe UI" panose="020B0502040204020203" pitchFamily="34" charset="0"/>
                            <a:cs typeface="Segoe UI" panose="020B0502040204020203" pitchFamily="34" charset="0"/>
                          </a:rPr>
                          <a:t>Compartir</a:t>
                        </a:r>
                        <a:r>
                          <a:rPr lang="en-IN" sz="1200" dirty="0">
                            <a:solidFill>
                              <a:prstClr val="black"/>
                            </a:solidFill>
                            <a:latin typeface="Segoe UI" panose="020B0502040204020203" pitchFamily="34" charset="0"/>
                            <a:cs typeface="Segoe UI" panose="020B0502040204020203" pitchFamily="34" charset="0"/>
                          </a:rPr>
                          <a:t> </a:t>
                        </a:r>
                        <a:r>
                          <a:rPr lang="en-IN" sz="1200" dirty="0" err="1">
                            <a:solidFill>
                              <a:prstClr val="black"/>
                            </a:solidFill>
                            <a:latin typeface="Segoe UI" panose="020B0502040204020203" pitchFamily="34" charset="0"/>
                            <a:cs typeface="Segoe UI" panose="020B0502040204020203" pitchFamily="34" charset="0"/>
                          </a:rPr>
                          <a:t>acceso</a:t>
                        </a:r>
                        <a:r>
                          <a:rPr lang="en-IN" sz="1200" dirty="0">
                            <a:solidFill>
                              <a:prstClr val="black"/>
                            </a:solidFill>
                            <a:latin typeface="Segoe UI" panose="020B0502040204020203" pitchFamily="34" charset="0"/>
                            <a:cs typeface="Segoe UI" panose="020B0502040204020203" pitchFamily="34" charset="0"/>
                          </a:rPr>
                          <a:t> a la </a:t>
                        </a:r>
                        <a:r>
                          <a:rPr lang="en-IN" sz="1200" dirty="0" err="1">
                            <a:solidFill>
                              <a:prstClr val="black"/>
                            </a:solidFill>
                            <a:latin typeface="Segoe UI" panose="020B0502040204020203" pitchFamily="34" charset="0"/>
                            <a:cs typeface="Segoe UI" panose="020B0502040204020203" pitchFamily="34" charset="0"/>
                          </a:rPr>
                          <a:t>herramienta</a:t>
                        </a:r>
                        <a:r>
                          <a:rPr lang="en-IN" sz="1200" dirty="0">
                            <a:solidFill>
                              <a:prstClr val="black"/>
                            </a:solidFill>
                            <a:latin typeface="Segoe UI" panose="020B0502040204020203" pitchFamily="34" charset="0"/>
                            <a:cs typeface="Segoe UI" panose="020B0502040204020203" pitchFamily="34" charset="0"/>
                          </a:rPr>
                          <a:t> de </a:t>
                        </a:r>
                        <a:r>
                          <a:rPr lang="en-IN" sz="1200" dirty="0" err="1">
                            <a:solidFill>
                              <a:prstClr val="black"/>
                            </a:solidFill>
                            <a:latin typeface="Segoe UI" panose="020B0502040204020203" pitchFamily="34" charset="0"/>
                            <a:cs typeface="Segoe UI" panose="020B0502040204020203" pitchFamily="34" charset="0"/>
                          </a:rPr>
                          <a:t>reporte</a:t>
                        </a:r>
                        <a:r>
                          <a:rPr lang="en-IN" sz="1200" dirty="0">
                            <a:solidFill>
                              <a:prstClr val="black"/>
                            </a:solidFill>
                            <a:latin typeface="Segoe UI" panose="020B0502040204020203" pitchFamily="34" charset="0"/>
                            <a:cs typeface="Segoe UI" panose="020B0502040204020203" pitchFamily="34" charset="0"/>
                          </a:rPr>
                          <a:t> </a:t>
                        </a:r>
                        <a:r>
                          <a:rPr lang="en-IN" sz="1200" dirty="0" err="1">
                            <a:solidFill>
                              <a:prstClr val="black"/>
                            </a:solidFill>
                            <a:latin typeface="Segoe UI" panose="020B0502040204020203" pitchFamily="34" charset="0"/>
                            <a:cs typeface="Segoe UI" panose="020B0502040204020203" pitchFamily="34" charset="0"/>
                          </a:rPr>
                          <a:t>en</a:t>
                        </a:r>
                        <a:r>
                          <a:rPr lang="en-IN" sz="1200" dirty="0">
                            <a:solidFill>
                              <a:prstClr val="black"/>
                            </a:solidFill>
                            <a:latin typeface="Segoe UI" panose="020B0502040204020203" pitchFamily="34" charset="0"/>
                            <a:cs typeface="Segoe UI" panose="020B0502040204020203" pitchFamily="34" charset="0"/>
                          </a:rPr>
                          <a:t> </a:t>
                        </a:r>
                        <a:r>
                          <a:rPr lang="en-IN" sz="1200" dirty="0" err="1">
                            <a:solidFill>
                              <a:prstClr val="black"/>
                            </a:solidFill>
                            <a:latin typeface="Segoe UI" panose="020B0502040204020203" pitchFamily="34" charset="0"/>
                            <a:cs typeface="Segoe UI" panose="020B0502040204020203" pitchFamily="34" charset="0"/>
                          </a:rPr>
                          <a:t>líinea</a:t>
                        </a:r>
                        <a:endParaRPr kumimoji="0" lang="en-IN"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pic>
                  <p:nvPicPr>
                    <p:cNvPr id="105" name="Picture 2" descr="Tick icon PNG and SVG Vector Free Download">
                      <a:extLst>
                        <a:ext uri="{FF2B5EF4-FFF2-40B4-BE49-F238E27FC236}">
                          <a16:creationId xmlns:a16="http://schemas.microsoft.com/office/drawing/2014/main" id="{97F1CE57-B14B-371A-6940-4101502A1DE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52741" y="1856632"/>
                      <a:ext cx="363459" cy="3248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4" name="Group 83">
                    <a:extLst>
                      <a:ext uri="{FF2B5EF4-FFF2-40B4-BE49-F238E27FC236}">
                        <a16:creationId xmlns:a16="http://schemas.microsoft.com/office/drawing/2014/main" id="{DD95381D-2386-74F3-9C98-5D725EEC4DF2}"/>
                      </a:ext>
                    </a:extLst>
                  </p:cNvPr>
                  <p:cNvGrpSpPr/>
                  <p:nvPr/>
                </p:nvGrpSpPr>
                <p:grpSpPr>
                  <a:xfrm>
                    <a:off x="798287" y="3254442"/>
                    <a:ext cx="2075542" cy="743224"/>
                    <a:chOff x="798287" y="1799772"/>
                    <a:chExt cx="2075542" cy="743224"/>
                  </a:xfrm>
                </p:grpSpPr>
                <p:grpSp>
                  <p:nvGrpSpPr>
                    <p:cNvPr id="100" name="Group 99">
                      <a:extLst>
                        <a:ext uri="{FF2B5EF4-FFF2-40B4-BE49-F238E27FC236}">
                          <a16:creationId xmlns:a16="http://schemas.microsoft.com/office/drawing/2014/main" id="{95CADC87-8A5C-0F3D-7A7A-B4B84008BC36}"/>
                        </a:ext>
                      </a:extLst>
                    </p:cNvPr>
                    <p:cNvGrpSpPr/>
                    <p:nvPr/>
                  </p:nvGrpSpPr>
                  <p:grpSpPr>
                    <a:xfrm>
                      <a:off x="798287" y="1799772"/>
                      <a:ext cx="2075542" cy="743224"/>
                      <a:chOff x="798287" y="1799772"/>
                      <a:chExt cx="2075542" cy="743224"/>
                    </a:xfrm>
                  </p:grpSpPr>
                  <p:sp>
                    <p:nvSpPr>
                      <p:cNvPr id="102" name="Rectangle: Rounded Corners 101">
                        <a:extLst>
                          <a:ext uri="{FF2B5EF4-FFF2-40B4-BE49-F238E27FC236}">
                            <a16:creationId xmlns:a16="http://schemas.microsoft.com/office/drawing/2014/main" id="{45A42794-CF81-27E3-8485-A5759F4D042D}"/>
                          </a:ext>
                        </a:extLst>
                      </p:cNvPr>
                      <p:cNvSpPr/>
                      <p:nvPr/>
                    </p:nvSpPr>
                    <p:spPr>
                      <a:xfrm>
                        <a:off x="798287" y="1799772"/>
                        <a:ext cx="449035" cy="435428"/>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03" name="TextBox 102">
                        <a:extLst>
                          <a:ext uri="{FF2B5EF4-FFF2-40B4-BE49-F238E27FC236}">
                            <a16:creationId xmlns:a16="http://schemas.microsoft.com/office/drawing/2014/main" id="{AFE80EAA-CE8A-55CA-A780-5488DFB348BA}"/>
                          </a:ext>
                        </a:extLst>
                      </p:cNvPr>
                      <p:cNvSpPr txBox="1"/>
                      <p:nvPr/>
                    </p:nvSpPr>
                    <p:spPr>
                      <a:xfrm>
                        <a:off x="1393371" y="1828800"/>
                        <a:ext cx="1480458" cy="714196"/>
                      </a:xfrm>
                      <a:prstGeom prst="rect">
                        <a:avLst/>
                      </a:prstGeom>
                      <a:noFill/>
                    </p:spPr>
                    <p:txBody>
                      <a:bodyPr wrap="square" rtlCol="0">
                        <a:spAutoFit/>
                      </a:bodyPr>
                      <a:lstStyle/>
                      <a:p>
                        <a:pPr lvl="0">
                          <a:defRPr/>
                        </a:pPr>
                        <a:r>
                          <a:rPr lang="en-US" sz="1200" dirty="0" err="1">
                            <a:solidFill>
                              <a:prstClr val="black"/>
                            </a:solidFill>
                            <a:latin typeface="Segoe UI" panose="020B0502040204020203" pitchFamily="34" charset="0"/>
                            <a:cs typeface="Segoe UI" panose="020B0502040204020203" pitchFamily="34" charset="0"/>
                          </a:rPr>
                          <a:t>Ingresar</a:t>
                        </a:r>
                        <a:r>
                          <a:rPr lang="en-US" sz="1200" dirty="0">
                            <a:solidFill>
                              <a:prstClr val="black"/>
                            </a:solidFill>
                            <a:latin typeface="Segoe UI" panose="020B0502040204020203" pitchFamily="34" charset="0"/>
                            <a:cs typeface="Segoe UI" panose="020B0502040204020203" pitchFamily="34" charset="0"/>
                          </a:rPr>
                          <a:t> </a:t>
                        </a:r>
                        <a:r>
                          <a:rPr lang="en-US" sz="1200" dirty="0" err="1">
                            <a:solidFill>
                              <a:prstClr val="black"/>
                            </a:solidFill>
                            <a:latin typeface="Segoe UI" panose="020B0502040204020203" pitchFamily="34" charset="0"/>
                            <a:cs typeface="Segoe UI" panose="020B0502040204020203" pitchFamily="34" charset="0"/>
                          </a:rPr>
                          <a:t>datos</a:t>
                        </a:r>
                        <a:r>
                          <a:rPr lang="en-US" sz="1200" dirty="0">
                            <a:solidFill>
                              <a:prstClr val="black"/>
                            </a:solidFill>
                            <a:latin typeface="Segoe UI" panose="020B0502040204020203" pitchFamily="34" charset="0"/>
                            <a:cs typeface="Segoe UI" panose="020B0502040204020203" pitchFamily="34" charset="0"/>
                          </a:rPr>
                          <a:t> </a:t>
                        </a:r>
                        <a:r>
                          <a:rPr lang="en-US" sz="1200" dirty="0" err="1">
                            <a:solidFill>
                              <a:prstClr val="black"/>
                            </a:solidFill>
                            <a:latin typeface="Segoe UI" panose="020B0502040204020203" pitchFamily="34" charset="0"/>
                            <a:cs typeface="Segoe UI" panose="020B0502040204020203" pitchFamily="34" charset="0"/>
                          </a:rPr>
                          <a:t>en</a:t>
                        </a:r>
                        <a:r>
                          <a:rPr lang="en-US" sz="1200" dirty="0">
                            <a:solidFill>
                              <a:prstClr val="black"/>
                            </a:solidFill>
                            <a:latin typeface="Segoe UI" panose="020B0502040204020203" pitchFamily="34" charset="0"/>
                            <a:cs typeface="Segoe UI" panose="020B0502040204020203" pitchFamily="34" charset="0"/>
                          </a:rPr>
                          <a:t> la </a:t>
                        </a:r>
                        <a:r>
                          <a:rPr lang="en-US" sz="1200" dirty="0" err="1">
                            <a:solidFill>
                              <a:prstClr val="black"/>
                            </a:solidFill>
                            <a:latin typeface="Segoe UI" panose="020B0502040204020203" pitchFamily="34" charset="0"/>
                            <a:cs typeface="Segoe UI" panose="020B0502040204020203" pitchFamily="34" charset="0"/>
                          </a:rPr>
                          <a:t>herramienta</a:t>
                        </a:r>
                        <a:r>
                          <a:rPr lang="en-US" sz="1200" dirty="0">
                            <a:solidFill>
                              <a:prstClr val="black"/>
                            </a:solidFill>
                            <a:latin typeface="Segoe UI" panose="020B0502040204020203" pitchFamily="34" charset="0"/>
                            <a:cs typeface="Segoe UI" panose="020B0502040204020203" pitchFamily="34" charset="0"/>
                          </a:rPr>
                          <a:t> de </a:t>
                        </a:r>
                        <a:r>
                          <a:rPr lang="en-US" sz="1200" dirty="0" err="1">
                            <a:solidFill>
                              <a:prstClr val="black"/>
                            </a:solidFill>
                            <a:latin typeface="Segoe UI" panose="020B0502040204020203" pitchFamily="34" charset="0"/>
                            <a:cs typeface="Segoe UI" panose="020B0502040204020203" pitchFamily="34" charset="0"/>
                          </a:rPr>
                          <a:t>reporte</a:t>
                        </a:r>
                        <a:r>
                          <a:rPr lang="en-US" sz="1200" dirty="0">
                            <a:solidFill>
                              <a:prstClr val="black"/>
                            </a:solidFill>
                            <a:latin typeface="Segoe UI" panose="020B0502040204020203" pitchFamily="34" charset="0"/>
                            <a:cs typeface="Segoe UI" panose="020B0502040204020203" pitchFamily="34" charset="0"/>
                          </a:rPr>
                          <a:t> </a:t>
                        </a:r>
                        <a:r>
                          <a:rPr lang="en-US" sz="1200" dirty="0" err="1">
                            <a:solidFill>
                              <a:prstClr val="black"/>
                            </a:solidFill>
                            <a:latin typeface="Segoe UI" panose="020B0502040204020203" pitchFamily="34" charset="0"/>
                            <a:cs typeface="Segoe UI" panose="020B0502040204020203" pitchFamily="34" charset="0"/>
                          </a:rPr>
                          <a:t>en</a:t>
                        </a:r>
                        <a:r>
                          <a:rPr lang="en-US" sz="1200" dirty="0">
                            <a:solidFill>
                              <a:prstClr val="black"/>
                            </a:solidFill>
                            <a:latin typeface="Segoe UI" panose="020B0502040204020203" pitchFamily="34" charset="0"/>
                            <a:cs typeface="Segoe UI" panose="020B0502040204020203" pitchFamily="34" charset="0"/>
                          </a:rPr>
                          <a:t> </a:t>
                        </a:r>
                        <a:r>
                          <a:rPr lang="en-US" sz="1200" dirty="0" err="1">
                            <a:solidFill>
                              <a:prstClr val="black"/>
                            </a:solidFill>
                            <a:latin typeface="Segoe UI" panose="020B0502040204020203" pitchFamily="34" charset="0"/>
                            <a:cs typeface="Segoe UI" panose="020B0502040204020203" pitchFamily="34" charset="0"/>
                          </a:rPr>
                          <a:t>línea</a:t>
                        </a:r>
                        <a:endParaRPr kumimoji="0" lang="en-IN"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pic>
                  <p:nvPicPr>
                    <p:cNvPr id="101" name="Picture 2" descr="Tick icon PNG and SVG Vector Free Download">
                      <a:extLst>
                        <a:ext uri="{FF2B5EF4-FFF2-40B4-BE49-F238E27FC236}">
                          <a16:creationId xmlns:a16="http://schemas.microsoft.com/office/drawing/2014/main" id="{750A6231-0F7F-40E7-FC8F-96324265094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52741" y="1856632"/>
                      <a:ext cx="363459" cy="3248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5" name="Group 84">
                    <a:extLst>
                      <a:ext uri="{FF2B5EF4-FFF2-40B4-BE49-F238E27FC236}">
                        <a16:creationId xmlns:a16="http://schemas.microsoft.com/office/drawing/2014/main" id="{D4594B49-10BF-452B-0592-3B1BE73007BE}"/>
                      </a:ext>
                    </a:extLst>
                  </p:cNvPr>
                  <p:cNvGrpSpPr/>
                  <p:nvPr/>
                </p:nvGrpSpPr>
                <p:grpSpPr>
                  <a:xfrm>
                    <a:off x="798287" y="3981777"/>
                    <a:ext cx="2075542" cy="743224"/>
                    <a:chOff x="798287" y="1799772"/>
                    <a:chExt cx="2075542" cy="743224"/>
                  </a:xfrm>
                </p:grpSpPr>
                <p:grpSp>
                  <p:nvGrpSpPr>
                    <p:cNvPr id="96" name="Group 95">
                      <a:extLst>
                        <a:ext uri="{FF2B5EF4-FFF2-40B4-BE49-F238E27FC236}">
                          <a16:creationId xmlns:a16="http://schemas.microsoft.com/office/drawing/2014/main" id="{9FBE315D-3B8D-665D-C051-8DF1BC15047A}"/>
                        </a:ext>
                      </a:extLst>
                    </p:cNvPr>
                    <p:cNvGrpSpPr/>
                    <p:nvPr/>
                  </p:nvGrpSpPr>
                  <p:grpSpPr>
                    <a:xfrm>
                      <a:off x="798287" y="1799772"/>
                      <a:ext cx="2075542" cy="743224"/>
                      <a:chOff x="798287" y="1799772"/>
                      <a:chExt cx="2075542" cy="743224"/>
                    </a:xfrm>
                  </p:grpSpPr>
                  <p:sp>
                    <p:nvSpPr>
                      <p:cNvPr id="98" name="Rectangle: Rounded Corners 97">
                        <a:extLst>
                          <a:ext uri="{FF2B5EF4-FFF2-40B4-BE49-F238E27FC236}">
                            <a16:creationId xmlns:a16="http://schemas.microsoft.com/office/drawing/2014/main" id="{D7C5EF88-74D5-118E-CC90-30018A5FCAAF}"/>
                          </a:ext>
                        </a:extLst>
                      </p:cNvPr>
                      <p:cNvSpPr/>
                      <p:nvPr/>
                    </p:nvSpPr>
                    <p:spPr>
                      <a:xfrm>
                        <a:off x="798287" y="1799772"/>
                        <a:ext cx="449035" cy="435428"/>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99" name="TextBox 98">
                        <a:extLst>
                          <a:ext uri="{FF2B5EF4-FFF2-40B4-BE49-F238E27FC236}">
                            <a16:creationId xmlns:a16="http://schemas.microsoft.com/office/drawing/2014/main" id="{543693D6-BBD9-6C17-89C7-5C0AF262B5E7}"/>
                          </a:ext>
                        </a:extLst>
                      </p:cNvPr>
                      <p:cNvSpPr txBox="1"/>
                      <p:nvPr/>
                    </p:nvSpPr>
                    <p:spPr>
                      <a:xfrm>
                        <a:off x="1393371" y="1828800"/>
                        <a:ext cx="1480458" cy="7141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Convocar</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consulta </a:t>
                        </a: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nacional</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multisectorial</a:t>
                        </a:r>
                        <a:endParaRPr kumimoji="0" lang="en-IN"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pic>
                  <p:nvPicPr>
                    <p:cNvPr id="97" name="Picture 2" descr="Tick icon PNG and SVG Vector Free Download">
                      <a:extLst>
                        <a:ext uri="{FF2B5EF4-FFF2-40B4-BE49-F238E27FC236}">
                          <a16:creationId xmlns:a16="http://schemas.microsoft.com/office/drawing/2014/main" id="{0362861E-B8F9-2AD6-E71C-FD7F6F6D170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52741" y="1856632"/>
                      <a:ext cx="363459" cy="3248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6" name="Group 85">
                    <a:extLst>
                      <a:ext uri="{FF2B5EF4-FFF2-40B4-BE49-F238E27FC236}">
                        <a16:creationId xmlns:a16="http://schemas.microsoft.com/office/drawing/2014/main" id="{6480B093-C7CA-A46D-5997-E813F45A750E}"/>
                      </a:ext>
                    </a:extLst>
                  </p:cNvPr>
                  <p:cNvGrpSpPr/>
                  <p:nvPr/>
                </p:nvGrpSpPr>
                <p:grpSpPr>
                  <a:xfrm>
                    <a:off x="798287" y="4709112"/>
                    <a:ext cx="2075542" cy="947280"/>
                    <a:chOff x="798287" y="1799772"/>
                    <a:chExt cx="2075542" cy="947280"/>
                  </a:xfrm>
                </p:grpSpPr>
                <p:grpSp>
                  <p:nvGrpSpPr>
                    <p:cNvPr id="92" name="Group 91">
                      <a:extLst>
                        <a:ext uri="{FF2B5EF4-FFF2-40B4-BE49-F238E27FC236}">
                          <a16:creationId xmlns:a16="http://schemas.microsoft.com/office/drawing/2014/main" id="{D6A576E0-848B-D873-9BF2-A28B45116537}"/>
                        </a:ext>
                      </a:extLst>
                    </p:cNvPr>
                    <p:cNvGrpSpPr/>
                    <p:nvPr/>
                  </p:nvGrpSpPr>
                  <p:grpSpPr>
                    <a:xfrm>
                      <a:off x="798287" y="1799772"/>
                      <a:ext cx="2075542" cy="947280"/>
                      <a:chOff x="798287" y="1799772"/>
                      <a:chExt cx="2075542" cy="947280"/>
                    </a:xfrm>
                  </p:grpSpPr>
                  <p:sp>
                    <p:nvSpPr>
                      <p:cNvPr id="94" name="Rectangle: Rounded Corners 93">
                        <a:extLst>
                          <a:ext uri="{FF2B5EF4-FFF2-40B4-BE49-F238E27FC236}">
                            <a16:creationId xmlns:a16="http://schemas.microsoft.com/office/drawing/2014/main" id="{356DDE07-FF4E-3ED8-D6D0-B32CFEFC9E83}"/>
                          </a:ext>
                        </a:extLst>
                      </p:cNvPr>
                      <p:cNvSpPr/>
                      <p:nvPr/>
                    </p:nvSpPr>
                    <p:spPr>
                      <a:xfrm>
                        <a:off x="798287" y="1799772"/>
                        <a:ext cx="449035" cy="435428"/>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95" name="TextBox 94">
                        <a:extLst>
                          <a:ext uri="{FF2B5EF4-FFF2-40B4-BE49-F238E27FC236}">
                            <a16:creationId xmlns:a16="http://schemas.microsoft.com/office/drawing/2014/main" id="{CF660276-9EB8-710F-27EC-E465CE8013ED}"/>
                          </a:ext>
                        </a:extLst>
                      </p:cNvPr>
                      <p:cNvSpPr txBox="1"/>
                      <p:nvPr/>
                    </p:nvSpPr>
                    <p:spPr>
                      <a:xfrm>
                        <a:off x="1393371" y="1828800"/>
                        <a:ext cx="1480458" cy="918252"/>
                      </a:xfrm>
                      <a:prstGeom prst="rect">
                        <a:avLst/>
                      </a:prstGeom>
                      <a:noFill/>
                    </p:spPr>
                    <p:txBody>
                      <a:bodyPr wrap="square" rtlCol="0">
                        <a:spAutoFit/>
                      </a:bodyPr>
                      <a:lstStyle/>
                      <a:p>
                        <a:pPr lvl="0">
                          <a:defRPr/>
                        </a:pPr>
                        <a:r>
                          <a:rPr lang="en-US" sz="1200" dirty="0" err="1">
                            <a:solidFill>
                              <a:prstClr val="black"/>
                            </a:solidFill>
                            <a:latin typeface="Segoe UI" panose="020B0502040204020203" pitchFamily="34" charset="0"/>
                            <a:cs typeface="Segoe UI" panose="020B0502040204020203" pitchFamily="34" charset="0"/>
                          </a:rPr>
                          <a:t>Ingresar</a:t>
                        </a:r>
                        <a:r>
                          <a:rPr lang="en-US" sz="1200" dirty="0">
                            <a:solidFill>
                              <a:prstClr val="black"/>
                            </a:solidFill>
                            <a:latin typeface="Segoe UI" panose="020B0502040204020203" pitchFamily="34" charset="0"/>
                            <a:cs typeface="Segoe UI" panose="020B0502040204020203" pitchFamily="34" charset="0"/>
                          </a:rPr>
                          <a:t> </a:t>
                        </a:r>
                        <a:r>
                          <a:rPr lang="en-US" sz="1200" dirty="0" err="1">
                            <a:solidFill>
                              <a:prstClr val="black"/>
                            </a:solidFill>
                            <a:latin typeface="Segoe UI" panose="020B0502040204020203" pitchFamily="34" charset="0"/>
                            <a:cs typeface="Segoe UI" panose="020B0502040204020203" pitchFamily="34" charset="0"/>
                          </a:rPr>
                          <a:t>resumenes</a:t>
                        </a:r>
                        <a:r>
                          <a:rPr lang="en-US" sz="1200" dirty="0">
                            <a:solidFill>
                              <a:prstClr val="black"/>
                            </a:solidFill>
                            <a:latin typeface="Segoe UI" panose="020B0502040204020203" pitchFamily="34" charset="0"/>
                            <a:cs typeface="Segoe UI" panose="020B0502040204020203" pitchFamily="34" charset="0"/>
                          </a:rPr>
                          <a:t> </a:t>
                        </a:r>
                        <a:r>
                          <a:rPr lang="en-US" sz="1200" dirty="0" err="1">
                            <a:solidFill>
                              <a:prstClr val="black"/>
                            </a:solidFill>
                            <a:latin typeface="Segoe UI" panose="020B0502040204020203" pitchFamily="34" charset="0"/>
                            <a:cs typeface="Segoe UI" panose="020B0502040204020203" pitchFamily="34" charset="0"/>
                          </a:rPr>
                          <a:t>narrativos</a:t>
                        </a:r>
                        <a:r>
                          <a:rPr lang="en-US" sz="1200" dirty="0">
                            <a:solidFill>
                              <a:prstClr val="black"/>
                            </a:solidFill>
                            <a:latin typeface="Segoe UI" panose="020B0502040204020203" pitchFamily="34" charset="0"/>
                            <a:cs typeface="Segoe UI" panose="020B0502040204020203" pitchFamily="34" charset="0"/>
                          </a:rPr>
                          <a:t> </a:t>
                        </a:r>
                        <a:r>
                          <a:rPr lang="en-US" sz="1200" dirty="0" err="1">
                            <a:solidFill>
                              <a:prstClr val="black"/>
                            </a:solidFill>
                            <a:latin typeface="Segoe UI" panose="020B0502040204020203" pitchFamily="34" charset="0"/>
                            <a:cs typeface="Segoe UI" panose="020B0502040204020203" pitchFamily="34" charset="0"/>
                          </a:rPr>
                          <a:t>en</a:t>
                        </a:r>
                        <a:r>
                          <a:rPr lang="en-US" sz="1200" dirty="0">
                            <a:solidFill>
                              <a:prstClr val="black"/>
                            </a:solidFill>
                            <a:latin typeface="Segoe UI" panose="020B0502040204020203" pitchFamily="34" charset="0"/>
                            <a:cs typeface="Segoe UI" panose="020B0502040204020203" pitchFamily="34" charset="0"/>
                          </a:rPr>
                          <a:t> la </a:t>
                        </a:r>
                        <a:r>
                          <a:rPr lang="en-US" sz="1200" dirty="0" err="1">
                            <a:solidFill>
                              <a:prstClr val="black"/>
                            </a:solidFill>
                            <a:latin typeface="Segoe UI" panose="020B0502040204020203" pitchFamily="34" charset="0"/>
                            <a:cs typeface="Segoe UI" panose="020B0502040204020203" pitchFamily="34" charset="0"/>
                          </a:rPr>
                          <a:t>herramienta</a:t>
                        </a:r>
                        <a:r>
                          <a:rPr lang="en-US" sz="1200" dirty="0">
                            <a:solidFill>
                              <a:prstClr val="black"/>
                            </a:solidFill>
                            <a:latin typeface="Segoe UI" panose="020B0502040204020203" pitchFamily="34" charset="0"/>
                            <a:cs typeface="Segoe UI" panose="020B0502040204020203" pitchFamily="34" charset="0"/>
                          </a:rPr>
                          <a:t> de </a:t>
                        </a:r>
                        <a:r>
                          <a:rPr lang="en-US" sz="1200" dirty="0" err="1">
                            <a:solidFill>
                              <a:prstClr val="black"/>
                            </a:solidFill>
                            <a:latin typeface="Segoe UI" panose="020B0502040204020203" pitchFamily="34" charset="0"/>
                            <a:cs typeface="Segoe UI" panose="020B0502040204020203" pitchFamily="34" charset="0"/>
                          </a:rPr>
                          <a:t>reporte</a:t>
                        </a:r>
                        <a:r>
                          <a:rPr lang="en-US" sz="1200" dirty="0">
                            <a:solidFill>
                              <a:prstClr val="black"/>
                            </a:solidFill>
                            <a:latin typeface="Segoe UI" panose="020B0502040204020203" pitchFamily="34" charset="0"/>
                            <a:cs typeface="Segoe UI" panose="020B0502040204020203" pitchFamily="34" charset="0"/>
                          </a:rPr>
                          <a:t> </a:t>
                        </a:r>
                        <a:r>
                          <a:rPr lang="en-US" sz="1200" dirty="0" err="1">
                            <a:solidFill>
                              <a:prstClr val="black"/>
                            </a:solidFill>
                            <a:latin typeface="Segoe UI" panose="020B0502040204020203" pitchFamily="34" charset="0"/>
                            <a:cs typeface="Segoe UI" panose="020B0502040204020203" pitchFamily="34" charset="0"/>
                          </a:rPr>
                          <a:t>en</a:t>
                        </a:r>
                        <a:r>
                          <a:rPr lang="en-US" sz="1200" dirty="0">
                            <a:solidFill>
                              <a:prstClr val="black"/>
                            </a:solidFill>
                            <a:latin typeface="Segoe UI" panose="020B0502040204020203" pitchFamily="34" charset="0"/>
                            <a:cs typeface="Segoe UI" panose="020B0502040204020203" pitchFamily="34" charset="0"/>
                          </a:rPr>
                          <a:t> </a:t>
                        </a:r>
                        <a:r>
                          <a:rPr lang="en-US" sz="1200" dirty="0" err="1">
                            <a:solidFill>
                              <a:prstClr val="black"/>
                            </a:solidFill>
                            <a:latin typeface="Segoe UI" panose="020B0502040204020203" pitchFamily="34" charset="0"/>
                            <a:cs typeface="Segoe UI" panose="020B0502040204020203" pitchFamily="34" charset="0"/>
                          </a:rPr>
                          <a:t>línea</a:t>
                        </a:r>
                        <a:endParaRPr kumimoji="0" lang="en-IN"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pic>
                  <p:nvPicPr>
                    <p:cNvPr id="93" name="Picture 2" descr="Tick icon PNG and SVG Vector Free Download">
                      <a:extLst>
                        <a:ext uri="{FF2B5EF4-FFF2-40B4-BE49-F238E27FC236}">
                          <a16:creationId xmlns:a16="http://schemas.microsoft.com/office/drawing/2014/main" id="{79D03042-80FE-613D-CB3F-BCB78363C58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52741" y="1856632"/>
                      <a:ext cx="363459" cy="3248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7" name="Group 86">
                    <a:extLst>
                      <a:ext uri="{FF2B5EF4-FFF2-40B4-BE49-F238E27FC236}">
                        <a16:creationId xmlns:a16="http://schemas.microsoft.com/office/drawing/2014/main" id="{300D3B1E-92EC-B74D-36D6-E05840478E2A}"/>
                      </a:ext>
                    </a:extLst>
                  </p:cNvPr>
                  <p:cNvGrpSpPr/>
                  <p:nvPr/>
                </p:nvGrpSpPr>
                <p:grpSpPr>
                  <a:xfrm>
                    <a:off x="798287" y="5607695"/>
                    <a:ext cx="2075542" cy="435428"/>
                    <a:chOff x="798287" y="1971022"/>
                    <a:chExt cx="2075542" cy="435428"/>
                  </a:xfrm>
                </p:grpSpPr>
                <p:grpSp>
                  <p:nvGrpSpPr>
                    <p:cNvPr id="88" name="Group 87">
                      <a:extLst>
                        <a:ext uri="{FF2B5EF4-FFF2-40B4-BE49-F238E27FC236}">
                          <a16:creationId xmlns:a16="http://schemas.microsoft.com/office/drawing/2014/main" id="{CA3E5335-770A-B944-F5F9-0C6D7DBAA69E}"/>
                        </a:ext>
                      </a:extLst>
                    </p:cNvPr>
                    <p:cNvGrpSpPr/>
                    <p:nvPr/>
                  </p:nvGrpSpPr>
                  <p:grpSpPr>
                    <a:xfrm>
                      <a:off x="798287" y="1971022"/>
                      <a:ext cx="2075542" cy="435428"/>
                      <a:chOff x="798287" y="1971022"/>
                      <a:chExt cx="2075542" cy="435428"/>
                    </a:xfrm>
                  </p:grpSpPr>
                  <p:sp>
                    <p:nvSpPr>
                      <p:cNvPr id="90" name="Rectangle: Rounded Corners 89">
                        <a:extLst>
                          <a:ext uri="{FF2B5EF4-FFF2-40B4-BE49-F238E27FC236}">
                            <a16:creationId xmlns:a16="http://schemas.microsoft.com/office/drawing/2014/main" id="{19F013EF-5985-380A-23BE-6B67FAA33903}"/>
                          </a:ext>
                        </a:extLst>
                      </p:cNvPr>
                      <p:cNvSpPr/>
                      <p:nvPr/>
                    </p:nvSpPr>
                    <p:spPr>
                      <a:xfrm>
                        <a:off x="798287" y="1971022"/>
                        <a:ext cx="449035" cy="435428"/>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91" name="TextBox 90">
                        <a:extLst>
                          <a:ext uri="{FF2B5EF4-FFF2-40B4-BE49-F238E27FC236}">
                            <a16:creationId xmlns:a16="http://schemas.microsoft.com/office/drawing/2014/main" id="{862CFFEE-C676-BEEA-E05F-5D90FB204878}"/>
                          </a:ext>
                        </a:extLst>
                      </p:cNvPr>
                      <p:cNvSpPr txBox="1"/>
                      <p:nvPr/>
                    </p:nvSpPr>
                    <p:spPr>
                      <a:xfrm>
                        <a:off x="1393371" y="2034302"/>
                        <a:ext cx="1480458" cy="3060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Enviar</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reporte</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GAM</a:t>
                        </a:r>
                        <a:endParaRPr kumimoji="0" lang="en-IN"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pic>
                  <p:nvPicPr>
                    <p:cNvPr id="89" name="Picture 2" descr="Tick icon PNG and SVG Vector Free Download">
                      <a:extLst>
                        <a:ext uri="{FF2B5EF4-FFF2-40B4-BE49-F238E27FC236}">
                          <a16:creationId xmlns:a16="http://schemas.microsoft.com/office/drawing/2014/main" id="{763E1D46-07E0-53A9-7875-6E2228F7143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52741" y="2062138"/>
                      <a:ext cx="363459" cy="324812"/>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78" name="TextBox 77">
                <a:extLst>
                  <a:ext uri="{FF2B5EF4-FFF2-40B4-BE49-F238E27FC236}">
                    <a16:creationId xmlns:a16="http://schemas.microsoft.com/office/drawing/2014/main" id="{1042AD03-D109-1734-8787-D6DB7F7816EC}"/>
                  </a:ext>
                </a:extLst>
              </p:cNvPr>
              <p:cNvSpPr txBox="1"/>
              <p:nvPr/>
            </p:nvSpPr>
            <p:spPr>
              <a:xfrm rot="16200000">
                <a:off x="-160563" y="3898628"/>
                <a:ext cx="1857830" cy="2693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Phase 2</a:t>
                </a:r>
                <a:endParaRPr kumimoji="0" lang="en-IN" sz="12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grpSp>
          <p:nvGrpSpPr>
            <p:cNvPr id="5" name="Group 4">
              <a:extLst>
                <a:ext uri="{FF2B5EF4-FFF2-40B4-BE49-F238E27FC236}">
                  <a16:creationId xmlns:a16="http://schemas.microsoft.com/office/drawing/2014/main" id="{10FA7EEB-156C-7240-60F3-D96AEA5414D7}"/>
                </a:ext>
              </a:extLst>
            </p:cNvPr>
            <p:cNvGrpSpPr/>
            <p:nvPr/>
          </p:nvGrpSpPr>
          <p:grpSpPr>
            <a:xfrm>
              <a:off x="6932991" y="1651341"/>
              <a:ext cx="2931886" cy="4763973"/>
              <a:chOff x="464457" y="1651341"/>
              <a:chExt cx="2931886" cy="4763973"/>
            </a:xfrm>
          </p:grpSpPr>
          <p:grpSp>
            <p:nvGrpSpPr>
              <p:cNvPr id="42" name="Group 41">
                <a:extLst>
                  <a:ext uri="{FF2B5EF4-FFF2-40B4-BE49-F238E27FC236}">
                    <a16:creationId xmlns:a16="http://schemas.microsoft.com/office/drawing/2014/main" id="{1791232F-C818-CE3A-0F7E-D647BC6F6519}"/>
                  </a:ext>
                </a:extLst>
              </p:cNvPr>
              <p:cNvGrpSpPr/>
              <p:nvPr/>
            </p:nvGrpSpPr>
            <p:grpSpPr>
              <a:xfrm>
                <a:off x="464457" y="1651341"/>
                <a:ext cx="2931886" cy="4763973"/>
                <a:chOff x="87086" y="1651341"/>
                <a:chExt cx="2931886" cy="4763973"/>
              </a:xfrm>
            </p:grpSpPr>
            <p:sp>
              <p:nvSpPr>
                <p:cNvPr id="44" name="Rectangle 43">
                  <a:extLst>
                    <a:ext uri="{FF2B5EF4-FFF2-40B4-BE49-F238E27FC236}">
                      <a16:creationId xmlns:a16="http://schemas.microsoft.com/office/drawing/2014/main" id="{C156B866-19DC-80C2-B255-EE1CF922BE39}"/>
                    </a:ext>
                  </a:extLst>
                </p:cNvPr>
                <p:cNvSpPr/>
                <p:nvPr/>
              </p:nvSpPr>
              <p:spPr>
                <a:xfrm>
                  <a:off x="682172" y="1651341"/>
                  <a:ext cx="2336800" cy="47639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5" name="Rectangle: Top Corners Rounded 44">
                  <a:extLst>
                    <a:ext uri="{FF2B5EF4-FFF2-40B4-BE49-F238E27FC236}">
                      <a16:creationId xmlns:a16="http://schemas.microsoft.com/office/drawing/2014/main" id="{36ED9AFD-0AB4-D092-F096-FDE775D07F2A}"/>
                    </a:ext>
                  </a:extLst>
                </p:cNvPr>
                <p:cNvSpPr/>
                <p:nvPr/>
              </p:nvSpPr>
              <p:spPr>
                <a:xfrm rot="16200000">
                  <a:off x="-1035282" y="3735784"/>
                  <a:ext cx="2839822" cy="595086"/>
                </a:xfrm>
                <a:prstGeom prst="round2Same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nvGrpSpPr>
                <p:cNvPr id="46" name="Group 45">
                  <a:extLst>
                    <a:ext uri="{FF2B5EF4-FFF2-40B4-BE49-F238E27FC236}">
                      <a16:creationId xmlns:a16="http://schemas.microsoft.com/office/drawing/2014/main" id="{1FEADB8C-0A84-2D93-F18C-BAB2B93E883E}"/>
                    </a:ext>
                  </a:extLst>
                </p:cNvPr>
                <p:cNvGrpSpPr/>
                <p:nvPr/>
              </p:nvGrpSpPr>
              <p:grpSpPr>
                <a:xfrm>
                  <a:off x="798287" y="1997277"/>
                  <a:ext cx="2075542" cy="1890098"/>
                  <a:chOff x="798287" y="1799772"/>
                  <a:chExt cx="2075542" cy="1890098"/>
                </a:xfrm>
              </p:grpSpPr>
              <p:grpSp>
                <p:nvGrpSpPr>
                  <p:cNvPr id="47" name="Group 46">
                    <a:extLst>
                      <a:ext uri="{FF2B5EF4-FFF2-40B4-BE49-F238E27FC236}">
                        <a16:creationId xmlns:a16="http://schemas.microsoft.com/office/drawing/2014/main" id="{EDB511EB-C055-CFDA-971E-BB47C0464496}"/>
                      </a:ext>
                    </a:extLst>
                  </p:cNvPr>
                  <p:cNvGrpSpPr/>
                  <p:nvPr/>
                </p:nvGrpSpPr>
                <p:grpSpPr>
                  <a:xfrm>
                    <a:off x="798287" y="1799772"/>
                    <a:ext cx="2075542" cy="947280"/>
                    <a:chOff x="798287" y="1799772"/>
                    <a:chExt cx="2075542" cy="947280"/>
                  </a:xfrm>
                </p:grpSpPr>
                <p:grpSp>
                  <p:nvGrpSpPr>
                    <p:cNvPr id="73" name="Group 72">
                      <a:extLst>
                        <a:ext uri="{FF2B5EF4-FFF2-40B4-BE49-F238E27FC236}">
                          <a16:creationId xmlns:a16="http://schemas.microsoft.com/office/drawing/2014/main" id="{3DA48CBE-EDCF-7D92-5202-9B1DE4BE2F34}"/>
                        </a:ext>
                      </a:extLst>
                    </p:cNvPr>
                    <p:cNvGrpSpPr/>
                    <p:nvPr/>
                  </p:nvGrpSpPr>
                  <p:grpSpPr>
                    <a:xfrm>
                      <a:off x="798287" y="1799772"/>
                      <a:ext cx="2075542" cy="947280"/>
                      <a:chOff x="798287" y="1799772"/>
                      <a:chExt cx="2075542" cy="947280"/>
                    </a:xfrm>
                  </p:grpSpPr>
                  <p:sp>
                    <p:nvSpPr>
                      <p:cNvPr id="75" name="Rectangle: Rounded Corners 74">
                        <a:extLst>
                          <a:ext uri="{FF2B5EF4-FFF2-40B4-BE49-F238E27FC236}">
                            <a16:creationId xmlns:a16="http://schemas.microsoft.com/office/drawing/2014/main" id="{15CC9D22-A35B-ECBA-0234-EF41488A3D14}"/>
                          </a:ext>
                        </a:extLst>
                      </p:cNvPr>
                      <p:cNvSpPr/>
                      <p:nvPr/>
                    </p:nvSpPr>
                    <p:spPr>
                      <a:xfrm>
                        <a:off x="798287" y="1799772"/>
                        <a:ext cx="449035" cy="435428"/>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76" name="TextBox 75">
                        <a:extLst>
                          <a:ext uri="{FF2B5EF4-FFF2-40B4-BE49-F238E27FC236}">
                            <a16:creationId xmlns:a16="http://schemas.microsoft.com/office/drawing/2014/main" id="{15932454-7CAC-7D07-ADEF-54A145F31037}"/>
                          </a:ext>
                        </a:extLst>
                      </p:cNvPr>
                      <p:cNvSpPr txBox="1"/>
                      <p:nvPr/>
                    </p:nvSpPr>
                    <p:spPr>
                      <a:xfrm>
                        <a:off x="1393371" y="1828800"/>
                        <a:ext cx="1480458" cy="918252"/>
                      </a:xfrm>
                      <a:prstGeom prst="rect">
                        <a:avLst/>
                      </a:prstGeom>
                      <a:noFill/>
                    </p:spPr>
                    <p:txBody>
                      <a:bodyPr wrap="square" rtlCol="0">
                        <a:spAutoFit/>
                      </a:bodyPr>
                      <a:lstStyle/>
                      <a:p>
                        <a:pPr lvl="0">
                          <a:defRPr/>
                        </a:pP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Revisar</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preguntas</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recibidas</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en</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la </a:t>
                        </a: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herramienta</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de </a:t>
                        </a: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reporte</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en</a:t>
                        </a:r>
                        <a:r>
                          <a:rPr lang="en-US" sz="1200" dirty="0">
                            <a:solidFill>
                              <a:prstClr val="black"/>
                            </a:solidFill>
                            <a:latin typeface="Segoe UI" panose="020B0502040204020203" pitchFamily="34" charset="0"/>
                            <a:cs typeface="Segoe UI" panose="020B0502040204020203" pitchFamily="34" charset="0"/>
                          </a:rPr>
                          <a:t> </a:t>
                        </a:r>
                        <a:r>
                          <a:rPr lang="en-US" sz="1200" dirty="0" err="1">
                            <a:solidFill>
                              <a:prstClr val="black"/>
                            </a:solidFill>
                            <a:latin typeface="Segoe UI" panose="020B0502040204020203" pitchFamily="34" charset="0"/>
                            <a:cs typeface="Segoe UI" panose="020B0502040204020203" pitchFamily="34" charset="0"/>
                          </a:rPr>
                          <a:t>línea</a:t>
                        </a:r>
                        <a:endParaRPr kumimoji="0" lang="en-IN"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pic>
                  <p:nvPicPr>
                    <p:cNvPr id="74" name="Picture 2" descr="Tick icon PNG and SVG Vector Free Download">
                      <a:extLst>
                        <a:ext uri="{FF2B5EF4-FFF2-40B4-BE49-F238E27FC236}">
                          <a16:creationId xmlns:a16="http://schemas.microsoft.com/office/drawing/2014/main" id="{9E3DA76B-DB0A-4526-0BCD-79DA278912A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52741" y="1856632"/>
                      <a:ext cx="363459" cy="3248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47">
                    <a:extLst>
                      <a:ext uri="{FF2B5EF4-FFF2-40B4-BE49-F238E27FC236}">
                        <a16:creationId xmlns:a16="http://schemas.microsoft.com/office/drawing/2014/main" id="{419294E8-55FA-9D9E-C01A-1C9620BC2A75}"/>
                      </a:ext>
                    </a:extLst>
                  </p:cNvPr>
                  <p:cNvGrpSpPr/>
                  <p:nvPr/>
                </p:nvGrpSpPr>
                <p:grpSpPr>
                  <a:xfrm>
                    <a:off x="798287" y="2646982"/>
                    <a:ext cx="2075542" cy="573423"/>
                    <a:chOff x="798287" y="1919647"/>
                    <a:chExt cx="2075542" cy="573423"/>
                  </a:xfrm>
                </p:grpSpPr>
                <p:grpSp>
                  <p:nvGrpSpPr>
                    <p:cNvPr id="69" name="Group 68">
                      <a:extLst>
                        <a:ext uri="{FF2B5EF4-FFF2-40B4-BE49-F238E27FC236}">
                          <a16:creationId xmlns:a16="http://schemas.microsoft.com/office/drawing/2014/main" id="{578CEEA0-EA7F-B1C0-C395-F9F72C5FB226}"/>
                        </a:ext>
                      </a:extLst>
                    </p:cNvPr>
                    <p:cNvGrpSpPr/>
                    <p:nvPr/>
                  </p:nvGrpSpPr>
                  <p:grpSpPr>
                    <a:xfrm>
                      <a:off x="798287" y="1919647"/>
                      <a:ext cx="2075542" cy="573423"/>
                      <a:chOff x="798287" y="1919647"/>
                      <a:chExt cx="2075542" cy="573423"/>
                    </a:xfrm>
                  </p:grpSpPr>
                  <p:sp>
                    <p:nvSpPr>
                      <p:cNvPr id="71" name="Rectangle: Rounded Corners 70">
                        <a:extLst>
                          <a:ext uri="{FF2B5EF4-FFF2-40B4-BE49-F238E27FC236}">
                            <a16:creationId xmlns:a16="http://schemas.microsoft.com/office/drawing/2014/main" id="{A459BE49-0EBE-BA3E-0744-F3CC4A6FFE4D}"/>
                          </a:ext>
                        </a:extLst>
                      </p:cNvPr>
                      <p:cNvSpPr/>
                      <p:nvPr/>
                    </p:nvSpPr>
                    <p:spPr>
                      <a:xfrm>
                        <a:off x="798287" y="1919647"/>
                        <a:ext cx="449035" cy="435428"/>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72" name="TextBox 71">
                        <a:extLst>
                          <a:ext uri="{FF2B5EF4-FFF2-40B4-BE49-F238E27FC236}">
                            <a16:creationId xmlns:a16="http://schemas.microsoft.com/office/drawing/2014/main" id="{D07BC493-D494-BA98-C32D-A845AED86ED6}"/>
                          </a:ext>
                        </a:extLst>
                      </p:cNvPr>
                      <p:cNvSpPr txBox="1"/>
                      <p:nvPr/>
                    </p:nvSpPr>
                    <p:spPr>
                      <a:xfrm>
                        <a:off x="1393371" y="1982930"/>
                        <a:ext cx="1480458" cy="5101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Actualizar</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datos</a:t>
                        </a:r>
                        <a:r>
                          <a:rPr lang="en-US" sz="1200" dirty="0">
                            <a:solidFill>
                              <a:prstClr val="black"/>
                            </a:solidFill>
                            <a:latin typeface="Segoe UI" panose="020B0502040204020203" pitchFamily="34" charset="0"/>
                            <a:cs typeface="Segoe UI" panose="020B0502040204020203" pitchFamily="34" charset="0"/>
                          </a:rPr>
                          <a:t>, </a:t>
                        </a:r>
                        <a:r>
                          <a:rPr lang="en-US" sz="1200" dirty="0" err="1">
                            <a:solidFill>
                              <a:prstClr val="black"/>
                            </a:solidFill>
                            <a:latin typeface="Segoe UI" panose="020B0502040204020203" pitchFamily="34" charset="0"/>
                            <a:cs typeface="Segoe UI" panose="020B0502040204020203" pitchFamily="34" charset="0"/>
                          </a:rPr>
                          <a:t>si</a:t>
                        </a:r>
                        <a:r>
                          <a:rPr lang="en-US" sz="1200" dirty="0">
                            <a:solidFill>
                              <a:prstClr val="black"/>
                            </a:solidFill>
                            <a:latin typeface="Segoe UI" panose="020B0502040204020203" pitchFamily="34" charset="0"/>
                            <a:cs typeface="Segoe UI" panose="020B0502040204020203" pitchFamily="34" charset="0"/>
                          </a:rPr>
                          <a:t> </a:t>
                        </a:r>
                        <a:r>
                          <a:rPr lang="en-US" sz="1200" dirty="0" err="1">
                            <a:solidFill>
                              <a:prstClr val="black"/>
                            </a:solidFill>
                            <a:latin typeface="Segoe UI" panose="020B0502040204020203" pitchFamily="34" charset="0"/>
                            <a:cs typeface="Segoe UI" panose="020B0502040204020203" pitchFamily="34" charset="0"/>
                          </a:rPr>
                          <a:t>necesario</a:t>
                        </a:r>
                        <a:endParaRPr kumimoji="0" lang="en-IN"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pic>
                  <p:nvPicPr>
                    <p:cNvPr id="70" name="Picture 2" descr="Tick icon PNG and SVG Vector Free Download">
                      <a:extLst>
                        <a:ext uri="{FF2B5EF4-FFF2-40B4-BE49-F238E27FC236}">
                          <a16:creationId xmlns:a16="http://schemas.microsoft.com/office/drawing/2014/main" id="{EB2112FE-E7B4-F177-8EF5-63E874ABDA8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52741" y="2010762"/>
                      <a:ext cx="363459" cy="3248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6DA80F16-D310-5CE6-58BD-C62C7145C5B6}"/>
                      </a:ext>
                    </a:extLst>
                  </p:cNvPr>
                  <p:cNvGrpSpPr/>
                  <p:nvPr/>
                </p:nvGrpSpPr>
                <p:grpSpPr>
                  <a:xfrm>
                    <a:off x="798287" y="3254442"/>
                    <a:ext cx="2075542" cy="435428"/>
                    <a:chOff x="798287" y="1799772"/>
                    <a:chExt cx="2075542" cy="435428"/>
                  </a:xfrm>
                </p:grpSpPr>
                <p:grpSp>
                  <p:nvGrpSpPr>
                    <p:cNvPr id="65" name="Group 64">
                      <a:extLst>
                        <a:ext uri="{FF2B5EF4-FFF2-40B4-BE49-F238E27FC236}">
                          <a16:creationId xmlns:a16="http://schemas.microsoft.com/office/drawing/2014/main" id="{E2F299BB-D46F-64DB-EB8A-1FCD2B123362}"/>
                        </a:ext>
                      </a:extLst>
                    </p:cNvPr>
                    <p:cNvGrpSpPr/>
                    <p:nvPr/>
                  </p:nvGrpSpPr>
                  <p:grpSpPr>
                    <a:xfrm>
                      <a:off x="798287" y="1799772"/>
                      <a:ext cx="2075542" cy="435428"/>
                      <a:chOff x="798287" y="1799772"/>
                      <a:chExt cx="2075542" cy="435428"/>
                    </a:xfrm>
                  </p:grpSpPr>
                  <p:sp>
                    <p:nvSpPr>
                      <p:cNvPr id="67" name="Rectangle: Rounded Corners 66">
                        <a:extLst>
                          <a:ext uri="{FF2B5EF4-FFF2-40B4-BE49-F238E27FC236}">
                            <a16:creationId xmlns:a16="http://schemas.microsoft.com/office/drawing/2014/main" id="{280C77E2-7577-F44E-6E59-1E92701D875B}"/>
                          </a:ext>
                        </a:extLst>
                      </p:cNvPr>
                      <p:cNvSpPr/>
                      <p:nvPr/>
                    </p:nvSpPr>
                    <p:spPr>
                      <a:xfrm>
                        <a:off x="798287" y="1799772"/>
                        <a:ext cx="449035" cy="435428"/>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8" name="TextBox 67">
                        <a:extLst>
                          <a:ext uri="{FF2B5EF4-FFF2-40B4-BE49-F238E27FC236}">
                            <a16:creationId xmlns:a16="http://schemas.microsoft.com/office/drawing/2014/main" id="{90BEE28F-9168-15A5-9730-06C86E9451DB}"/>
                          </a:ext>
                        </a:extLst>
                      </p:cNvPr>
                      <p:cNvSpPr txBox="1"/>
                      <p:nvPr/>
                    </p:nvSpPr>
                    <p:spPr>
                      <a:xfrm>
                        <a:off x="1393371" y="1828800"/>
                        <a:ext cx="1480458" cy="3060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Utilizar</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n-US" sz="12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datos</a:t>
                        </a:r>
                        <a:endParaRPr kumimoji="0" lang="en-IN"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pic>
                  <p:nvPicPr>
                    <p:cNvPr id="66" name="Picture 2" descr="Tick icon PNG and SVG Vector Free Download">
                      <a:extLst>
                        <a:ext uri="{FF2B5EF4-FFF2-40B4-BE49-F238E27FC236}">
                          <a16:creationId xmlns:a16="http://schemas.microsoft.com/office/drawing/2014/main" id="{81215599-8B27-081B-8C07-B8ADEF3AFD8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52741" y="1856632"/>
                      <a:ext cx="363459" cy="324812"/>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43" name="TextBox 42">
                <a:extLst>
                  <a:ext uri="{FF2B5EF4-FFF2-40B4-BE49-F238E27FC236}">
                    <a16:creationId xmlns:a16="http://schemas.microsoft.com/office/drawing/2014/main" id="{9B41B7CD-113D-C6ED-860F-78B6544A05AD}"/>
                  </a:ext>
                </a:extLst>
              </p:cNvPr>
              <p:cNvSpPr txBox="1"/>
              <p:nvPr/>
            </p:nvSpPr>
            <p:spPr>
              <a:xfrm rot="16200000">
                <a:off x="-160563" y="3900501"/>
                <a:ext cx="1857830" cy="2693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Phase 3</a:t>
                </a:r>
                <a:endParaRPr kumimoji="0" lang="en-IN" sz="12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sp>
          <p:nvSpPr>
            <p:cNvPr id="8" name="TextBox 7">
              <a:extLst>
                <a:ext uri="{FF2B5EF4-FFF2-40B4-BE49-F238E27FC236}">
                  <a16:creationId xmlns:a16="http://schemas.microsoft.com/office/drawing/2014/main" id="{DAD19866-284F-A4D7-1F26-ABE497C5D9DA}"/>
                </a:ext>
              </a:extLst>
            </p:cNvPr>
            <p:cNvSpPr txBox="1"/>
            <p:nvPr/>
          </p:nvSpPr>
          <p:spPr>
            <a:xfrm rot="16200000">
              <a:off x="9607552" y="3900501"/>
              <a:ext cx="1857830" cy="2693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First Year</a:t>
              </a:r>
              <a:endParaRPr kumimoji="0" lang="en-IN" sz="12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sp>
        <p:nvSpPr>
          <p:cNvPr id="147" name="Title 1">
            <a:extLst>
              <a:ext uri="{FF2B5EF4-FFF2-40B4-BE49-F238E27FC236}">
                <a16:creationId xmlns:a16="http://schemas.microsoft.com/office/drawing/2014/main" id="{20876F96-682B-FF7F-9835-C351F7A8E990}"/>
              </a:ext>
            </a:extLst>
          </p:cNvPr>
          <p:cNvSpPr txBox="1">
            <a:spLocks/>
          </p:cNvSpPr>
          <p:nvPr/>
        </p:nvSpPr>
        <p:spPr>
          <a:xfrm>
            <a:off x="517353" y="140567"/>
            <a:ext cx="10515599" cy="932688"/>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100" dirty="0">
                <a:latin typeface="+mn-lt"/>
              </a:rPr>
              <a:t>Lista de verificación para la presentación de informes nacionales 2026</a:t>
            </a:r>
            <a:endParaRPr lang="en-US" sz="3100" dirty="0">
              <a:latin typeface="+mn-lt"/>
            </a:endParaRPr>
          </a:p>
        </p:txBody>
      </p:sp>
    </p:spTree>
    <p:extLst>
      <p:ext uri="{BB962C8B-B14F-4D97-AF65-F5344CB8AC3E}">
        <p14:creationId xmlns:p14="http://schemas.microsoft.com/office/powerpoint/2010/main" val="1697502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E3397E-B652-AEFD-C308-BE94CD239EB0}"/>
              </a:ext>
            </a:extLst>
          </p:cNvPr>
          <p:cNvSpPr>
            <a:spLocks noGrp="1"/>
          </p:cNvSpPr>
          <p:nvPr>
            <p:ph idx="1"/>
          </p:nvPr>
        </p:nvSpPr>
        <p:spPr>
          <a:xfrm>
            <a:off x="5187421" y="1037684"/>
            <a:ext cx="6305145" cy="4351338"/>
          </a:xfrm>
        </p:spPr>
        <p:txBody>
          <a:bodyPr>
            <a:normAutofit fontScale="92500"/>
          </a:bodyPr>
          <a:lstStyle/>
          <a:p>
            <a:pPr marL="0" indent="0">
              <a:lnSpc>
                <a:spcPct val="100000"/>
              </a:lnSpc>
              <a:spcBef>
                <a:spcPts val="0"/>
              </a:spcBef>
              <a:buNone/>
            </a:pPr>
            <a:r>
              <a:rPr lang="en-US" sz="2000" b="1" dirty="0" err="1"/>
              <a:t>Contenido</a:t>
            </a:r>
            <a:r>
              <a:rPr lang="en-US" sz="2000" b="1" dirty="0"/>
              <a:t>: </a:t>
            </a:r>
          </a:p>
          <a:p>
            <a:pPr marL="0" indent="0">
              <a:lnSpc>
                <a:spcPct val="100000"/>
              </a:lnSpc>
              <a:spcBef>
                <a:spcPts val="0"/>
              </a:spcBef>
              <a:buNone/>
            </a:pPr>
            <a:endParaRPr lang="en-US" sz="2000" dirty="0"/>
          </a:p>
          <a:p>
            <a:pPr>
              <a:lnSpc>
                <a:spcPct val="100000"/>
              </a:lnSpc>
              <a:spcBef>
                <a:spcPts val="0"/>
              </a:spcBef>
            </a:pPr>
            <a:r>
              <a:rPr lang="en-US" sz="2000" dirty="0" err="1"/>
              <a:t>Antecedentes</a:t>
            </a:r>
            <a:r>
              <a:rPr lang="en-US" sz="2000" dirty="0"/>
              <a:t> y </a:t>
            </a:r>
            <a:r>
              <a:rPr lang="en-US" sz="2000" dirty="0" err="1"/>
              <a:t>objetivos</a:t>
            </a:r>
            <a:endParaRPr lang="en-US" sz="2000" dirty="0"/>
          </a:p>
          <a:p>
            <a:pPr>
              <a:lnSpc>
                <a:spcPct val="100000"/>
              </a:lnSpc>
              <a:spcBef>
                <a:spcPts val="0"/>
              </a:spcBef>
            </a:pPr>
            <a:r>
              <a:rPr lang="en-US" sz="2000" dirty="0" err="1"/>
              <a:t>Resumen</a:t>
            </a:r>
            <a:r>
              <a:rPr lang="en-US" sz="2000" dirty="0"/>
              <a:t> de </a:t>
            </a:r>
            <a:r>
              <a:rPr lang="en-US" sz="2000" dirty="0" err="1"/>
              <a:t>los</a:t>
            </a:r>
            <a:r>
              <a:rPr lang="en-US" sz="2000" dirty="0"/>
              <a:t> </a:t>
            </a:r>
            <a:r>
              <a:rPr lang="en-US" sz="2000" dirty="0" err="1"/>
              <a:t>cambios</a:t>
            </a:r>
            <a:endParaRPr lang="en-US" sz="2000" dirty="0"/>
          </a:p>
          <a:p>
            <a:pPr>
              <a:lnSpc>
                <a:spcPct val="100000"/>
              </a:lnSpc>
              <a:spcBef>
                <a:spcPts val="0"/>
              </a:spcBef>
            </a:pPr>
            <a:r>
              <a:rPr lang="es-ES" sz="2000" dirty="0"/>
              <a:t>Proceso de presentación de informes recomendado </a:t>
            </a:r>
          </a:p>
          <a:p>
            <a:pPr>
              <a:lnSpc>
                <a:spcPct val="100000"/>
              </a:lnSpc>
              <a:spcBef>
                <a:spcPts val="0"/>
              </a:spcBef>
            </a:pPr>
            <a:r>
              <a:rPr lang="en-US" sz="2000" dirty="0" err="1"/>
              <a:t>Definiciones</a:t>
            </a:r>
            <a:r>
              <a:rPr lang="en-US" sz="2000" dirty="0"/>
              <a:t> de </a:t>
            </a:r>
            <a:r>
              <a:rPr lang="en-US" sz="2000" dirty="0" err="1"/>
              <a:t>los</a:t>
            </a:r>
            <a:r>
              <a:rPr lang="en-US" sz="2000" dirty="0"/>
              <a:t> </a:t>
            </a:r>
            <a:r>
              <a:rPr lang="en-US" sz="2000" dirty="0" err="1"/>
              <a:t>indicadores</a:t>
            </a:r>
            <a:r>
              <a:rPr lang="en-US" sz="2000" dirty="0"/>
              <a:t> </a:t>
            </a:r>
          </a:p>
          <a:p>
            <a:pPr>
              <a:lnSpc>
                <a:spcPct val="100000"/>
              </a:lnSpc>
              <a:spcBef>
                <a:spcPts val="0"/>
              </a:spcBef>
            </a:pPr>
            <a:r>
              <a:rPr lang="es-ES" sz="2000" dirty="0"/>
              <a:t>Orientaciones, definiciones y cuestionario del ICPN </a:t>
            </a:r>
          </a:p>
          <a:p>
            <a:pPr>
              <a:lnSpc>
                <a:spcPct val="100000"/>
              </a:lnSpc>
              <a:spcBef>
                <a:spcPts val="0"/>
              </a:spcBef>
            </a:pPr>
            <a:r>
              <a:rPr lang="en-US" sz="2000" dirty="0" err="1"/>
              <a:t>Cuestionario</a:t>
            </a:r>
            <a:r>
              <a:rPr lang="en-US" sz="2000" dirty="0"/>
              <a:t> de la </a:t>
            </a:r>
            <a:r>
              <a:rPr lang="en-US" sz="2000" dirty="0" err="1"/>
              <a:t>encuesta</a:t>
            </a:r>
            <a:r>
              <a:rPr lang="en-US" sz="2000" dirty="0"/>
              <a:t> de la OMSA </a:t>
            </a:r>
            <a:r>
              <a:rPr lang="en-US" sz="2000" dirty="0" err="1"/>
              <a:t>sobre</a:t>
            </a:r>
            <a:r>
              <a:rPr lang="en-US" sz="2000" dirty="0"/>
              <a:t> </a:t>
            </a:r>
            <a:r>
              <a:rPr lang="es-ES" sz="2000" dirty="0"/>
              <a:t>medicamentos y diagnósticos relacionados con el sida</a:t>
            </a:r>
            <a:endParaRPr lang="en-US" sz="2000" dirty="0"/>
          </a:p>
          <a:p>
            <a:pPr>
              <a:lnSpc>
                <a:spcPct val="100000"/>
              </a:lnSpc>
              <a:spcBef>
                <a:spcPts val="0"/>
              </a:spcBef>
            </a:pPr>
            <a:r>
              <a:rPr lang="es-ES" sz="2000" dirty="0"/>
              <a:t>Anexos con orientaciones adicionales para el ICPN y tablas de reporte para indicadores financieros (6.1-6.3)</a:t>
            </a:r>
            <a:endParaRPr lang="en-US" sz="2000" dirty="0"/>
          </a:p>
          <a:p>
            <a:pPr marL="0" indent="0">
              <a:lnSpc>
                <a:spcPct val="100000"/>
              </a:lnSpc>
              <a:spcBef>
                <a:spcPts val="0"/>
              </a:spcBef>
              <a:buNone/>
            </a:pPr>
            <a:endParaRPr lang="en-US" sz="2000" dirty="0"/>
          </a:p>
          <a:p>
            <a:pPr marL="0" indent="0">
              <a:lnSpc>
                <a:spcPct val="100000"/>
              </a:lnSpc>
              <a:spcBef>
                <a:spcPts val="0"/>
              </a:spcBef>
              <a:buNone/>
            </a:pPr>
            <a:r>
              <a:rPr lang="es-ES" sz="1800" dirty="0"/>
              <a:t>Se enviará una notificación por correo electrónico cuando esté disponible en la página web del ONUSIDA </a:t>
            </a:r>
            <a:r>
              <a:rPr lang="en-US" sz="1800" dirty="0"/>
              <a:t>(</a:t>
            </a:r>
            <a:r>
              <a:rPr lang="en-US" sz="1800" dirty="0">
                <a:hlinkClick r:id="rId3"/>
              </a:rPr>
              <a:t>https://www.unaids.org/en/global-aids-monitoring</a:t>
            </a:r>
            <a:r>
              <a:rPr lang="en-US" sz="1800" dirty="0"/>
              <a:t>)  </a:t>
            </a:r>
            <a:endParaRPr lang="en-CH" sz="1800" dirty="0"/>
          </a:p>
        </p:txBody>
      </p:sp>
      <p:pic>
        <p:nvPicPr>
          <p:cNvPr id="5" name="Picture 4">
            <a:extLst>
              <a:ext uri="{FF2B5EF4-FFF2-40B4-BE49-F238E27FC236}">
                <a16:creationId xmlns:a16="http://schemas.microsoft.com/office/drawing/2014/main" id="{B080A5C5-6DEE-F456-4366-13DE895E430C}"/>
              </a:ext>
            </a:extLst>
          </p:cNvPr>
          <p:cNvPicPr>
            <a:picLocks noChangeAspect="1"/>
          </p:cNvPicPr>
          <p:nvPr/>
        </p:nvPicPr>
        <p:blipFill>
          <a:blip r:embed="rId4"/>
          <a:stretch>
            <a:fillRect/>
          </a:stretch>
        </p:blipFill>
        <p:spPr>
          <a:xfrm>
            <a:off x="955654" y="1037684"/>
            <a:ext cx="3630131" cy="5145832"/>
          </a:xfrm>
          <a:prstGeom prst="rect">
            <a:avLst/>
          </a:prstGeom>
          <a:ln>
            <a:solidFill>
              <a:schemeClr val="tx1"/>
            </a:solidFill>
          </a:ln>
        </p:spPr>
      </p:pic>
      <p:sp>
        <p:nvSpPr>
          <p:cNvPr id="6" name="Rectangle: Rounded Corners 5">
            <a:extLst>
              <a:ext uri="{FF2B5EF4-FFF2-40B4-BE49-F238E27FC236}">
                <a16:creationId xmlns:a16="http://schemas.microsoft.com/office/drawing/2014/main" id="{BA4AF65D-E075-D38B-35E6-5A691441867E}"/>
              </a:ext>
            </a:extLst>
          </p:cNvPr>
          <p:cNvSpPr/>
          <p:nvPr/>
        </p:nvSpPr>
        <p:spPr>
          <a:xfrm>
            <a:off x="779906" y="273189"/>
            <a:ext cx="461705" cy="39405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7" name="TextBox 6">
            <a:extLst>
              <a:ext uri="{FF2B5EF4-FFF2-40B4-BE49-F238E27FC236}">
                <a16:creationId xmlns:a16="http://schemas.microsoft.com/office/drawing/2014/main" id="{79278B9E-72D5-A6E0-BD99-8696C0DFB506}"/>
              </a:ext>
            </a:extLst>
          </p:cNvPr>
          <p:cNvSpPr txBox="1"/>
          <p:nvPr/>
        </p:nvSpPr>
        <p:spPr>
          <a:xfrm>
            <a:off x="1391780" y="182724"/>
            <a:ext cx="4425359" cy="5693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100" dirty="0" err="1">
                <a:ea typeface="+mj-ea"/>
                <a:cs typeface="+mj-cs"/>
              </a:rPr>
              <a:t>Revisar</a:t>
            </a:r>
            <a:r>
              <a:rPr lang="en-US" sz="3100" dirty="0">
                <a:ea typeface="+mj-ea"/>
                <a:cs typeface="+mj-cs"/>
              </a:rPr>
              <a:t> directrices</a:t>
            </a:r>
            <a:endParaRPr lang="en-IN" sz="3100" dirty="0">
              <a:ea typeface="+mj-ea"/>
              <a:cs typeface="+mj-cs"/>
            </a:endParaRPr>
          </a:p>
        </p:txBody>
      </p:sp>
      <p:pic>
        <p:nvPicPr>
          <p:cNvPr id="8" name="Picture 2" descr="Tick icon PNG and SVG Vector Free Download">
            <a:extLst>
              <a:ext uri="{FF2B5EF4-FFF2-40B4-BE49-F238E27FC236}">
                <a16:creationId xmlns:a16="http://schemas.microsoft.com/office/drawing/2014/main" id="{DC55AA43-92F4-DCB4-7AD4-269DF923721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35896" y="324646"/>
            <a:ext cx="373714" cy="2939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9256A1C-C72B-31CE-61D1-50CFE27EE8BC}"/>
              </a:ext>
            </a:extLst>
          </p:cNvPr>
          <p:cNvSpPr txBox="1"/>
          <p:nvPr/>
        </p:nvSpPr>
        <p:spPr>
          <a:xfrm>
            <a:off x="1391780" y="3524250"/>
            <a:ext cx="2622281" cy="923330"/>
          </a:xfrm>
          <a:prstGeom prst="rect">
            <a:avLst/>
          </a:prstGeom>
          <a:noFill/>
        </p:spPr>
        <p:txBody>
          <a:bodyPr wrap="square" rtlCol="0">
            <a:spAutoFit/>
          </a:bodyPr>
          <a:lstStyle/>
          <a:p>
            <a:r>
              <a:rPr lang="en-US" i="1" dirty="0"/>
              <a:t>Directrices 2026 </a:t>
            </a:r>
            <a:r>
              <a:rPr lang="en-US" i="1" dirty="0" err="1"/>
              <a:t>disponibles</a:t>
            </a:r>
            <a:r>
              <a:rPr lang="en-US" i="1" dirty="0"/>
              <a:t> </a:t>
            </a:r>
            <a:r>
              <a:rPr lang="en-US" i="1" dirty="0" err="1"/>
              <a:t>próximamente</a:t>
            </a:r>
            <a:endParaRPr lang="en-US" i="1" dirty="0"/>
          </a:p>
        </p:txBody>
      </p:sp>
    </p:spTree>
    <p:extLst>
      <p:ext uri="{BB962C8B-B14F-4D97-AF65-F5344CB8AC3E}">
        <p14:creationId xmlns:p14="http://schemas.microsoft.com/office/powerpoint/2010/main" val="4112621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7103FB-B61E-5884-0599-F89FB8413035}"/>
              </a:ext>
            </a:extLst>
          </p:cNvPr>
          <p:cNvSpPr>
            <a:spLocks noGrp="1"/>
          </p:cNvSpPr>
          <p:nvPr>
            <p:ph idx="1"/>
          </p:nvPr>
        </p:nvSpPr>
        <p:spPr>
          <a:xfrm>
            <a:off x="5399555" y="1192248"/>
            <a:ext cx="6129426" cy="5010589"/>
          </a:xfrm>
        </p:spPr>
        <p:txBody>
          <a:bodyPr vert="horz" lIns="91440" tIns="45720" rIns="91440" bIns="45720" rtlCol="0" anchor="t">
            <a:normAutofit fontScale="92500" lnSpcReduction="10000"/>
          </a:bodyPr>
          <a:lstStyle/>
          <a:p>
            <a:r>
              <a:rPr lang="es-ES" sz="2000" dirty="0"/>
              <a:t>Involucrar a representantes de entidades gubernamentales (Ministerio de Salud y otros), comunidades, sociedad civil, socios multilaterales y bilaterales</a:t>
            </a:r>
            <a:r>
              <a:rPr lang="en-US" sz="2000" dirty="0"/>
              <a:t> </a:t>
            </a:r>
          </a:p>
          <a:p>
            <a:endParaRPr lang="en-US" sz="2000" dirty="0"/>
          </a:p>
          <a:p>
            <a:r>
              <a:rPr lang="es-ES" sz="2000" dirty="0"/>
              <a:t>Los representantes de la comunidad son fundamentales en el proceso del GAM 2026</a:t>
            </a:r>
            <a:r>
              <a:rPr lang="en-US" sz="2000" dirty="0"/>
              <a:t>:</a:t>
            </a:r>
          </a:p>
          <a:p>
            <a:pPr lvl="1"/>
            <a:r>
              <a:rPr lang="es-ES" sz="2000" dirty="0"/>
              <a:t>Datos para los indicadores cuantitativos sobre la prestación de servicios dirigidos por la comunidad y el estigma y la discriminación </a:t>
            </a:r>
            <a:r>
              <a:rPr lang="en-US" sz="2000" dirty="0" err="1"/>
              <a:t>experimentados</a:t>
            </a:r>
            <a:r>
              <a:rPr lang="en-US" sz="2000" dirty="0"/>
              <a:t> </a:t>
            </a:r>
            <a:r>
              <a:rPr lang="en-US" sz="2000" dirty="0" err="1"/>
              <a:t>por</a:t>
            </a:r>
            <a:r>
              <a:rPr lang="en-US" sz="2000" dirty="0"/>
              <a:t> personas </a:t>
            </a:r>
            <a:r>
              <a:rPr lang="en-US" sz="2000" dirty="0" err="1"/>
              <a:t>que</a:t>
            </a:r>
            <a:r>
              <a:rPr lang="en-US" sz="2000" dirty="0"/>
              <a:t> </a:t>
            </a:r>
            <a:r>
              <a:rPr lang="en-US" sz="2000" dirty="0" err="1"/>
              <a:t>viven</a:t>
            </a:r>
            <a:r>
              <a:rPr lang="en-US" sz="2000" dirty="0"/>
              <a:t> con </a:t>
            </a:r>
            <a:r>
              <a:rPr lang="en-US" sz="2000" dirty="0" err="1"/>
              <a:t>el</a:t>
            </a:r>
            <a:r>
              <a:rPr lang="en-US" sz="2000" dirty="0"/>
              <a:t> VIH </a:t>
            </a:r>
          </a:p>
          <a:p>
            <a:pPr lvl="1"/>
            <a:r>
              <a:rPr lang="es-ES" sz="2000" dirty="0"/>
              <a:t>Datos complementarios sobre otros indicadores cuantitativos</a:t>
            </a:r>
          </a:p>
          <a:p>
            <a:pPr lvl="1"/>
            <a:r>
              <a:rPr lang="es-ES" sz="2000" dirty="0"/>
              <a:t>Aportaciones a los resúmenes narrativos, contribución a la interpretación de los datos</a:t>
            </a:r>
          </a:p>
          <a:p>
            <a:pPr lvl="1"/>
            <a:r>
              <a:rPr lang="es-ES" sz="2000" dirty="0"/>
              <a:t>Datos de monitoreo comunitario</a:t>
            </a:r>
            <a:endParaRPr lang="en-US" sz="2000" dirty="0"/>
          </a:p>
          <a:p>
            <a:pPr lvl="1"/>
            <a:endParaRPr lang="en-US" sz="2000" dirty="0"/>
          </a:p>
          <a:p>
            <a:r>
              <a:rPr lang="es-ES" sz="2100" dirty="0"/>
              <a:t>ONUSIDA, OMS y UNICEF disponibles para apoyar</a:t>
            </a:r>
            <a:endParaRPr lang="en-US" sz="2100" dirty="0"/>
          </a:p>
        </p:txBody>
      </p:sp>
      <p:sp>
        <p:nvSpPr>
          <p:cNvPr id="6" name="TextBox 5">
            <a:extLst>
              <a:ext uri="{FF2B5EF4-FFF2-40B4-BE49-F238E27FC236}">
                <a16:creationId xmlns:a16="http://schemas.microsoft.com/office/drawing/2014/main" id="{18C83632-DC9B-B7D7-3D08-8D57BB7B84E1}"/>
              </a:ext>
            </a:extLst>
          </p:cNvPr>
          <p:cNvSpPr txBox="1"/>
          <p:nvPr/>
        </p:nvSpPr>
        <p:spPr>
          <a:xfrm>
            <a:off x="974196" y="1741947"/>
            <a:ext cx="4425359" cy="1077218"/>
          </a:xfrm>
          <a:prstGeom prst="rect">
            <a:avLst/>
          </a:prstGeom>
          <a:noFill/>
        </p:spPr>
        <p:txBody>
          <a:bodyPr wrap="square" rtlCol="0">
            <a:spAutoFit/>
          </a:bodyPr>
          <a:lstStyle/>
          <a:p>
            <a:pPr lvl="0">
              <a:defRPr/>
            </a:pPr>
            <a:r>
              <a:rPr lang="en-US" sz="3200" dirty="0" err="1">
                <a:solidFill>
                  <a:prstClr val="black"/>
                </a:solidFill>
                <a:latin typeface="Segoe UI" panose="020B0502040204020203" pitchFamily="34" charset="0"/>
                <a:cs typeface="Segoe UI" panose="020B0502040204020203" pitchFamily="34" charset="0"/>
              </a:rPr>
              <a:t>Convocar</a:t>
            </a:r>
            <a:r>
              <a:rPr lang="en-US" sz="3200" dirty="0">
                <a:solidFill>
                  <a:prstClr val="black"/>
                </a:solidFill>
                <a:latin typeface="Segoe UI" panose="020B0502040204020203" pitchFamily="34" charset="0"/>
                <a:cs typeface="Segoe UI" panose="020B0502040204020203" pitchFamily="34" charset="0"/>
              </a:rPr>
              <a:t> un </a:t>
            </a:r>
            <a:r>
              <a:rPr lang="en-US" sz="3200" dirty="0" err="1">
                <a:solidFill>
                  <a:prstClr val="black"/>
                </a:solidFill>
                <a:latin typeface="Segoe UI" panose="020B0502040204020203" pitchFamily="34" charset="0"/>
                <a:cs typeface="Segoe UI" panose="020B0502040204020203" pitchFamily="34" charset="0"/>
              </a:rPr>
              <a:t>grupo</a:t>
            </a:r>
            <a:r>
              <a:rPr lang="en-US" sz="3200" dirty="0">
                <a:solidFill>
                  <a:prstClr val="black"/>
                </a:solidFill>
                <a:latin typeface="Segoe UI" panose="020B0502040204020203" pitchFamily="34" charset="0"/>
                <a:cs typeface="Segoe UI" panose="020B0502040204020203" pitchFamily="34" charset="0"/>
              </a:rPr>
              <a:t> de </a:t>
            </a:r>
            <a:r>
              <a:rPr lang="en-US" sz="3200" dirty="0" err="1">
                <a:solidFill>
                  <a:prstClr val="black"/>
                </a:solidFill>
                <a:latin typeface="Segoe UI" panose="020B0502040204020203" pitchFamily="34" charset="0"/>
                <a:cs typeface="Segoe UI" panose="020B0502040204020203" pitchFamily="34" charset="0"/>
              </a:rPr>
              <a:t>trabajo</a:t>
            </a:r>
            <a:r>
              <a:rPr lang="en-US" sz="3200" dirty="0">
                <a:solidFill>
                  <a:prstClr val="black"/>
                </a:solidFill>
                <a:latin typeface="Segoe UI" panose="020B0502040204020203" pitchFamily="34" charset="0"/>
                <a:cs typeface="Segoe UI" panose="020B0502040204020203" pitchFamily="34" charset="0"/>
              </a:rPr>
              <a:t> </a:t>
            </a:r>
            <a:r>
              <a:rPr lang="en-US" sz="3200" dirty="0" err="1">
                <a:solidFill>
                  <a:prstClr val="black"/>
                </a:solidFill>
                <a:latin typeface="Segoe UI" panose="020B0502040204020203" pitchFamily="34" charset="0"/>
                <a:cs typeface="Segoe UI" panose="020B0502040204020203" pitchFamily="34" charset="0"/>
              </a:rPr>
              <a:t>multisectorial</a:t>
            </a:r>
            <a:endParaRPr lang="en-IN" sz="3200" dirty="0">
              <a:solidFill>
                <a:prstClr val="black"/>
              </a:solidFill>
              <a:latin typeface="Segoe UI" panose="020B0502040204020203" pitchFamily="34" charset="0"/>
              <a:cs typeface="Segoe UI" panose="020B0502040204020203" pitchFamily="34" charset="0"/>
            </a:endParaRPr>
          </a:p>
        </p:txBody>
      </p:sp>
      <p:grpSp>
        <p:nvGrpSpPr>
          <p:cNvPr id="8" name="Group 7">
            <a:extLst>
              <a:ext uri="{FF2B5EF4-FFF2-40B4-BE49-F238E27FC236}">
                <a16:creationId xmlns:a16="http://schemas.microsoft.com/office/drawing/2014/main" id="{B88E7165-2B67-0EDB-D28E-6488DDE6A9B4}"/>
              </a:ext>
            </a:extLst>
          </p:cNvPr>
          <p:cNvGrpSpPr/>
          <p:nvPr/>
        </p:nvGrpSpPr>
        <p:grpSpPr>
          <a:xfrm>
            <a:off x="321098" y="1849071"/>
            <a:ext cx="461705" cy="394052"/>
            <a:chOff x="779906" y="273189"/>
            <a:chExt cx="461705" cy="394052"/>
          </a:xfrm>
        </p:grpSpPr>
        <p:sp>
          <p:nvSpPr>
            <p:cNvPr id="5" name="Rectangle: Rounded Corners 4">
              <a:extLst>
                <a:ext uri="{FF2B5EF4-FFF2-40B4-BE49-F238E27FC236}">
                  <a16:creationId xmlns:a16="http://schemas.microsoft.com/office/drawing/2014/main" id="{0611383D-20E3-15A3-40B5-13421ED4DB78}"/>
                </a:ext>
              </a:extLst>
            </p:cNvPr>
            <p:cNvSpPr/>
            <p:nvPr/>
          </p:nvSpPr>
          <p:spPr>
            <a:xfrm>
              <a:off x="779906" y="273189"/>
              <a:ext cx="461705" cy="39405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7" name="Picture 2" descr="Tick icon PNG and SVG Vector Free Download">
              <a:extLst>
                <a:ext uri="{FF2B5EF4-FFF2-40B4-BE49-F238E27FC236}">
                  <a16:creationId xmlns:a16="http://schemas.microsoft.com/office/drawing/2014/main" id="{B49082C6-4A43-18AA-AF1E-64E94141B1D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35896" y="324646"/>
              <a:ext cx="373714" cy="2939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09172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FE413-1933-2270-672C-2C813ECFCC6B}"/>
              </a:ext>
            </a:extLst>
          </p:cNvPr>
          <p:cNvSpPr>
            <a:spLocks noGrp="1"/>
          </p:cNvSpPr>
          <p:nvPr>
            <p:ph type="title"/>
          </p:nvPr>
        </p:nvSpPr>
        <p:spPr/>
        <p:txBody>
          <a:bodyPr>
            <a:normAutofit/>
          </a:bodyPr>
          <a:lstStyle/>
          <a:p>
            <a:r>
              <a:rPr lang="en-US" sz="3600"/>
              <a:t>Agenda</a:t>
            </a:r>
          </a:p>
        </p:txBody>
      </p:sp>
      <p:sp>
        <p:nvSpPr>
          <p:cNvPr id="3" name="Content Placeholder 2">
            <a:extLst>
              <a:ext uri="{FF2B5EF4-FFF2-40B4-BE49-F238E27FC236}">
                <a16:creationId xmlns:a16="http://schemas.microsoft.com/office/drawing/2014/main" id="{68ED73F0-AC6A-BE06-8955-55A9E4880014}"/>
              </a:ext>
            </a:extLst>
          </p:cNvPr>
          <p:cNvSpPr>
            <a:spLocks noGrp="1"/>
          </p:cNvSpPr>
          <p:nvPr>
            <p:ph idx="1"/>
          </p:nvPr>
        </p:nvSpPr>
        <p:spPr/>
        <p:txBody>
          <a:bodyPr>
            <a:normAutofit lnSpcReduction="10000"/>
          </a:bodyPr>
          <a:lstStyle/>
          <a:p>
            <a:endParaRPr lang="en-US" dirty="0"/>
          </a:p>
          <a:p>
            <a:endParaRPr lang="en-US" dirty="0"/>
          </a:p>
          <a:p>
            <a:r>
              <a:rPr lang="en-US" dirty="0" err="1"/>
              <a:t>Monitoreo</a:t>
            </a:r>
            <a:r>
              <a:rPr lang="en-US" dirty="0"/>
              <a:t> global del SIDA 2026 – </a:t>
            </a:r>
            <a:r>
              <a:rPr lang="en-US" dirty="0" err="1"/>
              <a:t>resumen</a:t>
            </a:r>
            <a:r>
              <a:rPr lang="en-US" dirty="0"/>
              <a:t> y </a:t>
            </a:r>
            <a:r>
              <a:rPr lang="en-US" dirty="0" err="1"/>
              <a:t>actualizaciones</a:t>
            </a:r>
            <a:endParaRPr lang="en-US" dirty="0"/>
          </a:p>
          <a:p>
            <a:pPr lvl="1"/>
            <a:r>
              <a:rPr lang="en-US" dirty="0" err="1"/>
              <a:t>Cambios</a:t>
            </a:r>
            <a:r>
              <a:rPr lang="en-US" dirty="0"/>
              <a:t> clave</a:t>
            </a:r>
          </a:p>
          <a:p>
            <a:pPr lvl="1"/>
            <a:r>
              <a:rPr lang="en-US" dirty="0"/>
              <a:t>Marco </a:t>
            </a:r>
            <a:r>
              <a:rPr lang="en-US" dirty="0" err="1"/>
              <a:t>revisado</a:t>
            </a:r>
            <a:endParaRPr lang="en-US" dirty="0"/>
          </a:p>
          <a:p>
            <a:pPr lvl="1"/>
            <a:r>
              <a:rPr lang="es-ES" dirty="0"/>
              <a:t>Componentes del reporte global</a:t>
            </a:r>
          </a:p>
          <a:p>
            <a:pPr lvl="1"/>
            <a:r>
              <a:rPr lang="en-US" dirty="0" err="1"/>
              <a:t>Indicadores</a:t>
            </a:r>
            <a:r>
              <a:rPr lang="en-US" dirty="0"/>
              <a:t> para </a:t>
            </a:r>
            <a:r>
              <a:rPr lang="en-US" dirty="0" err="1"/>
              <a:t>reporte</a:t>
            </a:r>
            <a:r>
              <a:rPr lang="en-US" dirty="0"/>
              <a:t> global</a:t>
            </a:r>
          </a:p>
          <a:p>
            <a:pPr lvl="2"/>
            <a:r>
              <a:rPr lang="en-US" dirty="0" err="1"/>
              <a:t>Actualizaciones</a:t>
            </a:r>
            <a:r>
              <a:rPr lang="en-US" dirty="0"/>
              <a:t> a las </a:t>
            </a:r>
            <a:r>
              <a:rPr lang="en-US" dirty="0" err="1"/>
              <a:t>definiciones</a:t>
            </a:r>
            <a:r>
              <a:rPr lang="en-US" dirty="0"/>
              <a:t> de </a:t>
            </a:r>
            <a:r>
              <a:rPr lang="en-US" dirty="0" err="1"/>
              <a:t>indicadores</a:t>
            </a:r>
            <a:endParaRPr lang="en-US" dirty="0"/>
          </a:p>
          <a:p>
            <a:pPr lvl="1"/>
            <a:endParaRPr lang="en-US" dirty="0"/>
          </a:p>
          <a:p>
            <a:r>
              <a:rPr lang="es-ES" dirty="0"/>
              <a:t>Preparativos de los países para la presentación de informes –proceso y calendario</a:t>
            </a:r>
          </a:p>
          <a:p>
            <a:endParaRPr lang="en-US" dirty="0"/>
          </a:p>
          <a:p>
            <a:r>
              <a:rPr lang="en-US" dirty="0" err="1"/>
              <a:t>Recursos</a:t>
            </a:r>
            <a:r>
              <a:rPr lang="en-US" dirty="0"/>
              <a:t> y </a:t>
            </a:r>
            <a:r>
              <a:rPr lang="en-US" dirty="0" err="1"/>
              <a:t>apoyo</a:t>
            </a:r>
            <a:endParaRPr lang="en-US" dirty="0"/>
          </a:p>
          <a:p>
            <a:endParaRPr lang="en-US" dirty="0"/>
          </a:p>
          <a:p>
            <a:r>
              <a:rPr lang="en-US" dirty="0" err="1"/>
              <a:t>Preguntas</a:t>
            </a:r>
            <a:r>
              <a:rPr lang="en-US" dirty="0"/>
              <a:t> y </a:t>
            </a:r>
            <a:r>
              <a:rPr lang="en-US" dirty="0" err="1"/>
              <a:t>respuesta</a:t>
            </a:r>
            <a:r>
              <a:rPr lang="en-US" dirty="0"/>
              <a:t> y </a:t>
            </a:r>
            <a:r>
              <a:rPr lang="en-US" dirty="0" err="1"/>
              <a:t>discusión</a:t>
            </a:r>
            <a:endParaRPr lang="en-US" dirty="0"/>
          </a:p>
        </p:txBody>
      </p:sp>
    </p:spTree>
    <p:extLst>
      <p:ext uri="{BB962C8B-B14F-4D97-AF65-F5344CB8AC3E}">
        <p14:creationId xmlns:p14="http://schemas.microsoft.com/office/powerpoint/2010/main" val="858852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E35532E-E661-741D-2B7D-79CC9F82C352}"/>
              </a:ext>
            </a:extLst>
          </p:cNvPr>
          <p:cNvSpPr>
            <a:spLocks noGrp="1"/>
          </p:cNvSpPr>
          <p:nvPr>
            <p:ph idx="1"/>
          </p:nvPr>
        </p:nvSpPr>
        <p:spPr>
          <a:xfrm>
            <a:off x="7292526" y="1653717"/>
            <a:ext cx="4530666" cy="1186761"/>
          </a:xfrm>
        </p:spPr>
        <p:txBody>
          <a:bodyPr anchor="t">
            <a:normAutofit fontScale="77500" lnSpcReduction="20000"/>
          </a:bodyPr>
          <a:lstStyle/>
          <a:p>
            <a:pPr>
              <a:lnSpc>
                <a:spcPct val="100000"/>
              </a:lnSpc>
              <a:spcBef>
                <a:spcPts val="0"/>
              </a:spcBef>
            </a:pPr>
            <a:r>
              <a:rPr lang="es-ES" sz="1800" dirty="0"/>
              <a:t>Recopilar datos para los indicadores con datos disponibles</a:t>
            </a:r>
          </a:p>
          <a:p>
            <a:pPr>
              <a:lnSpc>
                <a:spcPct val="100000"/>
              </a:lnSpc>
              <a:spcBef>
                <a:spcPts val="0"/>
              </a:spcBef>
            </a:pPr>
            <a:r>
              <a:rPr lang="es-ES" sz="1800" dirty="0"/>
              <a:t>Completar la encuesta ICPN y de la OMS</a:t>
            </a:r>
            <a:endParaRPr lang="en-US" sz="1800" dirty="0"/>
          </a:p>
          <a:p>
            <a:pPr marL="0" indent="0">
              <a:lnSpc>
                <a:spcPct val="100000"/>
              </a:lnSpc>
              <a:spcBef>
                <a:spcPts val="0"/>
              </a:spcBef>
              <a:buNone/>
            </a:pPr>
            <a:endParaRPr lang="en-US" sz="1800" dirty="0"/>
          </a:p>
          <a:p>
            <a:pPr marL="0" indent="0">
              <a:lnSpc>
                <a:spcPct val="100000"/>
              </a:lnSpc>
              <a:spcBef>
                <a:spcPts val="0"/>
              </a:spcBef>
              <a:buNone/>
            </a:pPr>
            <a:r>
              <a:rPr lang="es-ES" sz="1800" i="1" dirty="0"/>
              <a:t>Puede ser útil revisar las consultas recibidas para informes anteriores en la planificación</a:t>
            </a:r>
            <a:endParaRPr lang="en-US" sz="1800" i="1" dirty="0"/>
          </a:p>
        </p:txBody>
      </p:sp>
      <p:sp>
        <p:nvSpPr>
          <p:cNvPr id="3" name="TextBox 2">
            <a:extLst>
              <a:ext uri="{FF2B5EF4-FFF2-40B4-BE49-F238E27FC236}">
                <a16:creationId xmlns:a16="http://schemas.microsoft.com/office/drawing/2014/main" id="{0532F6D4-A319-7233-69D7-0C65A658E072}"/>
              </a:ext>
            </a:extLst>
          </p:cNvPr>
          <p:cNvSpPr txBox="1"/>
          <p:nvPr/>
        </p:nvSpPr>
        <p:spPr>
          <a:xfrm>
            <a:off x="854503" y="1130498"/>
            <a:ext cx="6129957" cy="15234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100" dirty="0" err="1">
                <a:ea typeface="+mj-ea"/>
                <a:cs typeface="+mj-cs"/>
              </a:rPr>
              <a:t>Revisar</a:t>
            </a:r>
            <a:r>
              <a:rPr lang="en-US" sz="3100" dirty="0">
                <a:ea typeface="+mj-ea"/>
                <a:cs typeface="+mj-cs"/>
              </a:rPr>
              <a:t> </a:t>
            </a:r>
            <a:r>
              <a:rPr lang="en-US" sz="3100" dirty="0" err="1">
                <a:ea typeface="+mj-ea"/>
                <a:cs typeface="+mj-cs"/>
              </a:rPr>
              <a:t>datos</a:t>
            </a:r>
            <a:r>
              <a:rPr lang="en-US" sz="3100" dirty="0">
                <a:ea typeface="+mj-ea"/>
                <a:cs typeface="+mj-cs"/>
              </a:rPr>
              <a:t> </a:t>
            </a:r>
            <a:r>
              <a:rPr lang="en-US" sz="3100" dirty="0" err="1">
                <a:ea typeface="+mj-ea"/>
                <a:cs typeface="+mj-cs"/>
              </a:rPr>
              <a:t>disponibles</a:t>
            </a:r>
            <a:r>
              <a:rPr lang="en-US" sz="3100" dirty="0">
                <a:ea typeface="+mj-ea"/>
                <a:cs typeface="+mj-cs"/>
              </a:rPr>
              <a:t>/</a:t>
            </a:r>
            <a:r>
              <a:rPr lang="en-US" sz="3100" dirty="0" err="1">
                <a:ea typeface="+mj-ea"/>
                <a:cs typeface="+mj-cs"/>
              </a:rPr>
              <a:t>brechas</a:t>
            </a:r>
            <a:endParaRPr lang="en-US" sz="3100" dirty="0">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100" dirty="0" err="1">
                <a:ea typeface="+mj-ea"/>
                <a:cs typeface="+mj-cs"/>
              </a:rPr>
              <a:t>Desarrollar</a:t>
            </a:r>
            <a:r>
              <a:rPr lang="en-US" sz="3100" dirty="0">
                <a:ea typeface="+mj-ea"/>
                <a:cs typeface="+mj-cs"/>
              </a:rPr>
              <a:t> plan para </a:t>
            </a:r>
            <a:r>
              <a:rPr lang="en-US" sz="3100" dirty="0" err="1">
                <a:ea typeface="+mj-ea"/>
                <a:cs typeface="+mj-cs"/>
              </a:rPr>
              <a:t>recoger</a:t>
            </a:r>
            <a:r>
              <a:rPr lang="en-US" sz="3100" dirty="0">
                <a:ea typeface="+mj-ea"/>
                <a:cs typeface="+mj-cs"/>
              </a:rPr>
              <a:t>/</a:t>
            </a:r>
            <a:r>
              <a:rPr lang="en-US" sz="3100" dirty="0" err="1">
                <a:ea typeface="+mj-ea"/>
                <a:cs typeface="+mj-cs"/>
              </a:rPr>
              <a:t>recopilar</a:t>
            </a:r>
            <a:r>
              <a:rPr lang="en-US" sz="3100" dirty="0">
                <a:ea typeface="+mj-ea"/>
                <a:cs typeface="+mj-cs"/>
              </a:rPr>
              <a:t> </a:t>
            </a:r>
            <a:r>
              <a:rPr lang="en-US" sz="3100" dirty="0" err="1">
                <a:ea typeface="+mj-ea"/>
                <a:cs typeface="+mj-cs"/>
              </a:rPr>
              <a:t>datos</a:t>
            </a:r>
            <a:endParaRPr lang="en-IN" sz="3100" dirty="0">
              <a:ea typeface="+mj-ea"/>
              <a:cs typeface="+mj-cs"/>
            </a:endParaRPr>
          </a:p>
        </p:txBody>
      </p:sp>
      <p:grpSp>
        <p:nvGrpSpPr>
          <p:cNvPr id="5" name="Group 4">
            <a:extLst>
              <a:ext uri="{FF2B5EF4-FFF2-40B4-BE49-F238E27FC236}">
                <a16:creationId xmlns:a16="http://schemas.microsoft.com/office/drawing/2014/main" id="{7E5051DD-2F02-0E56-68D4-83C6C5107AF6}"/>
              </a:ext>
            </a:extLst>
          </p:cNvPr>
          <p:cNvGrpSpPr/>
          <p:nvPr/>
        </p:nvGrpSpPr>
        <p:grpSpPr>
          <a:xfrm>
            <a:off x="368809" y="1229934"/>
            <a:ext cx="461705" cy="394052"/>
            <a:chOff x="779906" y="273189"/>
            <a:chExt cx="461705" cy="394052"/>
          </a:xfrm>
        </p:grpSpPr>
        <p:sp>
          <p:nvSpPr>
            <p:cNvPr id="7" name="Rectangle: Rounded Corners 6">
              <a:extLst>
                <a:ext uri="{FF2B5EF4-FFF2-40B4-BE49-F238E27FC236}">
                  <a16:creationId xmlns:a16="http://schemas.microsoft.com/office/drawing/2014/main" id="{1AC118D1-22C8-3A0B-1BAD-7162B160E008}"/>
                </a:ext>
              </a:extLst>
            </p:cNvPr>
            <p:cNvSpPr/>
            <p:nvPr/>
          </p:nvSpPr>
          <p:spPr>
            <a:xfrm>
              <a:off x="779906" y="273189"/>
              <a:ext cx="461705" cy="39405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9" name="Picture 2" descr="Tick icon PNG and SVG Vector Free Download">
              <a:extLst>
                <a:ext uri="{FF2B5EF4-FFF2-40B4-BE49-F238E27FC236}">
                  <a16:creationId xmlns:a16="http://schemas.microsoft.com/office/drawing/2014/main" id="{BAFBE60D-5D0D-6FD6-676E-26A56D3152F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35896" y="324646"/>
              <a:ext cx="373714" cy="2939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BB9B79FA-E27E-94C5-B4A8-343600169C2E}"/>
              </a:ext>
            </a:extLst>
          </p:cNvPr>
          <p:cNvGrpSpPr/>
          <p:nvPr/>
        </p:nvGrpSpPr>
        <p:grpSpPr>
          <a:xfrm>
            <a:off x="368808" y="1720740"/>
            <a:ext cx="461705" cy="394052"/>
            <a:chOff x="779906" y="273189"/>
            <a:chExt cx="461705" cy="394052"/>
          </a:xfrm>
        </p:grpSpPr>
        <p:sp>
          <p:nvSpPr>
            <p:cNvPr id="13" name="Rectangle: Rounded Corners 12">
              <a:extLst>
                <a:ext uri="{FF2B5EF4-FFF2-40B4-BE49-F238E27FC236}">
                  <a16:creationId xmlns:a16="http://schemas.microsoft.com/office/drawing/2014/main" id="{4CF0B186-C8F7-4036-CFC6-E6D89D5E6155}"/>
                </a:ext>
              </a:extLst>
            </p:cNvPr>
            <p:cNvSpPr/>
            <p:nvPr/>
          </p:nvSpPr>
          <p:spPr>
            <a:xfrm>
              <a:off x="779906" y="273189"/>
              <a:ext cx="461705" cy="39405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14" name="Picture 2" descr="Tick icon PNG and SVG Vector Free Download">
              <a:extLst>
                <a:ext uri="{FF2B5EF4-FFF2-40B4-BE49-F238E27FC236}">
                  <a16:creationId xmlns:a16="http://schemas.microsoft.com/office/drawing/2014/main" id="{823CF076-9913-63F3-9200-DABA50D3D36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35896" y="324646"/>
              <a:ext cx="373714" cy="2939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A7B1CA61-A304-5E5E-5DAB-536E9570B087}"/>
              </a:ext>
            </a:extLst>
          </p:cNvPr>
          <p:cNvGrpSpPr/>
          <p:nvPr/>
        </p:nvGrpSpPr>
        <p:grpSpPr>
          <a:xfrm>
            <a:off x="368808" y="2580125"/>
            <a:ext cx="461705" cy="394052"/>
            <a:chOff x="226343" y="199335"/>
            <a:chExt cx="461705" cy="394052"/>
          </a:xfrm>
        </p:grpSpPr>
        <p:sp>
          <p:nvSpPr>
            <p:cNvPr id="16" name="Rectangle: Rounded Corners 15">
              <a:extLst>
                <a:ext uri="{FF2B5EF4-FFF2-40B4-BE49-F238E27FC236}">
                  <a16:creationId xmlns:a16="http://schemas.microsoft.com/office/drawing/2014/main" id="{34880FEF-AF20-29B3-CA04-50CBDF0D54C0}"/>
                </a:ext>
              </a:extLst>
            </p:cNvPr>
            <p:cNvSpPr/>
            <p:nvPr/>
          </p:nvSpPr>
          <p:spPr>
            <a:xfrm>
              <a:off x="226343" y="199335"/>
              <a:ext cx="461705" cy="394052"/>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17" name="Picture 2" descr="Tick icon PNG and SVG Vector Free Download">
              <a:extLst>
                <a:ext uri="{FF2B5EF4-FFF2-40B4-BE49-F238E27FC236}">
                  <a16:creationId xmlns:a16="http://schemas.microsoft.com/office/drawing/2014/main" id="{B8BFEAE5-08B5-F120-BB43-B92D92E16C9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82333" y="250792"/>
              <a:ext cx="373714" cy="293947"/>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a:extLst>
              <a:ext uri="{FF2B5EF4-FFF2-40B4-BE49-F238E27FC236}">
                <a16:creationId xmlns:a16="http://schemas.microsoft.com/office/drawing/2014/main" id="{2D3278E3-244D-E07D-E4C6-89F1684461E1}"/>
              </a:ext>
            </a:extLst>
          </p:cNvPr>
          <p:cNvSpPr txBox="1"/>
          <p:nvPr/>
        </p:nvSpPr>
        <p:spPr>
          <a:xfrm>
            <a:off x="882069" y="2477210"/>
            <a:ext cx="4425359" cy="5693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100" dirty="0" err="1">
                <a:ea typeface="+mj-ea"/>
                <a:cs typeface="+mj-cs"/>
              </a:rPr>
              <a:t>Recoger</a:t>
            </a:r>
            <a:r>
              <a:rPr lang="en-US" sz="3100" dirty="0">
                <a:ea typeface="+mj-ea"/>
                <a:cs typeface="+mj-cs"/>
              </a:rPr>
              <a:t>/</a:t>
            </a:r>
            <a:r>
              <a:rPr lang="en-US" sz="3100" dirty="0" err="1">
                <a:ea typeface="+mj-ea"/>
                <a:cs typeface="+mj-cs"/>
              </a:rPr>
              <a:t>recopilar</a:t>
            </a:r>
            <a:r>
              <a:rPr lang="en-US" sz="3100" dirty="0">
                <a:ea typeface="+mj-ea"/>
                <a:cs typeface="+mj-cs"/>
              </a:rPr>
              <a:t> </a:t>
            </a:r>
            <a:r>
              <a:rPr lang="en-US" sz="3100" dirty="0" err="1">
                <a:ea typeface="+mj-ea"/>
                <a:cs typeface="+mj-cs"/>
              </a:rPr>
              <a:t>datos</a:t>
            </a:r>
            <a:endParaRPr lang="en-IN" sz="3100" dirty="0">
              <a:ea typeface="+mj-ea"/>
              <a:cs typeface="+mj-cs"/>
            </a:endParaRPr>
          </a:p>
        </p:txBody>
      </p:sp>
      <p:cxnSp>
        <p:nvCxnSpPr>
          <p:cNvPr id="20" name="Straight Arrow Connector 19">
            <a:extLst>
              <a:ext uri="{FF2B5EF4-FFF2-40B4-BE49-F238E27FC236}">
                <a16:creationId xmlns:a16="http://schemas.microsoft.com/office/drawing/2014/main" id="{F0B0F58B-9C6D-9DC6-ECD4-76705B398C01}"/>
              </a:ext>
            </a:extLst>
          </p:cNvPr>
          <p:cNvCxnSpPr/>
          <p:nvPr/>
        </p:nvCxnSpPr>
        <p:spPr>
          <a:xfrm>
            <a:off x="6731540" y="1877441"/>
            <a:ext cx="4377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522358D-B4EF-C8CC-4F0F-79ACF19FC157}"/>
              </a:ext>
            </a:extLst>
          </p:cNvPr>
          <p:cNvSpPr txBox="1"/>
          <p:nvPr/>
        </p:nvSpPr>
        <p:spPr>
          <a:xfrm>
            <a:off x="424798" y="3436619"/>
            <a:ext cx="7094708" cy="2031325"/>
          </a:xfrm>
          <a:prstGeom prst="rect">
            <a:avLst/>
          </a:prstGeom>
          <a:noFill/>
        </p:spPr>
        <p:txBody>
          <a:bodyPr wrap="square" rtlCol="0">
            <a:spAutoFit/>
          </a:bodyPr>
          <a:lstStyle/>
          <a:p>
            <a:r>
              <a:rPr lang="en-US" dirty="0" err="1"/>
              <a:t>Herramientas</a:t>
            </a:r>
            <a:r>
              <a:rPr lang="en-US" dirty="0"/>
              <a:t> de </a:t>
            </a:r>
            <a:r>
              <a:rPr lang="en-US" dirty="0" err="1"/>
              <a:t>medición</a:t>
            </a:r>
            <a:r>
              <a:rPr lang="en-US" dirty="0"/>
              <a:t>: </a:t>
            </a:r>
          </a:p>
          <a:p>
            <a:pPr marL="285750" indent="-285750">
              <a:buFont typeface="Arial" panose="020B0604020202020204" pitchFamily="34" charset="0"/>
              <a:buChar char="•"/>
            </a:pPr>
            <a:r>
              <a:rPr lang="es-ES" dirty="0"/>
              <a:t>Datos del programa (sistemas de información sanitaria, sistemas de seguimiento de pacientes)</a:t>
            </a:r>
          </a:p>
          <a:p>
            <a:pPr marL="285750" indent="-285750">
              <a:buFont typeface="Arial" panose="020B0604020202020204" pitchFamily="34" charset="0"/>
              <a:buChar char="•"/>
            </a:pPr>
            <a:r>
              <a:rPr lang="es-ES" dirty="0"/>
              <a:t>Estimaciones de </a:t>
            </a:r>
            <a:r>
              <a:rPr lang="en-US" dirty="0"/>
              <a:t>Spectrum</a:t>
            </a:r>
          </a:p>
          <a:p>
            <a:pPr marL="285750" indent="-285750">
              <a:buFont typeface="Arial" panose="020B0604020202020204" pitchFamily="34" charset="0"/>
              <a:buChar char="•"/>
            </a:pPr>
            <a:r>
              <a:rPr lang="en-US" dirty="0" err="1"/>
              <a:t>Encuestas</a:t>
            </a:r>
            <a:r>
              <a:rPr lang="en-US" dirty="0"/>
              <a:t> </a:t>
            </a:r>
            <a:r>
              <a:rPr lang="en-US" dirty="0" err="1"/>
              <a:t>integradas</a:t>
            </a:r>
            <a:r>
              <a:rPr lang="en-US" dirty="0"/>
              <a:t> de </a:t>
            </a:r>
            <a:r>
              <a:rPr lang="en-US" dirty="0" err="1"/>
              <a:t>vigilancia</a:t>
            </a:r>
            <a:r>
              <a:rPr lang="en-US" dirty="0"/>
              <a:t> </a:t>
            </a:r>
            <a:r>
              <a:rPr lang="en-US" dirty="0" err="1"/>
              <a:t>bioconductuales</a:t>
            </a:r>
            <a:r>
              <a:rPr lang="en-US" dirty="0"/>
              <a:t> </a:t>
            </a:r>
          </a:p>
          <a:p>
            <a:pPr marL="285750" indent="-285750">
              <a:buFont typeface="Arial" panose="020B0604020202020204" pitchFamily="34" charset="0"/>
              <a:buChar char="•"/>
            </a:pPr>
            <a:r>
              <a:rPr lang="en-US" dirty="0" err="1"/>
              <a:t>Estudios</a:t>
            </a:r>
            <a:r>
              <a:rPr lang="en-US" dirty="0"/>
              <a:t> del </a:t>
            </a:r>
            <a:r>
              <a:rPr lang="en-US" dirty="0" err="1"/>
              <a:t>Indice</a:t>
            </a:r>
            <a:r>
              <a:rPr lang="en-US" dirty="0"/>
              <a:t> de </a:t>
            </a:r>
            <a:r>
              <a:rPr lang="en-US" dirty="0" err="1"/>
              <a:t>Estigma</a:t>
            </a:r>
            <a:r>
              <a:rPr lang="en-US" dirty="0"/>
              <a:t> </a:t>
            </a:r>
            <a:r>
              <a:rPr lang="en-US" dirty="0" err="1"/>
              <a:t>en</a:t>
            </a:r>
            <a:r>
              <a:rPr lang="en-US" dirty="0"/>
              <a:t> Personas </a:t>
            </a:r>
            <a:r>
              <a:rPr lang="en-US" dirty="0" err="1"/>
              <a:t>Viviendo</a:t>
            </a:r>
            <a:r>
              <a:rPr lang="en-US" dirty="0"/>
              <a:t> con VIH </a:t>
            </a:r>
          </a:p>
          <a:p>
            <a:pPr marL="285750" indent="-285750">
              <a:buFont typeface="Arial" panose="020B0604020202020204" pitchFamily="34" charset="0"/>
              <a:buChar char="•"/>
            </a:pPr>
            <a:r>
              <a:rPr lang="en-US" dirty="0" err="1"/>
              <a:t>Otras</a:t>
            </a:r>
            <a:r>
              <a:rPr lang="en-US" dirty="0"/>
              <a:t> </a:t>
            </a:r>
            <a:r>
              <a:rPr lang="en-US" dirty="0" err="1"/>
              <a:t>encuestas</a:t>
            </a:r>
            <a:r>
              <a:rPr lang="en-US" dirty="0"/>
              <a:t> </a:t>
            </a:r>
            <a:r>
              <a:rPr lang="en-US" dirty="0" err="1"/>
              <a:t>especiales</a:t>
            </a:r>
            <a:endParaRPr lang="en-CH" dirty="0"/>
          </a:p>
        </p:txBody>
      </p:sp>
      <p:sp>
        <p:nvSpPr>
          <p:cNvPr id="2" name="TextBox 1">
            <a:extLst>
              <a:ext uri="{FF2B5EF4-FFF2-40B4-BE49-F238E27FC236}">
                <a16:creationId xmlns:a16="http://schemas.microsoft.com/office/drawing/2014/main" id="{470AD3EB-7914-67F7-1C04-C01B1764AD52}"/>
              </a:ext>
            </a:extLst>
          </p:cNvPr>
          <p:cNvSpPr txBox="1"/>
          <p:nvPr/>
        </p:nvSpPr>
        <p:spPr>
          <a:xfrm>
            <a:off x="830513" y="233806"/>
            <a:ext cx="11011114" cy="1046440"/>
          </a:xfrm>
          <a:prstGeom prst="rect">
            <a:avLst/>
          </a:prstGeom>
          <a:noFill/>
        </p:spPr>
        <p:txBody>
          <a:bodyPr wrap="square" rtlCol="0">
            <a:spAutoFit/>
          </a:bodyPr>
          <a:lstStyle/>
          <a:p>
            <a:pPr lvl="0">
              <a:defRPr/>
            </a:pPr>
            <a:r>
              <a:rPr lang="en-US" sz="3100" dirty="0" err="1">
                <a:ea typeface="+mj-ea"/>
                <a:cs typeface="+mj-cs"/>
              </a:rPr>
              <a:t>Descargar</a:t>
            </a:r>
            <a:r>
              <a:rPr lang="en-US" sz="3100" dirty="0">
                <a:ea typeface="+mj-ea"/>
                <a:cs typeface="+mj-cs"/>
              </a:rPr>
              <a:t> </a:t>
            </a:r>
            <a:r>
              <a:rPr lang="en-US" sz="3100" dirty="0" err="1">
                <a:ea typeface="+mj-ea"/>
                <a:cs typeface="+mj-cs"/>
              </a:rPr>
              <a:t>formato</a:t>
            </a:r>
            <a:r>
              <a:rPr lang="en-US" sz="3100" dirty="0">
                <a:ea typeface="+mj-ea"/>
                <a:cs typeface="+mj-cs"/>
              </a:rPr>
              <a:t> de </a:t>
            </a:r>
            <a:r>
              <a:rPr lang="en-US" sz="3100" dirty="0" err="1">
                <a:ea typeface="+mj-ea"/>
                <a:cs typeface="+mj-cs"/>
              </a:rPr>
              <a:t>ingreso</a:t>
            </a:r>
            <a:r>
              <a:rPr lang="en-US" sz="3100" dirty="0">
                <a:ea typeface="+mj-ea"/>
                <a:cs typeface="+mj-cs"/>
              </a:rPr>
              <a:t> de </a:t>
            </a:r>
            <a:r>
              <a:rPr lang="en-US" sz="3100" dirty="0" err="1">
                <a:ea typeface="+mj-ea"/>
                <a:cs typeface="+mj-cs"/>
              </a:rPr>
              <a:t>datos</a:t>
            </a:r>
            <a:r>
              <a:rPr lang="en-US" sz="3100" dirty="0">
                <a:ea typeface="+mj-ea"/>
                <a:cs typeface="+mj-cs"/>
              </a:rPr>
              <a:t> de la </a:t>
            </a:r>
            <a:r>
              <a:rPr lang="en-US" sz="3100" dirty="0" err="1">
                <a:ea typeface="+mj-ea"/>
                <a:cs typeface="+mj-cs"/>
              </a:rPr>
              <a:t>herramienta</a:t>
            </a:r>
            <a:r>
              <a:rPr lang="en-US" sz="3100" dirty="0">
                <a:ea typeface="+mj-ea"/>
                <a:cs typeface="+mj-cs"/>
              </a:rPr>
              <a:t> de </a:t>
            </a:r>
            <a:r>
              <a:rPr lang="en-US" sz="3100" dirty="0" err="1">
                <a:ea typeface="+mj-ea"/>
                <a:cs typeface="+mj-cs"/>
              </a:rPr>
              <a:t>reporte</a:t>
            </a:r>
            <a:r>
              <a:rPr lang="en-US" sz="3100" dirty="0">
                <a:ea typeface="+mj-ea"/>
                <a:cs typeface="+mj-cs"/>
              </a:rPr>
              <a:t> </a:t>
            </a:r>
            <a:r>
              <a:rPr lang="en-US" sz="3100" dirty="0" err="1">
                <a:ea typeface="+mj-ea"/>
                <a:cs typeface="+mj-cs"/>
              </a:rPr>
              <a:t>en</a:t>
            </a:r>
            <a:r>
              <a:rPr lang="en-US" sz="3100" dirty="0">
                <a:ea typeface="+mj-ea"/>
                <a:cs typeface="+mj-cs"/>
              </a:rPr>
              <a:t> </a:t>
            </a:r>
            <a:r>
              <a:rPr lang="en-US" sz="3100" dirty="0" err="1">
                <a:ea typeface="+mj-ea"/>
                <a:cs typeface="+mj-cs"/>
              </a:rPr>
              <a:t>línea</a:t>
            </a:r>
            <a:endParaRPr lang="en-IN" sz="3100" dirty="0">
              <a:ea typeface="+mj-ea"/>
              <a:cs typeface="+mj-cs"/>
            </a:endParaRPr>
          </a:p>
        </p:txBody>
      </p:sp>
      <p:grpSp>
        <p:nvGrpSpPr>
          <p:cNvPr id="11" name="Group 10">
            <a:extLst>
              <a:ext uri="{FF2B5EF4-FFF2-40B4-BE49-F238E27FC236}">
                <a16:creationId xmlns:a16="http://schemas.microsoft.com/office/drawing/2014/main" id="{2B7382BA-9C76-4840-959B-7DF9B2DED19E}"/>
              </a:ext>
            </a:extLst>
          </p:cNvPr>
          <p:cNvGrpSpPr/>
          <p:nvPr/>
        </p:nvGrpSpPr>
        <p:grpSpPr>
          <a:xfrm>
            <a:off x="350372" y="713902"/>
            <a:ext cx="461705" cy="394052"/>
            <a:chOff x="779906" y="273189"/>
            <a:chExt cx="461705" cy="394052"/>
          </a:xfrm>
        </p:grpSpPr>
        <p:sp>
          <p:nvSpPr>
            <p:cNvPr id="19" name="Rectangle: Rounded Corners 18">
              <a:extLst>
                <a:ext uri="{FF2B5EF4-FFF2-40B4-BE49-F238E27FC236}">
                  <a16:creationId xmlns:a16="http://schemas.microsoft.com/office/drawing/2014/main" id="{7AF7706A-9093-97B0-8B93-6AE0B5FFD7C1}"/>
                </a:ext>
              </a:extLst>
            </p:cNvPr>
            <p:cNvSpPr/>
            <p:nvPr/>
          </p:nvSpPr>
          <p:spPr>
            <a:xfrm>
              <a:off x="779906" y="273189"/>
              <a:ext cx="461705" cy="39405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22" name="Picture 2" descr="Tick icon PNG and SVG Vector Free Download">
              <a:extLst>
                <a:ext uri="{FF2B5EF4-FFF2-40B4-BE49-F238E27FC236}">
                  <a16:creationId xmlns:a16="http://schemas.microsoft.com/office/drawing/2014/main" id="{1A238A84-5429-A8C1-AB67-84362CFD7E3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35896" y="324646"/>
              <a:ext cx="373714" cy="2939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74976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A8DFC0-788B-7A0C-6233-6A277E536A7B}"/>
              </a:ext>
            </a:extLst>
          </p:cNvPr>
          <p:cNvSpPr>
            <a:spLocks noGrp="1"/>
          </p:cNvSpPr>
          <p:nvPr>
            <p:ph idx="1"/>
          </p:nvPr>
        </p:nvSpPr>
        <p:spPr>
          <a:xfrm>
            <a:off x="841119" y="1605016"/>
            <a:ext cx="10347886" cy="3907706"/>
          </a:xfrm>
        </p:spPr>
        <p:txBody>
          <a:bodyPr vert="horz" lIns="91440" tIns="45720" rIns="91440" bIns="45720" rtlCol="0" anchor="t">
            <a:normAutofit fontScale="92500"/>
          </a:bodyPr>
          <a:lstStyle/>
          <a:p>
            <a:r>
              <a:rPr lang="es-ES" sz="2200" dirty="0"/>
              <a:t>El encargado de datos del GAM en ONUSIDA Ginebra aprueba la solicitud de usuario para el relator nacional del GAM</a:t>
            </a:r>
          </a:p>
          <a:p>
            <a:endParaRPr lang="en-US" sz="2200" dirty="0"/>
          </a:p>
          <a:p>
            <a:r>
              <a:rPr lang="es-ES" sz="2200" dirty="0"/>
              <a:t>El relator nacional del GAM (editor del país) aprueba/rechaza las solicitudes de usuario de otras contrapartes del país </a:t>
            </a:r>
            <a:r>
              <a:rPr lang="es-ES" sz="2200" i="1" dirty="0"/>
              <a:t>(recibirá notificaciones por correo electrónico)</a:t>
            </a:r>
          </a:p>
          <a:p>
            <a:endParaRPr lang="en-US" sz="2200" dirty="0"/>
          </a:p>
          <a:p>
            <a:r>
              <a:rPr lang="en-US" sz="2200" dirty="0"/>
              <a:t>Roles de </a:t>
            </a:r>
            <a:r>
              <a:rPr lang="en-US" sz="2200" dirty="0" err="1"/>
              <a:t>usuarios</a:t>
            </a:r>
            <a:r>
              <a:rPr lang="en-US" sz="2200" dirty="0"/>
              <a:t>: </a:t>
            </a:r>
          </a:p>
          <a:p>
            <a:pPr lvl="1"/>
            <a:r>
              <a:rPr lang="es-ES" sz="2200" dirty="0"/>
              <a:t>Editor de país: puede introducir datos, incluidos los indicadores financieros, añadir/responder a comentarios y enviar el informe completo</a:t>
            </a:r>
            <a:r>
              <a:rPr lang="en-US" sz="2200" dirty="0"/>
              <a:t> </a:t>
            </a:r>
            <a:endParaRPr lang="en-US" sz="2200" dirty="0">
              <a:cs typeface="Calibri"/>
            </a:endParaRPr>
          </a:p>
          <a:p>
            <a:pPr lvl="1"/>
            <a:r>
              <a:rPr lang="es-ES" sz="2200" dirty="0"/>
              <a:t>Visualizador de país: puede ver los datos del país, incluidos los indicadores financieros</a:t>
            </a:r>
            <a:endParaRPr lang="en-US" sz="2200" dirty="0"/>
          </a:p>
        </p:txBody>
      </p:sp>
      <p:grpSp>
        <p:nvGrpSpPr>
          <p:cNvPr id="4" name="Group 3">
            <a:extLst>
              <a:ext uri="{FF2B5EF4-FFF2-40B4-BE49-F238E27FC236}">
                <a16:creationId xmlns:a16="http://schemas.microsoft.com/office/drawing/2014/main" id="{B2138861-FA0E-64C4-A2BD-C7CBCC3D695E}"/>
              </a:ext>
            </a:extLst>
          </p:cNvPr>
          <p:cNvGrpSpPr/>
          <p:nvPr/>
        </p:nvGrpSpPr>
        <p:grpSpPr>
          <a:xfrm>
            <a:off x="327858" y="359335"/>
            <a:ext cx="461705" cy="394052"/>
            <a:chOff x="226343" y="199335"/>
            <a:chExt cx="461705" cy="394052"/>
          </a:xfrm>
        </p:grpSpPr>
        <p:sp>
          <p:nvSpPr>
            <p:cNvPr id="5" name="Rectangle: Rounded Corners 4">
              <a:extLst>
                <a:ext uri="{FF2B5EF4-FFF2-40B4-BE49-F238E27FC236}">
                  <a16:creationId xmlns:a16="http://schemas.microsoft.com/office/drawing/2014/main" id="{639C329B-6858-A926-27FA-7569E90F904B}"/>
                </a:ext>
              </a:extLst>
            </p:cNvPr>
            <p:cNvSpPr/>
            <p:nvPr/>
          </p:nvSpPr>
          <p:spPr>
            <a:xfrm>
              <a:off x="226343" y="199335"/>
              <a:ext cx="461705" cy="394052"/>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6" name="Picture 2" descr="Tick icon PNG and SVG Vector Free Download">
              <a:extLst>
                <a:ext uri="{FF2B5EF4-FFF2-40B4-BE49-F238E27FC236}">
                  <a16:creationId xmlns:a16="http://schemas.microsoft.com/office/drawing/2014/main" id="{18CCACAE-A12F-DB5A-2C0E-6FF1F84EBE4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82333" y="250792"/>
              <a:ext cx="373714" cy="29394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3169C1AD-358B-A5F5-A55E-93FDB51556B4}"/>
              </a:ext>
            </a:extLst>
          </p:cNvPr>
          <p:cNvSpPr txBox="1"/>
          <p:nvPr/>
        </p:nvSpPr>
        <p:spPr>
          <a:xfrm>
            <a:off x="841118" y="256420"/>
            <a:ext cx="10162679" cy="1046440"/>
          </a:xfrm>
          <a:prstGeom prst="rect">
            <a:avLst/>
          </a:prstGeom>
          <a:noFill/>
        </p:spPr>
        <p:txBody>
          <a:bodyPr wrap="square" rtlCol="0">
            <a:spAutoFit/>
          </a:bodyPr>
          <a:lstStyle/>
          <a:p>
            <a:pPr lvl="0">
              <a:defRPr/>
            </a:pPr>
            <a:r>
              <a:rPr lang="en-US" sz="3100" dirty="0" err="1">
                <a:ea typeface="+mj-ea"/>
                <a:cs typeface="+mj-cs"/>
              </a:rPr>
              <a:t>Compartir</a:t>
            </a:r>
            <a:r>
              <a:rPr lang="en-US" sz="3100" dirty="0">
                <a:ea typeface="+mj-ea"/>
                <a:cs typeface="+mj-cs"/>
              </a:rPr>
              <a:t> </a:t>
            </a:r>
            <a:r>
              <a:rPr lang="en-US" sz="3100" dirty="0" err="1">
                <a:ea typeface="+mj-ea"/>
                <a:cs typeface="+mj-cs"/>
              </a:rPr>
              <a:t>acceso</a:t>
            </a:r>
            <a:r>
              <a:rPr lang="en-US" sz="3100" dirty="0">
                <a:ea typeface="+mj-ea"/>
                <a:cs typeface="+mj-cs"/>
              </a:rPr>
              <a:t> a la </a:t>
            </a:r>
            <a:r>
              <a:rPr lang="en-US" sz="3100" dirty="0" err="1">
                <a:ea typeface="+mj-ea"/>
                <a:cs typeface="+mj-cs"/>
              </a:rPr>
              <a:t>herramienta</a:t>
            </a:r>
            <a:r>
              <a:rPr lang="en-US" sz="3100" dirty="0">
                <a:ea typeface="+mj-ea"/>
                <a:cs typeface="+mj-cs"/>
              </a:rPr>
              <a:t> de </a:t>
            </a:r>
            <a:r>
              <a:rPr lang="en-US" sz="3100" dirty="0" err="1">
                <a:ea typeface="+mj-ea"/>
                <a:cs typeface="+mj-cs"/>
              </a:rPr>
              <a:t>reporte</a:t>
            </a:r>
            <a:r>
              <a:rPr lang="en-US" sz="3100" dirty="0">
                <a:ea typeface="+mj-ea"/>
                <a:cs typeface="+mj-cs"/>
              </a:rPr>
              <a:t> </a:t>
            </a:r>
            <a:r>
              <a:rPr lang="en-US" sz="3100" dirty="0" err="1">
                <a:ea typeface="+mj-ea"/>
                <a:cs typeface="+mj-cs"/>
              </a:rPr>
              <a:t>en</a:t>
            </a:r>
            <a:r>
              <a:rPr lang="en-US" sz="3100" dirty="0">
                <a:ea typeface="+mj-ea"/>
                <a:cs typeface="+mj-cs"/>
              </a:rPr>
              <a:t> </a:t>
            </a:r>
            <a:r>
              <a:rPr lang="en-US" sz="3100" dirty="0" err="1">
                <a:ea typeface="+mj-ea"/>
                <a:cs typeface="+mj-cs"/>
              </a:rPr>
              <a:t>línea</a:t>
            </a:r>
            <a:r>
              <a:rPr lang="en-US" sz="3100" dirty="0">
                <a:ea typeface="+mj-ea"/>
                <a:cs typeface="+mj-cs"/>
              </a:rPr>
              <a:t>, </a:t>
            </a:r>
            <a:r>
              <a:rPr lang="en-US" sz="3100" dirty="0" err="1">
                <a:ea typeface="+mj-ea"/>
                <a:cs typeface="+mj-cs"/>
              </a:rPr>
              <a:t>según</a:t>
            </a:r>
            <a:r>
              <a:rPr lang="en-US" sz="3100" dirty="0">
                <a:ea typeface="+mj-ea"/>
                <a:cs typeface="+mj-cs"/>
              </a:rPr>
              <a:t> sea </a:t>
            </a:r>
            <a:r>
              <a:rPr lang="en-US" sz="3100" dirty="0" err="1">
                <a:ea typeface="+mj-ea"/>
                <a:cs typeface="+mj-cs"/>
              </a:rPr>
              <a:t>necesario</a:t>
            </a:r>
            <a:endParaRPr lang="en-IN" sz="3100" dirty="0">
              <a:ea typeface="+mj-ea"/>
              <a:cs typeface="+mj-cs"/>
            </a:endParaRPr>
          </a:p>
        </p:txBody>
      </p:sp>
    </p:spTree>
    <p:extLst>
      <p:ext uri="{BB962C8B-B14F-4D97-AF65-F5344CB8AC3E}">
        <p14:creationId xmlns:p14="http://schemas.microsoft.com/office/powerpoint/2010/main" val="4164483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0FB7BF1-B562-E2DE-6D5B-D5B7B0B3436C}"/>
              </a:ext>
            </a:extLst>
          </p:cNvPr>
          <p:cNvPicPr>
            <a:picLocks noChangeAspect="1"/>
          </p:cNvPicPr>
          <p:nvPr/>
        </p:nvPicPr>
        <p:blipFill>
          <a:blip r:embed="rId3"/>
          <a:stretch>
            <a:fillRect/>
          </a:stretch>
        </p:blipFill>
        <p:spPr>
          <a:xfrm>
            <a:off x="4127332" y="2895415"/>
            <a:ext cx="2865401" cy="521760"/>
          </a:xfrm>
          <a:prstGeom prst="rect">
            <a:avLst/>
          </a:prstGeom>
        </p:spPr>
      </p:pic>
      <p:sp>
        <p:nvSpPr>
          <p:cNvPr id="11" name="TextBox 10">
            <a:extLst>
              <a:ext uri="{FF2B5EF4-FFF2-40B4-BE49-F238E27FC236}">
                <a16:creationId xmlns:a16="http://schemas.microsoft.com/office/drawing/2014/main" id="{6F1DB09A-52F9-D89E-505B-755975F00BF6}"/>
              </a:ext>
            </a:extLst>
          </p:cNvPr>
          <p:cNvSpPr txBox="1"/>
          <p:nvPr/>
        </p:nvSpPr>
        <p:spPr>
          <a:xfrm>
            <a:off x="7773365" y="4433454"/>
            <a:ext cx="2916963" cy="1460016"/>
          </a:xfrm>
          <a:prstGeom prst="rect">
            <a:avLst/>
          </a:prstGeom>
        </p:spPr>
        <p:txBody>
          <a:bodyPr vert="horz" lIns="91440" tIns="45720" rIns="91440" bIns="45720" rtlCol="0">
            <a:normAutofit fontScale="92500" lnSpcReduction="10000"/>
          </a:bodyPr>
          <a:lstStyle/>
          <a:p>
            <a:pPr algn="ctr">
              <a:lnSpc>
                <a:spcPct val="90000"/>
              </a:lnSpc>
              <a:spcAft>
                <a:spcPts val="600"/>
              </a:spcAft>
            </a:pPr>
            <a:r>
              <a:rPr lang="es-ES" dirty="0"/>
              <a:t>En la herramienta de reporte en línea hay espacio para ingresar resúmenes narrativos del estado, los avances y las brechas por área </a:t>
            </a:r>
            <a:endParaRPr lang="en-US" dirty="0"/>
          </a:p>
        </p:txBody>
      </p:sp>
      <p:sp>
        <p:nvSpPr>
          <p:cNvPr id="6" name="Oval 5">
            <a:extLst>
              <a:ext uri="{FF2B5EF4-FFF2-40B4-BE49-F238E27FC236}">
                <a16:creationId xmlns:a16="http://schemas.microsoft.com/office/drawing/2014/main" id="{7A6D21DC-3194-62FB-5B76-2B7EAA6FB9BA}"/>
              </a:ext>
            </a:extLst>
          </p:cNvPr>
          <p:cNvSpPr/>
          <p:nvPr/>
        </p:nvSpPr>
        <p:spPr>
          <a:xfrm>
            <a:off x="4360605" y="2853959"/>
            <a:ext cx="1140644" cy="507815"/>
          </a:xfrm>
          <a:prstGeom prst="ellipse">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2" name="Picture 11">
            <a:extLst>
              <a:ext uri="{FF2B5EF4-FFF2-40B4-BE49-F238E27FC236}">
                <a16:creationId xmlns:a16="http://schemas.microsoft.com/office/drawing/2014/main" id="{0A595F5D-E3A6-6E9A-CF48-9A83188D1E95}"/>
              </a:ext>
            </a:extLst>
          </p:cNvPr>
          <p:cNvPicPr>
            <a:picLocks noChangeAspect="1"/>
          </p:cNvPicPr>
          <p:nvPr/>
        </p:nvPicPr>
        <p:blipFill>
          <a:blip r:embed="rId4"/>
          <a:stretch>
            <a:fillRect/>
          </a:stretch>
        </p:blipFill>
        <p:spPr>
          <a:xfrm>
            <a:off x="3051007" y="3413860"/>
            <a:ext cx="3219901" cy="361182"/>
          </a:xfrm>
          <a:prstGeom prst="rect">
            <a:avLst/>
          </a:prstGeom>
        </p:spPr>
      </p:pic>
      <p:pic>
        <p:nvPicPr>
          <p:cNvPr id="14" name="Picture 13">
            <a:extLst>
              <a:ext uri="{FF2B5EF4-FFF2-40B4-BE49-F238E27FC236}">
                <a16:creationId xmlns:a16="http://schemas.microsoft.com/office/drawing/2014/main" id="{796603AE-DD7B-1B0C-34F4-8E5B2B690B37}"/>
              </a:ext>
            </a:extLst>
          </p:cNvPr>
          <p:cNvPicPr>
            <a:picLocks noChangeAspect="1"/>
          </p:cNvPicPr>
          <p:nvPr/>
        </p:nvPicPr>
        <p:blipFill>
          <a:blip r:embed="rId5"/>
          <a:stretch>
            <a:fillRect/>
          </a:stretch>
        </p:blipFill>
        <p:spPr>
          <a:xfrm>
            <a:off x="6285787" y="3417175"/>
            <a:ext cx="1647680" cy="357867"/>
          </a:xfrm>
          <a:prstGeom prst="rect">
            <a:avLst/>
          </a:prstGeom>
        </p:spPr>
      </p:pic>
      <p:pic>
        <p:nvPicPr>
          <p:cNvPr id="16" name="Picture 15">
            <a:extLst>
              <a:ext uri="{FF2B5EF4-FFF2-40B4-BE49-F238E27FC236}">
                <a16:creationId xmlns:a16="http://schemas.microsoft.com/office/drawing/2014/main" id="{DBEC06C3-06D5-40FF-289C-9228C222822B}"/>
              </a:ext>
            </a:extLst>
          </p:cNvPr>
          <p:cNvPicPr>
            <a:picLocks noChangeAspect="1"/>
          </p:cNvPicPr>
          <p:nvPr/>
        </p:nvPicPr>
        <p:blipFill>
          <a:blip r:embed="rId6"/>
          <a:stretch>
            <a:fillRect/>
          </a:stretch>
        </p:blipFill>
        <p:spPr>
          <a:xfrm>
            <a:off x="7773365" y="3421373"/>
            <a:ext cx="1259793" cy="377938"/>
          </a:xfrm>
          <a:prstGeom prst="rect">
            <a:avLst/>
          </a:prstGeom>
        </p:spPr>
      </p:pic>
      <p:sp>
        <p:nvSpPr>
          <p:cNvPr id="7" name="Oval 6">
            <a:extLst>
              <a:ext uri="{FF2B5EF4-FFF2-40B4-BE49-F238E27FC236}">
                <a16:creationId xmlns:a16="http://schemas.microsoft.com/office/drawing/2014/main" id="{CC6497B5-FB1A-37DF-5B0F-3FF77B47279B}"/>
              </a:ext>
            </a:extLst>
          </p:cNvPr>
          <p:cNvSpPr/>
          <p:nvPr/>
        </p:nvSpPr>
        <p:spPr>
          <a:xfrm>
            <a:off x="6504181" y="3334250"/>
            <a:ext cx="1396890" cy="561809"/>
          </a:xfrm>
          <a:prstGeom prst="ellipse">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3" name="Group 2">
            <a:extLst>
              <a:ext uri="{FF2B5EF4-FFF2-40B4-BE49-F238E27FC236}">
                <a16:creationId xmlns:a16="http://schemas.microsoft.com/office/drawing/2014/main" id="{BEE52FD2-B56B-29F4-6230-D320E6750DE1}"/>
              </a:ext>
            </a:extLst>
          </p:cNvPr>
          <p:cNvGrpSpPr/>
          <p:nvPr/>
        </p:nvGrpSpPr>
        <p:grpSpPr>
          <a:xfrm>
            <a:off x="327857" y="1504923"/>
            <a:ext cx="461705" cy="394052"/>
            <a:chOff x="226343" y="199335"/>
            <a:chExt cx="461705" cy="394052"/>
          </a:xfrm>
        </p:grpSpPr>
        <p:sp>
          <p:nvSpPr>
            <p:cNvPr id="5" name="Rectangle: Rounded Corners 4">
              <a:extLst>
                <a:ext uri="{FF2B5EF4-FFF2-40B4-BE49-F238E27FC236}">
                  <a16:creationId xmlns:a16="http://schemas.microsoft.com/office/drawing/2014/main" id="{7C9F5493-5377-1BB6-655B-E72768443121}"/>
                </a:ext>
              </a:extLst>
            </p:cNvPr>
            <p:cNvSpPr/>
            <p:nvPr/>
          </p:nvSpPr>
          <p:spPr>
            <a:xfrm>
              <a:off x="226343" y="199335"/>
              <a:ext cx="461705" cy="394052"/>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Picture 2" descr="Tick icon PNG and SVG Vector Free Download">
              <a:extLst>
                <a:ext uri="{FF2B5EF4-FFF2-40B4-BE49-F238E27FC236}">
                  <a16:creationId xmlns:a16="http://schemas.microsoft.com/office/drawing/2014/main" id="{B94DADB4-BC9F-B58E-F5EE-CBCA3F46FA6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82333" y="250792"/>
              <a:ext cx="373714" cy="29394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B5975B50-C09A-A604-6A7C-F7333D093193}"/>
              </a:ext>
            </a:extLst>
          </p:cNvPr>
          <p:cNvSpPr txBox="1"/>
          <p:nvPr/>
        </p:nvSpPr>
        <p:spPr>
          <a:xfrm>
            <a:off x="833241" y="1389294"/>
            <a:ext cx="10743993" cy="1046440"/>
          </a:xfrm>
          <a:prstGeom prst="rect">
            <a:avLst/>
          </a:prstGeom>
          <a:noFill/>
        </p:spPr>
        <p:txBody>
          <a:bodyPr wrap="square" rtlCol="0">
            <a:spAutoFit/>
          </a:bodyPr>
          <a:lstStyle/>
          <a:p>
            <a:pPr lvl="0">
              <a:defRPr/>
            </a:pPr>
            <a:r>
              <a:rPr lang="en-US" sz="3100" dirty="0" err="1">
                <a:ea typeface="+mj-ea"/>
                <a:cs typeface="+mj-cs"/>
              </a:rPr>
              <a:t>Ingresar</a:t>
            </a:r>
            <a:r>
              <a:rPr lang="en-US" sz="3100" dirty="0">
                <a:ea typeface="+mj-ea"/>
                <a:cs typeface="+mj-cs"/>
              </a:rPr>
              <a:t> </a:t>
            </a:r>
            <a:r>
              <a:rPr lang="en-US" sz="3100" dirty="0" err="1">
                <a:ea typeface="+mj-ea"/>
                <a:cs typeface="+mj-cs"/>
              </a:rPr>
              <a:t>resumenes</a:t>
            </a:r>
            <a:r>
              <a:rPr lang="en-US" sz="3100" dirty="0">
                <a:ea typeface="+mj-ea"/>
                <a:cs typeface="+mj-cs"/>
              </a:rPr>
              <a:t> </a:t>
            </a:r>
            <a:r>
              <a:rPr lang="en-US" sz="3100" dirty="0" err="1">
                <a:ea typeface="+mj-ea"/>
                <a:cs typeface="+mj-cs"/>
              </a:rPr>
              <a:t>narrativos</a:t>
            </a:r>
            <a:r>
              <a:rPr lang="en-US" sz="3100" dirty="0">
                <a:ea typeface="+mj-ea"/>
                <a:cs typeface="+mj-cs"/>
              </a:rPr>
              <a:t> </a:t>
            </a:r>
            <a:r>
              <a:rPr lang="en-US" sz="3100" dirty="0" err="1">
                <a:ea typeface="+mj-ea"/>
                <a:cs typeface="+mj-cs"/>
              </a:rPr>
              <a:t>en</a:t>
            </a:r>
            <a:r>
              <a:rPr lang="en-US" sz="3100" dirty="0">
                <a:ea typeface="+mj-ea"/>
                <a:cs typeface="+mj-cs"/>
              </a:rPr>
              <a:t> la </a:t>
            </a:r>
            <a:r>
              <a:rPr lang="en-US" sz="3100" dirty="0" err="1">
                <a:ea typeface="+mj-ea"/>
                <a:cs typeface="+mj-cs"/>
              </a:rPr>
              <a:t>herramienta</a:t>
            </a:r>
            <a:r>
              <a:rPr lang="en-US" sz="3100" dirty="0">
                <a:ea typeface="+mj-ea"/>
                <a:cs typeface="+mj-cs"/>
              </a:rPr>
              <a:t> de </a:t>
            </a:r>
            <a:r>
              <a:rPr lang="en-US" sz="3100" dirty="0" err="1">
                <a:ea typeface="+mj-ea"/>
                <a:cs typeface="+mj-cs"/>
              </a:rPr>
              <a:t>reporte</a:t>
            </a:r>
            <a:r>
              <a:rPr lang="en-US" sz="3100" dirty="0">
                <a:ea typeface="+mj-ea"/>
                <a:cs typeface="+mj-cs"/>
              </a:rPr>
              <a:t> </a:t>
            </a:r>
            <a:r>
              <a:rPr lang="en-US" sz="3100" dirty="0" err="1">
                <a:ea typeface="+mj-ea"/>
                <a:cs typeface="+mj-cs"/>
              </a:rPr>
              <a:t>en</a:t>
            </a:r>
            <a:r>
              <a:rPr lang="en-US" sz="3100" dirty="0">
                <a:ea typeface="+mj-ea"/>
                <a:cs typeface="+mj-cs"/>
              </a:rPr>
              <a:t> </a:t>
            </a:r>
            <a:r>
              <a:rPr lang="en-US" sz="3100" dirty="0" err="1">
                <a:ea typeface="+mj-ea"/>
                <a:cs typeface="+mj-cs"/>
              </a:rPr>
              <a:t>l</a:t>
            </a:r>
            <a:r>
              <a:rPr lang="en-US" sz="3100" dirty="0" err="1"/>
              <a:t>ínea</a:t>
            </a:r>
            <a:endParaRPr lang="en-IN" sz="3100" dirty="0">
              <a:ea typeface="+mj-ea"/>
              <a:cs typeface="+mj-cs"/>
            </a:endParaRPr>
          </a:p>
        </p:txBody>
      </p:sp>
      <p:grpSp>
        <p:nvGrpSpPr>
          <p:cNvPr id="17" name="Group 16">
            <a:extLst>
              <a:ext uri="{FF2B5EF4-FFF2-40B4-BE49-F238E27FC236}">
                <a16:creationId xmlns:a16="http://schemas.microsoft.com/office/drawing/2014/main" id="{0111FE64-6986-F1BF-F978-F582C98020C6}"/>
              </a:ext>
            </a:extLst>
          </p:cNvPr>
          <p:cNvGrpSpPr/>
          <p:nvPr/>
        </p:nvGrpSpPr>
        <p:grpSpPr>
          <a:xfrm>
            <a:off x="327858" y="869757"/>
            <a:ext cx="461705" cy="394052"/>
            <a:chOff x="226343" y="199335"/>
            <a:chExt cx="461705" cy="394052"/>
          </a:xfrm>
        </p:grpSpPr>
        <p:sp>
          <p:nvSpPr>
            <p:cNvPr id="19" name="Rectangle: Rounded Corners 18">
              <a:extLst>
                <a:ext uri="{FF2B5EF4-FFF2-40B4-BE49-F238E27FC236}">
                  <a16:creationId xmlns:a16="http://schemas.microsoft.com/office/drawing/2014/main" id="{96FD31FC-7001-47D0-DDA1-AEADA0A9AF51}"/>
                </a:ext>
              </a:extLst>
            </p:cNvPr>
            <p:cNvSpPr/>
            <p:nvPr/>
          </p:nvSpPr>
          <p:spPr>
            <a:xfrm>
              <a:off x="226343" y="199335"/>
              <a:ext cx="461705" cy="394052"/>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20" name="Picture 2" descr="Tick icon PNG and SVG Vector Free Download">
              <a:extLst>
                <a:ext uri="{FF2B5EF4-FFF2-40B4-BE49-F238E27FC236}">
                  <a16:creationId xmlns:a16="http://schemas.microsoft.com/office/drawing/2014/main" id="{020D9CE5-84DC-3293-32AE-60B2181A66C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82333" y="250792"/>
              <a:ext cx="373714" cy="293947"/>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a:extLst>
              <a:ext uri="{FF2B5EF4-FFF2-40B4-BE49-F238E27FC236}">
                <a16:creationId xmlns:a16="http://schemas.microsoft.com/office/drawing/2014/main" id="{CA0B5423-B21B-5B8C-6AC1-868B2E3B389E}"/>
              </a:ext>
            </a:extLst>
          </p:cNvPr>
          <p:cNvSpPr txBox="1"/>
          <p:nvPr/>
        </p:nvSpPr>
        <p:spPr>
          <a:xfrm>
            <a:off x="833242" y="790810"/>
            <a:ext cx="8284901" cy="5693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100" dirty="0" err="1">
                <a:ea typeface="+mj-ea"/>
                <a:cs typeface="+mj-cs"/>
              </a:rPr>
              <a:t>Convocar</a:t>
            </a:r>
            <a:r>
              <a:rPr lang="en-US" sz="3100" dirty="0">
                <a:ea typeface="+mj-ea"/>
                <a:cs typeface="+mj-cs"/>
              </a:rPr>
              <a:t> consulta </a:t>
            </a:r>
            <a:r>
              <a:rPr lang="en-US" sz="3100" dirty="0" err="1">
                <a:ea typeface="+mj-ea"/>
                <a:cs typeface="+mj-cs"/>
              </a:rPr>
              <a:t>nacional</a:t>
            </a:r>
            <a:r>
              <a:rPr lang="en-US" sz="3100" dirty="0">
                <a:ea typeface="+mj-ea"/>
                <a:cs typeface="+mj-cs"/>
              </a:rPr>
              <a:t> </a:t>
            </a:r>
            <a:r>
              <a:rPr lang="en-US" sz="3100" dirty="0" err="1">
                <a:ea typeface="+mj-ea"/>
                <a:cs typeface="+mj-cs"/>
              </a:rPr>
              <a:t>multisectorial</a:t>
            </a:r>
            <a:endParaRPr lang="en-IN" sz="3100" dirty="0">
              <a:ea typeface="+mj-ea"/>
              <a:cs typeface="+mj-cs"/>
            </a:endParaRPr>
          </a:p>
        </p:txBody>
      </p:sp>
      <p:grpSp>
        <p:nvGrpSpPr>
          <p:cNvPr id="4" name="Group 3">
            <a:extLst>
              <a:ext uri="{FF2B5EF4-FFF2-40B4-BE49-F238E27FC236}">
                <a16:creationId xmlns:a16="http://schemas.microsoft.com/office/drawing/2014/main" id="{A313A158-395A-7980-A572-B10811BA1101}"/>
              </a:ext>
            </a:extLst>
          </p:cNvPr>
          <p:cNvGrpSpPr/>
          <p:nvPr/>
        </p:nvGrpSpPr>
        <p:grpSpPr>
          <a:xfrm>
            <a:off x="327858" y="232872"/>
            <a:ext cx="461705" cy="394052"/>
            <a:chOff x="226343" y="199335"/>
            <a:chExt cx="461705" cy="394052"/>
          </a:xfrm>
        </p:grpSpPr>
        <p:sp>
          <p:nvSpPr>
            <p:cNvPr id="13" name="Rectangle: Rounded Corners 12">
              <a:extLst>
                <a:ext uri="{FF2B5EF4-FFF2-40B4-BE49-F238E27FC236}">
                  <a16:creationId xmlns:a16="http://schemas.microsoft.com/office/drawing/2014/main" id="{AE0D8DD2-503A-648E-A21A-92FF82157424}"/>
                </a:ext>
              </a:extLst>
            </p:cNvPr>
            <p:cNvSpPr/>
            <p:nvPr/>
          </p:nvSpPr>
          <p:spPr>
            <a:xfrm>
              <a:off x="226343" y="199335"/>
              <a:ext cx="461705" cy="394052"/>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15" name="Picture 2" descr="Tick icon PNG and SVG Vector Free Download">
              <a:extLst>
                <a:ext uri="{FF2B5EF4-FFF2-40B4-BE49-F238E27FC236}">
                  <a16:creationId xmlns:a16="http://schemas.microsoft.com/office/drawing/2014/main" id="{01C3F27F-DA35-EE5B-40EB-A489C17C0C1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82333" y="250792"/>
              <a:ext cx="373714" cy="29394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90557263-0981-18AF-EA4D-DBB0ECE7BE9B}"/>
              </a:ext>
            </a:extLst>
          </p:cNvPr>
          <p:cNvSpPr txBox="1"/>
          <p:nvPr/>
        </p:nvSpPr>
        <p:spPr>
          <a:xfrm>
            <a:off x="841118" y="129957"/>
            <a:ext cx="9310271" cy="569387"/>
          </a:xfrm>
          <a:prstGeom prst="rect">
            <a:avLst/>
          </a:prstGeom>
          <a:noFill/>
        </p:spPr>
        <p:txBody>
          <a:bodyPr wrap="square" rtlCol="0">
            <a:spAutoFit/>
          </a:bodyPr>
          <a:lstStyle/>
          <a:p>
            <a:pPr lvl="0">
              <a:defRPr/>
            </a:pPr>
            <a:r>
              <a:rPr lang="en-US" sz="3100" dirty="0" err="1">
                <a:ea typeface="+mj-ea"/>
                <a:cs typeface="+mj-cs"/>
              </a:rPr>
              <a:t>Ingresar</a:t>
            </a:r>
            <a:r>
              <a:rPr lang="en-US" sz="3100" dirty="0">
                <a:ea typeface="+mj-ea"/>
                <a:cs typeface="+mj-cs"/>
              </a:rPr>
              <a:t> </a:t>
            </a:r>
            <a:r>
              <a:rPr lang="en-US" sz="3100" dirty="0" err="1">
                <a:ea typeface="+mj-ea"/>
                <a:cs typeface="+mj-cs"/>
              </a:rPr>
              <a:t>datos</a:t>
            </a:r>
            <a:r>
              <a:rPr lang="en-US" sz="3100" dirty="0">
                <a:ea typeface="+mj-ea"/>
                <a:cs typeface="+mj-cs"/>
              </a:rPr>
              <a:t> </a:t>
            </a:r>
            <a:r>
              <a:rPr lang="en-US" sz="3100" dirty="0" err="1">
                <a:ea typeface="+mj-ea"/>
                <a:cs typeface="+mj-cs"/>
              </a:rPr>
              <a:t>en</a:t>
            </a:r>
            <a:r>
              <a:rPr lang="en-US" sz="3100" dirty="0">
                <a:ea typeface="+mj-ea"/>
                <a:cs typeface="+mj-cs"/>
              </a:rPr>
              <a:t> la </a:t>
            </a:r>
            <a:r>
              <a:rPr lang="en-US" sz="3100" dirty="0" err="1">
                <a:ea typeface="+mj-ea"/>
                <a:cs typeface="+mj-cs"/>
              </a:rPr>
              <a:t>herramienta</a:t>
            </a:r>
            <a:r>
              <a:rPr lang="en-US" sz="3100" dirty="0">
                <a:ea typeface="+mj-ea"/>
                <a:cs typeface="+mj-cs"/>
              </a:rPr>
              <a:t> de </a:t>
            </a:r>
            <a:r>
              <a:rPr lang="en-US" sz="3100" dirty="0" err="1">
                <a:ea typeface="+mj-ea"/>
                <a:cs typeface="+mj-cs"/>
              </a:rPr>
              <a:t>reporte</a:t>
            </a:r>
            <a:r>
              <a:rPr lang="en-US" sz="3100" dirty="0">
                <a:ea typeface="+mj-ea"/>
                <a:cs typeface="+mj-cs"/>
              </a:rPr>
              <a:t> </a:t>
            </a:r>
            <a:r>
              <a:rPr lang="en-US" sz="3100" dirty="0" err="1">
                <a:ea typeface="+mj-ea"/>
                <a:cs typeface="+mj-cs"/>
              </a:rPr>
              <a:t>en</a:t>
            </a:r>
            <a:r>
              <a:rPr lang="en-US" sz="3100" dirty="0">
                <a:ea typeface="+mj-ea"/>
                <a:cs typeface="+mj-cs"/>
              </a:rPr>
              <a:t> </a:t>
            </a:r>
            <a:r>
              <a:rPr lang="en-US" sz="3100" dirty="0" err="1">
                <a:ea typeface="+mj-ea"/>
                <a:cs typeface="+mj-cs"/>
              </a:rPr>
              <a:t>l</a:t>
            </a:r>
            <a:r>
              <a:rPr lang="en-US" sz="3100" dirty="0" err="1"/>
              <a:t>ín</a:t>
            </a:r>
            <a:r>
              <a:rPr lang="en-US" sz="3100" dirty="0" err="1">
                <a:ea typeface="+mj-ea"/>
                <a:cs typeface="+mj-cs"/>
              </a:rPr>
              <a:t>ea</a:t>
            </a:r>
            <a:r>
              <a:rPr lang="en-US" sz="3100" dirty="0">
                <a:ea typeface="+mj-ea"/>
                <a:cs typeface="+mj-cs"/>
              </a:rPr>
              <a:t> </a:t>
            </a:r>
            <a:endParaRPr lang="en-IN" sz="3100" dirty="0">
              <a:ea typeface="+mj-ea"/>
              <a:cs typeface="+mj-cs"/>
            </a:endParaRPr>
          </a:p>
        </p:txBody>
      </p:sp>
      <p:sp>
        <p:nvSpPr>
          <p:cNvPr id="23" name="TextBox 22">
            <a:extLst>
              <a:ext uri="{FF2B5EF4-FFF2-40B4-BE49-F238E27FC236}">
                <a16:creationId xmlns:a16="http://schemas.microsoft.com/office/drawing/2014/main" id="{014F8A9A-091C-4DC5-D641-93FAF2348890}"/>
              </a:ext>
            </a:extLst>
          </p:cNvPr>
          <p:cNvSpPr txBox="1"/>
          <p:nvPr/>
        </p:nvSpPr>
        <p:spPr>
          <a:xfrm>
            <a:off x="8278238" y="2223486"/>
            <a:ext cx="3734784" cy="954107"/>
          </a:xfrm>
          <a:prstGeom prst="rect">
            <a:avLst/>
          </a:prstGeom>
          <a:noFill/>
        </p:spPr>
        <p:txBody>
          <a:bodyPr wrap="square">
            <a:spAutoFit/>
          </a:bodyPr>
          <a:lstStyle/>
          <a:p>
            <a:pPr lvl="0" algn="ctr">
              <a:defRPr/>
            </a:pPr>
            <a:r>
              <a:rPr lang="en-US" sz="1400" b="1" dirty="0"/>
              <a:t>La </a:t>
            </a:r>
            <a:r>
              <a:rPr lang="en-US" sz="1400" b="1" dirty="0" err="1"/>
              <a:t>herramienta</a:t>
            </a:r>
            <a:r>
              <a:rPr lang="en-US" sz="1400" b="1" dirty="0"/>
              <a:t> de </a:t>
            </a:r>
            <a:r>
              <a:rPr lang="en-US" sz="1400" b="1" dirty="0" err="1"/>
              <a:t>reporte</a:t>
            </a:r>
            <a:r>
              <a:rPr lang="en-US" sz="1400" b="1" dirty="0"/>
              <a:t> </a:t>
            </a:r>
            <a:r>
              <a:rPr lang="en-US" sz="1400" b="1" dirty="0" err="1"/>
              <a:t>en</a:t>
            </a:r>
            <a:r>
              <a:rPr lang="en-US" sz="1400" b="1" dirty="0"/>
              <a:t> </a:t>
            </a:r>
            <a:r>
              <a:rPr lang="en-US" sz="1400" b="1" dirty="0" err="1"/>
              <a:t>línea</a:t>
            </a:r>
            <a:r>
              <a:rPr lang="en-US" sz="1400" b="1" dirty="0"/>
              <a:t> </a:t>
            </a:r>
            <a:r>
              <a:rPr lang="en-US" sz="1400" b="1" dirty="0" err="1"/>
              <a:t>estará</a:t>
            </a:r>
            <a:r>
              <a:rPr lang="en-US" sz="1400" b="1" dirty="0"/>
              <a:t> disponible para </a:t>
            </a:r>
            <a:r>
              <a:rPr lang="en-US" sz="1400" b="1" dirty="0" err="1"/>
              <a:t>ingresar</a:t>
            </a:r>
            <a:r>
              <a:rPr lang="en-US" sz="1400" b="1" dirty="0"/>
              <a:t> </a:t>
            </a:r>
            <a:r>
              <a:rPr lang="en-US" sz="1400" b="1" dirty="0" err="1"/>
              <a:t>datos</a:t>
            </a:r>
            <a:r>
              <a:rPr lang="en-US" sz="1400" b="1" dirty="0"/>
              <a:t> a </a:t>
            </a:r>
            <a:r>
              <a:rPr lang="en-US" sz="1400" b="1" dirty="0" err="1"/>
              <a:t>partir</a:t>
            </a:r>
            <a:r>
              <a:rPr lang="en-US" sz="1400" b="1" dirty="0"/>
              <a:t> del 15 de </a:t>
            </a:r>
            <a:r>
              <a:rPr lang="en-US" sz="1400" b="1" dirty="0" err="1"/>
              <a:t>febrero</a:t>
            </a:r>
            <a:r>
              <a:rPr lang="en-US" sz="1400" b="1" dirty="0"/>
              <a:t> 2026 </a:t>
            </a:r>
            <a:r>
              <a:rPr lang="en-US" sz="1400" i="1" dirty="0"/>
              <a:t>(webinar a </a:t>
            </a:r>
            <a:r>
              <a:rPr lang="en-US" sz="1400" i="1" dirty="0" err="1"/>
              <a:t>principios</a:t>
            </a:r>
            <a:r>
              <a:rPr lang="en-US" sz="1400" i="1" dirty="0"/>
              <a:t> de 2026)</a:t>
            </a:r>
          </a:p>
        </p:txBody>
      </p:sp>
      <p:cxnSp>
        <p:nvCxnSpPr>
          <p:cNvPr id="25" name="Straight Arrow Connector 24">
            <a:extLst>
              <a:ext uri="{FF2B5EF4-FFF2-40B4-BE49-F238E27FC236}">
                <a16:creationId xmlns:a16="http://schemas.microsoft.com/office/drawing/2014/main" id="{A596659E-043E-FFB5-30E9-1BF5C8CA4557}"/>
              </a:ext>
            </a:extLst>
          </p:cNvPr>
          <p:cNvCxnSpPr>
            <a:cxnSpLocks/>
          </p:cNvCxnSpPr>
          <p:nvPr/>
        </p:nvCxnSpPr>
        <p:spPr>
          <a:xfrm>
            <a:off x="7606145" y="4059382"/>
            <a:ext cx="357247" cy="3740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2DABFBCC-F794-0695-FA9F-085537750B55}"/>
              </a:ext>
            </a:extLst>
          </p:cNvPr>
          <p:cNvCxnSpPr/>
          <p:nvPr/>
        </p:nvCxnSpPr>
        <p:spPr>
          <a:xfrm>
            <a:off x="5532322" y="4059382"/>
            <a:ext cx="0" cy="3879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EFC6B2C3-9669-A1B5-CD43-7D782DBF8CA0}"/>
              </a:ext>
            </a:extLst>
          </p:cNvPr>
          <p:cNvSpPr/>
          <p:nvPr/>
        </p:nvSpPr>
        <p:spPr>
          <a:xfrm>
            <a:off x="5067973" y="3320396"/>
            <a:ext cx="1396890" cy="561809"/>
          </a:xfrm>
          <a:prstGeom prst="ellipse">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8" name="TextBox 27">
            <a:extLst>
              <a:ext uri="{FF2B5EF4-FFF2-40B4-BE49-F238E27FC236}">
                <a16:creationId xmlns:a16="http://schemas.microsoft.com/office/drawing/2014/main" id="{B0922ECD-6ADD-E10C-3408-5227C00B6EDD}"/>
              </a:ext>
            </a:extLst>
          </p:cNvPr>
          <p:cNvSpPr txBox="1"/>
          <p:nvPr/>
        </p:nvSpPr>
        <p:spPr>
          <a:xfrm>
            <a:off x="4319375" y="4496520"/>
            <a:ext cx="2481313" cy="1083370"/>
          </a:xfrm>
          <a:prstGeom prst="rect">
            <a:avLst/>
          </a:prstGeom>
        </p:spPr>
        <p:txBody>
          <a:bodyPr vert="horz" lIns="91440" tIns="45720" rIns="91440" bIns="45720" rtlCol="0">
            <a:normAutofit/>
          </a:bodyPr>
          <a:lstStyle/>
          <a:p>
            <a:pPr algn="ctr">
              <a:lnSpc>
                <a:spcPct val="90000"/>
              </a:lnSpc>
              <a:spcAft>
                <a:spcPts val="600"/>
              </a:spcAft>
            </a:pPr>
            <a:r>
              <a:rPr lang="en-US" dirty="0" err="1"/>
              <a:t>Páginas</a:t>
            </a:r>
            <a:r>
              <a:rPr lang="en-US" dirty="0"/>
              <a:t> de </a:t>
            </a:r>
            <a:r>
              <a:rPr lang="en-US" dirty="0" err="1"/>
              <a:t>ingreso</a:t>
            </a:r>
            <a:r>
              <a:rPr lang="en-US" dirty="0"/>
              <a:t> de </a:t>
            </a:r>
            <a:r>
              <a:rPr lang="en-US" dirty="0" err="1"/>
              <a:t>datos</a:t>
            </a:r>
            <a:r>
              <a:rPr lang="en-US" dirty="0"/>
              <a:t> </a:t>
            </a:r>
            <a:r>
              <a:rPr lang="en-US" dirty="0" err="1"/>
              <a:t>por</a:t>
            </a:r>
            <a:r>
              <a:rPr lang="en-US" dirty="0"/>
              <a:t> </a:t>
            </a:r>
            <a:r>
              <a:rPr lang="en-US" dirty="0" err="1"/>
              <a:t>indicador</a:t>
            </a:r>
            <a:r>
              <a:rPr lang="en-US" dirty="0"/>
              <a:t>, </a:t>
            </a:r>
            <a:r>
              <a:rPr lang="en-US" dirty="0" err="1"/>
              <a:t>organizadas</a:t>
            </a:r>
            <a:r>
              <a:rPr lang="en-US" dirty="0"/>
              <a:t> </a:t>
            </a:r>
            <a:r>
              <a:rPr lang="en-US" dirty="0" err="1"/>
              <a:t>por</a:t>
            </a:r>
            <a:r>
              <a:rPr lang="en-US" dirty="0"/>
              <a:t> las seis </a:t>
            </a:r>
            <a:r>
              <a:rPr lang="en-US" dirty="0" err="1"/>
              <a:t>áreas</a:t>
            </a:r>
            <a:r>
              <a:rPr lang="en-US" dirty="0"/>
              <a:t> de </a:t>
            </a:r>
            <a:r>
              <a:rPr lang="en-US" dirty="0" err="1"/>
              <a:t>metas</a:t>
            </a:r>
            <a:endParaRPr lang="en-US" dirty="0"/>
          </a:p>
        </p:txBody>
      </p:sp>
      <p:grpSp>
        <p:nvGrpSpPr>
          <p:cNvPr id="30" name="Group 29">
            <a:extLst>
              <a:ext uri="{FF2B5EF4-FFF2-40B4-BE49-F238E27FC236}">
                <a16:creationId xmlns:a16="http://schemas.microsoft.com/office/drawing/2014/main" id="{5ED07E06-1D85-C899-1FAE-EF98AA1E611A}"/>
              </a:ext>
            </a:extLst>
          </p:cNvPr>
          <p:cNvGrpSpPr/>
          <p:nvPr/>
        </p:nvGrpSpPr>
        <p:grpSpPr>
          <a:xfrm>
            <a:off x="327859" y="6127670"/>
            <a:ext cx="461705" cy="394052"/>
            <a:chOff x="226343" y="199335"/>
            <a:chExt cx="461705" cy="394052"/>
          </a:xfrm>
        </p:grpSpPr>
        <p:sp>
          <p:nvSpPr>
            <p:cNvPr id="31" name="Rectangle: Rounded Corners 30">
              <a:extLst>
                <a:ext uri="{FF2B5EF4-FFF2-40B4-BE49-F238E27FC236}">
                  <a16:creationId xmlns:a16="http://schemas.microsoft.com/office/drawing/2014/main" id="{9811B3E2-BB13-903F-2416-1331BFB80962}"/>
                </a:ext>
              </a:extLst>
            </p:cNvPr>
            <p:cNvSpPr/>
            <p:nvPr/>
          </p:nvSpPr>
          <p:spPr>
            <a:xfrm>
              <a:off x="226343" y="199335"/>
              <a:ext cx="461705" cy="394052"/>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32" name="Picture 2" descr="Tick icon PNG and SVG Vector Free Download">
              <a:extLst>
                <a:ext uri="{FF2B5EF4-FFF2-40B4-BE49-F238E27FC236}">
                  <a16:creationId xmlns:a16="http://schemas.microsoft.com/office/drawing/2014/main" id="{EEB17203-A327-3667-BD50-7E6A1281E8D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82333" y="250792"/>
              <a:ext cx="373714" cy="293947"/>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a:extLst>
              <a:ext uri="{FF2B5EF4-FFF2-40B4-BE49-F238E27FC236}">
                <a16:creationId xmlns:a16="http://schemas.microsoft.com/office/drawing/2014/main" id="{AE2D7BED-BF98-661B-22FE-E963183A0DD5}"/>
              </a:ext>
            </a:extLst>
          </p:cNvPr>
          <p:cNvSpPr txBox="1"/>
          <p:nvPr/>
        </p:nvSpPr>
        <p:spPr>
          <a:xfrm>
            <a:off x="841119" y="6024755"/>
            <a:ext cx="7437119" cy="5693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100">
                <a:ea typeface="+mj-ea"/>
                <a:cs typeface="+mj-cs"/>
              </a:rPr>
              <a:t>Submit the GAM report</a:t>
            </a:r>
            <a:endParaRPr lang="en-IN" sz="3100">
              <a:ea typeface="+mj-ea"/>
              <a:cs typeface="+mj-cs"/>
            </a:endParaRPr>
          </a:p>
        </p:txBody>
      </p:sp>
    </p:spTree>
    <p:extLst>
      <p:ext uri="{BB962C8B-B14F-4D97-AF65-F5344CB8AC3E}">
        <p14:creationId xmlns:p14="http://schemas.microsoft.com/office/powerpoint/2010/main" val="997278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7103FB-B61E-5884-0599-F89FB8413035}"/>
              </a:ext>
            </a:extLst>
          </p:cNvPr>
          <p:cNvSpPr>
            <a:spLocks noGrp="1"/>
          </p:cNvSpPr>
          <p:nvPr>
            <p:ph idx="1"/>
          </p:nvPr>
        </p:nvSpPr>
        <p:spPr>
          <a:xfrm>
            <a:off x="5489735" y="954122"/>
            <a:ext cx="6285783" cy="4836157"/>
          </a:xfrm>
        </p:spPr>
        <p:txBody>
          <a:bodyPr anchor="ctr">
            <a:normAutofit fontScale="92500" lnSpcReduction="10000"/>
          </a:bodyPr>
          <a:lstStyle/>
          <a:p>
            <a:pPr>
              <a:lnSpc>
                <a:spcPct val="110000"/>
              </a:lnSpc>
              <a:spcBef>
                <a:spcPts val="0"/>
              </a:spcBef>
            </a:pPr>
            <a:r>
              <a:rPr lang="es-ES" sz="1800" dirty="0"/>
              <a:t>Después del 31 de mayo, ONUSIDA/OMS/UNICEF revisarán los datos presentados por los países. Las comprobaciones incluyen, entre otras</a:t>
            </a:r>
            <a:r>
              <a:rPr lang="en-US" sz="1800" dirty="0"/>
              <a:t>:</a:t>
            </a:r>
          </a:p>
          <a:p>
            <a:pPr lvl="1">
              <a:lnSpc>
                <a:spcPct val="110000"/>
              </a:lnSpc>
              <a:spcBef>
                <a:spcPts val="0"/>
              </a:spcBef>
            </a:pPr>
            <a:r>
              <a:rPr lang="es-ES" sz="1800" dirty="0"/>
              <a:t>Comprobaciones automáticas en la herramienta en línea</a:t>
            </a:r>
          </a:p>
          <a:p>
            <a:pPr lvl="1">
              <a:lnSpc>
                <a:spcPct val="110000"/>
              </a:lnSpc>
              <a:spcBef>
                <a:spcPts val="0"/>
              </a:spcBef>
            </a:pPr>
            <a:r>
              <a:rPr lang="es-ES" sz="1800" dirty="0"/>
              <a:t>Correspondencia con la definición del indicador según las directrices del GAM, incluidos los métodos y fechas de recopilación de datos, y la representatividad</a:t>
            </a:r>
          </a:p>
          <a:p>
            <a:pPr lvl="1">
              <a:lnSpc>
                <a:spcPct val="110000"/>
              </a:lnSpc>
              <a:spcBef>
                <a:spcPts val="0"/>
              </a:spcBef>
            </a:pPr>
            <a:r>
              <a:rPr lang="es-ES" sz="1800" dirty="0"/>
              <a:t>Coherencia con datos publicados y entre los indicadores relacionados</a:t>
            </a:r>
          </a:p>
          <a:p>
            <a:pPr lvl="1">
              <a:lnSpc>
                <a:spcPct val="110000"/>
              </a:lnSpc>
              <a:spcBef>
                <a:spcPts val="0"/>
              </a:spcBef>
            </a:pPr>
            <a:r>
              <a:rPr lang="es-ES" sz="1800" dirty="0"/>
              <a:t>Variaciones sustanciales con respecto a datos reportados anteriormente</a:t>
            </a:r>
          </a:p>
          <a:p>
            <a:pPr lvl="1">
              <a:lnSpc>
                <a:spcPct val="110000"/>
              </a:lnSpc>
              <a:spcBef>
                <a:spcPts val="0"/>
              </a:spcBef>
            </a:pPr>
            <a:endParaRPr lang="en-US" sz="1400" dirty="0"/>
          </a:p>
          <a:p>
            <a:pPr>
              <a:lnSpc>
                <a:spcPct val="110000"/>
              </a:lnSpc>
              <a:spcBef>
                <a:spcPts val="0"/>
              </a:spcBef>
            </a:pPr>
            <a:r>
              <a:rPr lang="es-ES" sz="1800" dirty="0"/>
              <a:t>Las preguntas se envían a través de la herramienta de reporte en línea para aclarar cualquier posible problema o error en la introducción de datos</a:t>
            </a:r>
          </a:p>
          <a:p>
            <a:pPr lvl="1">
              <a:lnSpc>
                <a:spcPct val="110000"/>
              </a:lnSpc>
              <a:spcBef>
                <a:spcPts val="0"/>
              </a:spcBef>
            </a:pPr>
            <a:r>
              <a:rPr lang="es-ES" sz="1400" dirty="0"/>
              <a:t>Se enviará una notificación por correo electrónico y un recordatorio a los relatores de los países para informarles de las consultas pendientes de revisión (junio-julio).</a:t>
            </a:r>
            <a:endParaRPr lang="en-US" sz="1400" dirty="0"/>
          </a:p>
        </p:txBody>
      </p:sp>
      <p:grpSp>
        <p:nvGrpSpPr>
          <p:cNvPr id="8" name="Group 7">
            <a:extLst>
              <a:ext uri="{FF2B5EF4-FFF2-40B4-BE49-F238E27FC236}">
                <a16:creationId xmlns:a16="http://schemas.microsoft.com/office/drawing/2014/main" id="{52C569B4-FA12-FE1D-960C-4E212A2FA8D2}"/>
              </a:ext>
            </a:extLst>
          </p:cNvPr>
          <p:cNvGrpSpPr/>
          <p:nvPr/>
        </p:nvGrpSpPr>
        <p:grpSpPr>
          <a:xfrm>
            <a:off x="804547" y="954122"/>
            <a:ext cx="461705" cy="394053"/>
            <a:chOff x="804547" y="954122"/>
            <a:chExt cx="461705" cy="394053"/>
          </a:xfrm>
        </p:grpSpPr>
        <p:sp>
          <p:nvSpPr>
            <p:cNvPr id="6" name="Rectangle: Rounded Corners 5">
              <a:extLst>
                <a:ext uri="{FF2B5EF4-FFF2-40B4-BE49-F238E27FC236}">
                  <a16:creationId xmlns:a16="http://schemas.microsoft.com/office/drawing/2014/main" id="{0D0CA97E-A2F3-51EE-86AE-90DDB651C272}"/>
                </a:ext>
              </a:extLst>
            </p:cNvPr>
            <p:cNvSpPr/>
            <p:nvPr/>
          </p:nvSpPr>
          <p:spPr>
            <a:xfrm>
              <a:off x="804547" y="954122"/>
              <a:ext cx="461705" cy="394053"/>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7" name="Picture 2" descr="Tick icon PNG and SVG Vector Free Download">
              <a:extLst>
                <a:ext uri="{FF2B5EF4-FFF2-40B4-BE49-F238E27FC236}">
                  <a16:creationId xmlns:a16="http://schemas.microsoft.com/office/drawing/2014/main" id="{0E688CF9-C1A2-9878-4187-A930BEC9603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60537" y="1005579"/>
              <a:ext cx="373714" cy="293948"/>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43437898-25DA-A1AE-3C5D-BC8FBFC83790}"/>
              </a:ext>
            </a:extLst>
          </p:cNvPr>
          <p:cNvSpPr txBox="1"/>
          <p:nvPr/>
        </p:nvSpPr>
        <p:spPr>
          <a:xfrm>
            <a:off x="1322242" y="463497"/>
            <a:ext cx="3444311" cy="2000548"/>
          </a:xfrm>
          <a:prstGeom prst="rect">
            <a:avLst/>
          </a:prstGeom>
          <a:noFill/>
        </p:spPr>
        <p:txBody>
          <a:bodyPr wrap="square" rtlCol="0">
            <a:spAutoFit/>
          </a:bodyPr>
          <a:lstStyle/>
          <a:p>
            <a:pPr lvl="0">
              <a:defRPr/>
            </a:pPr>
            <a:r>
              <a:rPr lang="en-US" sz="3100" dirty="0" err="1">
                <a:ea typeface="+mj-ea"/>
                <a:cs typeface="+mj-cs"/>
              </a:rPr>
              <a:t>Revisar</a:t>
            </a:r>
            <a:r>
              <a:rPr lang="en-US" sz="3100" dirty="0">
                <a:ea typeface="+mj-ea"/>
                <a:cs typeface="+mj-cs"/>
              </a:rPr>
              <a:t> </a:t>
            </a:r>
            <a:r>
              <a:rPr lang="en-US" sz="3100" dirty="0" err="1">
                <a:ea typeface="+mj-ea"/>
                <a:cs typeface="+mj-cs"/>
              </a:rPr>
              <a:t>preguntas</a:t>
            </a:r>
            <a:r>
              <a:rPr lang="en-US" sz="3100" dirty="0">
                <a:ea typeface="+mj-ea"/>
                <a:cs typeface="+mj-cs"/>
              </a:rPr>
              <a:t> </a:t>
            </a:r>
            <a:r>
              <a:rPr lang="en-US" sz="3100" dirty="0" err="1">
                <a:ea typeface="+mj-ea"/>
                <a:cs typeface="+mj-cs"/>
              </a:rPr>
              <a:t>recibidas</a:t>
            </a:r>
            <a:r>
              <a:rPr lang="en-US" sz="3100" dirty="0">
                <a:ea typeface="+mj-ea"/>
                <a:cs typeface="+mj-cs"/>
              </a:rPr>
              <a:t> </a:t>
            </a:r>
            <a:r>
              <a:rPr lang="en-US" sz="3100" dirty="0" err="1">
                <a:ea typeface="+mj-ea"/>
                <a:cs typeface="+mj-cs"/>
              </a:rPr>
              <a:t>en</a:t>
            </a:r>
            <a:r>
              <a:rPr lang="en-US" sz="3100" dirty="0">
                <a:ea typeface="+mj-ea"/>
                <a:cs typeface="+mj-cs"/>
              </a:rPr>
              <a:t> la </a:t>
            </a:r>
            <a:r>
              <a:rPr lang="en-US" sz="3100" dirty="0" err="1">
                <a:ea typeface="+mj-ea"/>
                <a:cs typeface="+mj-cs"/>
              </a:rPr>
              <a:t>herramienta</a:t>
            </a:r>
            <a:r>
              <a:rPr lang="en-US" sz="3100" dirty="0">
                <a:ea typeface="+mj-ea"/>
                <a:cs typeface="+mj-cs"/>
              </a:rPr>
              <a:t> de </a:t>
            </a:r>
            <a:r>
              <a:rPr lang="en-US" sz="3100" dirty="0" err="1">
                <a:ea typeface="+mj-ea"/>
                <a:cs typeface="+mj-cs"/>
              </a:rPr>
              <a:t>reporte</a:t>
            </a:r>
            <a:r>
              <a:rPr lang="en-US" sz="3100" dirty="0">
                <a:ea typeface="+mj-ea"/>
                <a:cs typeface="+mj-cs"/>
              </a:rPr>
              <a:t> </a:t>
            </a:r>
            <a:r>
              <a:rPr lang="en-US" sz="3100" dirty="0" err="1">
                <a:ea typeface="+mj-ea"/>
                <a:cs typeface="+mj-cs"/>
              </a:rPr>
              <a:t>en</a:t>
            </a:r>
            <a:r>
              <a:rPr lang="en-US" sz="3100" dirty="0">
                <a:ea typeface="+mj-ea"/>
                <a:cs typeface="+mj-cs"/>
              </a:rPr>
              <a:t> </a:t>
            </a:r>
            <a:r>
              <a:rPr lang="en-US" sz="3100" dirty="0" err="1">
                <a:ea typeface="+mj-ea"/>
                <a:cs typeface="+mj-cs"/>
              </a:rPr>
              <a:t>línea</a:t>
            </a:r>
            <a:endParaRPr lang="en-US" sz="3100" dirty="0">
              <a:ea typeface="+mj-ea"/>
              <a:cs typeface="+mj-cs"/>
            </a:endParaRPr>
          </a:p>
        </p:txBody>
      </p:sp>
      <p:grpSp>
        <p:nvGrpSpPr>
          <p:cNvPr id="12" name="Group 11">
            <a:extLst>
              <a:ext uri="{FF2B5EF4-FFF2-40B4-BE49-F238E27FC236}">
                <a16:creationId xmlns:a16="http://schemas.microsoft.com/office/drawing/2014/main" id="{0988B6DC-C919-5D12-04DB-CFEFF62050E0}"/>
              </a:ext>
            </a:extLst>
          </p:cNvPr>
          <p:cNvGrpSpPr/>
          <p:nvPr/>
        </p:nvGrpSpPr>
        <p:grpSpPr>
          <a:xfrm>
            <a:off x="860537" y="2754922"/>
            <a:ext cx="461705" cy="394053"/>
            <a:chOff x="804547" y="954122"/>
            <a:chExt cx="461705" cy="394053"/>
          </a:xfrm>
        </p:grpSpPr>
        <p:sp>
          <p:nvSpPr>
            <p:cNvPr id="13" name="Rectangle: Rounded Corners 12">
              <a:extLst>
                <a:ext uri="{FF2B5EF4-FFF2-40B4-BE49-F238E27FC236}">
                  <a16:creationId xmlns:a16="http://schemas.microsoft.com/office/drawing/2014/main" id="{5FF9A370-2E57-0835-D076-AD343C0FFB3D}"/>
                </a:ext>
              </a:extLst>
            </p:cNvPr>
            <p:cNvSpPr/>
            <p:nvPr/>
          </p:nvSpPr>
          <p:spPr>
            <a:xfrm>
              <a:off x="804547" y="954122"/>
              <a:ext cx="461705" cy="394053"/>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14" name="Picture 2" descr="Tick icon PNG and SVG Vector Free Download">
              <a:extLst>
                <a:ext uri="{FF2B5EF4-FFF2-40B4-BE49-F238E27FC236}">
                  <a16:creationId xmlns:a16="http://schemas.microsoft.com/office/drawing/2014/main" id="{084DBF6D-3C97-C27D-9F11-D885EB377E5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60537" y="1005579"/>
              <a:ext cx="373714" cy="293948"/>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a:extLst>
              <a:ext uri="{FF2B5EF4-FFF2-40B4-BE49-F238E27FC236}">
                <a16:creationId xmlns:a16="http://schemas.microsoft.com/office/drawing/2014/main" id="{7AAA1480-1F47-97ED-667A-2BE902761C19}"/>
              </a:ext>
            </a:extLst>
          </p:cNvPr>
          <p:cNvSpPr txBox="1"/>
          <p:nvPr/>
        </p:nvSpPr>
        <p:spPr>
          <a:xfrm>
            <a:off x="1378232" y="2667253"/>
            <a:ext cx="3444311" cy="1523494"/>
          </a:xfrm>
          <a:prstGeom prst="rect">
            <a:avLst/>
          </a:prstGeom>
          <a:noFill/>
        </p:spPr>
        <p:txBody>
          <a:bodyPr wrap="square" rtlCol="0">
            <a:spAutoFit/>
          </a:bodyPr>
          <a:lstStyle/>
          <a:p>
            <a:pPr lvl="0">
              <a:defRPr/>
            </a:pPr>
            <a:r>
              <a:rPr lang="en-US" sz="3100" dirty="0" err="1">
                <a:ea typeface="+mj-ea"/>
                <a:cs typeface="+mj-cs"/>
              </a:rPr>
              <a:t>Actualizar</a:t>
            </a:r>
            <a:r>
              <a:rPr lang="en-US" sz="3100" dirty="0">
                <a:ea typeface="+mj-ea"/>
                <a:cs typeface="+mj-cs"/>
              </a:rPr>
              <a:t> </a:t>
            </a:r>
            <a:r>
              <a:rPr lang="en-US" sz="3100" dirty="0" err="1">
                <a:ea typeface="+mj-ea"/>
                <a:cs typeface="+mj-cs"/>
              </a:rPr>
              <a:t>datos</a:t>
            </a:r>
            <a:r>
              <a:rPr lang="en-US" sz="3100" dirty="0">
                <a:ea typeface="+mj-ea"/>
                <a:cs typeface="+mj-cs"/>
              </a:rPr>
              <a:t> </a:t>
            </a:r>
            <a:r>
              <a:rPr lang="en-US" sz="3100" dirty="0" err="1">
                <a:ea typeface="+mj-ea"/>
                <a:cs typeface="+mj-cs"/>
              </a:rPr>
              <a:t>según</a:t>
            </a:r>
            <a:r>
              <a:rPr lang="en-US" sz="3100" dirty="0">
                <a:ea typeface="+mj-ea"/>
                <a:cs typeface="+mj-cs"/>
              </a:rPr>
              <a:t> sea </a:t>
            </a:r>
            <a:r>
              <a:rPr lang="en-US" sz="3100" dirty="0" err="1">
                <a:ea typeface="+mj-ea"/>
                <a:cs typeface="+mj-cs"/>
              </a:rPr>
              <a:t>necesario</a:t>
            </a:r>
            <a:endParaRPr lang="en-US" sz="3100" dirty="0">
              <a:ea typeface="+mj-ea"/>
              <a:cs typeface="+mj-cs"/>
            </a:endParaRPr>
          </a:p>
        </p:txBody>
      </p:sp>
    </p:spTree>
    <p:extLst>
      <p:ext uri="{BB962C8B-B14F-4D97-AF65-F5344CB8AC3E}">
        <p14:creationId xmlns:p14="http://schemas.microsoft.com/office/powerpoint/2010/main" val="4196086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33E079B2-B585-4906-A265-7ECA7C9D55AB}"/>
              </a:ext>
            </a:extLst>
          </p:cNvPr>
          <p:cNvGrpSpPr/>
          <p:nvPr/>
        </p:nvGrpSpPr>
        <p:grpSpPr>
          <a:xfrm>
            <a:off x="715202" y="1175347"/>
            <a:ext cx="10924589" cy="5165991"/>
            <a:chOff x="1363981" y="1689675"/>
            <a:chExt cx="9181382" cy="4098985"/>
          </a:xfrm>
        </p:grpSpPr>
        <p:sp>
          <p:nvSpPr>
            <p:cNvPr id="5" name="Freeform 7">
              <a:extLst>
                <a:ext uri="{FF2B5EF4-FFF2-40B4-BE49-F238E27FC236}">
                  <a16:creationId xmlns:a16="http://schemas.microsoft.com/office/drawing/2014/main" id="{9A18750C-F3DE-47C9-9848-BB0A11AA7F99}"/>
                </a:ext>
              </a:extLst>
            </p:cNvPr>
            <p:cNvSpPr>
              <a:spLocks/>
            </p:cNvSpPr>
            <p:nvPr/>
          </p:nvSpPr>
          <p:spPr bwMode="auto">
            <a:xfrm>
              <a:off x="2942928" y="1689675"/>
              <a:ext cx="1575461" cy="1366328"/>
            </a:xfrm>
            <a:custGeom>
              <a:avLst/>
              <a:gdLst>
                <a:gd name="T0" fmla="*/ 276 w 276"/>
                <a:gd name="T1" fmla="*/ 239 h 239"/>
                <a:gd name="T2" fmla="*/ 0 w 276"/>
                <a:gd name="T3" fmla="*/ 239 h 239"/>
                <a:gd name="T4" fmla="*/ 138 w 276"/>
                <a:gd name="T5" fmla="*/ 0 h 239"/>
                <a:gd name="T6" fmla="*/ 215 w 276"/>
                <a:gd name="T7" fmla="*/ 135 h 239"/>
                <a:gd name="T8" fmla="*/ 210 w 276"/>
                <a:gd name="T9" fmla="*/ 144 h 239"/>
                <a:gd name="T10" fmla="*/ 198 w 276"/>
                <a:gd name="T11" fmla="*/ 144 h 239"/>
                <a:gd name="T12" fmla="*/ 198 w 276"/>
                <a:gd name="T13" fmla="*/ 149 h 239"/>
                <a:gd name="T14" fmla="*/ 220 w 276"/>
                <a:gd name="T15" fmla="*/ 149 h 239"/>
                <a:gd name="T16" fmla="*/ 225 w 276"/>
                <a:gd name="T17" fmla="*/ 152 h 239"/>
                <a:gd name="T18" fmla="*/ 276 w 276"/>
                <a:gd name="T19"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239">
                  <a:moveTo>
                    <a:pt x="276" y="239"/>
                  </a:moveTo>
                  <a:cubicBezTo>
                    <a:pt x="0" y="239"/>
                    <a:pt x="0" y="239"/>
                    <a:pt x="0" y="239"/>
                  </a:cubicBezTo>
                  <a:cubicBezTo>
                    <a:pt x="138" y="0"/>
                    <a:pt x="138" y="0"/>
                    <a:pt x="138" y="0"/>
                  </a:cubicBezTo>
                  <a:cubicBezTo>
                    <a:pt x="215" y="135"/>
                    <a:pt x="215" y="135"/>
                    <a:pt x="215" y="135"/>
                  </a:cubicBezTo>
                  <a:cubicBezTo>
                    <a:pt x="218" y="139"/>
                    <a:pt x="215" y="144"/>
                    <a:pt x="210" y="144"/>
                  </a:cubicBezTo>
                  <a:cubicBezTo>
                    <a:pt x="198" y="144"/>
                    <a:pt x="198" y="144"/>
                    <a:pt x="198" y="144"/>
                  </a:cubicBezTo>
                  <a:cubicBezTo>
                    <a:pt x="198" y="149"/>
                    <a:pt x="198" y="149"/>
                    <a:pt x="198" y="149"/>
                  </a:cubicBezTo>
                  <a:cubicBezTo>
                    <a:pt x="220" y="149"/>
                    <a:pt x="220" y="149"/>
                    <a:pt x="220" y="149"/>
                  </a:cubicBezTo>
                  <a:cubicBezTo>
                    <a:pt x="222" y="149"/>
                    <a:pt x="224" y="150"/>
                    <a:pt x="225" y="152"/>
                  </a:cubicBezTo>
                  <a:lnTo>
                    <a:pt x="276" y="23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6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6">
              <a:extLst>
                <a:ext uri="{FF2B5EF4-FFF2-40B4-BE49-F238E27FC236}">
                  <a16:creationId xmlns:a16="http://schemas.microsoft.com/office/drawing/2014/main" id="{221870BB-68F0-4C1C-8116-496703C2E5A4}"/>
                </a:ext>
              </a:extLst>
            </p:cNvPr>
            <p:cNvSpPr>
              <a:spLocks/>
            </p:cNvSpPr>
            <p:nvPr/>
          </p:nvSpPr>
          <p:spPr bwMode="auto">
            <a:xfrm>
              <a:off x="2155197" y="3056004"/>
              <a:ext cx="3150923" cy="1366328"/>
            </a:xfrm>
            <a:custGeom>
              <a:avLst/>
              <a:gdLst>
                <a:gd name="T0" fmla="*/ 552 w 552"/>
                <a:gd name="T1" fmla="*/ 239 h 239"/>
                <a:gd name="T2" fmla="*/ 0 w 552"/>
                <a:gd name="T3" fmla="*/ 239 h 239"/>
                <a:gd name="T4" fmla="*/ 138 w 552"/>
                <a:gd name="T5" fmla="*/ 0 h 239"/>
                <a:gd name="T6" fmla="*/ 414 w 552"/>
                <a:gd name="T7" fmla="*/ 0 h 239"/>
                <a:gd name="T8" fmla="*/ 480 w 552"/>
                <a:gd name="T9" fmla="*/ 115 h 239"/>
                <a:gd name="T10" fmla="*/ 476 w 552"/>
                <a:gd name="T11" fmla="*/ 122 h 239"/>
                <a:gd name="T12" fmla="*/ 314 w 552"/>
                <a:gd name="T13" fmla="*/ 122 h 239"/>
                <a:gd name="T14" fmla="*/ 314 w 552"/>
                <a:gd name="T15" fmla="*/ 128 h 239"/>
                <a:gd name="T16" fmla="*/ 485 w 552"/>
                <a:gd name="T17" fmla="*/ 128 h 239"/>
                <a:gd name="T18" fmla="*/ 489 w 552"/>
                <a:gd name="T19" fmla="*/ 130 h 239"/>
                <a:gd name="T20" fmla="*/ 552 w 552"/>
                <a:gd name="T21"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2" h="239">
                  <a:moveTo>
                    <a:pt x="552" y="239"/>
                  </a:moveTo>
                  <a:cubicBezTo>
                    <a:pt x="0" y="239"/>
                    <a:pt x="0" y="239"/>
                    <a:pt x="0" y="239"/>
                  </a:cubicBezTo>
                  <a:cubicBezTo>
                    <a:pt x="138" y="0"/>
                    <a:pt x="138" y="0"/>
                    <a:pt x="138" y="0"/>
                  </a:cubicBezTo>
                  <a:cubicBezTo>
                    <a:pt x="414" y="0"/>
                    <a:pt x="414" y="0"/>
                    <a:pt x="414" y="0"/>
                  </a:cubicBezTo>
                  <a:cubicBezTo>
                    <a:pt x="480" y="115"/>
                    <a:pt x="480" y="115"/>
                    <a:pt x="480" y="115"/>
                  </a:cubicBezTo>
                  <a:cubicBezTo>
                    <a:pt x="482" y="118"/>
                    <a:pt x="480" y="122"/>
                    <a:pt x="476" y="122"/>
                  </a:cubicBezTo>
                  <a:cubicBezTo>
                    <a:pt x="314" y="122"/>
                    <a:pt x="314" y="122"/>
                    <a:pt x="314" y="122"/>
                  </a:cubicBezTo>
                  <a:cubicBezTo>
                    <a:pt x="314" y="128"/>
                    <a:pt x="314" y="128"/>
                    <a:pt x="314" y="128"/>
                  </a:cubicBezTo>
                  <a:cubicBezTo>
                    <a:pt x="485" y="128"/>
                    <a:pt x="485" y="128"/>
                    <a:pt x="485" y="128"/>
                  </a:cubicBezTo>
                  <a:cubicBezTo>
                    <a:pt x="487" y="128"/>
                    <a:pt x="488" y="128"/>
                    <a:pt x="489" y="130"/>
                  </a:cubicBezTo>
                  <a:lnTo>
                    <a:pt x="552" y="23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6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5">
              <a:extLst>
                <a:ext uri="{FF2B5EF4-FFF2-40B4-BE49-F238E27FC236}">
                  <a16:creationId xmlns:a16="http://schemas.microsoft.com/office/drawing/2014/main" id="{77496EF2-9D6D-422D-A400-30F2B06FFC9B}"/>
                </a:ext>
              </a:extLst>
            </p:cNvPr>
            <p:cNvSpPr>
              <a:spLocks/>
            </p:cNvSpPr>
            <p:nvPr/>
          </p:nvSpPr>
          <p:spPr bwMode="auto">
            <a:xfrm>
              <a:off x="1363981" y="4422332"/>
              <a:ext cx="4733354" cy="1366328"/>
            </a:xfrm>
            <a:custGeom>
              <a:avLst/>
              <a:gdLst>
                <a:gd name="T0" fmla="*/ 829 w 829"/>
                <a:gd name="T1" fmla="*/ 239 h 239"/>
                <a:gd name="T2" fmla="*/ 0 w 829"/>
                <a:gd name="T3" fmla="*/ 239 h 239"/>
                <a:gd name="T4" fmla="*/ 138 w 829"/>
                <a:gd name="T5" fmla="*/ 0 h 239"/>
                <a:gd name="T6" fmla="*/ 691 w 829"/>
                <a:gd name="T7" fmla="*/ 0 h 239"/>
                <a:gd name="T8" fmla="*/ 746 w 829"/>
                <a:gd name="T9" fmla="*/ 97 h 239"/>
                <a:gd name="T10" fmla="*/ 738 w 829"/>
                <a:gd name="T11" fmla="*/ 111 h 239"/>
                <a:gd name="T12" fmla="*/ 401 w 829"/>
                <a:gd name="T13" fmla="*/ 111 h 239"/>
                <a:gd name="T14" fmla="*/ 401 w 829"/>
                <a:gd name="T15" fmla="*/ 116 h 239"/>
                <a:gd name="T16" fmla="*/ 752 w 829"/>
                <a:gd name="T17" fmla="*/ 116 h 239"/>
                <a:gd name="T18" fmla="*/ 760 w 829"/>
                <a:gd name="T19" fmla="*/ 121 h 239"/>
                <a:gd name="T20" fmla="*/ 829 w 829"/>
                <a:gd name="T21"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9" h="239">
                  <a:moveTo>
                    <a:pt x="829" y="239"/>
                  </a:moveTo>
                  <a:cubicBezTo>
                    <a:pt x="0" y="239"/>
                    <a:pt x="0" y="239"/>
                    <a:pt x="0" y="239"/>
                  </a:cubicBezTo>
                  <a:cubicBezTo>
                    <a:pt x="138" y="0"/>
                    <a:pt x="138" y="0"/>
                    <a:pt x="138" y="0"/>
                  </a:cubicBezTo>
                  <a:cubicBezTo>
                    <a:pt x="691" y="0"/>
                    <a:pt x="691" y="0"/>
                    <a:pt x="691" y="0"/>
                  </a:cubicBezTo>
                  <a:cubicBezTo>
                    <a:pt x="746" y="97"/>
                    <a:pt x="746" y="97"/>
                    <a:pt x="746" y="97"/>
                  </a:cubicBezTo>
                  <a:cubicBezTo>
                    <a:pt x="750" y="103"/>
                    <a:pt x="745" y="111"/>
                    <a:pt x="738" y="111"/>
                  </a:cubicBezTo>
                  <a:cubicBezTo>
                    <a:pt x="401" y="111"/>
                    <a:pt x="401" y="111"/>
                    <a:pt x="401" y="111"/>
                  </a:cubicBezTo>
                  <a:cubicBezTo>
                    <a:pt x="401" y="116"/>
                    <a:pt x="401" y="116"/>
                    <a:pt x="401" y="116"/>
                  </a:cubicBezTo>
                  <a:cubicBezTo>
                    <a:pt x="752" y="116"/>
                    <a:pt x="752" y="116"/>
                    <a:pt x="752" y="116"/>
                  </a:cubicBezTo>
                  <a:cubicBezTo>
                    <a:pt x="755" y="116"/>
                    <a:pt x="758" y="118"/>
                    <a:pt x="760" y="121"/>
                  </a:cubicBezTo>
                  <a:lnTo>
                    <a:pt x="829" y="239"/>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64"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9DF8D0A5-3E79-4494-952B-A212A94B5DFD}"/>
                </a:ext>
              </a:extLst>
            </p:cNvPr>
            <p:cNvCxnSpPr/>
            <p:nvPr/>
          </p:nvCxnSpPr>
          <p:spPr>
            <a:xfrm>
              <a:off x="5930749" y="5072057"/>
              <a:ext cx="1369784" cy="0"/>
            </a:xfrm>
            <a:prstGeom prst="line">
              <a:avLst/>
            </a:prstGeom>
            <a:ln w="12700">
              <a:solidFill>
                <a:schemeClr val="accent4"/>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C6CCFAF-B160-4523-AF37-D7BDFFB905D2}"/>
                </a:ext>
              </a:extLst>
            </p:cNvPr>
            <p:cNvCxnSpPr/>
            <p:nvPr/>
          </p:nvCxnSpPr>
          <p:spPr>
            <a:xfrm>
              <a:off x="4952450" y="3768889"/>
              <a:ext cx="1338613" cy="0"/>
            </a:xfrm>
            <a:prstGeom prst="line">
              <a:avLst/>
            </a:prstGeom>
            <a:ln w="12700">
              <a:solidFill>
                <a:schemeClr val="accent2"/>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8D60C49-84C9-47B1-BE27-2CBCFB65F972}"/>
                </a:ext>
              </a:extLst>
            </p:cNvPr>
            <p:cNvCxnSpPr/>
            <p:nvPr/>
          </p:nvCxnSpPr>
          <p:spPr>
            <a:xfrm>
              <a:off x="4093135" y="2525143"/>
              <a:ext cx="1267290" cy="0"/>
            </a:xfrm>
            <a:prstGeom prst="line">
              <a:avLst/>
            </a:prstGeom>
            <a:ln w="127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27C82FF8-E5A0-4DA3-8A15-9012F460E11E}"/>
                </a:ext>
              </a:extLst>
            </p:cNvPr>
            <p:cNvGrpSpPr/>
            <p:nvPr/>
          </p:nvGrpSpPr>
          <p:grpSpPr>
            <a:xfrm>
              <a:off x="1472032" y="2031256"/>
              <a:ext cx="2042526" cy="3255488"/>
              <a:chOff x="1472032" y="2031256"/>
              <a:chExt cx="2042526" cy="3255488"/>
            </a:xfrm>
          </p:grpSpPr>
          <p:sp>
            <p:nvSpPr>
              <p:cNvPr id="20" name="Oval 16">
                <a:extLst>
                  <a:ext uri="{FF2B5EF4-FFF2-40B4-BE49-F238E27FC236}">
                    <a16:creationId xmlns:a16="http://schemas.microsoft.com/office/drawing/2014/main" id="{9CB80F2A-D8D0-4EE3-839F-495FF7932AB5}"/>
                  </a:ext>
                </a:extLst>
              </p:cNvPr>
              <p:cNvSpPr>
                <a:spLocks noChangeArrowheads="1"/>
              </p:cNvSpPr>
              <p:nvPr/>
            </p:nvSpPr>
            <p:spPr bwMode="auto">
              <a:xfrm>
                <a:off x="2183083" y="3347045"/>
                <a:ext cx="623911" cy="623911"/>
              </a:xfrm>
              <a:prstGeom prst="ellipse">
                <a:avLst/>
              </a:prstGeom>
              <a:solidFill>
                <a:schemeClr val="accent2"/>
              </a:solidFill>
              <a:ln w="28575">
                <a:solidFill>
                  <a:schemeClr val="bg1"/>
                </a:solidFill>
                <a:round/>
                <a:headEnd/>
                <a:tailEnd/>
              </a:ln>
            </p:spPr>
            <p:txBody>
              <a:bodyPr vert="horz" wrap="square" lIns="82296" tIns="41148" rIns="82296" bIns="41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6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val 17">
                <a:extLst>
                  <a:ext uri="{FF2B5EF4-FFF2-40B4-BE49-F238E27FC236}">
                    <a16:creationId xmlns:a16="http://schemas.microsoft.com/office/drawing/2014/main" id="{183851D8-458B-4D57-B073-7EF54252E121}"/>
                  </a:ext>
                </a:extLst>
              </p:cNvPr>
              <p:cNvSpPr>
                <a:spLocks noChangeArrowheads="1"/>
              </p:cNvSpPr>
              <p:nvPr/>
            </p:nvSpPr>
            <p:spPr bwMode="auto">
              <a:xfrm>
                <a:off x="1472032" y="4662833"/>
                <a:ext cx="623911" cy="623911"/>
              </a:xfrm>
              <a:prstGeom prst="ellipse">
                <a:avLst/>
              </a:prstGeom>
              <a:solidFill>
                <a:schemeClr val="accent4"/>
              </a:solidFill>
              <a:ln w="28575">
                <a:solidFill>
                  <a:schemeClr val="bg1"/>
                </a:solidFill>
                <a:round/>
                <a:headEnd/>
                <a:tailEnd/>
              </a:ln>
            </p:spPr>
            <p:txBody>
              <a:bodyPr vert="horz" wrap="square" lIns="82296" tIns="41148" rIns="82296" bIns="41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6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Oval 15">
                <a:extLst>
                  <a:ext uri="{FF2B5EF4-FFF2-40B4-BE49-F238E27FC236}">
                    <a16:creationId xmlns:a16="http://schemas.microsoft.com/office/drawing/2014/main" id="{2E3C04EA-DD0D-4FCB-A8ED-DE351A174BB1}"/>
                  </a:ext>
                </a:extLst>
              </p:cNvPr>
              <p:cNvSpPr>
                <a:spLocks noChangeArrowheads="1"/>
              </p:cNvSpPr>
              <p:nvPr/>
            </p:nvSpPr>
            <p:spPr bwMode="auto">
              <a:xfrm>
                <a:off x="2894133" y="2031256"/>
                <a:ext cx="620425" cy="623911"/>
              </a:xfrm>
              <a:prstGeom prst="ellipse">
                <a:avLst/>
              </a:prstGeom>
              <a:solidFill>
                <a:schemeClr val="accent1"/>
              </a:solidFill>
              <a:ln w="28575">
                <a:solidFill>
                  <a:schemeClr val="bg1"/>
                </a:solidFill>
                <a:round/>
                <a:headEnd/>
                <a:tailEnd/>
              </a:ln>
            </p:spPr>
            <p:txBody>
              <a:bodyPr vert="horz" wrap="square" lIns="82296" tIns="41148" rIns="82296" bIns="41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64"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9" name="TextBox 28">
              <a:extLst>
                <a:ext uri="{FF2B5EF4-FFF2-40B4-BE49-F238E27FC236}">
                  <a16:creationId xmlns:a16="http://schemas.microsoft.com/office/drawing/2014/main" id="{372E0B09-8E99-479E-99B4-946969C044FD}"/>
                </a:ext>
              </a:extLst>
            </p:cNvPr>
            <p:cNvSpPr txBox="1"/>
            <p:nvPr/>
          </p:nvSpPr>
          <p:spPr>
            <a:xfrm>
              <a:off x="5537032" y="2137385"/>
              <a:ext cx="3205355" cy="586097"/>
            </a:xfrm>
            <a:prstGeom prst="rect">
              <a:avLst/>
            </a:prstGeom>
            <a:noFill/>
          </p:spPr>
          <p:txBody>
            <a:bodyPr wrap="square" lIns="0" tIns="0" rIns="0" bIns="0" rtlCol="0">
              <a:spAutoFit/>
            </a:bodyPr>
            <a:lstStyle/>
            <a:p>
              <a:pPr>
                <a:spcBef>
                  <a:spcPts val="600"/>
                </a:spcBef>
              </a:pPr>
              <a:r>
                <a:rPr lang="es-ES" sz="1600" dirty="0">
                  <a:latin typeface="Calibri Light" panose="020F0302020204030204"/>
                </a:rPr>
                <a:t>Difusión de datos por parte del ONUSIDA (Actualización global sobre el sida, Anuario de datos, </a:t>
              </a:r>
              <a:r>
                <a:rPr lang="es-ES" sz="1600" dirty="0" err="1">
                  <a:latin typeface="Calibri Light" panose="020F0302020204030204"/>
                </a:rPr>
                <a:t>AIDSinfo</a:t>
              </a:r>
              <a:r>
                <a:rPr lang="es-ES" sz="1600" dirty="0">
                  <a:latin typeface="Calibri Light" panose="020F0302020204030204"/>
                </a:rPr>
                <a:t>), la OMS y UNICEF</a:t>
              </a:r>
              <a:endParaRPr lang="en-US" sz="1600" dirty="0">
                <a:latin typeface="Calibri Light" panose="020F0302020204030204"/>
              </a:endParaRPr>
            </a:p>
          </p:txBody>
        </p:sp>
        <p:sp>
          <p:nvSpPr>
            <p:cNvPr id="30" name="TextBox 29">
              <a:extLst>
                <a:ext uri="{FF2B5EF4-FFF2-40B4-BE49-F238E27FC236}">
                  <a16:creationId xmlns:a16="http://schemas.microsoft.com/office/drawing/2014/main" id="{AE13DE6B-76D3-4F24-8712-C06FA76ABE15}"/>
                </a:ext>
              </a:extLst>
            </p:cNvPr>
            <p:cNvSpPr txBox="1"/>
            <p:nvPr/>
          </p:nvSpPr>
          <p:spPr>
            <a:xfrm>
              <a:off x="6515308" y="3396396"/>
              <a:ext cx="3460130" cy="781463"/>
            </a:xfrm>
            <a:prstGeom prst="rect">
              <a:avLst/>
            </a:prstGeom>
            <a:noFill/>
          </p:spPr>
          <p:txBody>
            <a:bodyPr wrap="square" lIns="0" tIns="0" rIns="0" bIns="0" rtlCol="0">
              <a:spAutoFit/>
            </a:bodyPr>
            <a:lstStyle/>
            <a:p>
              <a:pPr lvl="0">
                <a:spcBef>
                  <a:spcPts val="600"/>
                </a:spcBef>
                <a:defRPr/>
              </a:pPr>
              <a:r>
                <a:rPr lang="es-ES" sz="1600" dirty="0">
                  <a:latin typeface="Calibri Light" panose="020F0302020204030204"/>
                </a:rPr>
                <a:t>Incluyendo planes estratégicos nacionales, hojas de ruta de sostenibilidad, solicitudes de subvenciones del Fondo Mundial, planificación del PEPFAR)</a:t>
              </a:r>
              <a:endParaRPr kumimoji="0" lang="en-US" sz="1600" b="0" i="0" u="none" strike="noStrike" kern="1200" cap="none" spc="0" normalizeH="0" baseline="0" noProof="0" dirty="0">
                <a:ln>
                  <a:noFill/>
                </a:ln>
                <a:solidFill>
                  <a:prstClr val="black"/>
                </a:solidFill>
                <a:effectLst/>
                <a:uLnTx/>
                <a:uFillTx/>
                <a:latin typeface="Georgia Pro Light" panose="02040302050405020303" pitchFamily="18" charset="0"/>
                <a:ea typeface="+mn-ea"/>
                <a:cs typeface="+mn-cs"/>
              </a:endParaRPr>
            </a:p>
          </p:txBody>
        </p:sp>
        <p:sp>
          <p:nvSpPr>
            <p:cNvPr id="31" name="TextBox 30">
              <a:extLst>
                <a:ext uri="{FF2B5EF4-FFF2-40B4-BE49-F238E27FC236}">
                  <a16:creationId xmlns:a16="http://schemas.microsoft.com/office/drawing/2014/main" id="{31EE44CF-46B6-4895-957E-4FD1EFCEB7C2}"/>
                </a:ext>
              </a:extLst>
            </p:cNvPr>
            <p:cNvSpPr txBox="1"/>
            <p:nvPr/>
          </p:nvSpPr>
          <p:spPr>
            <a:xfrm>
              <a:off x="7613075" y="4655408"/>
              <a:ext cx="2932288" cy="781463"/>
            </a:xfrm>
            <a:prstGeom prst="rect">
              <a:avLst/>
            </a:prstGeom>
            <a:noFill/>
          </p:spPr>
          <p:txBody>
            <a:bodyPr wrap="square" lIns="0" tIns="0" rIns="0" bIns="0" rtlCol="0">
              <a:spAutoFit/>
            </a:bodyPr>
            <a:lstStyle/>
            <a:p>
              <a:pPr lvl="0">
                <a:spcBef>
                  <a:spcPts val="600"/>
                </a:spcBef>
                <a:defRPr/>
              </a:pPr>
              <a:r>
                <a:rPr lang="es-ES" sz="1600" dirty="0">
                  <a:latin typeface="Calibri Light" panose="020F0302020204030204"/>
                </a:rPr>
                <a:t>Incluyendo la identificación de desigualdades, leyes y políticas habilitadoras y restrictivas, y la corrección del rumbo</a:t>
              </a:r>
              <a:endParaRPr lang="en-CH" sz="1600" dirty="0">
                <a:latin typeface="Calibri Light" panose="020F0302020204030204"/>
              </a:endParaRPr>
            </a:p>
          </p:txBody>
        </p:sp>
      </p:grpSp>
      <p:grpSp>
        <p:nvGrpSpPr>
          <p:cNvPr id="39" name="Group 38">
            <a:extLst>
              <a:ext uri="{FF2B5EF4-FFF2-40B4-BE49-F238E27FC236}">
                <a16:creationId xmlns:a16="http://schemas.microsoft.com/office/drawing/2014/main" id="{8FD90EAB-5397-91FF-4148-B94A28C880B5}"/>
              </a:ext>
            </a:extLst>
          </p:cNvPr>
          <p:cNvGrpSpPr/>
          <p:nvPr/>
        </p:nvGrpSpPr>
        <p:grpSpPr>
          <a:xfrm>
            <a:off x="553122" y="323560"/>
            <a:ext cx="461705" cy="394053"/>
            <a:chOff x="804547" y="954122"/>
            <a:chExt cx="461705" cy="394053"/>
          </a:xfrm>
        </p:grpSpPr>
        <p:sp>
          <p:nvSpPr>
            <p:cNvPr id="40" name="Rectangle: Rounded Corners 39">
              <a:extLst>
                <a:ext uri="{FF2B5EF4-FFF2-40B4-BE49-F238E27FC236}">
                  <a16:creationId xmlns:a16="http://schemas.microsoft.com/office/drawing/2014/main" id="{4838F970-EEE6-6D91-0857-F8D4BEC69AF0}"/>
                </a:ext>
              </a:extLst>
            </p:cNvPr>
            <p:cNvSpPr/>
            <p:nvPr/>
          </p:nvSpPr>
          <p:spPr>
            <a:xfrm>
              <a:off x="804547" y="954122"/>
              <a:ext cx="461705" cy="394053"/>
            </a:xfrm>
            <a:prstGeom prst="round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41" name="Picture 2" descr="Tick icon PNG and SVG Vector Free Download">
              <a:extLst>
                <a:ext uri="{FF2B5EF4-FFF2-40B4-BE49-F238E27FC236}">
                  <a16:creationId xmlns:a16="http://schemas.microsoft.com/office/drawing/2014/main" id="{8CB1C2FF-D5EA-B4AE-8373-948D2729829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60537" y="1005579"/>
              <a:ext cx="373714" cy="293948"/>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a:extLst>
              <a:ext uri="{FF2B5EF4-FFF2-40B4-BE49-F238E27FC236}">
                <a16:creationId xmlns:a16="http://schemas.microsoft.com/office/drawing/2014/main" id="{C742B142-790E-9009-E082-764F9EA22E98}"/>
              </a:ext>
            </a:extLst>
          </p:cNvPr>
          <p:cNvSpPr txBox="1"/>
          <p:nvPr/>
        </p:nvSpPr>
        <p:spPr>
          <a:xfrm>
            <a:off x="1070817" y="235891"/>
            <a:ext cx="3444311" cy="5693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100" b="0" i="0" u="none" strike="noStrike" kern="0" cap="none" spc="0" normalizeH="0" baseline="0" noProof="0" dirty="0" err="1">
                <a:ln>
                  <a:noFill/>
                </a:ln>
                <a:solidFill>
                  <a:prstClr val="black"/>
                </a:solidFill>
                <a:effectLst/>
                <a:uLnTx/>
                <a:uFillTx/>
              </a:rPr>
              <a:t>Utilizar</a:t>
            </a:r>
            <a:r>
              <a:rPr kumimoji="0" lang="en-US" sz="3100" b="0" i="0" u="none" strike="noStrike" kern="0" cap="none" spc="0" normalizeH="0" baseline="0" noProof="0" dirty="0">
                <a:ln>
                  <a:noFill/>
                </a:ln>
                <a:solidFill>
                  <a:prstClr val="black"/>
                </a:solidFill>
                <a:effectLst/>
                <a:uLnTx/>
                <a:uFillTx/>
              </a:rPr>
              <a:t> </a:t>
            </a:r>
            <a:r>
              <a:rPr kumimoji="0" lang="en-US" sz="3100" b="0" i="0" u="none" strike="noStrike" kern="0" cap="none" spc="0" normalizeH="0" baseline="0" noProof="0" dirty="0" err="1">
                <a:ln>
                  <a:noFill/>
                </a:ln>
                <a:solidFill>
                  <a:prstClr val="black"/>
                </a:solidFill>
                <a:effectLst/>
                <a:uLnTx/>
                <a:uFillTx/>
              </a:rPr>
              <a:t>los</a:t>
            </a:r>
            <a:r>
              <a:rPr kumimoji="0" lang="en-US" sz="3100" b="0" i="0" u="none" strike="noStrike" kern="0" cap="none" spc="0" normalizeH="0" baseline="0" noProof="0" dirty="0">
                <a:ln>
                  <a:noFill/>
                </a:ln>
                <a:solidFill>
                  <a:prstClr val="black"/>
                </a:solidFill>
                <a:effectLst/>
                <a:uLnTx/>
                <a:uFillTx/>
              </a:rPr>
              <a:t> </a:t>
            </a:r>
            <a:r>
              <a:rPr kumimoji="0" lang="en-US" sz="3100" b="0" i="0" u="none" strike="noStrike" kern="0" cap="none" spc="0" normalizeH="0" baseline="0" noProof="0" dirty="0" err="1">
                <a:ln>
                  <a:noFill/>
                </a:ln>
                <a:solidFill>
                  <a:prstClr val="black"/>
                </a:solidFill>
                <a:effectLst/>
                <a:uLnTx/>
                <a:uFillTx/>
              </a:rPr>
              <a:t>datos</a:t>
            </a:r>
            <a:endParaRPr kumimoji="0" lang="en-US" sz="3100" b="0" i="0" u="none" strike="noStrike" kern="0" cap="none" spc="0" normalizeH="0" baseline="0" noProof="0" dirty="0">
              <a:ln>
                <a:noFill/>
              </a:ln>
              <a:solidFill>
                <a:prstClr val="black"/>
              </a:solidFill>
              <a:effectLst/>
              <a:uLnTx/>
              <a:uFillTx/>
            </a:endParaRPr>
          </a:p>
        </p:txBody>
      </p:sp>
      <p:pic>
        <p:nvPicPr>
          <p:cNvPr id="44" name="Graphic 43" descr="Globe outline">
            <a:extLst>
              <a:ext uri="{FF2B5EF4-FFF2-40B4-BE49-F238E27FC236}">
                <a16:creationId xmlns:a16="http://schemas.microsoft.com/office/drawing/2014/main" id="{ED763A7C-4320-94BD-D235-5B9B20930E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97504" y="1773620"/>
            <a:ext cx="474918" cy="474918"/>
          </a:xfrm>
          <a:prstGeom prst="rect">
            <a:avLst/>
          </a:prstGeom>
        </p:spPr>
      </p:pic>
      <p:pic>
        <p:nvPicPr>
          <p:cNvPr id="46" name="Graphic 45" descr="Coins outline">
            <a:extLst>
              <a:ext uri="{FF2B5EF4-FFF2-40B4-BE49-F238E27FC236}">
                <a16:creationId xmlns:a16="http://schemas.microsoft.com/office/drawing/2014/main" id="{60F2EA6A-13D8-503A-1DD8-D544D3928D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57993" y="3429000"/>
            <a:ext cx="470350" cy="470350"/>
          </a:xfrm>
          <a:prstGeom prst="rect">
            <a:avLst/>
          </a:prstGeom>
        </p:spPr>
      </p:pic>
      <p:pic>
        <p:nvPicPr>
          <p:cNvPr id="48" name="Graphic 47" descr="Business Growth outline">
            <a:extLst>
              <a:ext uri="{FF2B5EF4-FFF2-40B4-BE49-F238E27FC236}">
                <a16:creationId xmlns:a16="http://schemas.microsoft.com/office/drawing/2014/main" id="{1220EDB4-92F1-D102-B597-142FAA3F84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6210" y="5071897"/>
            <a:ext cx="519701" cy="519701"/>
          </a:xfrm>
          <a:prstGeom prst="rect">
            <a:avLst/>
          </a:prstGeom>
        </p:spPr>
      </p:pic>
      <p:sp>
        <p:nvSpPr>
          <p:cNvPr id="49" name="TextBox 48">
            <a:extLst>
              <a:ext uri="{FF2B5EF4-FFF2-40B4-BE49-F238E27FC236}">
                <a16:creationId xmlns:a16="http://schemas.microsoft.com/office/drawing/2014/main" id="{752D0BC0-3770-712C-6DD5-A389F5B5470B}"/>
              </a:ext>
            </a:extLst>
          </p:cNvPr>
          <p:cNvSpPr txBox="1"/>
          <p:nvPr/>
        </p:nvSpPr>
        <p:spPr>
          <a:xfrm>
            <a:off x="2920444" y="1980619"/>
            <a:ext cx="1319804" cy="830997"/>
          </a:xfrm>
          <a:prstGeom prst="rect">
            <a:avLst/>
          </a:prstGeom>
          <a:noFill/>
        </p:spPr>
        <p:txBody>
          <a:bodyPr wrap="square" rtlCol="0">
            <a:spAutoFit/>
          </a:bodyPr>
          <a:lstStyle/>
          <a:p>
            <a:pPr algn="ctr"/>
            <a:r>
              <a:rPr lang="en-US" sz="1600" dirty="0" err="1">
                <a:solidFill>
                  <a:schemeClr val="bg1"/>
                </a:solidFill>
              </a:rPr>
              <a:t>Reporte</a:t>
            </a:r>
            <a:r>
              <a:rPr lang="en-US" sz="1600" dirty="0">
                <a:solidFill>
                  <a:schemeClr val="bg1"/>
                </a:solidFill>
              </a:rPr>
              <a:t> de </a:t>
            </a:r>
            <a:r>
              <a:rPr lang="en-US" sz="1600" dirty="0" err="1">
                <a:solidFill>
                  <a:schemeClr val="bg1"/>
                </a:solidFill>
              </a:rPr>
              <a:t>progreso</a:t>
            </a:r>
            <a:r>
              <a:rPr lang="en-US" sz="1600" dirty="0">
                <a:solidFill>
                  <a:schemeClr val="bg1"/>
                </a:solidFill>
              </a:rPr>
              <a:t> a </a:t>
            </a:r>
            <a:r>
              <a:rPr lang="en-US" sz="1600" dirty="0" err="1">
                <a:solidFill>
                  <a:schemeClr val="bg1"/>
                </a:solidFill>
              </a:rPr>
              <a:t>nivel</a:t>
            </a:r>
            <a:r>
              <a:rPr lang="en-US" sz="1600" dirty="0">
                <a:solidFill>
                  <a:schemeClr val="bg1"/>
                </a:solidFill>
              </a:rPr>
              <a:t> global</a:t>
            </a:r>
            <a:endParaRPr lang="en-CH" sz="1600" dirty="0">
              <a:solidFill>
                <a:schemeClr val="bg1"/>
              </a:solidFill>
            </a:endParaRPr>
          </a:p>
        </p:txBody>
      </p:sp>
      <p:sp>
        <p:nvSpPr>
          <p:cNvPr id="50" name="TextBox 49">
            <a:extLst>
              <a:ext uri="{FF2B5EF4-FFF2-40B4-BE49-F238E27FC236}">
                <a16:creationId xmlns:a16="http://schemas.microsoft.com/office/drawing/2014/main" id="{1D356F01-707A-2BBA-593F-31359FDCA526}"/>
              </a:ext>
            </a:extLst>
          </p:cNvPr>
          <p:cNvSpPr txBox="1"/>
          <p:nvPr/>
        </p:nvSpPr>
        <p:spPr>
          <a:xfrm>
            <a:off x="2535874" y="2967762"/>
            <a:ext cx="2029273" cy="1569660"/>
          </a:xfrm>
          <a:prstGeom prst="rect">
            <a:avLst/>
          </a:prstGeom>
          <a:noFill/>
        </p:spPr>
        <p:txBody>
          <a:bodyPr wrap="square" rtlCol="0">
            <a:spAutoFit/>
          </a:bodyPr>
          <a:lstStyle/>
          <a:p>
            <a:pPr algn="ctr"/>
            <a:r>
              <a:rPr lang="es-ES" sz="1600" dirty="0">
                <a:solidFill>
                  <a:schemeClr val="bg1"/>
                </a:solidFill>
              </a:rPr>
              <a:t>Informar los procesos y documentos de financiación relacionados con el VIH</a:t>
            </a:r>
            <a:endParaRPr lang="en-CH" sz="1600" dirty="0">
              <a:solidFill>
                <a:schemeClr val="bg1"/>
              </a:solidFill>
            </a:endParaRPr>
          </a:p>
        </p:txBody>
      </p:sp>
      <p:sp>
        <p:nvSpPr>
          <p:cNvPr id="51" name="TextBox 50">
            <a:extLst>
              <a:ext uri="{FF2B5EF4-FFF2-40B4-BE49-F238E27FC236}">
                <a16:creationId xmlns:a16="http://schemas.microsoft.com/office/drawing/2014/main" id="{E7813FAB-94FD-7BDE-27AC-ACE2201184C3}"/>
              </a:ext>
            </a:extLst>
          </p:cNvPr>
          <p:cNvSpPr txBox="1"/>
          <p:nvPr/>
        </p:nvSpPr>
        <p:spPr>
          <a:xfrm>
            <a:off x="2439511" y="4656398"/>
            <a:ext cx="2308660" cy="830997"/>
          </a:xfrm>
          <a:prstGeom prst="rect">
            <a:avLst/>
          </a:prstGeom>
          <a:noFill/>
        </p:spPr>
        <p:txBody>
          <a:bodyPr wrap="square" rtlCol="0">
            <a:spAutoFit/>
          </a:bodyPr>
          <a:lstStyle/>
          <a:p>
            <a:pPr algn="ctr"/>
            <a:r>
              <a:rPr lang="es-ES" sz="1600" dirty="0">
                <a:solidFill>
                  <a:schemeClr val="bg1"/>
                </a:solidFill>
              </a:rPr>
              <a:t>Monitoreo del progreso a nivel nacional y subnacional</a:t>
            </a:r>
            <a:endParaRPr lang="en-CH" sz="1600" dirty="0">
              <a:solidFill>
                <a:schemeClr val="bg1"/>
              </a:solidFill>
            </a:endParaRPr>
          </a:p>
        </p:txBody>
      </p:sp>
    </p:spTree>
    <p:extLst>
      <p:ext uri="{BB962C8B-B14F-4D97-AF65-F5344CB8AC3E}">
        <p14:creationId xmlns:p14="http://schemas.microsoft.com/office/powerpoint/2010/main" val="1095633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55E5A-6762-5DE6-AF7F-D08EC9AA5D7E}"/>
              </a:ext>
            </a:extLst>
          </p:cNvPr>
          <p:cNvSpPr>
            <a:spLocks noGrp="1"/>
          </p:cNvSpPr>
          <p:nvPr>
            <p:ph type="title"/>
          </p:nvPr>
        </p:nvSpPr>
        <p:spPr>
          <a:xfrm>
            <a:off x="720107" y="323159"/>
            <a:ext cx="10168128" cy="544869"/>
          </a:xfrm>
        </p:spPr>
        <p:txBody>
          <a:bodyPr>
            <a:noAutofit/>
          </a:bodyPr>
          <a:lstStyle/>
          <a:p>
            <a:r>
              <a:rPr lang="en-US" sz="3200" dirty="0" err="1">
                <a:latin typeface="+mn-lt"/>
              </a:rPr>
              <a:t>Proceso</a:t>
            </a:r>
            <a:r>
              <a:rPr lang="en-US" sz="3200" dirty="0">
                <a:latin typeface="+mn-lt"/>
              </a:rPr>
              <a:t> de </a:t>
            </a:r>
            <a:r>
              <a:rPr lang="en-US" sz="3200" dirty="0" err="1">
                <a:latin typeface="+mn-lt"/>
              </a:rPr>
              <a:t>reporte</a:t>
            </a:r>
            <a:r>
              <a:rPr lang="en-US" sz="3200" dirty="0">
                <a:latin typeface="+mn-lt"/>
              </a:rPr>
              <a:t> para </a:t>
            </a:r>
            <a:r>
              <a:rPr lang="en-US" sz="3200" dirty="0" err="1">
                <a:latin typeface="+mn-lt"/>
              </a:rPr>
              <a:t>países</a:t>
            </a:r>
            <a:r>
              <a:rPr lang="en-US" sz="3200" dirty="0">
                <a:latin typeface="+mn-lt"/>
              </a:rPr>
              <a:t> de la UE/EEE</a:t>
            </a:r>
            <a:endParaRPr lang="en-CH" sz="3200" dirty="0">
              <a:latin typeface="+mn-lt"/>
            </a:endParaRPr>
          </a:p>
        </p:txBody>
      </p:sp>
      <p:sp>
        <p:nvSpPr>
          <p:cNvPr id="3" name="Content Placeholder 2">
            <a:extLst>
              <a:ext uri="{FF2B5EF4-FFF2-40B4-BE49-F238E27FC236}">
                <a16:creationId xmlns:a16="http://schemas.microsoft.com/office/drawing/2014/main" id="{03B1C30B-C2E3-6931-FE7B-F63926ED89D8}"/>
              </a:ext>
            </a:extLst>
          </p:cNvPr>
          <p:cNvSpPr>
            <a:spLocks noGrp="1"/>
          </p:cNvSpPr>
          <p:nvPr>
            <p:ph idx="1"/>
          </p:nvPr>
        </p:nvSpPr>
        <p:spPr>
          <a:xfrm>
            <a:off x="804282" y="1444494"/>
            <a:ext cx="10168128" cy="3695020"/>
          </a:xfrm>
        </p:spPr>
        <p:txBody>
          <a:bodyPr>
            <a:normAutofit/>
          </a:bodyPr>
          <a:lstStyle/>
          <a:p>
            <a:r>
              <a:rPr lang="en-US" sz="2200" dirty="0"/>
              <a:t>Cartas de la </a:t>
            </a:r>
            <a:r>
              <a:rPr lang="en-US" sz="2200" dirty="0" err="1"/>
              <a:t>Directora</a:t>
            </a:r>
            <a:r>
              <a:rPr lang="en-US" sz="2200" dirty="0"/>
              <a:t> Ejecutiva de ONUSIDA </a:t>
            </a:r>
            <a:r>
              <a:rPr lang="en-US" sz="2200" dirty="0" err="1"/>
              <a:t>enviadas</a:t>
            </a:r>
            <a:r>
              <a:rPr lang="en-US" sz="2200" dirty="0"/>
              <a:t> a las </a:t>
            </a:r>
            <a:r>
              <a:rPr lang="en-US" sz="2200" dirty="0" err="1"/>
              <a:t>misiones</a:t>
            </a:r>
            <a:r>
              <a:rPr lang="en-US" sz="2200" dirty="0"/>
              <a:t> de </a:t>
            </a:r>
            <a:r>
              <a:rPr lang="en-US" sz="2200" dirty="0" err="1"/>
              <a:t>país</a:t>
            </a:r>
            <a:r>
              <a:rPr lang="en-US" sz="2200" dirty="0"/>
              <a:t> </a:t>
            </a:r>
            <a:r>
              <a:rPr lang="en-US" sz="2200" dirty="0" err="1"/>
              <a:t>en</a:t>
            </a:r>
            <a:r>
              <a:rPr lang="en-US" sz="2200" dirty="0"/>
              <a:t> Ginebra </a:t>
            </a:r>
            <a:r>
              <a:rPr lang="en-US" sz="2200" dirty="0" err="1"/>
              <a:t>invitando</a:t>
            </a:r>
            <a:r>
              <a:rPr lang="en-US" sz="2200" dirty="0"/>
              <a:t> a </a:t>
            </a:r>
            <a:r>
              <a:rPr lang="en-US" sz="2200" dirty="0" err="1"/>
              <a:t>reportar</a:t>
            </a:r>
            <a:r>
              <a:rPr lang="en-US" sz="2200" dirty="0"/>
              <a:t> </a:t>
            </a:r>
          </a:p>
          <a:p>
            <a:pPr lvl="1"/>
            <a:r>
              <a:rPr lang="en-US" sz="1800" dirty="0" err="1"/>
              <a:t>Países</a:t>
            </a:r>
            <a:r>
              <a:rPr lang="en-US" sz="1800" dirty="0"/>
              <a:t> de la UE/EEE </a:t>
            </a:r>
            <a:r>
              <a:rPr lang="en-US" sz="1800" dirty="0" err="1"/>
              <a:t>reportan</a:t>
            </a:r>
            <a:r>
              <a:rPr lang="en-US" sz="1800" dirty="0"/>
              <a:t> a </a:t>
            </a:r>
            <a:r>
              <a:rPr lang="en-US" sz="1800" dirty="0" err="1"/>
              <a:t>través</a:t>
            </a:r>
            <a:r>
              <a:rPr lang="en-US" sz="1800" dirty="0"/>
              <a:t> del ECDC </a:t>
            </a:r>
          </a:p>
          <a:p>
            <a:pPr lvl="1"/>
            <a:r>
              <a:rPr lang="es-ES" sz="1800" dirty="0"/>
              <a:t>Otros países del ECDC en Europa y Asia Central (fuera de la UE/EEE) invitados a presentar informes al GAM y una encuesta más breve del ECDC</a:t>
            </a:r>
          </a:p>
          <a:p>
            <a:pPr lvl="1"/>
            <a:endParaRPr lang="en-US" sz="2200" dirty="0"/>
          </a:p>
          <a:p>
            <a:r>
              <a:rPr lang="es-ES" sz="2200" dirty="0"/>
              <a:t>Los países deben presentar sus informes al ECDC antes del 31 de marzo de 2026</a:t>
            </a:r>
          </a:p>
          <a:p>
            <a:endParaRPr lang="en-US" sz="2200" dirty="0"/>
          </a:p>
          <a:p>
            <a:r>
              <a:rPr lang="es-ES" sz="2200" dirty="0"/>
              <a:t>El ECDC proporcionará las directrices para la presentación de informes</a:t>
            </a:r>
            <a:endParaRPr lang="en-US" sz="2200" dirty="0"/>
          </a:p>
        </p:txBody>
      </p:sp>
    </p:spTree>
    <p:extLst>
      <p:ext uri="{BB962C8B-B14F-4D97-AF65-F5344CB8AC3E}">
        <p14:creationId xmlns:p14="http://schemas.microsoft.com/office/powerpoint/2010/main" val="1588435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4A7F5-D862-1767-F30C-5565281B4E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225231-1F1F-87ED-2B46-2F3BE8C860DE}"/>
              </a:ext>
            </a:extLst>
          </p:cNvPr>
          <p:cNvSpPr>
            <a:spLocks noGrp="1"/>
          </p:cNvSpPr>
          <p:nvPr>
            <p:ph type="title"/>
          </p:nvPr>
        </p:nvSpPr>
        <p:spPr/>
        <p:txBody>
          <a:bodyPr>
            <a:normAutofit/>
          </a:bodyPr>
          <a:lstStyle/>
          <a:p>
            <a:pPr algn="l"/>
            <a:r>
              <a:rPr lang="en-US" sz="3200" dirty="0" err="1">
                <a:latin typeface="+mn-lt"/>
              </a:rPr>
              <a:t>Recursos</a:t>
            </a:r>
            <a:r>
              <a:rPr lang="en-US" sz="3200" dirty="0">
                <a:latin typeface="+mn-lt"/>
              </a:rPr>
              <a:t> y </a:t>
            </a:r>
            <a:r>
              <a:rPr lang="en-US" sz="3200" dirty="0" err="1">
                <a:latin typeface="+mn-lt"/>
              </a:rPr>
              <a:t>apoyo</a:t>
            </a:r>
            <a:endParaRPr lang="en-CH" sz="3200" dirty="0">
              <a:latin typeface="+mn-lt"/>
            </a:endParaRPr>
          </a:p>
        </p:txBody>
      </p:sp>
      <p:sp>
        <p:nvSpPr>
          <p:cNvPr id="3" name="Content Placeholder 2">
            <a:extLst>
              <a:ext uri="{FF2B5EF4-FFF2-40B4-BE49-F238E27FC236}">
                <a16:creationId xmlns:a16="http://schemas.microsoft.com/office/drawing/2014/main" id="{EBB51300-C0F2-31B5-B264-504BFDDE27A7}"/>
              </a:ext>
            </a:extLst>
          </p:cNvPr>
          <p:cNvSpPr>
            <a:spLocks noGrp="1"/>
          </p:cNvSpPr>
          <p:nvPr>
            <p:ph idx="1"/>
          </p:nvPr>
        </p:nvSpPr>
        <p:spPr/>
        <p:txBody>
          <a:bodyPr>
            <a:normAutofit fontScale="77500" lnSpcReduction="20000"/>
          </a:bodyPr>
          <a:lstStyle/>
          <a:p>
            <a:pPr>
              <a:lnSpc>
                <a:spcPct val="100000"/>
              </a:lnSpc>
              <a:spcBef>
                <a:spcPts val="0"/>
              </a:spcBef>
            </a:pPr>
            <a:r>
              <a:rPr lang="en-US" sz="2400" dirty="0"/>
              <a:t>Página web </a:t>
            </a:r>
            <a:r>
              <a:rPr lang="en-US" sz="2400" dirty="0" err="1"/>
              <a:t>sobre</a:t>
            </a:r>
            <a:r>
              <a:rPr lang="en-US" sz="2400" dirty="0"/>
              <a:t> GAM de ONUSIDA [</a:t>
            </a:r>
            <a:r>
              <a:rPr lang="en-US" sz="2400" dirty="0" err="1"/>
              <a:t>próximamente</a:t>
            </a:r>
            <a:r>
              <a:rPr lang="en-US" sz="2400" dirty="0"/>
              <a:t>] (</a:t>
            </a:r>
            <a:r>
              <a:rPr lang="en-US" sz="2400" dirty="0">
                <a:solidFill>
                  <a:schemeClr val="accent1"/>
                </a:solidFill>
                <a:hlinkClick r:id="rId2">
                  <a:extLst>
                    <a:ext uri="{A12FA001-AC4F-418D-AE19-62706E023703}">
                      <ahyp:hlinkClr xmlns:ahyp="http://schemas.microsoft.com/office/drawing/2018/hyperlinkcolor" val="tx"/>
                    </a:ext>
                  </a:extLst>
                </a:hlinkClick>
              </a:rPr>
              <a:t>https://www.unaids.org/en/global-aids-monitoring</a:t>
            </a:r>
            <a:r>
              <a:rPr lang="en-US" sz="2400" dirty="0"/>
              <a:t>):</a:t>
            </a:r>
          </a:p>
          <a:p>
            <a:pPr marL="673200" lvl="1">
              <a:lnSpc>
                <a:spcPct val="100000"/>
              </a:lnSpc>
              <a:spcBef>
                <a:spcPts val="0"/>
              </a:spcBef>
            </a:pPr>
            <a:r>
              <a:rPr lang="es-ES" sz="2000" dirty="0"/>
              <a:t>Directrices </a:t>
            </a:r>
            <a:r>
              <a:rPr lang="es-ES" sz="1400" i="1" dirty="0"/>
              <a:t>(inglés, francés, español, ruso)</a:t>
            </a:r>
          </a:p>
          <a:p>
            <a:pPr marL="673200" lvl="1">
              <a:lnSpc>
                <a:spcPct val="100000"/>
              </a:lnSpc>
              <a:spcBef>
                <a:spcPts val="0"/>
              </a:spcBef>
            </a:pPr>
            <a:r>
              <a:rPr lang="en-US" sz="2000" i="1" dirty="0" err="1"/>
              <a:t>Preguntas</a:t>
            </a:r>
            <a:r>
              <a:rPr lang="en-US" sz="2000" i="1" dirty="0"/>
              <a:t> </a:t>
            </a:r>
            <a:r>
              <a:rPr lang="en-US" sz="2000" i="1" dirty="0" err="1"/>
              <a:t>frecuentes</a:t>
            </a:r>
            <a:r>
              <a:rPr lang="en-US" sz="2000" i="1" dirty="0"/>
              <a:t> </a:t>
            </a:r>
            <a:r>
              <a:rPr lang="es-ES" sz="1400" i="1" dirty="0"/>
              <a:t>(inglés, francés, español, ruso)</a:t>
            </a:r>
            <a:endParaRPr lang="en-US" sz="1400" i="1" dirty="0"/>
          </a:p>
          <a:p>
            <a:pPr marL="673200" lvl="1">
              <a:lnSpc>
                <a:spcPct val="100000"/>
              </a:lnSpc>
              <a:spcBef>
                <a:spcPts val="0"/>
              </a:spcBef>
            </a:pPr>
            <a:r>
              <a:rPr lang="en-US" sz="2000" dirty="0" err="1"/>
              <a:t>Diapositivas</a:t>
            </a:r>
            <a:endParaRPr lang="en-US" sz="2000" dirty="0"/>
          </a:p>
          <a:p>
            <a:pPr marL="0" indent="0">
              <a:lnSpc>
                <a:spcPct val="100000"/>
              </a:lnSpc>
              <a:spcBef>
                <a:spcPts val="0"/>
              </a:spcBef>
              <a:buNone/>
            </a:pPr>
            <a:endParaRPr lang="en-US" sz="2400" dirty="0"/>
          </a:p>
          <a:p>
            <a:pPr marL="216000">
              <a:lnSpc>
                <a:spcPct val="100000"/>
              </a:lnSpc>
              <a:spcBef>
                <a:spcPts val="0"/>
              </a:spcBef>
            </a:pPr>
            <a:r>
              <a:rPr lang="en-US" sz="2400" dirty="0"/>
              <a:t>Formato de </a:t>
            </a:r>
            <a:r>
              <a:rPr lang="en-US" sz="2400" dirty="0" err="1"/>
              <a:t>ingreso</a:t>
            </a:r>
            <a:r>
              <a:rPr lang="en-US" sz="2400" dirty="0"/>
              <a:t> de </a:t>
            </a:r>
            <a:r>
              <a:rPr lang="en-US" sz="2400" dirty="0" err="1"/>
              <a:t>datos</a:t>
            </a:r>
            <a:r>
              <a:rPr lang="en-US" sz="2400" dirty="0"/>
              <a:t> (de la </a:t>
            </a:r>
            <a:r>
              <a:rPr lang="en-US" sz="2400" dirty="0" err="1"/>
              <a:t>herramienta</a:t>
            </a:r>
            <a:r>
              <a:rPr lang="en-US" sz="2400" dirty="0"/>
              <a:t> de </a:t>
            </a:r>
            <a:r>
              <a:rPr lang="en-US" sz="2400" dirty="0" err="1"/>
              <a:t>reporte</a:t>
            </a:r>
            <a:r>
              <a:rPr lang="en-US" sz="2400" dirty="0"/>
              <a:t> </a:t>
            </a:r>
            <a:r>
              <a:rPr lang="en-US" sz="2400" dirty="0" err="1"/>
              <a:t>en</a:t>
            </a:r>
            <a:r>
              <a:rPr lang="en-US" sz="2400" dirty="0"/>
              <a:t> </a:t>
            </a:r>
            <a:r>
              <a:rPr lang="en-US" sz="2400" dirty="0" err="1"/>
              <a:t>línea</a:t>
            </a:r>
            <a:r>
              <a:rPr lang="en-US" sz="2400" dirty="0"/>
              <a:t>)</a:t>
            </a:r>
          </a:p>
          <a:p>
            <a:pPr marL="216000">
              <a:lnSpc>
                <a:spcPct val="100000"/>
              </a:lnSpc>
              <a:spcBef>
                <a:spcPts val="0"/>
              </a:spcBef>
            </a:pPr>
            <a:endParaRPr lang="en-US" sz="2400" dirty="0"/>
          </a:p>
          <a:p>
            <a:pPr marL="216000">
              <a:lnSpc>
                <a:spcPct val="100000"/>
              </a:lnSpc>
              <a:spcBef>
                <a:spcPts val="0"/>
              </a:spcBef>
            </a:pPr>
            <a:r>
              <a:rPr lang="en-US" sz="2400" dirty="0" err="1"/>
              <a:t>Seminarios</a:t>
            </a:r>
            <a:r>
              <a:rPr lang="en-US" sz="2400" dirty="0"/>
              <a:t> web </a:t>
            </a:r>
            <a:r>
              <a:rPr lang="en-US" sz="1800" i="1" dirty="0"/>
              <a:t>(con </a:t>
            </a:r>
            <a:r>
              <a:rPr lang="en-US" sz="1800" i="1" dirty="0" err="1"/>
              <a:t>interpretación</a:t>
            </a:r>
            <a:r>
              <a:rPr lang="en-US" sz="1800" i="1" dirty="0"/>
              <a:t>)</a:t>
            </a:r>
            <a:r>
              <a:rPr lang="en-US" sz="2400" dirty="0"/>
              <a:t>: </a:t>
            </a:r>
          </a:p>
          <a:p>
            <a:pPr marL="1130400" lvl="2">
              <a:lnSpc>
                <a:spcPct val="100000"/>
              </a:lnSpc>
              <a:spcBef>
                <a:spcPts val="0"/>
              </a:spcBef>
            </a:pPr>
            <a:r>
              <a:rPr lang="en-US" sz="1600" dirty="0"/>
              <a:t>11 </a:t>
            </a:r>
            <a:r>
              <a:rPr lang="en-US" dirty="0" err="1"/>
              <a:t>diciembre</a:t>
            </a:r>
            <a:r>
              <a:rPr lang="en-US" dirty="0"/>
              <a:t> </a:t>
            </a:r>
            <a:r>
              <a:rPr lang="en-US" sz="1600" dirty="0"/>
              <a:t>2025 (</a:t>
            </a:r>
            <a:r>
              <a:rPr lang="en-US" sz="1600" dirty="0" err="1"/>
              <a:t>resumen</a:t>
            </a:r>
            <a:r>
              <a:rPr lang="en-US" sz="1600" dirty="0"/>
              <a:t> del GAM 2026) </a:t>
            </a:r>
          </a:p>
          <a:p>
            <a:pPr marL="1130400" lvl="2">
              <a:lnSpc>
                <a:spcPct val="100000"/>
              </a:lnSpc>
              <a:spcBef>
                <a:spcPts val="0"/>
              </a:spcBef>
            </a:pPr>
            <a:r>
              <a:rPr lang="en-US" dirty="0" err="1"/>
              <a:t>febrero</a:t>
            </a:r>
            <a:r>
              <a:rPr lang="en-US" sz="1600" dirty="0"/>
              <a:t> 2026 (</a:t>
            </a:r>
            <a:r>
              <a:rPr lang="en-US" dirty="0" err="1"/>
              <a:t>herramienta</a:t>
            </a:r>
            <a:r>
              <a:rPr lang="en-US" dirty="0"/>
              <a:t> de </a:t>
            </a:r>
            <a:r>
              <a:rPr lang="en-US" dirty="0" err="1"/>
              <a:t>reporte</a:t>
            </a:r>
            <a:r>
              <a:rPr lang="en-US" dirty="0"/>
              <a:t> </a:t>
            </a:r>
            <a:r>
              <a:rPr lang="en-US" dirty="0" err="1"/>
              <a:t>en</a:t>
            </a:r>
            <a:r>
              <a:rPr lang="en-US" dirty="0"/>
              <a:t> </a:t>
            </a:r>
            <a:r>
              <a:rPr lang="en-US" dirty="0" err="1"/>
              <a:t>línea</a:t>
            </a:r>
            <a:r>
              <a:rPr lang="en-US" sz="1600" dirty="0"/>
              <a:t>) </a:t>
            </a:r>
          </a:p>
          <a:p>
            <a:pPr marL="0" indent="0">
              <a:lnSpc>
                <a:spcPct val="100000"/>
              </a:lnSpc>
              <a:spcBef>
                <a:spcPts val="0"/>
              </a:spcBef>
              <a:buNone/>
            </a:pPr>
            <a:endParaRPr lang="en-US" sz="2400" dirty="0">
              <a:hlinkClick r:id="rId3"/>
            </a:endParaRPr>
          </a:p>
          <a:p>
            <a:pPr marL="216000">
              <a:lnSpc>
                <a:spcPct val="100000"/>
              </a:lnSpc>
              <a:spcBef>
                <a:spcPts val="0"/>
              </a:spcBef>
            </a:pPr>
            <a:r>
              <a:rPr lang="es-ES" sz="2400" dirty="0"/>
              <a:t>Oficina de ONUSIDA en el país</a:t>
            </a:r>
          </a:p>
          <a:p>
            <a:pPr marL="216000">
              <a:lnSpc>
                <a:spcPct val="100000"/>
              </a:lnSpc>
              <a:spcBef>
                <a:spcPts val="0"/>
              </a:spcBef>
            </a:pPr>
            <a:endParaRPr lang="en-US" sz="2400" dirty="0"/>
          </a:p>
          <a:p>
            <a:pPr marL="216000">
              <a:lnSpc>
                <a:spcPct val="100000"/>
              </a:lnSpc>
              <a:spcBef>
                <a:spcPts val="0"/>
              </a:spcBef>
            </a:pPr>
            <a:r>
              <a:rPr lang="en-US" sz="2400" dirty="0">
                <a:solidFill>
                  <a:schemeClr val="accent1"/>
                </a:solidFill>
                <a:hlinkClick r:id="rId3">
                  <a:extLst>
                    <a:ext uri="{A12FA001-AC4F-418D-AE19-62706E023703}">
                      <ahyp:hlinkClr xmlns:ahyp="http://schemas.microsoft.com/office/drawing/2018/hyperlinkcolor" val="tx"/>
                    </a:ext>
                  </a:extLst>
                </a:hlinkClick>
              </a:rPr>
              <a:t>aidsreporting@unaids.org</a:t>
            </a:r>
            <a:r>
              <a:rPr lang="en-US" sz="2400" dirty="0">
                <a:solidFill>
                  <a:schemeClr val="accent1"/>
                </a:solidFill>
              </a:rPr>
              <a:t>  </a:t>
            </a:r>
          </a:p>
          <a:p>
            <a:pPr marL="216000">
              <a:lnSpc>
                <a:spcPct val="100000"/>
              </a:lnSpc>
              <a:spcBef>
                <a:spcPts val="0"/>
              </a:spcBef>
            </a:pPr>
            <a:endParaRPr lang="en-US" sz="2400" dirty="0"/>
          </a:p>
          <a:p>
            <a:pPr marL="216000">
              <a:lnSpc>
                <a:spcPct val="100000"/>
              </a:lnSpc>
              <a:spcBef>
                <a:spcPts val="0"/>
              </a:spcBef>
            </a:pPr>
            <a:r>
              <a:rPr lang="en-US" sz="2400" dirty="0"/>
              <a:t>Puntos </a:t>
            </a:r>
            <a:r>
              <a:rPr lang="en-US" sz="2400" dirty="0" err="1"/>
              <a:t>focales</a:t>
            </a:r>
            <a:r>
              <a:rPr lang="en-US" sz="2400" dirty="0"/>
              <a:t> </a:t>
            </a:r>
            <a:r>
              <a:rPr lang="en-US" sz="2400" dirty="0" err="1"/>
              <a:t>regionales</a:t>
            </a:r>
            <a:r>
              <a:rPr lang="en-US" sz="2400" dirty="0"/>
              <a:t> de ONUSIDA/UNICEF/OMS</a:t>
            </a:r>
          </a:p>
          <a:p>
            <a:pPr marL="216000">
              <a:lnSpc>
                <a:spcPct val="100000"/>
              </a:lnSpc>
              <a:spcBef>
                <a:spcPts val="0"/>
              </a:spcBef>
            </a:pPr>
            <a:endParaRPr lang="en-US" sz="2400" dirty="0"/>
          </a:p>
          <a:p>
            <a:pPr marL="216000">
              <a:lnSpc>
                <a:spcPct val="100000"/>
              </a:lnSpc>
              <a:spcBef>
                <a:spcPts val="0"/>
              </a:spcBef>
            </a:pPr>
            <a:r>
              <a:rPr lang="es-ES" sz="2400" dirty="0"/>
              <a:t>Punto focal del ECDC para los países de la UE/EEE </a:t>
            </a:r>
            <a:r>
              <a:rPr lang="en-US" sz="2400" dirty="0"/>
              <a:t>(</a:t>
            </a:r>
            <a:r>
              <a:rPr lang="en-US" sz="2400" dirty="0">
                <a:solidFill>
                  <a:schemeClr val="accent1"/>
                </a:solidFill>
                <a:hlinkClick r:id="rId4">
                  <a:extLst>
                    <a:ext uri="{A12FA001-AC4F-418D-AE19-62706E023703}">
                      <ahyp:hlinkClr xmlns:ahyp="http://schemas.microsoft.com/office/drawing/2018/hyperlinkcolor" val="tx"/>
                    </a:ext>
                  </a:extLst>
                </a:hlinkClick>
              </a:rPr>
              <a:t>teymur.noori@ecdc.europa.eu</a:t>
            </a:r>
            <a:r>
              <a:rPr lang="en-US" sz="2400" dirty="0"/>
              <a:t>)</a:t>
            </a:r>
            <a:endParaRPr lang="en-CH" sz="2400" dirty="0"/>
          </a:p>
        </p:txBody>
      </p:sp>
    </p:spTree>
    <p:extLst>
      <p:ext uri="{BB962C8B-B14F-4D97-AF65-F5344CB8AC3E}">
        <p14:creationId xmlns:p14="http://schemas.microsoft.com/office/powerpoint/2010/main" val="2073130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A3911-D794-6A64-3773-21FABE8B90E3}"/>
              </a:ext>
            </a:extLst>
          </p:cNvPr>
          <p:cNvSpPr>
            <a:spLocks noGrp="1"/>
          </p:cNvSpPr>
          <p:nvPr>
            <p:ph type="title"/>
          </p:nvPr>
        </p:nvSpPr>
        <p:spPr>
          <a:xfrm>
            <a:off x="663102" y="4820"/>
            <a:ext cx="10515600" cy="737787"/>
          </a:xfrm>
        </p:spPr>
        <p:txBody>
          <a:bodyPr>
            <a:normAutofit/>
          </a:bodyPr>
          <a:lstStyle/>
          <a:p>
            <a:r>
              <a:rPr lang="en-US" sz="3200" dirty="0">
                <a:latin typeface="+mn-lt"/>
              </a:rPr>
              <a:t>Puntos </a:t>
            </a:r>
            <a:r>
              <a:rPr lang="en-US" sz="3200" dirty="0" err="1">
                <a:latin typeface="+mn-lt"/>
              </a:rPr>
              <a:t>focales</a:t>
            </a:r>
            <a:r>
              <a:rPr lang="en-US" sz="3200" dirty="0">
                <a:latin typeface="+mn-lt"/>
              </a:rPr>
              <a:t> regionals de ONUSIDA, UNICEF y la OMS</a:t>
            </a:r>
            <a:endParaRPr lang="en-CH" sz="3200" dirty="0">
              <a:latin typeface="+mn-lt"/>
            </a:endParaRPr>
          </a:p>
        </p:txBody>
      </p:sp>
      <p:sp>
        <p:nvSpPr>
          <p:cNvPr id="11" name="Rectangle 10">
            <a:extLst>
              <a:ext uri="{FF2B5EF4-FFF2-40B4-BE49-F238E27FC236}">
                <a16:creationId xmlns:a16="http://schemas.microsoft.com/office/drawing/2014/main" id="{AB489A1C-2ED9-B5D9-C218-F1B73B769409}"/>
              </a:ext>
            </a:extLst>
          </p:cNvPr>
          <p:cNvSpPr/>
          <p:nvPr/>
        </p:nvSpPr>
        <p:spPr>
          <a:xfrm>
            <a:off x="5464098" y="0"/>
            <a:ext cx="1232358" cy="140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3589B3A-8D92-0686-2C53-2A666220F945}"/>
              </a:ext>
            </a:extLst>
          </p:cNvPr>
          <p:cNvSpPr txBox="1"/>
          <p:nvPr/>
        </p:nvSpPr>
        <p:spPr>
          <a:xfrm>
            <a:off x="347859" y="742607"/>
            <a:ext cx="3646251" cy="4062651"/>
          </a:xfrm>
          <a:prstGeom prst="rect">
            <a:avLst/>
          </a:prstGeom>
          <a:noFill/>
        </p:spPr>
        <p:txBody>
          <a:bodyPr wrap="square" rtlCol="0">
            <a:spAutoFit/>
          </a:bodyPr>
          <a:lstStyle/>
          <a:p>
            <a:r>
              <a:rPr lang="en-US" sz="1200" b="1" dirty="0"/>
              <a:t>ONUSIDA </a:t>
            </a:r>
          </a:p>
          <a:p>
            <a:endParaRPr lang="en-US" sz="1200" dirty="0"/>
          </a:p>
          <a:p>
            <a:r>
              <a:rPr lang="en-US" sz="1200" dirty="0"/>
              <a:t>Ali </a:t>
            </a:r>
            <a:r>
              <a:rPr lang="en-US" sz="1200" dirty="0" err="1"/>
              <a:t>Feizzadeh</a:t>
            </a:r>
            <a:r>
              <a:rPr lang="en-US" sz="1200" dirty="0"/>
              <a:t>		</a:t>
            </a:r>
            <a:r>
              <a:rPr lang="en-US" sz="1200" dirty="0">
                <a:hlinkClick r:id="rId3"/>
              </a:rPr>
              <a:t>feizzadeha@unaids.org</a:t>
            </a:r>
            <a:endParaRPr lang="en-US" sz="1200" dirty="0"/>
          </a:p>
          <a:p>
            <a:r>
              <a:rPr lang="en-US" sz="1200" dirty="0"/>
              <a:t>Victoria Bendaud	</a:t>
            </a:r>
            <a:r>
              <a:rPr lang="en-US" sz="1200" dirty="0">
                <a:hlinkClick r:id="rId4"/>
              </a:rPr>
              <a:t>bendaudv@unaids.org</a:t>
            </a:r>
            <a:endParaRPr lang="en-US" sz="1200" dirty="0"/>
          </a:p>
          <a:p>
            <a:endParaRPr lang="en-US" sz="1200" dirty="0"/>
          </a:p>
          <a:p>
            <a:r>
              <a:rPr lang="en-US" sz="1200" dirty="0"/>
              <a:t>Asia y </a:t>
            </a:r>
            <a:r>
              <a:rPr lang="en-US" sz="1200" dirty="0" err="1"/>
              <a:t>el</a:t>
            </a:r>
            <a:r>
              <a:rPr lang="en-US" sz="1200" dirty="0"/>
              <a:t> Pacifico</a:t>
            </a:r>
          </a:p>
          <a:p>
            <a:r>
              <a:rPr lang="en-US" sz="1200" dirty="0"/>
              <a:t>Otilia </a:t>
            </a:r>
            <a:r>
              <a:rPr lang="en-US" sz="1200" dirty="0" err="1"/>
              <a:t>Scutelniciuc</a:t>
            </a:r>
            <a:r>
              <a:rPr lang="en-US" sz="1200" dirty="0"/>
              <a:t>                </a:t>
            </a:r>
            <a:r>
              <a:rPr lang="en-US" sz="1200" dirty="0">
                <a:hlinkClick r:id="rId5"/>
              </a:rPr>
              <a:t>scutelniciuco@unaids.org</a:t>
            </a:r>
            <a:endParaRPr lang="en-US" sz="1200" dirty="0"/>
          </a:p>
          <a:p>
            <a:endParaRPr lang="en-US" sz="1200" dirty="0"/>
          </a:p>
          <a:p>
            <a:r>
              <a:rPr lang="es-ES" sz="1200" dirty="0"/>
              <a:t>América Latina y el Caribe</a:t>
            </a:r>
          </a:p>
          <a:p>
            <a:r>
              <a:rPr lang="en-US" sz="1200" dirty="0"/>
              <a:t>Mary Ann </a:t>
            </a:r>
            <a:r>
              <a:rPr lang="en-US" sz="1200" dirty="0" err="1"/>
              <a:t>Seday</a:t>
            </a:r>
            <a:r>
              <a:rPr lang="en-US" sz="1200" dirty="0"/>
              <a:t>	</a:t>
            </a:r>
            <a:r>
              <a:rPr lang="en-US" sz="1200" dirty="0">
                <a:hlinkClick r:id="rId6"/>
              </a:rPr>
              <a:t>sedayma@unaids.org</a:t>
            </a:r>
            <a:endParaRPr lang="en-US" sz="1200" dirty="0"/>
          </a:p>
          <a:p>
            <a:r>
              <a:rPr lang="en-US" sz="1200" dirty="0"/>
              <a:t>Rodrigue </a:t>
            </a:r>
            <a:r>
              <a:rPr lang="en-US" sz="1200" dirty="0" err="1"/>
              <a:t>Nze-Eyo’o</a:t>
            </a:r>
            <a:r>
              <a:rPr lang="en-US" sz="1200" dirty="0"/>
              <a:t>	</a:t>
            </a:r>
            <a:r>
              <a:rPr lang="en-US" sz="1200" dirty="0">
                <a:hlinkClick r:id="rId7"/>
              </a:rPr>
              <a:t>nzeeyor@unaids.org</a:t>
            </a:r>
            <a:endParaRPr lang="en-US" sz="1200" dirty="0"/>
          </a:p>
          <a:p>
            <a:endParaRPr lang="en-US" sz="1200" dirty="0"/>
          </a:p>
          <a:p>
            <a:r>
              <a:rPr lang="es-ES" sz="1200" dirty="0"/>
              <a:t>Europa del Este y Asia Central</a:t>
            </a:r>
          </a:p>
          <a:p>
            <a:r>
              <a:rPr lang="en-US" sz="1200" dirty="0"/>
              <a:t>Otilia </a:t>
            </a:r>
            <a:r>
              <a:rPr lang="en-US" sz="1200" dirty="0" err="1"/>
              <a:t>Scutelniciuc</a:t>
            </a:r>
            <a:r>
              <a:rPr lang="en-US" sz="1200" dirty="0"/>
              <a:t>                </a:t>
            </a:r>
            <a:r>
              <a:rPr lang="en-US" sz="1200" dirty="0">
                <a:hlinkClick r:id="rId5"/>
              </a:rPr>
              <a:t>scutelniciuco@unaids.org</a:t>
            </a:r>
            <a:endParaRPr lang="en-US" sz="1200" dirty="0"/>
          </a:p>
          <a:p>
            <a:endParaRPr lang="en-US" sz="1200" dirty="0"/>
          </a:p>
          <a:p>
            <a:r>
              <a:rPr lang="es-ES" sz="1200" dirty="0"/>
              <a:t>África del Este y del Sur</a:t>
            </a:r>
            <a:endParaRPr lang="en-US" sz="1200" dirty="0"/>
          </a:p>
          <a:p>
            <a:r>
              <a:rPr lang="en-US" sz="1200" dirty="0"/>
              <a:t>Sanele Masuku	</a:t>
            </a:r>
            <a:r>
              <a:rPr lang="en-US" sz="1200" dirty="0">
                <a:hlinkClick r:id="rId8"/>
              </a:rPr>
              <a:t>masukus@unaids.org</a:t>
            </a:r>
            <a:r>
              <a:rPr lang="en-US" sz="1200" dirty="0"/>
              <a:t> </a:t>
            </a:r>
          </a:p>
          <a:p>
            <a:endParaRPr lang="en-US" sz="1200" dirty="0"/>
          </a:p>
          <a:p>
            <a:r>
              <a:rPr lang="en-US" sz="1200" dirty="0"/>
              <a:t>África oriental y central</a:t>
            </a:r>
          </a:p>
          <a:p>
            <a:r>
              <a:rPr lang="en-US" sz="1200" dirty="0"/>
              <a:t>Eby Pascal		</a:t>
            </a:r>
            <a:r>
              <a:rPr lang="en-US" sz="1200" dirty="0">
                <a:hlinkClick r:id="rId9"/>
              </a:rPr>
              <a:t>ebye@unaids.org</a:t>
            </a:r>
            <a:r>
              <a:rPr lang="en-US" sz="1200" dirty="0"/>
              <a:t> </a:t>
            </a:r>
          </a:p>
          <a:p>
            <a:endParaRPr lang="en-CH" dirty="0"/>
          </a:p>
        </p:txBody>
      </p:sp>
      <p:sp>
        <p:nvSpPr>
          <p:cNvPr id="10" name="TextBox 9">
            <a:extLst>
              <a:ext uri="{FF2B5EF4-FFF2-40B4-BE49-F238E27FC236}">
                <a16:creationId xmlns:a16="http://schemas.microsoft.com/office/drawing/2014/main" id="{CE588B22-463A-91DA-D2CD-24CEDE5D0CB9}"/>
              </a:ext>
            </a:extLst>
          </p:cNvPr>
          <p:cNvSpPr txBox="1"/>
          <p:nvPr/>
        </p:nvSpPr>
        <p:spPr>
          <a:xfrm>
            <a:off x="4272874" y="742607"/>
            <a:ext cx="3646251" cy="5816977"/>
          </a:xfrm>
          <a:prstGeom prst="rect">
            <a:avLst/>
          </a:prstGeom>
          <a:noFill/>
        </p:spPr>
        <p:txBody>
          <a:bodyPr wrap="square" rtlCol="0">
            <a:spAutoFit/>
          </a:bodyPr>
          <a:lstStyle/>
          <a:p>
            <a:r>
              <a:rPr lang="en-US" sz="1200" b="1" dirty="0"/>
              <a:t>UNICEF </a:t>
            </a:r>
          </a:p>
          <a:p>
            <a:endParaRPr lang="en-US" sz="1200" dirty="0"/>
          </a:p>
          <a:p>
            <a:r>
              <a:rPr lang="en-US" sz="1200" dirty="0"/>
              <a:t>Chibwe Lwamba 	</a:t>
            </a:r>
            <a:r>
              <a:rPr lang="en-US" sz="1200" dirty="0">
                <a:hlinkClick r:id="rId10"/>
              </a:rPr>
              <a:t>clwamba@unicef.org</a:t>
            </a:r>
            <a:r>
              <a:rPr lang="en-US" sz="1200" dirty="0"/>
              <a:t> </a:t>
            </a:r>
          </a:p>
          <a:p>
            <a:r>
              <a:rPr lang="en-US" sz="1200" dirty="0"/>
              <a:t>Savvy Brar 		</a:t>
            </a:r>
            <a:r>
              <a:rPr lang="en-US" sz="1200" dirty="0">
                <a:hlinkClick r:id="rId11"/>
              </a:rPr>
              <a:t>sbrar@unicef.org</a:t>
            </a:r>
            <a:r>
              <a:rPr lang="en-US" sz="1200" dirty="0"/>
              <a:t> </a:t>
            </a:r>
          </a:p>
          <a:p>
            <a:r>
              <a:rPr lang="en-US" sz="1200" dirty="0"/>
              <a:t>Shaffiq Essajee	</a:t>
            </a:r>
            <a:r>
              <a:rPr lang="en-US" sz="1200" dirty="0">
                <a:hlinkClick r:id="rId12"/>
              </a:rPr>
              <a:t>sessajee@unicef.org</a:t>
            </a:r>
            <a:r>
              <a:rPr lang="en-US" sz="1200" dirty="0"/>
              <a:t> </a:t>
            </a:r>
          </a:p>
          <a:p>
            <a:r>
              <a:rPr lang="en-US" sz="1200" dirty="0"/>
              <a:t>Bettina Schunter	</a:t>
            </a:r>
            <a:r>
              <a:rPr lang="en-US" sz="1200" dirty="0">
                <a:hlinkClick r:id="rId13"/>
              </a:rPr>
              <a:t>bschunter@unicef.org</a:t>
            </a:r>
            <a:r>
              <a:rPr lang="en-US" sz="1200" dirty="0"/>
              <a:t> </a:t>
            </a:r>
          </a:p>
          <a:p>
            <a:endParaRPr lang="en-US" sz="1200" dirty="0"/>
          </a:p>
          <a:p>
            <a:r>
              <a:rPr lang="en-US" sz="1200" dirty="0"/>
              <a:t>EAPRO</a:t>
            </a:r>
          </a:p>
          <a:p>
            <a:r>
              <a:rPr lang="en-US" sz="1200" dirty="0"/>
              <a:t>Salwa </a:t>
            </a:r>
            <a:r>
              <a:rPr lang="en-US" sz="1200" dirty="0" err="1"/>
              <a:t>AlEryani</a:t>
            </a:r>
            <a:r>
              <a:rPr lang="en-US" sz="1200" dirty="0"/>
              <a:t>	</a:t>
            </a:r>
            <a:r>
              <a:rPr lang="en-US" sz="1200" dirty="0">
                <a:hlinkClick r:id="rId14"/>
              </a:rPr>
              <a:t>saleryani@unicef.org</a:t>
            </a:r>
            <a:r>
              <a:rPr lang="en-US" sz="1200" dirty="0"/>
              <a:t> </a:t>
            </a:r>
          </a:p>
          <a:p>
            <a:endParaRPr lang="en-US" sz="1200" dirty="0"/>
          </a:p>
          <a:p>
            <a:r>
              <a:rPr lang="en-US" sz="1200" dirty="0"/>
              <a:t>ROSA</a:t>
            </a:r>
          </a:p>
          <a:p>
            <a:r>
              <a:rPr lang="en-US" sz="1200" dirty="0"/>
              <a:t>Adriana </a:t>
            </a:r>
            <a:r>
              <a:rPr lang="en-US" sz="1200" dirty="0" err="1"/>
              <a:t>Rietsema</a:t>
            </a:r>
            <a:r>
              <a:rPr lang="en-US" sz="1200" dirty="0"/>
              <a:t>	</a:t>
            </a:r>
            <a:r>
              <a:rPr lang="en-US" sz="1200" dirty="0">
                <a:hlinkClick r:id="rId15"/>
              </a:rPr>
              <a:t>arietsema@unicef.org</a:t>
            </a:r>
            <a:endParaRPr lang="en-US" sz="1200" dirty="0"/>
          </a:p>
          <a:p>
            <a:r>
              <a:rPr lang="en-US" sz="1200" dirty="0"/>
              <a:t>Rene Ehounou </a:t>
            </a:r>
            <a:r>
              <a:rPr lang="en-US" sz="1200" dirty="0" err="1"/>
              <a:t>Ekpini</a:t>
            </a:r>
            <a:r>
              <a:rPr lang="en-US" sz="1200" dirty="0"/>
              <a:t>	</a:t>
            </a:r>
            <a:r>
              <a:rPr lang="en-US" sz="1200" dirty="0">
                <a:hlinkClick r:id="rId16"/>
              </a:rPr>
              <a:t>rekpini@unicef.org</a:t>
            </a:r>
            <a:r>
              <a:rPr lang="en-US" sz="1200" dirty="0"/>
              <a:t> </a:t>
            </a:r>
          </a:p>
          <a:p>
            <a:endParaRPr lang="en-US" sz="1200" dirty="0"/>
          </a:p>
          <a:p>
            <a:r>
              <a:rPr lang="en-US" sz="1200" dirty="0"/>
              <a:t>MENA</a:t>
            </a:r>
          </a:p>
          <a:p>
            <a:r>
              <a:rPr lang="en-US" sz="1200" dirty="0"/>
              <a:t>Shirley Mark Prabhu </a:t>
            </a:r>
            <a:r>
              <a:rPr lang="en-US" sz="1200" dirty="0">
                <a:hlinkClick r:id="rId17"/>
              </a:rPr>
              <a:t>smarkprabhu@unicef.org</a:t>
            </a:r>
            <a:endParaRPr lang="en-US" sz="1200" dirty="0"/>
          </a:p>
          <a:p>
            <a:endParaRPr lang="en-US" sz="1200" dirty="0"/>
          </a:p>
          <a:p>
            <a:r>
              <a:rPr lang="en-US" sz="1200" dirty="0"/>
              <a:t>LACRO</a:t>
            </a:r>
          </a:p>
          <a:p>
            <a:r>
              <a:rPr lang="en-US" sz="1200" dirty="0"/>
              <a:t>Diana Restrepo Mejia	</a:t>
            </a:r>
            <a:r>
              <a:rPr lang="en-US" sz="1200" dirty="0">
                <a:hlinkClick r:id="rId18"/>
              </a:rPr>
              <a:t>drestrepo@unicef.org</a:t>
            </a:r>
            <a:endParaRPr lang="en-US" sz="1200" dirty="0"/>
          </a:p>
          <a:p>
            <a:r>
              <a:rPr lang="en-US" sz="1200" dirty="0"/>
              <a:t>Maaike Arts		</a:t>
            </a:r>
            <a:r>
              <a:rPr lang="en-US" sz="1200" dirty="0">
                <a:hlinkClick r:id="rId19"/>
              </a:rPr>
              <a:t>marts@unicef.org</a:t>
            </a:r>
            <a:endParaRPr lang="en-US" sz="1200" dirty="0"/>
          </a:p>
          <a:p>
            <a:endParaRPr lang="en-US" sz="1200" dirty="0"/>
          </a:p>
          <a:p>
            <a:r>
              <a:rPr lang="en-US" sz="1200" dirty="0"/>
              <a:t>ECARO</a:t>
            </a:r>
          </a:p>
          <a:p>
            <a:r>
              <a:rPr lang="en-US" sz="1200" dirty="0"/>
              <a:t>Gabriele Fontana	</a:t>
            </a:r>
            <a:r>
              <a:rPr lang="en-US" sz="1200" dirty="0">
                <a:hlinkClick r:id="rId20"/>
              </a:rPr>
              <a:t>gfontana@unicef.org</a:t>
            </a:r>
            <a:endParaRPr lang="en-US" sz="1200" dirty="0"/>
          </a:p>
          <a:p>
            <a:r>
              <a:rPr lang="en-US" sz="1200" dirty="0" err="1"/>
              <a:t>Fakhriddin</a:t>
            </a:r>
            <a:r>
              <a:rPr lang="en-US" sz="1200" dirty="0"/>
              <a:t> </a:t>
            </a:r>
            <a:r>
              <a:rPr lang="en-US" sz="1200" dirty="0" err="1"/>
              <a:t>Nizamov</a:t>
            </a:r>
            <a:r>
              <a:rPr lang="en-US" sz="1200" dirty="0"/>
              <a:t>	</a:t>
            </a:r>
            <a:r>
              <a:rPr lang="en-US" sz="1200" dirty="0">
                <a:hlinkClick r:id="rId21"/>
              </a:rPr>
              <a:t>fnizamov@unicef.org</a:t>
            </a:r>
            <a:endParaRPr lang="en-US" sz="1200" dirty="0"/>
          </a:p>
          <a:p>
            <a:endParaRPr lang="en-US" sz="1200" dirty="0"/>
          </a:p>
          <a:p>
            <a:r>
              <a:rPr lang="en-US" sz="1200" dirty="0"/>
              <a:t>ESARO</a:t>
            </a:r>
          </a:p>
          <a:p>
            <a:r>
              <a:rPr lang="en-US" sz="1200" dirty="0"/>
              <a:t>Ider </a:t>
            </a:r>
            <a:r>
              <a:rPr lang="en-US" sz="1200" dirty="0" err="1"/>
              <a:t>Dungerdorj</a:t>
            </a:r>
            <a:r>
              <a:rPr lang="en-US" sz="1200" dirty="0"/>
              <a:t>	</a:t>
            </a:r>
            <a:r>
              <a:rPr lang="en-US" sz="1200" dirty="0">
                <a:hlinkClick r:id="rId22"/>
              </a:rPr>
              <a:t>idungerdorj@unicef.org</a:t>
            </a:r>
            <a:endParaRPr lang="en-US" sz="1200" dirty="0"/>
          </a:p>
          <a:p>
            <a:r>
              <a:rPr lang="en-US" sz="1200" dirty="0"/>
              <a:t>Alice Armstrong	</a:t>
            </a:r>
            <a:r>
              <a:rPr lang="en-US" sz="1200" dirty="0">
                <a:hlinkClick r:id="rId23"/>
              </a:rPr>
              <a:t>aarmstrong@unicef.org</a:t>
            </a:r>
            <a:endParaRPr lang="en-US" sz="1200" dirty="0"/>
          </a:p>
          <a:p>
            <a:endParaRPr lang="en-US" sz="1200" dirty="0"/>
          </a:p>
          <a:p>
            <a:r>
              <a:rPr lang="en-US" sz="1200" dirty="0"/>
              <a:t>WCARO</a:t>
            </a:r>
          </a:p>
          <a:p>
            <a:r>
              <a:rPr lang="en-US" sz="1200" dirty="0"/>
              <a:t>Ulrike Gilbert		</a:t>
            </a:r>
            <a:r>
              <a:rPr lang="en-US" sz="1200" dirty="0">
                <a:hlinkClick r:id="rId24"/>
              </a:rPr>
              <a:t>ugilbert@unicef.org</a:t>
            </a:r>
            <a:r>
              <a:rPr lang="en-US" sz="1200" dirty="0"/>
              <a:t> </a:t>
            </a:r>
          </a:p>
        </p:txBody>
      </p:sp>
      <p:sp>
        <p:nvSpPr>
          <p:cNvPr id="13" name="TextBox 12">
            <a:extLst>
              <a:ext uri="{FF2B5EF4-FFF2-40B4-BE49-F238E27FC236}">
                <a16:creationId xmlns:a16="http://schemas.microsoft.com/office/drawing/2014/main" id="{095D0DC6-9CC4-8641-8FA0-F8540D6056D8}"/>
              </a:ext>
            </a:extLst>
          </p:cNvPr>
          <p:cNvSpPr txBox="1"/>
          <p:nvPr/>
        </p:nvSpPr>
        <p:spPr>
          <a:xfrm>
            <a:off x="8072335" y="742607"/>
            <a:ext cx="3646251" cy="3970318"/>
          </a:xfrm>
          <a:prstGeom prst="rect">
            <a:avLst/>
          </a:prstGeom>
          <a:noFill/>
        </p:spPr>
        <p:txBody>
          <a:bodyPr wrap="square" rtlCol="0">
            <a:spAutoFit/>
          </a:bodyPr>
          <a:lstStyle/>
          <a:p>
            <a:r>
              <a:rPr lang="en-US" sz="1200" b="1" dirty="0"/>
              <a:t>OMS </a:t>
            </a:r>
          </a:p>
          <a:p>
            <a:endParaRPr lang="en-US" sz="1200" dirty="0"/>
          </a:p>
          <a:p>
            <a:r>
              <a:rPr lang="en-US" sz="1200" dirty="0"/>
              <a:t>Josephine Dy		</a:t>
            </a:r>
            <a:r>
              <a:rPr lang="en-US" sz="1200" dirty="0">
                <a:hlinkClick r:id="rId25"/>
              </a:rPr>
              <a:t>dyj@who.int</a:t>
            </a:r>
            <a:r>
              <a:rPr lang="en-US" sz="1200" dirty="0"/>
              <a:t> </a:t>
            </a:r>
          </a:p>
          <a:p>
            <a:endParaRPr lang="en-US" sz="1200" dirty="0"/>
          </a:p>
          <a:p>
            <a:r>
              <a:rPr lang="en-US" sz="1200" dirty="0"/>
              <a:t>AFRO</a:t>
            </a:r>
          </a:p>
          <a:p>
            <a:r>
              <a:rPr lang="en-US" sz="1200" dirty="0"/>
              <a:t>Georges Perrin	</a:t>
            </a:r>
            <a:r>
              <a:rPr lang="en-US" sz="1200" dirty="0">
                <a:hlinkClick r:id="rId26"/>
              </a:rPr>
              <a:t>perring@who.int</a:t>
            </a:r>
            <a:endParaRPr lang="en-US" sz="1200" dirty="0"/>
          </a:p>
          <a:p>
            <a:endParaRPr lang="en-US" sz="1200" dirty="0"/>
          </a:p>
          <a:p>
            <a:r>
              <a:rPr lang="en-US" sz="1200" dirty="0"/>
              <a:t>AMRO</a:t>
            </a:r>
          </a:p>
          <a:p>
            <a:r>
              <a:rPr lang="en-US" sz="1200" dirty="0"/>
              <a:t>Monica Alonso	</a:t>
            </a:r>
            <a:r>
              <a:rPr lang="en-US" sz="1200" dirty="0">
                <a:hlinkClick r:id="rId27"/>
              </a:rPr>
              <a:t>alonsomon@paho.org</a:t>
            </a:r>
            <a:r>
              <a:rPr lang="en-US" sz="1200" dirty="0"/>
              <a:t> </a:t>
            </a:r>
          </a:p>
          <a:p>
            <a:endParaRPr lang="en-US" sz="1200" dirty="0"/>
          </a:p>
          <a:p>
            <a:r>
              <a:rPr lang="en-US" sz="1200" dirty="0"/>
              <a:t>SEARO</a:t>
            </a:r>
          </a:p>
          <a:p>
            <a:r>
              <a:rPr lang="en-US" sz="1200" dirty="0"/>
              <a:t>Polin Chan		</a:t>
            </a:r>
            <a:r>
              <a:rPr lang="en-US" sz="1200" dirty="0">
                <a:hlinkClick r:id="rId28"/>
              </a:rPr>
              <a:t>chanpo@who.int</a:t>
            </a:r>
            <a:endParaRPr lang="en-US" sz="1200" dirty="0"/>
          </a:p>
          <a:p>
            <a:endParaRPr lang="en-US" sz="1200" dirty="0"/>
          </a:p>
          <a:p>
            <a:r>
              <a:rPr lang="en-US" sz="1200" dirty="0"/>
              <a:t>EURO</a:t>
            </a:r>
          </a:p>
          <a:p>
            <a:r>
              <a:rPr lang="en-US" sz="1200" dirty="0"/>
              <a:t>Stela Bivol		</a:t>
            </a:r>
            <a:r>
              <a:rPr lang="en-US" sz="1200" dirty="0">
                <a:hlinkClick r:id="rId29"/>
              </a:rPr>
              <a:t>bivols@who.int</a:t>
            </a:r>
            <a:r>
              <a:rPr lang="en-US" sz="1200" dirty="0"/>
              <a:t> </a:t>
            </a:r>
          </a:p>
          <a:p>
            <a:endParaRPr lang="en-US" sz="1200" dirty="0"/>
          </a:p>
          <a:p>
            <a:r>
              <a:rPr lang="en-US" sz="1200" dirty="0"/>
              <a:t>EMRO</a:t>
            </a:r>
          </a:p>
          <a:p>
            <a:r>
              <a:rPr lang="en-US" sz="1200" dirty="0"/>
              <a:t>Ahmed Sabry		</a:t>
            </a:r>
            <a:r>
              <a:rPr lang="en-US" sz="1200" dirty="0">
                <a:hlinkClick r:id="rId30"/>
              </a:rPr>
              <a:t>sabrya@who.int</a:t>
            </a:r>
            <a:endParaRPr lang="en-US" sz="1200" dirty="0"/>
          </a:p>
          <a:p>
            <a:endParaRPr lang="en-US" sz="1200" dirty="0"/>
          </a:p>
          <a:p>
            <a:r>
              <a:rPr lang="en-US" sz="1200" dirty="0"/>
              <a:t>WPRO</a:t>
            </a:r>
          </a:p>
          <a:p>
            <a:r>
              <a:rPr lang="en-US" sz="1200" dirty="0" err="1"/>
              <a:t>Kiyohiko</a:t>
            </a:r>
            <a:r>
              <a:rPr lang="en-US" sz="1200" dirty="0"/>
              <a:t> Izumi	</a:t>
            </a:r>
            <a:r>
              <a:rPr lang="en-US" sz="1200" dirty="0">
                <a:hlinkClick r:id="rId31"/>
              </a:rPr>
              <a:t>izumik@who.int</a:t>
            </a:r>
            <a:r>
              <a:rPr lang="en-US" sz="1200" dirty="0"/>
              <a:t> </a:t>
            </a:r>
          </a:p>
        </p:txBody>
      </p:sp>
    </p:spTree>
    <p:extLst>
      <p:ext uri="{BB962C8B-B14F-4D97-AF65-F5344CB8AC3E}">
        <p14:creationId xmlns:p14="http://schemas.microsoft.com/office/powerpoint/2010/main" val="1439999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FF571-392D-9912-F430-5B987AC2924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B57915-65D3-A520-E334-FE907BDB5B5E}"/>
              </a:ext>
            </a:extLst>
          </p:cNvPr>
          <p:cNvSpPr>
            <a:spLocks noGrp="1"/>
          </p:cNvSpPr>
          <p:nvPr>
            <p:ph type="title"/>
          </p:nvPr>
        </p:nvSpPr>
        <p:spPr/>
        <p:txBody>
          <a:bodyPr>
            <a:normAutofit/>
          </a:bodyPr>
          <a:lstStyle/>
          <a:p>
            <a:r>
              <a:rPr lang="en-US" sz="4800"/>
              <a:t>Preguntas, </a:t>
            </a:r>
            <a:r>
              <a:rPr lang="en-US" sz="4800" dirty="0" err="1"/>
              <a:t>respuestas</a:t>
            </a:r>
            <a:r>
              <a:rPr lang="en-US" sz="4800" dirty="0"/>
              <a:t> y </a:t>
            </a:r>
            <a:r>
              <a:rPr lang="en-US" sz="4800" dirty="0" err="1"/>
              <a:t>discusion</a:t>
            </a:r>
            <a:endParaRPr lang="en-US" sz="4800" dirty="0"/>
          </a:p>
        </p:txBody>
      </p:sp>
    </p:spTree>
    <p:extLst>
      <p:ext uri="{BB962C8B-B14F-4D97-AF65-F5344CB8AC3E}">
        <p14:creationId xmlns:p14="http://schemas.microsoft.com/office/powerpoint/2010/main" val="174446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98E840-7A0E-F4F8-7DF9-332DBB502C58}"/>
              </a:ext>
            </a:extLst>
          </p:cNvPr>
          <p:cNvSpPr>
            <a:spLocks noGrp="1"/>
          </p:cNvSpPr>
          <p:nvPr>
            <p:ph type="title"/>
          </p:nvPr>
        </p:nvSpPr>
        <p:spPr>
          <a:xfrm>
            <a:off x="403917" y="0"/>
            <a:ext cx="11384165" cy="746951"/>
          </a:xfrm>
        </p:spPr>
        <p:txBody>
          <a:bodyPr>
            <a:normAutofit fontScale="90000"/>
          </a:bodyPr>
          <a:lstStyle/>
          <a:p>
            <a:r>
              <a:rPr lang="es-ES" sz="3200" dirty="0"/>
              <a:t>Indicadores GAM para los que ya no se recopilarían datos a nivel global </a:t>
            </a:r>
            <a:endParaRPr lang="en-CH" sz="3200" dirty="0"/>
          </a:p>
        </p:txBody>
      </p:sp>
      <p:sp>
        <p:nvSpPr>
          <p:cNvPr id="7" name="Content Placeholder 6">
            <a:extLst>
              <a:ext uri="{FF2B5EF4-FFF2-40B4-BE49-F238E27FC236}">
                <a16:creationId xmlns:a16="http://schemas.microsoft.com/office/drawing/2014/main" id="{2B3CCE62-9260-9817-45D8-79C419E44EDE}"/>
              </a:ext>
            </a:extLst>
          </p:cNvPr>
          <p:cNvSpPr>
            <a:spLocks noGrp="1"/>
          </p:cNvSpPr>
          <p:nvPr>
            <p:ph idx="1"/>
          </p:nvPr>
        </p:nvSpPr>
        <p:spPr>
          <a:xfrm>
            <a:off x="262219" y="726723"/>
            <a:ext cx="4719683" cy="1106533"/>
          </a:xfrm>
        </p:spPr>
        <p:txBody>
          <a:bodyPr>
            <a:normAutofit/>
          </a:bodyPr>
          <a:lstStyle/>
          <a:p>
            <a:pPr marL="0" indent="0">
              <a:lnSpc>
                <a:spcPct val="100000"/>
              </a:lnSpc>
              <a:spcBef>
                <a:spcPts val="0"/>
              </a:spcBef>
              <a:buNone/>
            </a:pPr>
            <a:r>
              <a:rPr lang="en-US" sz="1200" b="1" dirty="0" err="1"/>
              <a:t>Prevención</a:t>
            </a:r>
            <a:r>
              <a:rPr lang="en-US" sz="1200" b="1" dirty="0"/>
              <a:t> </a:t>
            </a:r>
            <a:r>
              <a:rPr lang="en-US" sz="1200" b="1" dirty="0" err="1"/>
              <a:t>en</a:t>
            </a:r>
            <a:r>
              <a:rPr lang="en-US" sz="1200" b="1" dirty="0"/>
              <a:t> </a:t>
            </a:r>
            <a:r>
              <a:rPr lang="en-US" sz="1200" b="1" dirty="0" err="1"/>
              <a:t>poblaciones</a:t>
            </a:r>
            <a:r>
              <a:rPr lang="en-US" sz="1200" b="1" dirty="0"/>
              <a:t> clave</a:t>
            </a:r>
          </a:p>
          <a:p>
            <a:pPr marL="0" indent="0">
              <a:lnSpc>
                <a:spcPct val="100000"/>
              </a:lnSpc>
              <a:spcBef>
                <a:spcPts val="0"/>
              </a:spcBef>
              <a:buNone/>
            </a:pPr>
            <a:r>
              <a:rPr lang="en-US" sz="1200" dirty="0"/>
              <a:t>1.6 </a:t>
            </a:r>
            <a:r>
              <a:rPr lang="es-ES" sz="1200" dirty="0"/>
              <a:t>Cobertura de los programas de prevención del VIH entre las poblaciones clave </a:t>
            </a:r>
            <a:endParaRPr lang="en-US" sz="1200" dirty="0"/>
          </a:p>
          <a:p>
            <a:pPr marL="0" indent="0">
              <a:lnSpc>
                <a:spcPct val="100000"/>
              </a:lnSpc>
              <a:spcBef>
                <a:spcPts val="0"/>
              </a:spcBef>
              <a:buNone/>
            </a:pPr>
            <a:r>
              <a:rPr lang="en-US" sz="1200" dirty="0"/>
              <a:t>1.7 </a:t>
            </a:r>
            <a:r>
              <a:rPr lang="es-ES" sz="1200" dirty="0"/>
              <a:t>Programas de prevención del VIH en prisiones</a:t>
            </a:r>
            <a:endParaRPr lang="en-US" sz="1200" dirty="0"/>
          </a:p>
        </p:txBody>
      </p:sp>
      <p:sp>
        <p:nvSpPr>
          <p:cNvPr id="6" name="TextBox 5">
            <a:extLst>
              <a:ext uri="{FF2B5EF4-FFF2-40B4-BE49-F238E27FC236}">
                <a16:creationId xmlns:a16="http://schemas.microsoft.com/office/drawing/2014/main" id="{B9027F1E-2BAA-B2AA-C973-3194D568B241}"/>
              </a:ext>
            </a:extLst>
          </p:cNvPr>
          <p:cNvSpPr txBox="1"/>
          <p:nvPr/>
        </p:nvSpPr>
        <p:spPr>
          <a:xfrm>
            <a:off x="262218" y="5605028"/>
            <a:ext cx="5546958" cy="830997"/>
          </a:xfrm>
          <a:prstGeom prst="rect">
            <a:avLst/>
          </a:prstGeom>
          <a:noFill/>
        </p:spPr>
        <p:txBody>
          <a:bodyPr wrap="square">
            <a:spAutoFit/>
          </a:bodyPr>
          <a:lstStyle/>
          <a:p>
            <a:pPr>
              <a:spcBef>
                <a:spcPts val="0"/>
              </a:spcBef>
            </a:pPr>
            <a:r>
              <a:rPr lang="en-US" sz="1200" b="1" dirty="0"/>
              <a:t>TB/VIH</a:t>
            </a:r>
          </a:p>
          <a:p>
            <a:pPr>
              <a:spcBef>
                <a:spcPts val="0"/>
              </a:spcBef>
            </a:pPr>
            <a:r>
              <a:rPr lang="en-US" sz="1200" dirty="0"/>
              <a:t>7.6 </a:t>
            </a:r>
            <a:r>
              <a:rPr lang="es-ES" sz="1200" dirty="0"/>
              <a:t>Tratamiento conjunto de la tuberculosis y el VIH</a:t>
            </a:r>
            <a:endParaRPr lang="en-US" sz="1200" dirty="0"/>
          </a:p>
          <a:p>
            <a:pPr>
              <a:spcBef>
                <a:spcPts val="0"/>
              </a:spcBef>
            </a:pPr>
            <a:r>
              <a:rPr lang="en-US" sz="1200" dirty="0"/>
              <a:t>7.7 </a:t>
            </a:r>
            <a:r>
              <a:rPr lang="es-ES" sz="1200" dirty="0"/>
              <a:t>Personas que viven con el VIH recién inscritas en el tratamiento contra el VIH con tuberculosis</a:t>
            </a:r>
            <a:endParaRPr lang="en-US" sz="1200" dirty="0"/>
          </a:p>
        </p:txBody>
      </p:sp>
      <p:sp>
        <p:nvSpPr>
          <p:cNvPr id="12" name="TextBox 11">
            <a:extLst>
              <a:ext uri="{FF2B5EF4-FFF2-40B4-BE49-F238E27FC236}">
                <a16:creationId xmlns:a16="http://schemas.microsoft.com/office/drawing/2014/main" id="{96D719EE-5872-CB62-8B9C-DA4034110571}"/>
              </a:ext>
            </a:extLst>
          </p:cNvPr>
          <p:cNvSpPr txBox="1"/>
          <p:nvPr/>
        </p:nvSpPr>
        <p:spPr>
          <a:xfrm>
            <a:off x="6010693" y="5432252"/>
            <a:ext cx="5546958" cy="646331"/>
          </a:xfrm>
          <a:prstGeom prst="rect">
            <a:avLst/>
          </a:prstGeom>
          <a:noFill/>
        </p:spPr>
        <p:txBody>
          <a:bodyPr wrap="square">
            <a:spAutoFit/>
          </a:bodyPr>
          <a:lstStyle/>
          <a:p>
            <a:pPr>
              <a:spcBef>
                <a:spcPts val="0"/>
              </a:spcBef>
            </a:pPr>
            <a:r>
              <a:rPr lang="en-US" sz="1200" b="1" dirty="0" err="1"/>
              <a:t>Cáncer</a:t>
            </a:r>
            <a:r>
              <a:rPr lang="en-US" sz="1200" b="1" dirty="0"/>
              <a:t> de </a:t>
            </a:r>
            <a:r>
              <a:rPr lang="en-US" sz="1200" b="1" dirty="0" err="1"/>
              <a:t>cuello</a:t>
            </a:r>
            <a:r>
              <a:rPr lang="en-US" sz="1200" b="1" dirty="0"/>
              <a:t> </a:t>
            </a:r>
            <a:r>
              <a:rPr lang="en-US" sz="1200" b="1" dirty="0" err="1"/>
              <a:t>uterino</a:t>
            </a:r>
            <a:r>
              <a:rPr lang="en-US" sz="1200" b="1" dirty="0"/>
              <a:t> </a:t>
            </a:r>
          </a:p>
          <a:p>
            <a:pPr>
              <a:spcBef>
                <a:spcPts val="0"/>
              </a:spcBef>
            </a:pPr>
            <a:r>
              <a:rPr lang="en-US" sz="1200" dirty="0"/>
              <a:t>7.12 </a:t>
            </a:r>
            <a:r>
              <a:rPr lang="es-ES" sz="1200" dirty="0"/>
              <a:t>Tratamiento del cáncer de cuello uterino invasivo en mujeres que viven con el VIH</a:t>
            </a:r>
            <a:endParaRPr lang="en-US" sz="1200" dirty="0"/>
          </a:p>
        </p:txBody>
      </p:sp>
      <p:sp>
        <p:nvSpPr>
          <p:cNvPr id="14" name="TextBox 13">
            <a:extLst>
              <a:ext uri="{FF2B5EF4-FFF2-40B4-BE49-F238E27FC236}">
                <a16:creationId xmlns:a16="http://schemas.microsoft.com/office/drawing/2014/main" id="{714A4D30-FB55-EECB-680A-2959B268D600}"/>
              </a:ext>
            </a:extLst>
          </p:cNvPr>
          <p:cNvSpPr txBox="1"/>
          <p:nvPr/>
        </p:nvSpPr>
        <p:spPr>
          <a:xfrm>
            <a:off x="6010693" y="4355697"/>
            <a:ext cx="4319753" cy="1015663"/>
          </a:xfrm>
          <a:prstGeom prst="rect">
            <a:avLst/>
          </a:prstGeom>
          <a:noFill/>
        </p:spPr>
        <p:txBody>
          <a:bodyPr wrap="square">
            <a:spAutoFit/>
          </a:bodyPr>
          <a:lstStyle/>
          <a:p>
            <a:pPr>
              <a:spcBef>
                <a:spcPts val="0"/>
              </a:spcBef>
            </a:pPr>
            <a:r>
              <a:rPr lang="en-US" sz="1200" b="1" dirty="0"/>
              <a:t>ITSs</a:t>
            </a:r>
          </a:p>
          <a:p>
            <a:pPr>
              <a:spcBef>
                <a:spcPts val="0"/>
              </a:spcBef>
            </a:pPr>
            <a:r>
              <a:rPr lang="en-US" sz="1200" dirty="0"/>
              <a:t>7.1 H</a:t>
            </a:r>
            <a:r>
              <a:rPr lang="es-ES" sz="1200" dirty="0" err="1"/>
              <a:t>epatitis</a:t>
            </a:r>
            <a:r>
              <a:rPr lang="es-ES" sz="1200" dirty="0"/>
              <a:t> viral entre poblaciones clave</a:t>
            </a:r>
            <a:endParaRPr lang="en-US" sz="1200" dirty="0"/>
          </a:p>
          <a:p>
            <a:pPr>
              <a:spcBef>
                <a:spcPts val="0"/>
              </a:spcBef>
            </a:pPr>
            <a:r>
              <a:rPr lang="en-US" sz="1200" dirty="0"/>
              <a:t>7.2 </a:t>
            </a:r>
            <a:r>
              <a:rPr lang="es-ES" sz="1200" dirty="0"/>
              <a:t>Manejo de la hepatitis viral C </a:t>
            </a:r>
          </a:p>
          <a:p>
            <a:pPr>
              <a:spcBef>
                <a:spcPts val="0"/>
              </a:spcBef>
            </a:pPr>
            <a:r>
              <a:rPr lang="en-US" sz="1200" dirty="0"/>
              <a:t>7.4 Hombres con </a:t>
            </a:r>
            <a:r>
              <a:rPr lang="en-US" sz="1200" dirty="0" err="1"/>
              <a:t>secreción</a:t>
            </a:r>
            <a:r>
              <a:rPr lang="en-US" sz="1200" dirty="0"/>
              <a:t> </a:t>
            </a:r>
            <a:r>
              <a:rPr lang="en-US" sz="1200" dirty="0" err="1"/>
              <a:t>uretral</a:t>
            </a:r>
            <a:endParaRPr lang="en-US" sz="1200" dirty="0"/>
          </a:p>
          <a:p>
            <a:pPr>
              <a:spcBef>
                <a:spcPts val="0"/>
              </a:spcBef>
            </a:pPr>
            <a:r>
              <a:rPr lang="en-US" sz="1200" dirty="0"/>
              <a:t>7.5 </a:t>
            </a:r>
            <a:r>
              <a:rPr lang="en-US" sz="1200" dirty="0" err="1"/>
              <a:t>Gonorrea</a:t>
            </a:r>
            <a:r>
              <a:rPr lang="en-US" sz="1200" dirty="0"/>
              <a:t> entre hombres</a:t>
            </a:r>
          </a:p>
        </p:txBody>
      </p:sp>
      <p:sp>
        <p:nvSpPr>
          <p:cNvPr id="16" name="TextBox 15">
            <a:extLst>
              <a:ext uri="{FF2B5EF4-FFF2-40B4-BE49-F238E27FC236}">
                <a16:creationId xmlns:a16="http://schemas.microsoft.com/office/drawing/2014/main" id="{2AB61111-52B2-FD3A-0805-BE57DB282A83}"/>
              </a:ext>
            </a:extLst>
          </p:cNvPr>
          <p:cNvSpPr txBox="1"/>
          <p:nvPr/>
        </p:nvSpPr>
        <p:spPr>
          <a:xfrm>
            <a:off x="262218" y="2353402"/>
            <a:ext cx="7221147" cy="2123658"/>
          </a:xfrm>
          <a:prstGeom prst="rect">
            <a:avLst/>
          </a:prstGeom>
          <a:noFill/>
        </p:spPr>
        <p:txBody>
          <a:bodyPr wrap="square">
            <a:spAutoFit/>
          </a:bodyPr>
          <a:lstStyle/>
          <a:p>
            <a:pPr>
              <a:spcBef>
                <a:spcPts val="0"/>
              </a:spcBef>
            </a:pPr>
            <a:r>
              <a:rPr lang="en-US" sz="1200" b="1" dirty="0" err="1"/>
              <a:t>Facilitadores</a:t>
            </a:r>
            <a:r>
              <a:rPr lang="en-US" sz="1200" b="1" dirty="0"/>
              <a:t> </a:t>
            </a:r>
            <a:r>
              <a:rPr lang="en-US" sz="1200" b="1" dirty="0" err="1"/>
              <a:t>sociales</a:t>
            </a:r>
            <a:endParaRPr lang="en-US" sz="1200" b="1" dirty="0"/>
          </a:p>
          <a:p>
            <a:pPr>
              <a:spcBef>
                <a:spcPts val="0"/>
              </a:spcBef>
            </a:pPr>
            <a:r>
              <a:rPr lang="en-US" sz="1200" dirty="0"/>
              <a:t>4.2 </a:t>
            </a:r>
            <a:r>
              <a:rPr lang="es-ES" sz="1200" dirty="0"/>
              <a:t>Actitudes hacia la violencia contra las mujeres </a:t>
            </a:r>
            <a:endParaRPr lang="en-US" sz="1200" dirty="0"/>
          </a:p>
          <a:p>
            <a:pPr>
              <a:spcBef>
                <a:spcPts val="0"/>
              </a:spcBef>
            </a:pPr>
            <a:r>
              <a:rPr lang="en-US" sz="1200" dirty="0"/>
              <a:t>4.3 </a:t>
            </a:r>
            <a:r>
              <a:rPr lang="es-ES" sz="1200" dirty="0"/>
              <a:t>Respuesta de los servicios relacionados con el VIH a las cuestiones de género</a:t>
            </a:r>
            <a:endParaRPr lang="en-US" sz="1200" dirty="0"/>
          </a:p>
          <a:p>
            <a:pPr>
              <a:spcBef>
                <a:spcPts val="0"/>
              </a:spcBef>
            </a:pPr>
            <a:r>
              <a:rPr lang="en-US" sz="1200" dirty="0"/>
              <a:t>6.1 </a:t>
            </a:r>
            <a:r>
              <a:rPr lang="es-ES" sz="1200" dirty="0"/>
              <a:t>Actitudes discriminatorias hacia las personas que viven con el VIH</a:t>
            </a:r>
            <a:endParaRPr lang="en-US" sz="1200" dirty="0"/>
          </a:p>
          <a:p>
            <a:pPr>
              <a:spcBef>
                <a:spcPts val="0"/>
              </a:spcBef>
            </a:pPr>
            <a:r>
              <a:rPr lang="en-US" sz="1200" dirty="0"/>
              <a:t>6.2 </a:t>
            </a:r>
            <a:r>
              <a:rPr lang="es-ES" sz="1200" dirty="0"/>
              <a:t>Estigma internalizado reportado por personas que viven con el VIH</a:t>
            </a:r>
            <a:endParaRPr lang="en-US" sz="1200" dirty="0"/>
          </a:p>
          <a:p>
            <a:pPr>
              <a:spcBef>
                <a:spcPts val="0"/>
              </a:spcBef>
            </a:pPr>
            <a:r>
              <a:rPr lang="en-US" sz="1200" dirty="0"/>
              <a:t>6.3 </a:t>
            </a:r>
            <a:r>
              <a:rPr lang="es-ES" sz="1200" dirty="0"/>
              <a:t>Estigma y discriminación experimentados por personas que viven con el VIH en entornos comunitarios</a:t>
            </a:r>
            <a:endParaRPr lang="en-US" sz="1200" dirty="0"/>
          </a:p>
          <a:p>
            <a:pPr>
              <a:spcBef>
                <a:spcPts val="0"/>
              </a:spcBef>
            </a:pPr>
            <a:r>
              <a:rPr lang="en-US" sz="1200" dirty="0"/>
              <a:t>6.8 </a:t>
            </a:r>
            <a:r>
              <a:rPr lang="es-ES" sz="1200" dirty="0"/>
              <a:t>Actitudes discriminatorias hacia las personas que viven con el VIH entre el personal de los centros de salud</a:t>
            </a:r>
            <a:endParaRPr lang="en-US" sz="1200" dirty="0"/>
          </a:p>
          <a:p>
            <a:pPr>
              <a:spcBef>
                <a:spcPts val="0"/>
              </a:spcBef>
            </a:pPr>
            <a:r>
              <a:rPr lang="en-US" sz="1200" dirty="0"/>
              <a:t>6.9 </a:t>
            </a:r>
            <a:r>
              <a:rPr lang="es-ES" sz="1200" dirty="0"/>
              <a:t>Actitudes discriminatorias hacia las personas de poblaciones clave entre el personal de los centros de salud </a:t>
            </a:r>
            <a:endParaRPr lang="en-US" sz="1200" dirty="0"/>
          </a:p>
          <a:p>
            <a:pPr>
              <a:spcBef>
                <a:spcPts val="0"/>
              </a:spcBef>
            </a:pPr>
            <a:r>
              <a:rPr lang="en-US" sz="1200" dirty="0"/>
              <a:t>6.10 </a:t>
            </a:r>
            <a:r>
              <a:rPr lang="es-ES" sz="1200" dirty="0"/>
              <a:t>Actitudes discriminatorias hacia las personas de poblaciones clave entre la policía </a:t>
            </a:r>
            <a:endParaRPr lang="en-US" sz="1200" dirty="0"/>
          </a:p>
        </p:txBody>
      </p:sp>
      <p:sp>
        <p:nvSpPr>
          <p:cNvPr id="22" name="TextBox 21">
            <a:extLst>
              <a:ext uri="{FF2B5EF4-FFF2-40B4-BE49-F238E27FC236}">
                <a16:creationId xmlns:a16="http://schemas.microsoft.com/office/drawing/2014/main" id="{38059228-359D-264F-DF52-05EABAB47844}"/>
              </a:ext>
            </a:extLst>
          </p:cNvPr>
          <p:cNvSpPr txBox="1"/>
          <p:nvPr/>
        </p:nvSpPr>
        <p:spPr>
          <a:xfrm>
            <a:off x="262219" y="1597676"/>
            <a:ext cx="4872933" cy="830997"/>
          </a:xfrm>
          <a:prstGeom prst="rect">
            <a:avLst/>
          </a:prstGeom>
          <a:noFill/>
        </p:spPr>
        <p:txBody>
          <a:bodyPr wrap="square">
            <a:spAutoFit/>
          </a:bodyPr>
          <a:lstStyle/>
          <a:p>
            <a:pPr>
              <a:spcBef>
                <a:spcPts val="0"/>
              </a:spcBef>
            </a:pPr>
            <a:r>
              <a:rPr lang="en-US" sz="1200" b="1" dirty="0" err="1"/>
              <a:t>Prevención</a:t>
            </a:r>
            <a:endParaRPr lang="en-US" sz="1200" b="1" dirty="0"/>
          </a:p>
          <a:p>
            <a:pPr>
              <a:spcBef>
                <a:spcPts val="0"/>
              </a:spcBef>
            </a:pPr>
            <a:r>
              <a:rPr lang="en-US" sz="1200" dirty="0"/>
              <a:t>1.12 </a:t>
            </a:r>
            <a:r>
              <a:rPr lang="es-ES" sz="1200" dirty="0"/>
              <a:t>Prevalencia de la circuncisión masculina</a:t>
            </a:r>
            <a:endParaRPr lang="en-US" sz="1200" dirty="0"/>
          </a:p>
          <a:p>
            <a:pPr>
              <a:spcBef>
                <a:spcPts val="0"/>
              </a:spcBef>
            </a:pPr>
            <a:r>
              <a:rPr lang="en-US" sz="1200" dirty="0"/>
              <a:t>1.14 </a:t>
            </a:r>
            <a:r>
              <a:rPr lang="es-ES" sz="1200" dirty="0"/>
              <a:t>Uso del preservativo en la última relación sexual de alto riesgo</a:t>
            </a:r>
            <a:endParaRPr lang="en-US" sz="1200" dirty="0"/>
          </a:p>
          <a:p>
            <a:pPr>
              <a:spcBef>
                <a:spcPts val="0"/>
              </a:spcBef>
            </a:pPr>
            <a:r>
              <a:rPr lang="en-US" sz="1200" dirty="0"/>
              <a:t>1.16 </a:t>
            </a:r>
            <a:r>
              <a:rPr lang="es-ES" sz="1200" dirty="0"/>
              <a:t>Jóvenes: conocimientos sobre la prevención del VIH</a:t>
            </a:r>
            <a:endParaRPr lang="en-US" sz="1200" dirty="0"/>
          </a:p>
        </p:txBody>
      </p:sp>
      <p:sp>
        <p:nvSpPr>
          <p:cNvPr id="24" name="TextBox 23">
            <a:extLst>
              <a:ext uri="{FF2B5EF4-FFF2-40B4-BE49-F238E27FC236}">
                <a16:creationId xmlns:a16="http://schemas.microsoft.com/office/drawing/2014/main" id="{7E9DE0A4-1761-1841-C860-624C6825D839}"/>
              </a:ext>
            </a:extLst>
          </p:cNvPr>
          <p:cNvSpPr txBox="1"/>
          <p:nvPr/>
        </p:nvSpPr>
        <p:spPr>
          <a:xfrm>
            <a:off x="262218" y="4464183"/>
            <a:ext cx="5287242" cy="1200329"/>
          </a:xfrm>
          <a:prstGeom prst="rect">
            <a:avLst/>
          </a:prstGeom>
          <a:noFill/>
        </p:spPr>
        <p:txBody>
          <a:bodyPr wrap="square">
            <a:spAutoFit/>
          </a:bodyPr>
          <a:lstStyle/>
          <a:p>
            <a:pPr>
              <a:spcBef>
                <a:spcPts val="0"/>
              </a:spcBef>
            </a:pPr>
            <a:r>
              <a:rPr lang="en-US" sz="1200" b="1" dirty="0" err="1"/>
              <a:t>Prestación</a:t>
            </a:r>
            <a:r>
              <a:rPr lang="en-US" sz="1200" b="1" dirty="0"/>
              <a:t> de </a:t>
            </a:r>
            <a:r>
              <a:rPr lang="en-US" sz="1200" b="1" dirty="0" err="1"/>
              <a:t>servicios</a:t>
            </a:r>
            <a:r>
              <a:rPr lang="en-US" sz="1200" b="1" dirty="0"/>
              <a:t> </a:t>
            </a:r>
            <a:r>
              <a:rPr lang="en-US" sz="1200" b="1" dirty="0" err="1"/>
              <a:t>diferenciada</a:t>
            </a:r>
            <a:r>
              <a:rPr lang="en-US" sz="1200" b="1" dirty="0"/>
              <a:t> </a:t>
            </a:r>
            <a:endParaRPr lang="en-US" sz="1200" dirty="0"/>
          </a:p>
          <a:p>
            <a:pPr>
              <a:spcBef>
                <a:spcPts val="0"/>
              </a:spcBef>
            </a:pPr>
            <a:r>
              <a:rPr lang="en-US" sz="1200" dirty="0"/>
              <a:t>7.14 </a:t>
            </a:r>
            <a:r>
              <a:rPr lang="es-ES" sz="1200" dirty="0"/>
              <a:t>Cobertura de los modelos de TAR con prestación de servicios diferenciados entre las personas que viven con el VIH y que actualmente reciben TAR </a:t>
            </a:r>
            <a:endParaRPr lang="en-US" sz="1200" dirty="0"/>
          </a:p>
          <a:p>
            <a:pPr>
              <a:spcBef>
                <a:spcPts val="0"/>
              </a:spcBef>
            </a:pPr>
            <a:r>
              <a:rPr lang="en-US" sz="1200" dirty="0"/>
              <a:t>7.15 S</a:t>
            </a:r>
            <a:r>
              <a:rPr lang="es-ES" sz="1200" dirty="0" err="1"/>
              <a:t>upresión</a:t>
            </a:r>
            <a:r>
              <a:rPr lang="es-ES" sz="1200" dirty="0"/>
              <a:t> viral entre las personas que viven con el VIH y que participan en modelos de TAR con prestación de servicios diferenciados </a:t>
            </a:r>
            <a:endParaRPr lang="en-US" sz="1200" dirty="0"/>
          </a:p>
        </p:txBody>
      </p:sp>
      <p:sp>
        <p:nvSpPr>
          <p:cNvPr id="2" name="TextBox 1">
            <a:extLst>
              <a:ext uri="{FF2B5EF4-FFF2-40B4-BE49-F238E27FC236}">
                <a16:creationId xmlns:a16="http://schemas.microsoft.com/office/drawing/2014/main" id="{97FF4087-36FF-B401-8C20-2BBBE6ACF9CE}"/>
              </a:ext>
            </a:extLst>
          </p:cNvPr>
          <p:cNvSpPr txBox="1"/>
          <p:nvPr/>
        </p:nvSpPr>
        <p:spPr>
          <a:xfrm>
            <a:off x="8336152" y="1120163"/>
            <a:ext cx="3451930" cy="2862322"/>
          </a:xfrm>
          <a:prstGeom prst="rect">
            <a:avLst/>
          </a:prstGeom>
          <a:noFill/>
        </p:spPr>
        <p:txBody>
          <a:bodyPr wrap="square" rtlCol="0">
            <a:spAutoFit/>
          </a:bodyPr>
          <a:lstStyle/>
          <a:p>
            <a:pPr algn="ctr"/>
            <a:r>
              <a:rPr lang="es-ES" dirty="0"/>
              <a:t>Las definiciones de estos indicadores estarán disponibles en el Registro de Indicadores (</a:t>
            </a:r>
            <a:r>
              <a:rPr lang="en-US" dirty="0">
                <a:hlinkClick r:id="rId3"/>
              </a:rPr>
              <a:t>Indicator Registry</a:t>
            </a:r>
            <a:r>
              <a:rPr lang="en-US" dirty="0"/>
              <a:t>) </a:t>
            </a:r>
            <a:r>
              <a:rPr lang="es-ES" dirty="0"/>
              <a:t>y se mencionarán en las directrices/el documento marco del GAM. Las herramientas para la recopilación de datos también estarán disponibles en un repositorio en línea. </a:t>
            </a:r>
            <a:endParaRPr lang="en-CH" dirty="0"/>
          </a:p>
        </p:txBody>
      </p:sp>
    </p:spTree>
    <p:extLst>
      <p:ext uri="{BB962C8B-B14F-4D97-AF65-F5344CB8AC3E}">
        <p14:creationId xmlns:p14="http://schemas.microsoft.com/office/powerpoint/2010/main" val="3898773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AE46E-7BBD-B115-6EAB-4F2C7DF8EE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2F769C-A36C-2293-C3BA-CD0A3493BC6F}"/>
              </a:ext>
            </a:extLst>
          </p:cNvPr>
          <p:cNvSpPr>
            <a:spLocks noGrp="1"/>
          </p:cNvSpPr>
          <p:nvPr>
            <p:ph type="title"/>
          </p:nvPr>
        </p:nvSpPr>
        <p:spPr/>
        <p:txBody>
          <a:bodyPr>
            <a:normAutofit/>
          </a:bodyPr>
          <a:lstStyle/>
          <a:p>
            <a:r>
              <a:rPr lang="en-US" sz="3600" dirty="0" err="1"/>
              <a:t>Importancia</a:t>
            </a:r>
            <a:r>
              <a:rPr lang="en-US" sz="3600" dirty="0"/>
              <a:t> de </a:t>
            </a:r>
            <a:r>
              <a:rPr lang="en-US" sz="3600" dirty="0" err="1"/>
              <a:t>esta</a:t>
            </a:r>
            <a:r>
              <a:rPr lang="en-US" sz="3600" dirty="0"/>
              <a:t> </a:t>
            </a:r>
            <a:r>
              <a:rPr lang="en-US" sz="3600" dirty="0" err="1"/>
              <a:t>ronda</a:t>
            </a:r>
            <a:endParaRPr lang="en-US" sz="3600" dirty="0"/>
          </a:p>
        </p:txBody>
      </p:sp>
      <p:sp>
        <p:nvSpPr>
          <p:cNvPr id="3" name="Content Placeholder 2">
            <a:extLst>
              <a:ext uri="{FF2B5EF4-FFF2-40B4-BE49-F238E27FC236}">
                <a16:creationId xmlns:a16="http://schemas.microsoft.com/office/drawing/2014/main" id="{E4D2AABD-A86A-CC61-9718-7A78D1E9EBE1}"/>
              </a:ext>
            </a:extLst>
          </p:cNvPr>
          <p:cNvSpPr>
            <a:spLocks noGrp="1"/>
          </p:cNvSpPr>
          <p:nvPr>
            <p:ph idx="1"/>
          </p:nvPr>
        </p:nvSpPr>
        <p:spPr/>
        <p:txBody>
          <a:bodyPr vert="horz" lIns="91440" tIns="45720" rIns="91440" bIns="45720" rtlCol="0" anchor="t">
            <a:normAutofit/>
          </a:bodyPr>
          <a:lstStyle/>
          <a:p>
            <a:endParaRPr lang="en-US" dirty="0"/>
          </a:p>
          <a:p>
            <a:r>
              <a:rPr lang="en-US" dirty="0"/>
              <a:t>Base de </a:t>
            </a:r>
            <a:r>
              <a:rPr lang="en-US" dirty="0" err="1"/>
              <a:t>referencia</a:t>
            </a:r>
            <a:r>
              <a:rPr lang="en-US" dirty="0"/>
              <a:t> para la </a:t>
            </a:r>
            <a:r>
              <a:rPr lang="en-US" dirty="0" err="1"/>
              <a:t>próxima</a:t>
            </a:r>
            <a:r>
              <a:rPr lang="en-US" dirty="0"/>
              <a:t> </a:t>
            </a:r>
            <a:r>
              <a:rPr lang="en-US" dirty="0" err="1"/>
              <a:t>Estrategia</a:t>
            </a:r>
            <a:r>
              <a:rPr lang="en-US" dirty="0"/>
              <a:t> Global de Sida 2026-2031</a:t>
            </a:r>
          </a:p>
          <a:p>
            <a:endParaRPr lang="en-US" dirty="0"/>
          </a:p>
          <a:p>
            <a:r>
              <a:rPr lang="es-ES" dirty="0"/>
              <a:t>Captar la continuidad y las interrupciones de los servicios</a:t>
            </a:r>
          </a:p>
          <a:p>
            <a:pPr lvl="1"/>
            <a:r>
              <a:rPr lang="es-ES" dirty="0"/>
              <a:t>Seguimiento de la continuidad de los servicios (Mini-GAM) para un subconjunto de países</a:t>
            </a:r>
          </a:p>
          <a:p>
            <a:pPr lvl="1"/>
            <a:r>
              <a:rPr lang="es-ES" dirty="0"/>
              <a:t>Obtener una visión más clara en todos los países</a:t>
            </a:r>
          </a:p>
          <a:p>
            <a:pPr lvl="1"/>
            <a:endParaRPr lang="en-US" dirty="0"/>
          </a:p>
          <a:p>
            <a:r>
              <a:rPr lang="es-ES" dirty="0"/>
              <a:t>Seguimiento nacional del VIH y rendición de cuentas a nivel mundial</a:t>
            </a:r>
          </a:p>
          <a:p>
            <a:pPr lvl="1"/>
            <a:r>
              <a:rPr lang="es-ES" dirty="0"/>
              <a:t>Última etapa hacia la apropiación de los procesos por parte de los países</a:t>
            </a:r>
          </a:p>
          <a:p>
            <a:pPr lvl="1"/>
            <a:r>
              <a:rPr lang="es-ES" dirty="0"/>
              <a:t>Institucionalizar las habilidades y capacidades</a:t>
            </a:r>
            <a:endParaRPr lang="en-US" dirty="0"/>
          </a:p>
        </p:txBody>
      </p:sp>
    </p:spTree>
    <p:extLst>
      <p:ext uri="{BB962C8B-B14F-4D97-AF65-F5344CB8AC3E}">
        <p14:creationId xmlns:p14="http://schemas.microsoft.com/office/powerpoint/2010/main" val="2245384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EC155496-A273-3970-9AA7-25F801318AF7}"/>
              </a:ext>
            </a:extLst>
          </p:cNvPr>
          <p:cNvSpPr txBox="1">
            <a:spLocks/>
          </p:cNvSpPr>
          <p:nvPr/>
        </p:nvSpPr>
        <p:spPr>
          <a:xfrm>
            <a:off x="0" y="0"/>
            <a:ext cx="12192000" cy="8265741"/>
          </a:xfrm>
          <a:prstGeom prst="rect">
            <a:avLst/>
          </a:prstGeom>
        </p:spPr>
        <p:txBody>
          <a:bodyP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SV" sz="1800" dirty="0">
                <a:solidFill>
                  <a:schemeClr val="tx1"/>
                </a:solidFill>
              </a:rPr>
              <a:t>Estimado/a Sr./Sra,    </a:t>
            </a:r>
            <a:br>
              <a:rPr lang="en-US" sz="1800" dirty="0">
                <a:solidFill>
                  <a:schemeClr val="tx1"/>
                </a:solidFill>
              </a:rPr>
            </a:br>
            <a:r>
              <a:rPr lang="es-SV" sz="1800" dirty="0">
                <a:solidFill>
                  <a:schemeClr val="tx1"/>
                </a:solidFill>
              </a:rPr>
              <a:t>    </a:t>
            </a:r>
            <a:br>
              <a:rPr lang="en-US" sz="1800" dirty="0">
                <a:solidFill>
                  <a:schemeClr val="tx1"/>
                </a:solidFill>
              </a:rPr>
            </a:br>
            <a:r>
              <a:rPr lang="es-SV" sz="1800" dirty="0">
                <a:solidFill>
                  <a:schemeClr val="tx1"/>
                </a:solidFill>
              </a:rPr>
              <a:t>Nos gustaría agradecerle su duro trabajo y su contribución al proceso de Monitoreo Global del Sida en 2025.  Gracias a los esfuerzos de los países, recibimos los datos a través de la herramienta de reporte en línea y reportamos sobre los avances realizados en la consecución de los objetivos mundiales. Los datos y las principales conclusiones de esta ronda de informes se han incluido en publicaciones recientes de ONUSIDA, así como en el sitio web </a:t>
            </a:r>
            <a:r>
              <a:rPr lang="es-SV" sz="1800" dirty="0" err="1">
                <a:solidFill>
                  <a:schemeClr val="tx1"/>
                </a:solidFill>
              </a:rPr>
              <a:t>AIDSinfo</a:t>
            </a:r>
            <a:r>
              <a:rPr lang="es-SV" sz="1800" dirty="0">
                <a:solidFill>
                  <a:schemeClr val="tx1"/>
                </a:solidFill>
              </a:rPr>
              <a:t>.    </a:t>
            </a:r>
            <a:br>
              <a:rPr lang="en-US" sz="1800" dirty="0">
                <a:solidFill>
                  <a:schemeClr val="tx1"/>
                </a:solidFill>
              </a:rPr>
            </a:br>
            <a:r>
              <a:rPr lang="es-SV" sz="1800" dirty="0">
                <a:solidFill>
                  <a:schemeClr val="tx1"/>
                </a:solidFill>
              </a:rPr>
              <a:t>    </a:t>
            </a:r>
            <a:br>
              <a:rPr lang="en-US" sz="1800" dirty="0">
                <a:solidFill>
                  <a:schemeClr val="tx1"/>
                </a:solidFill>
              </a:rPr>
            </a:br>
            <a:r>
              <a:rPr lang="es-SV" sz="1800" dirty="0">
                <a:solidFill>
                  <a:schemeClr val="tx1"/>
                </a:solidFill>
              </a:rPr>
              <a:t>Iniciando el año 2026, compartimos con ustedes una carta de la Directora Ejecutiva de ONUSIDA, Winnie Byanyima (ver adjunto), en la que invita a los países a presentar informes en 2026. Se anima a los países a que presenten los informes GAM, incluyendo en el caso de que hayan datos disponibles solo para algunos indicadores.  </a:t>
            </a:r>
            <a:br>
              <a:rPr lang="en-US" sz="1800" dirty="0">
                <a:solidFill>
                  <a:schemeClr val="tx1"/>
                </a:solidFill>
              </a:rPr>
            </a:br>
            <a:r>
              <a:rPr lang="es-SV" sz="1800" dirty="0">
                <a:solidFill>
                  <a:schemeClr val="tx1"/>
                </a:solidFill>
              </a:rPr>
              <a:t>   </a:t>
            </a:r>
            <a:br>
              <a:rPr lang="en-US" sz="1800" dirty="0">
                <a:solidFill>
                  <a:schemeClr val="tx1"/>
                </a:solidFill>
              </a:rPr>
            </a:br>
            <a:r>
              <a:rPr lang="es-SV" sz="1800" dirty="0">
                <a:solidFill>
                  <a:schemeClr val="tx1"/>
                </a:solidFill>
              </a:rPr>
              <a:t>Esta carta ha sido comunicada a los países a través de sus misiones permanentes. Le agradeceríamos que compartiera esta carta con sus contrapartes, para permitir los preparativos necesarios. El plazo de presentación de informes finaliza el 31 de mayo de 2026.    </a:t>
            </a:r>
            <a:br>
              <a:rPr lang="en-US" sz="1800" dirty="0">
                <a:solidFill>
                  <a:schemeClr val="tx1"/>
                </a:solidFill>
              </a:rPr>
            </a:br>
            <a:r>
              <a:rPr lang="es-SV" sz="1800" dirty="0">
                <a:solidFill>
                  <a:schemeClr val="tx1"/>
                </a:solidFill>
              </a:rPr>
              <a:t>  </a:t>
            </a:r>
            <a:br>
              <a:rPr lang="en-US" sz="1800" dirty="0">
                <a:solidFill>
                  <a:schemeClr val="tx1"/>
                </a:solidFill>
              </a:rPr>
            </a:br>
            <a:r>
              <a:rPr lang="es-SV" sz="1800" dirty="0">
                <a:solidFill>
                  <a:schemeClr val="tx1"/>
                </a:solidFill>
              </a:rPr>
              <a:t>El acceso a la herramienta de reporte en línea será posible a partir de mediados de febrero para descargar la plantilla de preparación de datos e ingresar datos. A principios de febrero de 2026 está previsto un seminario web sobre el uso de la herramienta de reporte en línea.    </a:t>
            </a:r>
            <a:br>
              <a:rPr lang="en-US" sz="1800" dirty="0">
                <a:solidFill>
                  <a:schemeClr val="tx1"/>
                </a:solidFill>
              </a:rPr>
            </a:br>
            <a:r>
              <a:rPr lang="es-SV" sz="1800" dirty="0">
                <a:solidFill>
                  <a:schemeClr val="tx1"/>
                </a:solidFill>
              </a:rPr>
              <a:t>    </a:t>
            </a:r>
            <a:br>
              <a:rPr lang="en-US" sz="1800" dirty="0">
                <a:solidFill>
                  <a:schemeClr val="tx1"/>
                </a:solidFill>
              </a:rPr>
            </a:br>
            <a:r>
              <a:rPr lang="es-SV" sz="1800" dirty="0">
                <a:solidFill>
                  <a:schemeClr val="tx1"/>
                </a:solidFill>
              </a:rPr>
              <a:t>Las directrices sobre los indicadores del Monitoreo Global del Sida estarán disponibles en inglés, español, francés y ruso próximamente en </a:t>
            </a:r>
            <a:r>
              <a:rPr lang="es-SV" sz="1800" u="sng" dirty="0">
                <a:solidFill>
                  <a:schemeClr val="tx1"/>
                </a:solidFill>
                <a:hlinkClick r:id="rId2" tooltip="Dirección URL original: https://www.unaids.org/es/global-aids-monitoring. Haga clic o pulse si confía en este vínculo.">
                  <a:extLst>
                    <a:ext uri="{A12FA001-AC4F-418D-AE19-62706E023703}">
                      <ahyp:hlinkClr xmlns:ahyp="http://schemas.microsoft.com/office/drawing/2018/hyperlinkcolor" val="tx"/>
                    </a:ext>
                  </a:extLst>
                </a:hlinkClick>
              </a:rPr>
              <a:t>https://www.unaids.org/es/global-aids-monitoring</a:t>
            </a:r>
            <a:r>
              <a:rPr lang="es-SV" sz="1800" dirty="0">
                <a:solidFill>
                  <a:schemeClr val="tx1"/>
                </a:solidFill>
              </a:rPr>
              <a:t>. Se enviará una notificación por correo electrónico cuando estén disponibles.   </a:t>
            </a:r>
            <a:br>
              <a:rPr lang="en-US" sz="1800" dirty="0">
                <a:solidFill>
                  <a:schemeClr val="tx1"/>
                </a:solidFill>
              </a:rPr>
            </a:br>
            <a:r>
              <a:rPr lang="es-SV" sz="1800" dirty="0">
                <a:solidFill>
                  <a:schemeClr val="tx1"/>
                </a:solidFill>
              </a:rPr>
              <a:t> </a:t>
            </a:r>
            <a:br>
              <a:rPr lang="en-US" sz="1800" dirty="0">
                <a:solidFill>
                  <a:schemeClr val="tx1"/>
                </a:solidFill>
              </a:rPr>
            </a:br>
            <a:r>
              <a:rPr lang="es-SV" sz="1800" dirty="0">
                <a:solidFill>
                  <a:schemeClr val="tx1"/>
                </a:solidFill>
              </a:rPr>
              <a:t>Si usted ya no es el relator GAM del país, agradecemos que nos lo comunique respondiendo a este mensaje (</a:t>
            </a:r>
            <a:r>
              <a:rPr lang="es-SV" sz="1800" u="sng" dirty="0">
                <a:solidFill>
                  <a:schemeClr val="tx1"/>
                </a:solidFill>
                <a:hlinkClick r:id="rId3" tooltip="mailto:AIDSreporting@unaids.org">
                  <a:extLst>
                    <a:ext uri="{A12FA001-AC4F-418D-AE19-62706E023703}">
                      <ahyp:hlinkClr xmlns:ahyp="http://schemas.microsoft.com/office/drawing/2018/hyperlinkcolor" val="tx"/>
                    </a:ext>
                  </a:extLst>
                </a:hlinkClick>
              </a:rPr>
              <a:t>AIDSreporting@unaids.org</a:t>
            </a:r>
            <a:r>
              <a:rPr lang="es-SV" sz="1800" dirty="0">
                <a:solidFill>
                  <a:schemeClr val="tx1"/>
                </a:solidFill>
              </a:rPr>
              <a:t>), y que nos facilite los datos de contacto del nuevo relator.    </a:t>
            </a:r>
            <a:br>
              <a:rPr lang="en-US" sz="1800" dirty="0">
                <a:solidFill>
                  <a:schemeClr val="tx1"/>
                </a:solidFill>
              </a:rPr>
            </a:br>
            <a:r>
              <a:rPr lang="es-SV" sz="1800" dirty="0">
                <a:solidFill>
                  <a:schemeClr val="tx1"/>
                </a:solidFill>
              </a:rPr>
              <a:t>    </a:t>
            </a:r>
            <a:br>
              <a:rPr lang="en-US" sz="1800" dirty="0">
                <a:solidFill>
                  <a:schemeClr val="tx1"/>
                </a:solidFill>
              </a:rPr>
            </a:br>
            <a:r>
              <a:rPr lang="es-SV" sz="1800" dirty="0">
                <a:solidFill>
                  <a:schemeClr val="tx1"/>
                </a:solidFill>
              </a:rPr>
              <a:t>Gracias, como siempre, por su continuo apoyo.    </a:t>
            </a:r>
            <a:br>
              <a:rPr lang="en-US" sz="1800" dirty="0">
                <a:solidFill>
                  <a:schemeClr val="tx1"/>
                </a:solidFill>
              </a:rPr>
            </a:br>
            <a:r>
              <a:rPr lang="es-SV" sz="1800" dirty="0">
                <a:solidFill>
                  <a:schemeClr val="tx1"/>
                </a:solidFill>
              </a:rPr>
              <a:t>    </a:t>
            </a:r>
            <a:br>
              <a:rPr lang="en-US" sz="1800" dirty="0">
                <a:solidFill>
                  <a:schemeClr val="tx1"/>
                </a:solidFill>
              </a:rPr>
            </a:br>
            <a:r>
              <a:rPr lang="es-SV" sz="1800" dirty="0">
                <a:solidFill>
                  <a:schemeClr val="tx1"/>
                </a:solidFill>
              </a:rPr>
              <a:t>Atentamente,    </a:t>
            </a:r>
            <a:br>
              <a:rPr lang="en-US" sz="1800" dirty="0">
                <a:solidFill>
                  <a:schemeClr val="tx1"/>
                </a:solidFill>
              </a:rPr>
            </a:br>
            <a:r>
              <a:rPr lang="es-SV" sz="1800" dirty="0">
                <a:solidFill>
                  <a:schemeClr val="tx1"/>
                </a:solidFill>
              </a:rPr>
              <a:t>    </a:t>
            </a:r>
            <a:br>
              <a:rPr lang="en-US" sz="1800" dirty="0">
                <a:solidFill>
                  <a:schemeClr val="tx1"/>
                </a:solidFill>
              </a:rPr>
            </a:br>
            <a:r>
              <a:rPr lang="es-SV" sz="1800" dirty="0">
                <a:solidFill>
                  <a:schemeClr val="tx1"/>
                </a:solidFill>
              </a:rPr>
              <a:t>Equipo de Monitoreo Global del Sida de ONUSIDA  </a:t>
            </a:r>
            <a:br>
              <a:rPr lang="en-US" sz="1800" dirty="0">
                <a:solidFill>
                  <a:schemeClr val="tx1"/>
                </a:solidFill>
              </a:rPr>
            </a:br>
            <a:r>
              <a:rPr lang="en-US" sz="1800" dirty="0">
                <a:solidFill>
                  <a:schemeClr val="tx1"/>
                </a:solidFill>
              </a:rPr>
              <a:t>  </a:t>
            </a:r>
            <a:br>
              <a:rPr lang="en-US" sz="1800" dirty="0">
                <a:solidFill>
                  <a:schemeClr val="tx1"/>
                </a:solidFill>
              </a:rPr>
            </a:br>
            <a:endParaRPr lang="en-US" sz="1800" dirty="0">
              <a:solidFill>
                <a:schemeClr val="tx1"/>
              </a:solidFill>
            </a:endParaRPr>
          </a:p>
        </p:txBody>
      </p:sp>
      <p:pic>
        <p:nvPicPr>
          <p:cNvPr id="5" name="Imagen 4">
            <a:extLst>
              <a:ext uri="{FF2B5EF4-FFF2-40B4-BE49-F238E27FC236}">
                <a16:creationId xmlns:a16="http://schemas.microsoft.com/office/drawing/2014/main" id="{C5E952D2-D75F-C251-6128-BB489FFE0B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700" y="6100536"/>
            <a:ext cx="3797300" cy="469900"/>
          </a:xfrm>
          <a:prstGeom prst="rect">
            <a:avLst/>
          </a:prstGeom>
        </p:spPr>
      </p:pic>
    </p:spTree>
    <p:extLst>
      <p:ext uri="{BB962C8B-B14F-4D97-AF65-F5344CB8AC3E}">
        <p14:creationId xmlns:p14="http://schemas.microsoft.com/office/powerpoint/2010/main" val="2755309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 Aplicación, Word&#10;&#10;El contenido generado por IA puede ser incorrecto.">
            <a:extLst>
              <a:ext uri="{FF2B5EF4-FFF2-40B4-BE49-F238E27FC236}">
                <a16:creationId xmlns:a16="http://schemas.microsoft.com/office/drawing/2014/main" id="{AC607F6B-F325-0545-849D-F813802EDE73}"/>
              </a:ext>
            </a:extLst>
          </p:cNvPr>
          <p:cNvPicPr>
            <a:picLocks noChangeAspect="1"/>
          </p:cNvPicPr>
          <p:nvPr/>
        </p:nvPicPr>
        <p:blipFill>
          <a:blip r:embed="rId2"/>
          <a:srcRect l="33572" t="16826" r="35089" b="6508"/>
          <a:stretch>
            <a:fillRect/>
          </a:stretch>
        </p:blipFill>
        <p:spPr>
          <a:xfrm>
            <a:off x="0" y="0"/>
            <a:ext cx="6477000" cy="6858000"/>
          </a:xfrm>
          <a:prstGeom prst="rect">
            <a:avLst/>
          </a:prstGeom>
        </p:spPr>
      </p:pic>
      <p:pic>
        <p:nvPicPr>
          <p:cNvPr id="5" name="Imagen 4" descr="Interfaz de usuario gráfica, Aplicación, Word&#10;&#10;El contenido generado por IA puede ser incorrecto.">
            <a:extLst>
              <a:ext uri="{FF2B5EF4-FFF2-40B4-BE49-F238E27FC236}">
                <a16:creationId xmlns:a16="http://schemas.microsoft.com/office/drawing/2014/main" id="{B1995F8F-03C7-B7C2-6DEA-99CBDA4B2D75}"/>
              </a:ext>
            </a:extLst>
          </p:cNvPr>
          <p:cNvPicPr>
            <a:picLocks noChangeAspect="1"/>
          </p:cNvPicPr>
          <p:nvPr/>
        </p:nvPicPr>
        <p:blipFill>
          <a:blip r:embed="rId3"/>
          <a:srcRect l="34553" t="26508" r="36250" b="7301"/>
          <a:stretch>
            <a:fillRect/>
          </a:stretch>
        </p:blipFill>
        <p:spPr>
          <a:xfrm>
            <a:off x="6196165" y="195942"/>
            <a:ext cx="5364464" cy="6840919"/>
          </a:xfrm>
          <a:prstGeom prst="rect">
            <a:avLst/>
          </a:prstGeom>
        </p:spPr>
      </p:pic>
    </p:spTree>
    <p:extLst>
      <p:ext uri="{BB962C8B-B14F-4D97-AF65-F5344CB8AC3E}">
        <p14:creationId xmlns:p14="http://schemas.microsoft.com/office/powerpoint/2010/main" val="3833246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61013-B9B3-5931-B2D0-98273E0EB1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033B7AF-555A-6061-A1C2-24D228BA0062}"/>
              </a:ext>
            </a:extLst>
          </p:cNvPr>
          <p:cNvSpPr>
            <a:spLocks noGrp="1"/>
          </p:cNvSpPr>
          <p:nvPr>
            <p:ph type="title"/>
          </p:nvPr>
        </p:nvSpPr>
        <p:spPr/>
        <p:txBody>
          <a:bodyPr>
            <a:normAutofit/>
          </a:bodyPr>
          <a:lstStyle/>
          <a:p>
            <a:r>
              <a:rPr lang="en-US" sz="4800" dirty="0"/>
              <a:t>Monitoreo global del SIDA 2026 – resumen y </a:t>
            </a:r>
            <a:r>
              <a:rPr lang="en-US" sz="4800" dirty="0" err="1"/>
              <a:t>actualizaciones</a:t>
            </a:r>
            <a:endParaRPr lang="en-US" sz="4800" dirty="0"/>
          </a:p>
        </p:txBody>
      </p:sp>
      <p:pic>
        <p:nvPicPr>
          <p:cNvPr id="2" name="Imagen 1">
            <a:extLst>
              <a:ext uri="{FF2B5EF4-FFF2-40B4-BE49-F238E27FC236}">
                <a16:creationId xmlns:a16="http://schemas.microsoft.com/office/drawing/2014/main" id="{A988DFF1-5314-863B-5188-DCA48F51C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700" y="6100536"/>
            <a:ext cx="3797300" cy="469900"/>
          </a:xfrm>
          <a:prstGeom prst="rect">
            <a:avLst/>
          </a:prstGeom>
        </p:spPr>
      </p:pic>
    </p:spTree>
    <p:extLst>
      <p:ext uri="{BB962C8B-B14F-4D97-AF65-F5344CB8AC3E}">
        <p14:creationId xmlns:p14="http://schemas.microsoft.com/office/powerpoint/2010/main" val="411205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Aplicación&#10;&#10;El contenido generado por IA puede ser incorrecto.">
            <a:extLst>
              <a:ext uri="{FF2B5EF4-FFF2-40B4-BE49-F238E27FC236}">
                <a16:creationId xmlns:a16="http://schemas.microsoft.com/office/drawing/2014/main" id="{3266E772-B33F-E69A-44D3-A5118482D4CB}"/>
              </a:ext>
            </a:extLst>
          </p:cNvPr>
          <p:cNvPicPr>
            <a:picLocks noChangeAspect="1"/>
          </p:cNvPicPr>
          <p:nvPr/>
        </p:nvPicPr>
        <p:blipFill>
          <a:blip r:embed="rId3"/>
          <a:srcRect l="33572" t="16349" r="35089" b="7301"/>
          <a:stretch>
            <a:fillRect/>
          </a:stretch>
        </p:blipFill>
        <p:spPr>
          <a:xfrm>
            <a:off x="76200" y="0"/>
            <a:ext cx="6019800" cy="6951536"/>
          </a:xfrm>
          <a:prstGeom prst="rect">
            <a:avLst/>
          </a:prstGeom>
        </p:spPr>
      </p:pic>
      <p:pic>
        <p:nvPicPr>
          <p:cNvPr id="5" name="Imagen 4" descr="Interfaz de usuario gráfica, Texto&#10;&#10;El contenido generado por IA puede ser incorrecto.">
            <a:extLst>
              <a:ext uri="{FF2B5EF4-FFF2-40B4-BE49-F238E27FC236}">
                <a16:creationId xmlns:a16="http://schemas.microsoft.com/office/drawing/2014/main" id="{ACC45C09-2401-FCC5-1240-D10D95710757}"/>
              </a:ext>
            </a:extLst>
          </p:cNvPr>
          <p:cNvPicPr>
            <a:picLocks noChangeAspect="1"/>
          </p:cNvPicPr>
          <p:nvPr/>
        </p:nvPicPr>
        <p:blipFill>
          <a:blip r:embed="rId4"/>
          <a:srcRect l="33840" t="15714" r="34910" b="7620"/>
          <a:stretch>
            <a:fillRect/>
          </a:stretch>
        </p:blipFill>
        <p:spPr>
          <a:xfrm>
            <a:off x="6096000" y="0"/>
            <a:ext cx="6329334" cy="7036961"/>
          </a:xfrm>
          <a:prstGeom prst="rect">
            <a:avLst/>
          </a:prstGeom>
        </p:spPr>
      </p:pic>
    </p:spTree>
    <p:extLst>
      <p:ext uri="{BB962C8B-B14F-4D97-AF65-F5344CB8AC3E}">
        <p14:creationId xmlns:p14="http://schemas.microsoft.com/office/powerpoint/2010/main" val="4275149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 Aplicación&#10;&#10;El contenido generado por IA puede ser incorrecto.">
            <a:extLst>
              <a:ext uri="{FF2B5EF4-FFF2-40B4-BE49-F238E27FC236}">
                <a16:creationId xmlns:a16="http://schemas.microsoft.com/office/drawing/2014/main" id="{B53C4609-78BC-FD09-388B-F772ECEBBA8F}"/>
              </a:ext>
            </a:extLst>
          </p:cNvPr>
          <p:cNvPicPr>
            <a:picLocks noChangeAspect="1"/>
          </p:cNvPicPr>
          <p:nvPr/>
        </p:nvPicPr>
        <p:blipFill>
          <a:blip r:embed="rId2"/>
          <a:srcRect l="25427" t="33333" r="26189" b="44553"/>
          <a:stretch>
            <a:fillRect/>
          </a:stretch>
        </p:blipFill>
        <p:spPr>
          <a:xfrm>
            <a:off x="125370" y="1469571"/>
            <a:ext cx="11866155" cy="3755572"/>
          </a:xfrm>
          <a:prstGeom prst="rect">
            <a:avLst/>
          </a:prstGeom>
        </p:spPr>
      </p:pic>
      <p:pic>
        <p:nvPicPr>
          <p:cNvPr id="2" name="Imagen 1">
            <a:extLst>
              <a:ext uri="{FF2B5EF4-FFF2-40B4-BE49-F238E27FC236}">
                <a16:creationId xmlns:a16="http://schemas.microsoft.com/office/drawing/2014/main" id="{5EEF5E77-195F-5A52-C4F1-2B0649E17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700" y="6100536"/>
            <a:ext cx="3797300" cy="469900"/>
          </a:xfrm>
          <a:prstGeom prst="rect">
            <a:avLst/>
          </a:prstGeom>
        </p:spPr>
      </p:pic>
    </p:spTree>
    <p:extLst>
      <p:ext uri="{BB962C8B-B14F-4D97-AF65-F5344CB8AC3E}">
        <p14:creationId xmlns:p14="http://schemas.microsoft.com/office/powerpoint/2010/main" val="2243587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FB32174891B44AA094E8AB1ACCED54" ma:contentTypeVersion="20" ma:contentTypeDescription="Create a new document." ma:contentTypeScope="" ma:versionID="3fcea3b70b6dd4fa83081b476517e1c8">
  <xsd:schema xmlns:xsd="http://www.w3.org/2001/XMLSchema" xmlns:xs="http://www.w3.org/2001/XMLSchema" xmlns:p="http://schemas.microsoft.com/office/2006/metadata/properties" xmlns:ns1="http://schemas.microsoft.com/sharepoint/v3" xmlns:ns2="ac85e141-2fc7-46d4-8eb4-a9490ce970dd" xmlns:ns3="a54efbb8-10c9-42da-bbf4-a82fda293af5" targetNamespace="http://schemas.microsoft.com/office/2006/metadata/properties" ma:root="true" ma:fieldsID="05c75318f61f05ee3b95f0e8c0d5788d" ns1:_="" ns2:_="" ns3:_="">
    <xsd:import namespace="http://schemas.microsoft.com/sharepoint/v3"/>
    <xsd:import namespace="ac85e141-2fc7-46d4-8eb4-a9490ce970dd"/>
    <xsd:import namespace="a54efbb8-10c9-42da-bbf4-a82fda293a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GlobalReportChapters" minOccurs="0"/>
                <xsd:element ref="ns2:Documenttype" minOccurs="0"/>
                <xsd:element ref="ns2:MediaLengthInSeconds" minOccurs="0"/>
                <xsd:element ref="ns2:MediaServiceLocation"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85e141-2fc7-46d4-8eb4-a9490ce970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GlobalReportChapters" ma:index="21" nillable="true" ma:displayName="Global Report Chapters" ma:format="Dropdown" ma:internalName="GlobalReportChapters">
      <xsd:simpleType>
        <xsd:restriction base="dms:Choice">
          <xsd:enumeration value="LA"/>
          <xsd:enumeration value="CAR"/>
          <xsd:enumeration value="Choice 3"/>
        </xsd:restriction>
      </xsd:simpleType>
    </xsd:element>
    <xsd:element name="Documenttype" ma:index="22" nillable="true" ma:displayName="Document type" ma:format="Dropdown" ma:internalName="Documenttype">
      <xsd:simpleType>
        <xsd:restriction base="dms:Choice">
          <xsd:enumeration value="Global Report"/>
          <xsd:enumeration value="Guidelines"/>
          <xsd:enumeration value="Data visualization"/>
          <xsd:enumeration value="Presentation"/>
          <xsd:enumeration value="Snapshot"/>
          <xsd:enumeration value="Report"/>
          <xsd:enumeration value="Data"/>
          <xsd:enumeration value="Choice 8"/>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4efbb8-10c9-42da-bbf4-a82fda293af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05cec9a9-829f-4f4c-a95e-e11d394eb940}" ma:internalName="TaxCatchAll" ma:showField="CatchAllData" ma:web="a54efbb8-10c9-42da-bbf4-a82fda293a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ype xmlns="ac85e141-2fc7-46d4-8eb4-a9490ce970dd" xsi:nil="true"/>
    <_ip_UnifiedCompliancePolicyUIAction xmlns="http://schemas.microsoft.com/sharepoint/v3" xsi:nil="true"/>
    <TaxCatchAll xmlns="a54efbb8-10c9-42da-bbf4-a82fda293af5" xsi:nil="true"/>
    <GlobalReportChapters xmlns="ac85e141-2fc7-46d4-8eb4-a9490ce970dd" xsi:nil="true"/>
    <_ip_UnifiedCompliancePolicyProperties xmlns="http://schemas.microsoft.com/sharepoint/v3" xsi:nil="true"/>
    <lcf76f155ced4ddcb4097134ff3c332f xmlns="ac85e141-2fc7-46d4-8eb4-a9490ce970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BB384E4-C5A9-4E45-85FF-BF0F20053E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c85e141-2fc7-46d4-8eb4-a9490ce970dd"/>
    <ds:schemaRef ds:uri="a54efbb8-10c9-42da-bbf4-a82fda293a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38349C-22C0-4CA7-BFFA-8051D6803A52}">
  <ds:schemaRefs>
    <ds:schemaRef ds:uri="http://schemas.microsoft.com/sharepoint/v3/contenttype/forms"/>
  </ds:schemaRefs>
</ds:datastoreItem>
</file>

<file path=customXml/itemProps3.xml><?xml version="1.0" encoding="utf-8"?>
<ds:datastoreItem xmlns:ds="http://schemas.openxmlformats.org/officeDocument/2006/customXml" ds:itemID="{C79FD942-0909-4C58-A40B-B9036F3BD50F}">
  <ds:schemaRefs>
    <ds:schemaRef ds:uri="http://www.w3.org/XML/1998/namespace"/>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schemas.microsoft.com/sharepoint/v3"/>
    <ds:schemaRef ds:uri="ac85e141-2fc7-46d4-8eb4-a9490ce970dd"/>
    <ds:schemaRef ds:uri="http://schemas.microsoft.com/office/infopath/2007/PartnerControls"/>
    <ds:schemaRef ds:uri="a54efbb8-10c9-42da-bbf4-a82fda293af5"/>
    <ds:schemaRef ds:uri="http://purl.org/dc/dcmitype/"/>
    <ds:schemaRef ds:uri="http://purl.org/dc/elements/1.1/"/>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239</TotalTime>
  <Words>4990</Words>
  <Application>Microsoft Office PowerPoint</Application>
  <PresentationFormat>Panorámica</PresentationFormat>
  <Paragraphs>509</Paragraphs>
  <Slides>39</Slides>
  <Notes>8</Notes>
  <HiddenSlides>1</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39</vt:i4>
      </vt:variant>
    </vt:vector>
  </HeadingPairs>
  <TitlesOfParts>
    <vt:vector size="51" baseType="lpstr">
      <vt:lpstr>Aptos</vt:lpstr>
      <vt:lpstr>Aptos Display</vt:lpstr>
      <vt:lpstr>Arial</vt:lpstr>
      <vt:lpstr>Calibri</vt:lpstr>
      <vt:lpstr>Calibri Light</vt:lpstr>
      <vt:lpstr>Corbel</vt:lpstr>
      <vt:lpstr>Georgia Pro Light</vt:lpstr>
      <vt:lpstr>Segoe UI</vt:lpstr>
      <vt:lpstr>Wingdings</vt:lpstr>
      <vt:lpstr>Wingdings 2</vt:lpstr>
      <vt:lpstr>Office Theme</vt:lpstr>
      <vt:lpstr>Frame</vt:lpstr>
      <vt:lpstr>Monitoreo Global del SIDA 2026</vt:lpstr>
      <vt:lpstr>Presentación de PowerPoint</vt:lpstr>
      <vt:lpstr>Agenda</vt:lpstr>
      <vt:lpstr>Importancia de esta ronda</vt:lpstr>
      <vt:lpstr>Presentación de PowerPoint</vt:lpstr>
      <vt:lpstr>Presentación de PowerPoint</vt:lpstr>
      <vt:lpstr>Monitoreo global del SIDA 2026 – resumen y actualizaciones</vt:lpstr>
      <vt:lpstr>Presentación de PowerPoint</vt:lpstr>
      <vt:lpstr>Presentación de PowerPoint</vt:lpstr>
      <vt:lpstr>Presentación de PowerPoint</vt:lpstr>
      <vt:lpstr>Cambios clave para la ronda de 2026</vt:lpstr>
      <vt:lpstr>Equipo de Trabajo Global sobre las Recomendaciones para las Metas 2030</vt:lpstr>
      <vt:lpstr>Marco del Monitoreo Global del SIDA revisado</vt:lpstr>
      <vt:lpstr>Componentes del reporte</vt:lpstr>
      <vt:lpstr>Indicadores cuantitativos</vt:lpstr>
      <vt:lpstr>Indicadores del Monitoreo Global del SIDA 2026</vt:lpstr>
      <vt:lpstr>Presentación de PowerPoint</vt:lpstr>
      <vt:lpstr>Presentación de PowerPoint</vt:lpstr>
      <vt:lpstr>Presentación de PowerPoint</vt:lpstr>
      <vt:lpstr>Presentación de PowerPoint</vt:lpstr>
      <vt:lpstr>Presentación de PowerPoint</vt:lpstr>
      <vt:lpstr>Presentación de PowerPoint</vt:lpstr>
      <vt:lpstr>Instrumento de compromisos y políticas nacionales (ICPN)</vt:lpstr>
      <vt:lpstr>Presentación de PowerPoint</vt:lpstr>
      <vt:lpstr>Datos comunitarios</vt:lpstr>
      <vt:lpstr>Preparativos de los países para la presentación de informes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Proceso de reporte para países de la UE/EEE</vt:lpstr>
      <vt:lpstr>Recursos y apoyo</vt:lpstr>
      <vt:lpstr>Puntos focales regionals de ONUSIDA, UNICEF y la OMS</vt:lpstr>
      <vt:lpstr>Preguntas, respuestas y discusion</vt:lpstr>
      <vt:lpstr>Indicadores GAM para los que ya no se recopilarían datos a nivel global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BENDAUD, Victoria</dc:creator>
  <cp:lastModifiedBy>Administración y Comunicaciones MCP</cp:lastModifiedBy>
  <cp:revision>14</cp:revision>
  <dcterms:created xsi:type="dcterms:W3CDTF">2025-12-05T13:46:57Z</dcterms:created>
  <dcterms:modified xsi:type="dcterms:W3CDTF">2026-02-19T15:15:36Z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0x0101008BFB32174891B44AA094E8AB1ACCED54</vt:lpwstr>
  </property>
  <property fmtid="{D5CDD505-2E9C-101B-9397-08002B2CF9AE}" pid="3" name="MediaServiceImageTags">
    <vt:lpwstr/>
  </property>
</Properties>
</file>