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ileron" panose="020B0604020202020204" charset="0"/>
      <p:regular r:id="rId8"/>
    </p:embeddedFont>
    <p:embeddedFont>
      <p:font typeface="Aileron Bold" panose="020B0604020202020204" charset="0"/>
      <p:regular r:id="rId9"/>
    </p:embeddedFont>
    <p:embeddedFont>
      <p:font typeface="Aileron Ultra-Bold" panose="020B0604020202020204" charset="0"/>
      <p:regular r:id="rId10"/>
    </p:embeddedFont>
    <p:embeddedFont>
      <p:font typeface="DM Serif Display" pitchFamily="2" charset="0"/>
      <p:regular r:id="rId11"/>
    </p:embeddedFont>
    <p:embeddedFont>
      <p:font typeface="Open Sans 1" panose="020B0604020202020204" charset="0"/>
      <p:regular r:id="rId12"/>
    </p:embeddedFont>
    <p:embeddedFont>
      <p:font typeface="Open Sans 2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10A10-A7CC-4507-BCAF-56C4AED1318F}" v="11" dt="2026-02-12T15:43:28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-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4B4658E8-BF8C-4094-9923-A8A426596295}"/>
    <pc:docChg chg="modSld">
      <pc:chgData name="Administración y Comunicaciones MCP" userId="6e1c2796-b399-4b97-baca-0d887e5a0dc8" providerId="ADAL" clId="{4B4658E8-BF8C-4094-9923-A8A426596295}" dt="2026-02-12T15:43:28.025" v="13"/>
      <pc:docMkLst>
        <pc:docMk/>
      </pc:docMkLst>
      <pc:sldChg chg="modSp mod">
        <pc:chgData name="Administración y Comunicaciones MCP" userId="6e1c2796-b399-4b97-baca-0d887e5a0dc8" providerId="ADAL" clId="{4B4658E8-BF8C-4094-9923-A8A426596295}" dt="2026-02-12T15:21:18.849" v="12" actId="20577"/>
        <pc:sldMkLst>
          <pc:docMk/>
          <pc:sldMk cId="0" sldId="256"/>
        </pc:sldMkLst>
        <pc:spChg chg="mod">
          <ac:chgData name="Administración y Comunicaciones MCP" userId="6e1c2796-b399-4b97-baca-0d887e5a0dc8" providerId="ADAL" clId="{4B4658E8-BF8C-4094-9923-A8A426596295}" dt="2026-02-12T15:21:18.849" v="12" actId="20577"/>
          <ac:spMkLst>
            <pc:docMk/>
            <pc:sldMk cId="0" sldId="256"/>
            <ac:spMk id="20" creationId="{00000000-0000-0000-0000-000000000000}"/>
          </ac:spMkLst>
        </pc:spChg>
      </pc:sldChg>
      <pc:sldChg chg="addSp modSp mod">
        <pc:chgData name="Administración y Comunicaciones MCP" userId="6e1c2796-b399-4b97-baca-0d887e5a0dc8" providerId="ADAL" clId="{4B4658E8-BF8C-4094-9923-A8A426596295}" dt="2026-02-11T21:05:31.483" v="2"/>
        <pc:sldMkLst>
          <pc:docMk/>
          <pc:sldMk cId="0" sldId="258"/>
        </pc:sldMkLst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8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10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11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12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13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19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20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21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11T21:05:13.281" v="0" actId="164"/>
          <ac:spMkLst>
            <pc:docMk/>
            <pc:sldMk cId="0" sldId="258"/>
            <ac:spMk id="22" creationId="{00000000-0000-0000-0000-000000000000}"/>
          </ac:spMkLst>
        </pc:spChg>
        <pc:spChg chg="add mod">
          <ac:chgData name="Administración y Comunicaciones MCP" userId="6e1c2796-b399-4b97-baca-0d887e5a0dc8" providerId="ADAL" clId="{4B4658E8-BF8C-4094-9923-A8A426596295}" dt="2026-02-11T21:05:31.483" v="2"/>
          <ac:spMkLst>
            <pc:docMk/>
            <pc:sldMk cId="0" sldId="258"/>
            <ac:spMk id="27" creationId="{A118452D-519A-83D0-B89C-0EEB2C5805F1}"/>
          </ac:spMkLst>
        </pc:spChg>
        <pc:grpChg chg="mod">
          <ac:chgData name="Administración y Comunicaciones MCP" userId="6e1c2796-b399-4b97-baca-0d887e5a0dc8" providerId="ADAL" clId="{4B4658E8-BF8C-4094-9923-A8A426596295}" dt="2026-02-11T21:05:16.718" v="1" actId="1076"/>
          <ac:grpSpMkLst>
            <pc:docMk/>
            <pc:sldMk cId="0" sldId="258"/>
            <ac:grpSpMk id="26" creationId="{1F18CBA0-EC84-3627-D021-BF50B6CCDF08}"/>
          </ac:grpSpMkLst>
        </pc:grpChg>
      </pc:sldChg>
      <pc:sldChg chg="addSp modSp">
        <pc:chgData name="Administración y Comunicaciones MCP" userId="6e1c2796-b399-4b97-baca-0d887e5a0dc8" providerId="ADAL" clId="{4B4658E8-BF8C-4094-9923-A8A426596295}" dt="2026-02-11T21:05:40.751" v="3"/>
        <pc:sldMkLst>
          <pc:docMk/>
          <pc:sldMk cId="0" sldId="259"/>
        </pc:sldMkLst>
        <pc:spChg chg="add mod">
          <ac:chgData name="Administración y Comunicaciones MCP" userId="6e1c2796-b399-4b97-baca-0d887e5a0dc8" providerId="ADAL" clId="{4B4658E8-BF8C-4094-9923-A8A426596295}" dt="2026-02-11T21:05:40.751" v="3"/>
          <ac:spMkLst>
            <pc:docMk/>
            <pc:sldMk cId="0" sldId="259"/>
            <ac:spMk id="23" creationId="{AEB74572-7A7B-6DDA-6640-3BD91A76EDA8}"/>
          </ac:spMkLst>
        </pc:spChg>
      </pc:sldChg>
      <pc:sldChg chg="modSp">
        <pc:chgData name="Administración y Comunicaciones MCP" userId="6e1c2796-b399-4b97-baca-0d887e5a0dc8" providerId="ADAL" clId="{4B4658E8-BF8C-4094-9923-A8A426596295}" dt="2026-02-12T15:43:28.025" v="13"/>
        <pc:sldMkLst>
          <pc:docMk/>
          <pc:sldMk cId="0" sldId="260"/>
        </pc:sldMkLst>
        <pc:graphicFrameChg chg="mod">
          <ac:chgData name="Administración y Comunicaciones MCP" userId="6e1c2796-b399-4b97-baca-0d887e5a0dc8" providerId="ADAL" clId="{4B4658E8-BF8C-4094-9923-A8A426596295}" dt="2026-02-12T15:43:28.025" v="13"/>
          <ac:graphicFrameMkLst>
            <pc:docMk/>
            <pc:sldMk cId="0" sldId="260"/>
            <ac:graphicFrameMk id="6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57418" y="-6615859"/>
            <a:ext cx="23518719" cy="2351871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52B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797080" y="9054117"/>
            <a:ext cx="3305439" cy="33054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926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60283" y="5689619"/>
            <a:ext cx="4471802" cy="1421782"/>
            <a:chOff x="0" y="0"/>
            <a:chExt cx="5962402" cy="1895709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2730215" y="-1901196"/>
              <a:ext cx="1221975" cy="5242399"/>
              <a:chOff x="0" y="0"/>
              <a:chExt cx="660400" cy="28331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60400" cy="283318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2833185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73380"/>
                    </a:cubicBezTo>
                    <a:lnTo>
                      <a:pt x="660400" y="2833185"/>
                    </a:lnTo>
                    <a:lnTo>
                      <a:pt x="0" y="2833185"/>
                    </a:lnTo>
                    <a:lnTo>
                      <a:pt x="0" y="375206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EA92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88900"/>
                <a:ext cx="660400" cy="2744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440007" cy="1440007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C52B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24743" y="367749"/>
              <a:ext cx="990522" cy="704509"/>
            </a:xfrm>
            <a:custGeom>
              <a:avLst/>
              <a:gdLst/>
              <a:ahLst/>
              <a:cxnLst/>
              <a:rect l="l" t="t" r="r" b="b"/>
              <a:pathLst>
                <a:path w="990522" h="704509">
                  <a:moveTo>
                    <a:pt x="0" y="0"/>
                  </a:moveTo>
                  <a:lnTo>
                    <a:pt x="990521" y="0"/>
                  </a:lnTo>
                  <a:lnTo>
                    <a:pt x="990521" y="704509"/>
                  </a:lnTo>
                  <a:lnTo>
                    <a:pt x="0" y="704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31646" y="301074"/>
              <a:ext cx="4230757" cy="1594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16"/>
                </a:lnSpc>
              </a:pPr>
              <a:r>
                <a:rPr lang="en-US" sz="3512">
                  <a:solidFill>
                    <a:srgbClr val="221046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Presenta</a:t>
              </a:r>
            </a:p>
            <a:p>
              <a:pPr algn="l">
                <a:lnSpc>
                  <a:spcPts val="4916"/>
                </a:lnSpc>
                <a:spcBef>
                  <a:spcPct val="0"/>
                </a:spcBef>
              </a:pPr>
              <a:endParaRPr lang="en-US" sz="3512">
                <a:solidFill>
                  <a:srgbClr val="221046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0"/>
            <a:ext cx="9433308" cy="10287000"/>
          </a:xfrm>
          <a:custGeom>
            <a:avLst/>
            <a:gdLst/>
            <a:ahLst/>
            <a:cxnLst/>
            <a:rect l="l" t="t" r="r" b="b"/>
            <a:pathLst>
              <a:path w="9433308" h="10287000">
                <a:moveTo>
                  <a:pt x="0" y="0"/>
                </a:moveTo>
                <a:lnTo>
                  <a:pt x="9433308" y="0"/>
                </a:lnTo>
                <a:lnTo>
                  <a:pt x="94333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430" r="-37430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Freeform 18"/>
          <p:cNvSpPr/>
          <p:nvPr/>
        </p:nvSpPr>
        <p:spPr>
          <a:xfrm>
            <a:off x="11950383" y="465892"/>
            <a:ext cx="3539724" cy="1076666"/>
          </a:xfrm>
          <a:custGeom>
            <a:avLst/>
            <a:gdLst/>
            <a:ahLst/>
            <a:cxnLst/>
            <a:rect l="l" t="t" r="r" b="b"/>
            <a:pathLst>
              <a:path w="3539724" h="1076666">
                <a:moveTo>
                  <a:pt x="0" y="0"/>
                </a:moveTo>
                <a:lnTo>
                  <a:pt x="3539724" y="0"/>
                </a:lnTo>
                <a:lnTo>
                  <a:pt x="3539724" y="1076666"/>
                </a:lnTo>
                <a:lnTo>
                  <a:pt x="0" y="1076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9" name="TextBox 19"/>
          <p:cNvSpPr txBox="1"/>
          <p:nvPr/>
        </p:nvSpPr>
        <p:spPr>
          <a:xfrm>
            <a:off x="11126829" y="4727067"/>
            <a:ext cx="6610512" cy="41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6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Reunión CC01-2026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78231" y="2376127"/>
            <a:ext cx="7459110" cy="219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0"/>
              </a:lnSpc>
            </a:pPr>
            <a:r>
              <a:rPr lang="en-US" sz="7700" dirty="0">
                <a:solidFill>
                  <a:srgbClr val="22104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Fortalecimiento a </a:t>
            </a:r>
            <a:r>
              <a:rPr lang="en-US" sz="7700" dirty="0" err="1">
                <a:solidFill>
                  <a:srgbClr val="22104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miembros</a:t>
            </a:r>
            <a:r>
              <a:rPr lang="en-US" sz="7700" dirty="0">
                <a:solidFill>
                  <a:srgbClr val="22104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2026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14989" y="7054251"/>
            <a:ext cx="6610512" cy="86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6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Lcda. Yanira Olivo de Rodríguez</a:t>
            </a:r>
          </a:p>
          <a:p>
            <a:pPr algn="l">
              <a:lnSpc>
                <a:spcPts val="3576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Coordinadora del Área de Capacitaciones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14989" y="8190009"/>
            <a:ext cx="6610512" cy="86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6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Lcda. Marta Alicia de Magaña</a:t>
            </a:r>
          </a:p>
          <a:p>
            <a:pPr algn="l">
              <a:lnSpc>
                <a:spcPts val="3576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Directora Ejecutiva del MCP-ES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06058" y="956298"/>
            <a:ext cx="9675884" cy="1178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b="1" spc="107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Actividades de fortalecimiento implementadas en el 2025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08634" y="2344161"/>
            <a:ext cx="16450666" cy="6466242"/>
            <a:chOff x="-293421" y="0"/>
            <a:chExt cx="21934221" cy="8621656"/>
          </a:xfrm>
        </p:grpSpPr>
        <p:sp>
          <p:nvSpPr>
            <p:cNvPr id="4" name="AutoShape 4"/>
            <p:cNvSpPr/>
            <p:nvPr/>
          </p:nvSpPr>
          <p:spPr>
            <a:xfrm>
              <a:off x="-35161" y="0"/>
              <a:ext cx="5222720" cy="1030827"/>
            </a:xfrm>
            <a:prstGeom prst="rect">
              <a:avLst/>
            </a:prstGeom>
            <a:solidFill>
              <a:srgbClr val="191919">
                <a:alpha val="9804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10103" y="278177"/>
              <a:ext cx="4437941" cy="45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Nombre del taller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5334208" y="0"/>
              <a:ext cx="3172129" cy="1030826"/>
            </a:xfrm>
            <a:prstGeom prst="rect">
              <a:avLst/>
            </a:prstGeom>
            <a:solidFill>
              <a:srgbClr val="86EAE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560920" y="278177"/>
              <a:ext cx="2718704" cy="45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Fecha 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9115936" y="0"/>
              <a:ext cx="4959200" cy="1030826"/>
            </a:xfrm>
            <a:prstGeom prst="rect">
              <a:avLst/>
            </a:prstGeom>
            <a:solidFill>
              <a:srgbClr val="3EDAD8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510570" y="278177"/>
              <a:ext cx="4066453" cy="45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# Participantes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4764557" y="0"/>
              <a:ext cx="5012865" cy="1030826"/>
            </a:xfrm>
            <a:prstGeom prst="rect">
              <a:avLst/>
            </a:prstGeom>
            <a:solidFill>
              <a:srgbClr val="37C9E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409452" y="278177"/>
              <a:ext cx="3889118" cy="45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Observaciones</a:t>
              </a:r>
              <a:r>
                <a:rPr lang="en-US" sz="2200" b="1" spc="85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 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1642865"/>
              <a:ext cx="21640800" cy="1148949"/>
            </a:xfrm>
            <a:prstGeom prst="rect">
              <a:avLst/>
            </a:pr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305800"/>
              <a:ext cx="4381263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Programa de </a:t>
              </a:r>
              <a:r>
                <a:rPr lang="en-US" sz="2000" spc="100" dirty="0" err="1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Inducción</a:t>
              </a:r>
              <a:r>
                <a:rPr lang="en-US" sz="2000" spc="10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a </a:t>
              </a:r>
              <a:r>
                <a:rPr lang="en-US" sz="2000" spc="100" dirty="0" err="1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miembros</a:t>
              </a:r>
              <a:r>
                <a:rPr lang="en-US" sz="2000" spc="10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965326"/>
              <a:ext cx="4381263" cy="169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000" spc="8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Taller “Fortalecimiento de </a:t>
              </a:r>
              <a:r>
                <a:rPr lang="en-US" sz="2000" spc="80" dirty="0" err="1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capacidades</a:t>
              </a:r>
              <a:r>
                <a:rPr lang="en-US" sz="2000" spc="8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en Monitoreo </a:t>
              </a:r>
              <a:r>
                <a:rPr lang="en-US" sz="2000" spc="80" dirty="0" err="1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Estratégico</a:t>
              </a:r>
              <a:r>
                <a:rPr lang="en-US" sz="2000" spc="8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del MCP-ES”</a:t>
              </a:r>
            </a:p>
            <a:p>
              <a:pPr algn="l">
                <a:lnSpc>
                  <a:spcPts val="3000"/>
                </a:lnSpc>
              </a:pPr>
              <a:endParaRPr lang="en-US" sz="1600" spc="80" dirty="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-293421" y="4822419"/>
              <a:ext cx="21640798" cy="1569720"/>
            </a:xfrm>
            <a:prstGeom prst="rect">
              <a:avLst/>
            </a:pr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endParaRPr lang="es-SV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666501"/>
              <a:ext cx="5729012" cy="148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Taller para </a:t>
              </a:r>
              <a:r>
                <a:rPr lang="en-US" sz="2000" spc="100" dirty="0" err="1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rellenado</a:t>
              </a:r>
              <a:r>
                <a:rPr lang="en-US" sz="2000" spc="10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de </a:t>
              </a:r>
              <a:r>
                <a:rPr lang="en-US" sz="2000" spc="100" dirty="0" err="1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formulario</a:t>
              </a:r>
              <a:r>
                <a:rPr lang="en-US" sz="2000" spc="10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MEGAS Sociedad Civil                   </a:t>
              </a:r>
            </a:p>
            <a:p>
              <a:pPr algn="l">
                <a:lnSpc>
                  <a:spcPts val="3000"/>
                </a:lnSpc>
              </a:pPr>
              <a:endParaRPr lang="en-US" sz="2000" spc="100" dirty="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6812073" y="6865534"/>
              <a:ext cx="377624" cy="377624"/>
            </a:xfrm>
            <a:custGeom>
              <a:avLst/>
              <a:gdLst/>
              <a:ahLst/>
              <a:cxnLst/>
              <a:rect l="l" t="t" r="r" b="b"/>
              <a:pathLst>
                <a:path w="377624" h="377624">
                  <a:moveTo>
                    <a:pt x="0" y="0"/>
                  </a:moveTo>
                  <a:lnTo>
                    <a:pt x="377625" y="0"/>
                  </a:lnTo>
                  <a:lnTo>
                    <a:pt x="377625" y="377624"/>
                  </a:lnTo>
                  <a:lnTo>
                    <a:pt x="0" y="377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149355" y="6865534"/>
              <a:ext cx="377624" cy="377624"/>
            </a:xfrm>
            <a:custGeom>
              <a:avLst/>
              <a:gdLst/>
              <a:ahLst/>
              <a:cxnLst/>
              <a:rect l="l" t="t" r="r" b="b"/>
              <a:pathLst>
                <a:path w="377624" h="377624">
                  <a:moveTo>
                    <a:pt x="0" y="0"/>
                  </a:moveTo>
                  <a:lnTo>
                    <a:pt x="377624" y="0"/>
                  </a:lnTo>
                  <a:lnTo>
                    <a:pt x="377624" y="377624"/>
                  </a:lnTo>
                  <a:lnTo>
                    <a:pt x="0" y="377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6771120" y="6865534"/>
              <a:ext cx="377624" cy="377624"/>
            </a:xfrm>
            <a:custGeom>
              <a:avLst/>
              <a:gdLst/>
              <a:ahLst/>
              <a:cxnLst/>
              <a:rect l="l" t="t" r="r" b="b"/>
              <a:pathLst>
                <a:path w="377624" h="377624">
                  <a:moveTo>
                    <a:pt x="0" y="0"/>
                  </a:moveTo>
                  <a:lnTo>
                    <a:pt x="377624" y="0"/>
                  </a:lnTo>
                  <a:lnTo>
                    <a:pt x="377624" y="377624"/>
                  </a:lnTo>
                  <a:lnTo>
                    <a:pt x="0" y="377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9964348" y="6865534"/>
              <a:ext cx="377624" cy="377624"/>
            </a:xfrm>
            <a:custGeom>
              <a:avLst/>
              <a:gdLst/>
              <a:ahLst/>
              <a:cxnLst/>
              <a:rect l="l" t="t" r="r" b="b"/>
              <a:pathLst>
                <a:path w="377624" h="377624">
                  <a:moveTo>
                    <a:pt x="0" y="0"/>
                  </a:moveTo>
                  <a:lnTo>
                    <a:pt x="377625" y="0"/>
                  </a:lnTo>
                  <a:lnTo>
                    <a:pt x="377625" y="377624"/>
                  </a:lnTo>
                  <a:lnTo>
                    <a:pt x="0" y="377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9964348" y="5253198"/>
              <a:ext cx="377624" cy="377624"/>
            </a:xfrm>
            <a:custGeom>
              <a:avLst/>
              <a:gdLst/>
              <a:ahLst/>
              <a:cxnLst/>
              <a:rect l="l" t="t" r="r" b="b"/>
              <a:pathLst>
                <a:path w="377624" h="377624">
                  <a:moveTo>
                    <a:pt x="0" y="0"/>
                  </a:moveTo>
                  <a:lnTo>
                    <a:pt x="377625" y="0"/>
                  </a:lnTo>
                  <a:lnTo>
                    <a:pt x="377625" y="377624"/>
                  </a:lnTo>
                  <a:lnTo>
                    <a:pt x="0" y="377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6725492" y="3640862"/>
              <a:ext cx="377624" cy="377624"/>
            </a:xfrm>
            <a:custGeom>
              <a:avLst/>
              <a:gdLst/>
              <a:ahLst/>
              <a:cxnLst/>
              <a:rect l="l" t="t" r="r" b="b"/>
              <a:pathLst>
                <a:path w="377624" h="377624">
                  <a:moveTo>
                    <a:pt x="0" y="0"/>
                  </a:moveTo>
                  <a:lnTo>
                    <a:pt x="377624" y="0"/>
                  </a:lnTo>
                  <a:lnTo>
                    <a:pt x="377624" y="377625"/>
                  </a:lnTo>
                  <a:lnTo>
                    <a:pt x="0" y="377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768092" y="3545412"/>
              <a:ext cx="438126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27 y 28 de agosto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603983" y="3574187"/>
              <a:ext cx="438126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25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764557" y="3487046"/>
              <a:ext cx="6012749" cy="948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50"/>
                </a:lnSpc>
              </a:pPr>
              <a:r>
                <a:rPr lang="en-US" sz="1900" spc="95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Dos personas externas al MCP-ES</a:t>
              </a:r>
            </a:p>
            <a:p>
              <a:pPr algn="l">
                <a:lnSpc>
                  <a:spcPts val="3000"/>
                </a:lnSpc>
              </a:pPr>
              <a:endParaRPr lang="en-US" sz="1900" spc="95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768092" y="5564147"/>
              <a:ext cx="438126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25 de septiembre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603983" y="5564147"/>
              <a:ext cx="438126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15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4764557" y="5186523"/>
              <a:ext cx="6012749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Dos personas externas al MCP-ES</a:t>
              </a:r>
            </a:p>
            <a:p>
              <a:pPr algn="l">
                <a:lnSpc>
                  <a:spcPts val="3000"/>
                </a:lnSpc>
              </a:pPr>
              <a:endParaRPr lang="en-US" sz="2000" spc="1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956904" y="1971301"/>
              <a:ext cx="438126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10 de febrero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510570" y="1971301"/>
              <a:ext cx="438126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20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4764557" y="1862081"/>
              <a:ext cx="6012749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Participación de diversas organizaciones de SC</a:t>
              </a:r>
            </a:p>
          </p:txBody>
        </p:sp>
        <p:sp>
          <p:nvSpPr>
            <p:cNvPr id="32" name="AutoShape 32"/>
            <p:cNvSpPr/>
            <p:nvPr/>
          </p:nvSpPr>
          <p:spPr>
            <a:xfrm>
              <a:off x="0" y="7051936"/>
              <a:ext cx="21640800" cy="1569720"/>
            </a:xfrm>
            <a:prstGeom prst="rect">
              <a:avLst/>
            </a:pr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7074161"/>
              <a:ext cx="4381263" cy="148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Taller de Monitoreo </a:t>
              </a:r>
              <a:r>
                <a:rPr lang="en-US" sz="2000" spc="100" dirty="0" err="1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Liderado</a:t>
              </a:r>
              <a:r>
                <a:rPr lang="en-US" sz="2000" spc="100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por la Comunidad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768092" y="7562145"/>
              <a:ext cx="438126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29 de octubre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693873" y="7378961"/>
              <a:ext cx="438126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15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764557" y="7312921"/>
              <a:ext cx="6012749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Dos personas externas al MCP-ES</a:t>
              </a:r>
            </a:p>
            <a:p>
              <a:pPr algn="l">
                <a:lnSpc>
                  <a:spcPts val="3000"/>
                </a:lnSpc>
              </a:pPr>
              <a:endParaRPr lang="en-US" sz="2000" spc="1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660937" y="9579263"/>
            <a:ext cx="15502628" cy="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Nota: Máximo de </a:t>
            </a:r>
            <a:r>
              <a:rPr lang="en-US" sz="27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participantes</a:t>
            </a: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esperados</a:t>
            </a: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28</a:t>
            </a:r>
          </a:p>
        </p:txBody>
      </p:sp>
      <p:sp>
        <p:nvSpPr>
          <p:cNvPr id="38" name="Freeform 38"/>
          <p:cNvSpPr/>
          <p:nvPr/>
        </p:nvSpPr>
        <p:spPr>
          <a:xfrm>
            <a:off x="13719576" y="438820"/>
            <a:ext cx="3539724" cy="1076666"/>
          </a:xfrm>
          <a:custGeom>
            <a:avLst/>
            <a:gdLst/>
            <a:ahLst/>
            <a:cxnLst/>
            <a:rect l="l" t="t" r="r" b="b"/>
            <a:pathLst>
              <a:path w="3539724" h="1076666">
                <a:moveTo>
                  <a:pt x="0" y="0"/>
                </a:moveTo>
                <a:lnTo>
                  <a:pt x="3539724" y="0"/>
                </a:lnTo>
                <a:lnTo>
                  <a:pt x="3539724" y="1076666"/>
                </a:lnTo>
                <a:lnTo>
                  <a:pt x="0" y="1076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6058" y="1299198"/>
            <a:ext cx="9675884" cy="1127407"/>
            <a:chOff x="0" y="0"/>
            <a:chExt cx="12901179" cy="1503209"/>
          </a:xfrm>
        </p:grpSpPr>
        <p:sp>
          <p:nvSpPr>
            <p:cNvPr id="3" name="TextBox 3"/>
            <p:cNvSpPr txBox="1"/>
            <p:nvPr/>
          </p:nvSpPr>
          <p:spPr>
            <a:xfrm>
              <a:off x="0" y="-49036"/>
              <a:ext cx="129011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b="1" spc="107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Cursos en línea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23101"/>
              <a:ext cx="12901179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Plataforma E-learnig 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306058" y="2387446"/>
            <a:ext cx="967588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Fondo Mundial 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F18CBA0-EC84-3627-D021-BF50B6CCDF08}"/>
              </a:ext>
            </a:extLst>
          </p:cNvPr>
          <p:cNvGrpSpPr/>
          <p:nvPr/>
        </p:nvGrpSpPr>
        <p:grpSpPr>
          <a:xfrm>
            <a:off x="925696" y="2853818"/>
            <a:ext cx="16436607" cy="6797023"/>
            <a:chOff x="822693" y="3489977"/>
            <a:chExt cx="16436607" cy="6797023"/>
          </a:xfrm>
        </p:grpSpPr>
        <p:sp>
          <p:nvSpPr>
            <p:cNvPr id="5" name="AutoShape 5"/>
            <p:cNvSpPr/>
            <p:nvPr/>
          </p:nvSpPr>
          <p:spPr>
            <a:xfrm>
              <a:off x="822693" y="3536685"/>
              <a:ext cx="3917040" cy="773119"/>
            </a:xfrm>
            <a:prstGeom prst="rect">
              <a:avLst/>
            </a:prstGeom>
            <a:solidFill>
              <a:srgbClr val="191919">
                <a:alpha val="9804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11277" y="3740555"/>
              <a:ext cx="3328455" cy="346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Módulos Ética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0089004" y="3489977"/>
              <a:ext cx="5469566" cy="773119"/>
            </a:xfrm>
            <a:prstGeom prst="rect">
              <a:avLst/>
            </a:prstGeom>
            <a:solidFill>
              <a:srgbClr val="86EAE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498922" y="3564343"/>
              <a:ext cx="4649730" cy="33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spc="85" dirty="0">
                  <a:latin typeface="Aileron Bold"/>
                  <a:ea typeface="Aileron Bold"/>
                  <a:cs typeface="Aileron Bold"/>
                  <a:sym typeface="Aileron Bold"/>
                </a:rPr>
                <a:t># Personas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1028700" y="4768833"/>
              <a:ext cx="16230600" cy="861711"/>
            </a:xfrm>
            <a:prstGeom prst="rect">
              <a:avLst/>
            </a:pr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11277" y="4790114"/>
              <a:ext cx="7732723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Módulo principal de aprendizaje electrónico del Código</a:t>
              </a:r>
            </a:p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de Conducta del MCP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28700" y="5978085"/>
              <a:ext cx="16230600" cy="861711"/>
            </a:xfrm>
            <a:prstGeom prst="rect">
              <a:avLst/>
            </a:pr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11277" y="5999366"/>
              <a:ext cx="4541728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Modulo 2 Código de Conducta para los miembros del MCP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028700" y="7187337"/>
              <a:ext cx="16230600" cy="861711"/>
            </a:xfrm>
            <a:prstGeom prst="rect">
              <a:avLst/>
            </a:pr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11277" y="7208618"/>
              <a:ext cx="7449852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El Código de Conducta para los miembros del MCP:</a:t>
              </a:r>
            </a:p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Módulo 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11277" y="8417869"/>
              <a:ext cx="3285947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Módulo 4 (Integridad, dignidad y respeto)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607040" y="8685835"/>
              <a:ext cx="283218" cy="283218"/>
            </a:xfrm>
            <a:custGeom>
              <a:avLst/>
              <a:gdLst/>
              <a:ahLst/>
              <a:cxnLst/>
              <a:rect l="l" t="t" r="r" b="b"/>
              <a:pathLst>
                <a:path w="283218" h="283218">
                  <a:moveTo>
                    <a:pt x="0" y="0"/>
                  </a:moveTo>
                  <a:lnTo>
                    <a:pt x="283218" y="0"/>
                  </a:lnTo>
                  <a:lnTo>
                    <a:pt x="283218" y="283218"/>
                  </a:lnTo>
                  <a:lnTo>
                    <a:pt x="0" y="283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1028700" y="9425289"/>
              <a:ext cx="16230600" cy="861711"/>
            </a:xfrm>
            <a:prstGeom prst="rect">
              <a:avLst/>
            </a:prstGeom>
            <a:solidFill>
              <a:srgbClr val="191919">
                <a:alpha val="4706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411277" y="9446569"/>
              <a:ext cx="4211259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Módulo 5 (Deber de diligencia, Rendición de cuentas)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498922" y="5017000"/>
              <a:ext cx="4649730" cy="346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15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498922" y="6383020"/>
              <a:ext cx="4649730" cy="346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14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498922" y="7439872"/>
              <a:ext cx="4649730" cy="346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14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498922" y="8465494"/>
              <a:ext cx="4649730" cy="346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8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498922" y="9509815"/>
              <a:ext cx="4649730" cy="346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38"/>
                </a:lnSpc>
                <a:spcBef>
                  <a:spcPct val="0"/>
                </a:spcBef>
              </a:pPr>
              <a:r>
                <a:rPr lang="en-US" sz="2200" b="1" spc="8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9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1950383" y="465892"/>
            <a:ext cx="3539724" cy="1076666"/>
          </a:xfrm>
          <a:custGeom>
            <a:avLst/>
            <a:gdLst/>
            <a:ahLst/>
            <a:cxnLst/>
            <a:rect l="l" t="t" r="r" b="b"/>
            <a:pathLst>
              <a:path w="3539724" h="1076666">
                <a:moveTo>
                  <a:pt x="0" y="0"/>
                </a:moveTo>
                <a:lnTo>
                  <a:pt x="3539724" y="0"/>
                </a:lnTo>
                <a:lnTo>
                  <a:pt x="3539724" y="1076666"/>
                </a:lnTo>
                <a:lnTo>
                  <a:pt x="0" y="1076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7" name="TextBox 37">
            <a:extLst>
              <a:ext uri="{FF2B5EF4-FFF2-40B4-BE49-F238E27FC236}">
                <a16:creationId xmlns:a16="http://schemas.microsoft.com/office/drawing/2014/main" id="{A118452D-519A-83D0-B89C-0EEB2C5805F1}"/>
              </a:ext>
            </a:extLst>
          </p:cNvPr>
          <p:cNvSpPr txBox="1"/>
          <p:nvPr/>
        </p:nvSpPr>
        <p:spPr>
          <a:xfrm>
            <a:off x="660937" y="9579263"/>
            <a:ext cx="15502628" cy="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Nota: Máximo de </a:t>
            </a:r>
            <a:r>
              <a:rPr lang="en-US" sz="27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participantes</a:t>
            </a: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esperados</a:t>
            </a: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6058" y="1299198"/>
            <a:ext cx="9675884" cy="1127407"/>
            <a:chOff x="0" y="0"/>
            <a:chExt cx="12901179" cy="1503209"/>
          </a:xfrm>
        </p:grpSpPr>
        <p:sp>
          <p:nvSpPr>
            <p:cNvPr id="3" name="TextBox 3"/>
            <p:cNvSpPr txBox="1"/>
            <p:nvPr/>
          </p:nvSpPr>
          <p:spPr>
            <a:xfrm>
              <a:off x="0" y="-49036"/>
              <a:ext cx="129011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b="1" spc="107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Cursos en línea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23101"/>
              <a:ext cx="12901179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Plataforma E-learnig 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3536685"/>
            <a:ext cx="3917040" cy="773119"/>
          </a:xfrm>
          <a:prstGeom prst="rect">
            <a:avLst/>
          </a:prstGeom>
          <a:solidFill>
            <a:srgbClr val="191919">
              <a:alpha val="9804"/>
            </a:srgbClr>
          </a:solid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1411277" y="3740555"/>
            <a:ext cx="3328455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38"/>
              </a:lnSpc>
              <a:spcBef>
                <a:spcPct val="0"/>
              </a:spcBef>
            </a:pPr>
            <a:r>
              <a:rPr lang="en-US" sz="2200" b="1" spc="85">
                <a:solidFill>
                  <a:srgbClr val="191919"/>
                </a:solidFill>
                <a:latin typeface="Aileron Bold"/>
                <a:ea typeface="Aileron Bold"/>
                <a:cs typeface="Aileron Bold"/>
                <a:sym typeface="Aileron Bold"/>
              </a:rPr>
              <a:t>Módulos </a:t>
            </a:r>
          </a:p>
        </p:txBody>
      </p:sp>
      <p:sp>
        <p:nvSpPr>
          <p:cNvPr id="7" name="AutoShape 7"/>
          <p:cNvSpPr/>
          <p:nvPr/>
        </p:nvSpPr>
        <p:spPr>
          <a:xfrm>
            <a:off x="5475798" y="3536685"/>
            <a:ext cx="5469566" cy="773119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5475798" y="3740555"/>
            <a:ext cx="4649730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8"/>
              </a:lnSpc>
              <a:spcBef>
                <a:spcPct val="0"/>
              </a:spcBef>
            </a:pPr>
            <a:r>
              <a:rPr lang="en-US" sz="2200" spc="85" dirty="0" err="1">
                <a:latin typeface="Aileron Bold"/>
                <a:ea typeface="Aileron Bold"/>
                <a:cs typeface="Aileron Bold"/>
                <a:sym typeface="Aileron Bold"/>
              </a:rPr>
              <a:t>Módulos</a:t>
            </a:r>
            <a:r>
              <a:rPr lang="en-US" sz="2200" spc="85" dirty="0"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200" spc="85" dirty="0" err="1">
                <a:latin typeface="Aileron Bold"/>
                <a:ea typeface="Aileron Bold"/>
                <a:cs typeface="Aileron Bold"/>
                <a:sym typeface="Aileron Bold"/>
              </a:rPr>
              <a:t>realizados</a:t>
            </a:r>
            <a:r>
              <a:rPr lang="en-US" sz="2200" spc="85" dirty="0"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</p:txBody>
      </p:sp>
      <p:sp>
        <p:nvSpPr>
          <p:cNvPr id="9" name="AutoShape 9"/>
          <p:cNvSpPr/>
          <p:nvPr/>
        </p:nvSpPr>
        <p:spPr>
          <a:xfrm>
            <a:off x="1028700" y="4768833"/>
            <a:ext cx="16230600" cy="861711"/>
          </a:xfrm>
          <a:prstGeom prst="rect">
            <a:avLst/>
          </a:prstGeom>
          <a:solidFill>
            <a:srgbClr val="191919">
              <a:alpha val="4706"/>
            </a:srgbClr>
          </a:solidFill>
        </p:spPr>
        <p:txBody>
          <a:bodyPr/>
          <a:lstStyle/>
          <a:p>
            <a:endParaRPr lang="es-SV"/>
          </a:p>
        </p:txBody>
      </p:sp>
      <p:sp>
        <p:nvSpPr>
          <p:cNvPr id="10" name="TextBox 10"/>
          <p:cNvSpPr txBox="1"/>
          <p:nvPr/>
        </p:nvSpPr>
        <p:spPr>
          <a:xfrm>
            <a:off x="1411277" y="4980614"/>
            <a:ext cx="328594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00" dirty="0" err="1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Módulos</a:t>
            </a:r>
            <a:r>
              <a:rPr lang="en-US" sz="2000" spc="100" dirty="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000" spc="100" dirty="0" err="1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Núcleraes</a:t>
            </a:r>
            <a:r>
              <a:rPr lang="en-US" sz="2000" spc="100" dirty="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  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5978085"/>
            <a:ext cx="16230600" cy="861711"/>
          </a:xfrm>
          <a:prstGeom prst="rect">
            <a:avLst/>
          </a:prstGeom>
          <a:solidFill>
            <a:srgbClr val="191919">
              <a:alpha val="4706"/>
            </a:srgbClr>
          </a:solidFill>
        </p:spPr>
        <p:txBody>
          <a:bodyPr/>
          <a:lstStyle/>
          <a:p>
            <a:endParaRPr lang="es-SV"/>
          </a:p>
        </p:txBody>
      </p:sp>
      <p:sp>
        <p:nvSpPr>
          <p:cNvPr id="12" name="TextBox 12"/>
          <p:cNvSpPr txBox="1"/>
          <p:nvPr/>
        </p:nvSpPr>
        <p:spPr>
          <a:xfrm>
            <a:off x="1411277" y="6189866"/>
            <a:ext cx="328594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Modulos Temáticos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607040" y="8685835"/>
            <a:ext cx="283218" cy="283218"/>
          </a:xfrm>
          <a:custGeom>
            <a:avLst/>
            <a:gdLst/>
            <a:ahLst/>
            <a:cxnLst/>
            <a:rect l="l" t="t" r="r" b="b"/>
            <a:pathLst>
              <a:path w="283218" h="283218">
                <a:moveTo>
                  <a:pt x="0" y="0"/>
                </a:moveTo>
                <a:lnTo>
                  <a:pt x="283218" y="0"/>
                </a:lnTo>
                <a:lnTo>
                  <a:pt x="283218" y="283218"/>
                </a:lnTo>
                <a:lnTo>
                  <a:pt x="0" y="28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4" name="TextBox 14"/>
          <p:cNvSpPr txBox="1"/>
          <p:nvPr/>
        </p:nvSpPr>
        <p:spPr>
          <a:xfrm>
            <a:off x="4306058" y="2387446"/>
            <a:ext cx="967588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Fondo Mundial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04865" y="4968435"/>
            <a:ext cx="328594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41895" y="3740555"/>
            <a:ext cx="4649730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8"/>
              </a:lnSpc>
              <a:spcBef>
                <a:spcPct val="0"/>
              </a:spcBef>
            </a:pPr>
            <a:r>
              <a:rPr lang="en-US" sz="2200" b="1" spc="85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# Participantes 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1631164" y="3538514"/>
            <a:ext cx="5469566" cy="773119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es-SV"/>
          </a:p>
        </p:txBody>
      </p:sp>
      <p:sp>
        <p:nvSpPr>
          <p:cNvPr id="18" name="TextBox 18"/>
          <p:cNvSpPr txBox="1"/>
          <p:nvPr/>
        </p:nvSpPr>
        <p:spPr>
          <a:xfrm>
            <a:off x="12041081" y="3740555"/>
            <a:ext cx="4649730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8"/>
              </a:lnSpc>
              <a:spcBef>
                <a:spcPct val="0"/>
              </a:spcBef>
            </a:pPr>
            <a:r>
              <a:rPr lang="en-US" sz="2200" b="1" spc="85" dirty="0">
                <a:latin typeface="Aileron Bold"/>
                <a:ea typeface="Aileron Bold"/>
                <a:cs typeface="Aileron Bold"/>
                <a:sym typeface="Aileron Bold"/>
              </a:rPr>
              <a:t># Personas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67607" y="4980614"/>
            <a:ext cx="328594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8/10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67607" y="6249670"/>
            <a:ext cx="328594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6/6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04865" y="6189866"/>
            <a:ext cx="328594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3</a:t>
            </a:r>
          </a:p>
        </p:txBody>
      </p:sp>
      <p:sp>
        <p:nvSpPr>
          <p:cNvPr id="22" name="Freeform 22"/>
          <p:cNvSpPr/>
          <p:nvPr/>
        </p:nvSpPr>
        <p:spPr>
          <a:xfrm>
            <a:off x="11950383" y="465892"/>
            <a:ext cx="3539724" cy="1076666"/>
          </a:xfrm>
          <a:custGeom>
            <a:avLst/>
            <a:gdLst/>
            <a:ahLst/>
            <a:cxnLst/>
            <a:rect l="l" t="t" r="r" b="b"/>
            <a:pathLst>
              <a:path w="3539724" h="1076666">
                <a:moveTo>
                  <a:pt x="0" y="0"/>
                </a:moveTo>
                <a:lnTo>
                  <a:pt x="3539724" y="0"/>
                </a:lnTo>
                <a:lnTo>
                  <a:pt x="3539724" y="1076666"/>
                </a:lnTo>
                <a:lnTo>
                  <a:pt x="0" y="1076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3" name="TextBox 37">
            <a:extLst>
              <a:ext uri="{FF2B5EF4-FFF2-40B4-BE49-F238E27FC236}">
                <a16:creationId xmlns:a16="http://schemas.microsoft.com/office/drawing/2014/main" id="{AEB74572-7A7B-6DDA-6640-3BD91A76EDA8}"/>
              </a:ext>
            </a:extLst>
          </p:cNvPr>
          <p:cNvSpPr txBox="1"/>
          <p:nvPr/>
        </p:nvSpPr>
        <p:spPr>
          <a:xfrm>
            <a:off x="660937" y="9579263"/>
            <a:ext cx="15502628" cy="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Nota: Máximo de </a:t>
            </a:r>
            <a:r>
              <a:rPr lang="en-US" sz="27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participantes</a:t>
            </a: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esperados</a:t>
            </a:r>
            <a:r>
              <a:rPr lang="en-US" sz="27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758208" y="-135598"/>
            <a:ext cx="3539724" cy="1076666"/>
          </a:xfrm>
          <a:custGeom>
            <a:avLst/>
            <a:gdLst/>
            <a:ahLst/>
            <a:cxnLst/>
            <a:rect l="l" t="t" r="r" b="b"/>
            <a:pathLst>
              <a:path w="3539724" h="1076666">
                <a:moveTo>
                  <a:pt x="0" y="0"/>
                </a:moveTo>
                <a:lnTo>
                  <a:pt x="3539724" y="0"/>
                </a:lnTo>
                <a:lnTo>
                  <a:pt x="3539724" y="1076666"/>
                </a:lnTo>
                <a:lnTo>
                  <a:pt x="0" y="107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6" name="Object 6"/>
          <p:cNvGraphicFramePr/>
          <p:nvPr>
            <p:extLst>
              <p:ext uri="{D42A27DB-BD31-4B8C-83A1-F6EECF244321}">
                <p14:modId xmlns:p14="http://schemas.microsoft.com/office/powerpoint/2010/main" val="1560522114"/>
              </p:ext>
            </p:extLst>
          </p:nvPr>
        </p:nvGraphicFramePr>
        <p:xfrm>
          <a:off x="2895600" y="3517496"/>
          <a:ext cx="143637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5608127" imgH="6197425" progId="Excel.Sheet.12">
                  <p:embed/>
                </p:oleObj>
              </mc:Choice>
              <mc:Fallback>
                <p:oleObj name="Worksheet" r:id="rId3" imgW="15608127" imgH="6197425" progId="Excel.Sheet.12">
                  <p:embed/>
                  <p:pic>
                    <p:nvPicPr>
                      <p:cNvPr id="6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3517496"/>
                        <a:ext cx="14363700" cy="512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3276318" y="950593"/>
            <a:ext cx="13982982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dirty="0">
                <a:solidFill>
                  <a:srgbClr val="22104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Fortalecimiento a </a:t>
            </a:r>
            <a:r>
              <a:rPr lang="en-US" sz="5999" dirty="0" err="1">
                <a:solidFill>
                  <a:srgbClr val="22104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miembros</a:t>
            </a:r>
            <a:r>
              <a:rPr lang="en-US" sz="5999" dirty="0">
                <a:solidFill>
                  <a:srgbClr val="22104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2026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50872003-1848-CF59-1825-1D485B9DA461}"/>
              </a:ext>
            </a:extLst>
          </p:cNvPr>
          <p:cNvGrpSpPr/>
          <p:nvPr/>
        </p:nvGrpSpPr>
        <p:grpSpPr>
          <a:xfrm>
            <a:off x="-990600" y="8953500"/>
            <a:ext cx="3305439" cy="3305439"/>
            <a:chOff x="0" y="0"/>
            <a:chExt cx="812800" cy="8128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EBF8ADF-0090-85C8-2716-5C3819588E2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926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0C241E86-E292-2B7C-9E51-53FA2F9CF40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162800" y="4381500"/>
            <a:ext cx="6979108" cy="6146983"/>
          </a:xfrm>
          <a:custGeom>
            <a:avLst/>
            <a:gdLst/>
            <a:ahLst/>
            <a:cxnLst/>
            <a:rect l="l" t="t" r="r" b="b"/>
            <a:pathLst>
              <a:path w="6979108" h="6146983">
                <a:moveTo>
                  <a:pt x="0" y="0"/>
                </a:moveTo>
                <a:lnTo>
                  <a:pt x="6979107" y="0"/>
                </a:lnTo>
                <a:lnTo>
                  <a:pt x="6979107" y="6146983"/>
                </a:lnTo>
                <a:lnTo>
                  <a:pt x="0" y="6146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BEC3D85-F2A1-32B8-1616-71C7C53DEEA1}"/>
              </a:ext>
            </a:extLst>
          </p:cNvPr>
          <p:cNvSpPr txBox="1"/>
          <p:nvPr/>
        </p:nvSpPr>
        <p:spPr>
          <a:xfrm>
            <a:off x="4533542" y="1267882"/>
            <a:ext cx="1087783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s-MX" sz="6000" dirty="0"/>
              <a:t>Conéctate con el MCP-ES y sé parte del seguimiento a nuestras acciones.</a:t>
            </a:r>
            <a:endParaRPr lang="en-US" sz="5999" dirty="0">
              <a:solidFill>
                <a:srgbClr val="22104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CF64409-60A8-6B65-45C2-62202AA71091}"/>
              </a:ext>
            </a:extLst>
          </p:cNvPr>
          <p:cNvSpPr/>
          <p:nvPr/>
        </p:nvSpPr>
        <p:spPr>
          <a:xfrm>
            <a:off x="759089" y="419100"/>
            <a:ext cx="3539724" cy="1076666"/>
          </a:xfrm>
          <a:custGeom>
            <a:avLst/>
            <a:gdLst/>
            <a:ahLst/>
            <a:cxnLst/>
            <a:rect l="l" t="t" r="r" b="b"/>
            <a:pathLst>
              <a:path w="3539724" h="1076666">
                <a:moveTo>
                  <a:pt x="0" y="0"/>
                </a:moveTo>
                <a:lnTo>
                  <a:pt x="3539724" y="0"/>
                </a:lnTo>
                <a:lnTo>
                  <a:pt x="3539724" y="1076666"/>
                </a:lnTo>
                <a:lnTo>
                  <a:pt x="0" y="1076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F301EE1E-FBCA-0670-EF78-BFA3C3F64C7D}"/>
              </a:ext>
            </a:extLst>
          </p:cNvPr>
          <p:cNvGrpSpPr/>
          <p:nvPr/>
        </p:nvGrpSpPr>
        <p:grpSpPr>
          <a:xfrm>
            <a:off x="-893631" y="8875763"/>
            <a:ext cx="3305439" cy="3305439"/>
            <a:chOff x="0" y="0"/>
            <a:chExt cx="812800" cy="8128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DD6F539-B7DE-D3DA-1302-7455346E5B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926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AC72F346-C99E-FC49-B410-B754F5511F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241</Words>
  <Application>Microsoft Office PowerPoint</Application>
  <PresentationFormat>Personalizado</PresentationFormat>
  <Paragraphs>63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Open Sans 2 Bold</vt:lpstr>
      <vt:lpstr>Aileron Bold</vt:lpstr>
      <vt:lpstr>Arial</vt:lpstr>
      <vt:lpstr>Calibri</vt:lpstr>
      <vt:lpstr>DM Serif Display</vt:lpstr>
      <vt:lpstr>Aileron Ultra-Bold</vt:lpstr>
      <vt:lpstr>Open Sans 1</vt:lpstr>
      <vt:lpstr>Aileron</vt:lpstr>
      <vt:lpstr>Office Theme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Fortalecimiento a miembros 2026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2026-02-12T15:43:37Z</dcterms:modified>
  <dc:identifier>DAHBByUrUTo</dc:identifier>
</cp:coreProperties>
</file>