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</p:sldIdLst>
  <p:sldSz cx="18288000" cy="10287000"/>
  <p:notesSz cx="6858000" cy="9144000"/>
  <p:embeddedFontLst>
    <p:embeddedFont>
      <p:font typeface="Breul Grotesk" panose="020B0604020202020204" charset="0"/>
      <p:regular r:id="rId16"/>
    </p:embeddedFont>
    <p:embeddedFont>
      <p:font typeface="Breul Grotesk Bold" panose="020B0604020202020204" charset="0"/>
      <p:regular r:id="rId17"/>
    </p:embeddedFont>
    <p:embeddedFont>
      <p:font typeface="Greycliff" panose="020B0604020202020204" charset="0"/>
      <p:regular r:id="rId18"/>
    </p:embeddedFont>
    <p:embeddedFont>
      <p:font typeface="Greycliff Light" panose="020B0604020202020204" charset="0"/>
      <p:regular r:id="rId19"/>
    </p:embeddedFont>
    <p:embeddedFont>
      <p:font typeface="Open Sans" panose="020B0606030504020204" pitchFamily="34" charset="0"/>
      <p:regular r:id="rId20"/>
    </p:embeddedFont>
    <p:embeddedFont>
      <p:font typeface="Open Sans Bold" panose="020B0806030504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58834" y="361193"/>
            <a:ext cx="4389084" cy="1335013"/>
          </a:xfrm>
          <a:custGeom>
            <a:avLst/>
            <a:gdLst/>
            <a:ahLst/>
            <a:cxnLst/>
            <a:rect l="l" t="t" r="r" b="b"/>
            <a:pathLst>
              <a:path w="4389084" h="1335013">
                <a:moveTo>
                  <a:pt x="0" y="0"/>
                </a:moveTo>
                <a:lnTo>
                  <a:pt x="4389085" y="0"/>
                </a:lnTo>
                <a:lnTo>
                  <a:pt x="4389085" y="1335014"/>
                </a:lnTo>
                <a:lnTo>
                  <a:pt x="0" y="133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7913111"/>
            <a:ext cx="10833228" cy="2314372"/>
          </a:xfrm>
          <a:custGeom>
            <a:avLst/>
            <a:gdLst/>
            <a:ahLst/>
            <a:cxnLst/>
            <a:rect l="l" t="t" r="r" b="b"/>
            <a:pathLst>
              <a:path w="10833228" h="2314372">
                <a:moveTo>
                  <a:pt x="0" y="0"/>
                </a:moveTo>
                <a:lnTo>
                  <a:pt x="10833228" y="0"/>
                </a:lnTo>
                <a:lnTo>
                  <a:pt x="10833228" y="2314371"/>
                </a:lnTo>
                <a:lnTo>
                  <a:pt x="0" y="23143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4953000" y="4117746"/>
            <a:ext cx="9298681" cy="1124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1"/>
              </a:lnSpc>
            </a:pPr>
            <a:r>
              <a:rPr lang="en-US" sz="10972" spc="54" dirty="0">
                <a:solidFill>
                  <a:srgbClr val="272525"/>
                </a:solidFill>
                <a:latin typeface="Breul Grotesk"/>
                <a:ea typeface="Breul Grotesk"/>
                <a:cs typeface="Breul Grotesk"/>
                <a:sym typeface="Breul Grotesk"/>
              </a:rPr>
              <a:t>RRSS MCP-ES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17489" y="5242435"/>
            <a:ext cx="658570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dirty="0">
                <a:solidFill>
                  <a:srgbClr val="272525"/>
                </a:solidFill>
                <a:latin typeface="Breul Grotesk"/>
                <a:ea typeface="Breul Grotesk"/>
                <a:cs typeface="Breul Grotesk"/>
                <a:sym typeface="Breul Grotesk"/>
              </a:rPr>
              <a:t>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24600" y="2293261"/>
            <a:ext cx="6171485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272525"/>
                </a:solidFill>
                <a:latin typeface="Greycliff"/>
                <a:ea typeface="Greycliff"/>
                <a:cs typeface="Greycliff"/>
                <a:sym typeface="Greycliff"/>
              </a:rPr>
              <a:t>Análisis de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24115" y="6531807"/>
            <a:ext cx="7156450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27252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Presentado</a:t>
            </a:r>
            <a:r>
              <a:rPr lang="en-US" sz="3200" b="1" dirty="0">
                <a:solidFill>
                  <a:srgbClr val="27252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</a:p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27252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Equipo Técnico de Comunicaciones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20800" y="9410700"/>
            <a:ext cx="3831431" cy="537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27252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Reunión CC01-2026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74" y="372369"/>
            <a:ext cx="4389084" cy="1335013"/>
          </a:xfrm>
          <a:custGeom>
            <a:avLst/>
            <a:gdLst/>
            <a:ahLst/>
            <a:cxnLst/>
            <a:rect l="l" t="t" r="r" b="b"/>
            <a:pathLst>
              <a:path w="4389084" h="1335013">
                <a:moveTo>
                  <a:pt x="0" y="0"/>
                </a:moveTo>
                <a:lnTo>
                  <a:pt x="4389084" y="0"/>
                </a:lnTo>
                <a:lnTo>
                  <a:pt x="4389084" y="1335014"/>
                </a:lnTo>
                <a:lnTo>
                  <a:pt x="0" y="133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41074" y="3000387"/>
            <a:ext cx="3287926" cy="7128471"/>
          </a:xfrm>
          <a:custGeom>
            <a:avLst/>
            <a:gdLst/>
            <a:ahLst/>
            <a:cxnLst/>
            <a:rect l="l" t="t" r="r" b="b"/>
            <a:pathLst>
              <a:path w="2932147" h="6356958">
                <a:moveTo>
                  <a:pt x="0" y="0"/>
                </a:moveTo>
                <a:lnTo>
                  <a:pt x="2932147" y="0"/>
                </a:lnTo>
                <a:lnTo>
                  <a:pt x="2932147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4530158" y="357251"/>
            <a:ext cx="12729142" cy="2653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67"/>
              </a:lnSpc>
            </a:pPr>
            <a:r>
              <a:rPr lang="en-US" sz="7200" b="1" spc="36">
                <a:solidFill>
                  <a:srgbClr val="272525"/>
                </a:solidFill>
                <a:latin typeface="Breul Grotesk Bold"/>
                <a:ea typeface="Breul Grotesk Bold"/>
                <a:cs typeface="Breul Grotesk Bold"/>
                <a:sym typeface="Breul Grotesk Bold"/>
              </a:rPr>
              <a:t>INSTAGRAM MCP-ES – ANÁLISIS DE DESEMPEÑO</a:t>
            </a:r>
          </a:p>
          <a:p>
            <a:pPr algn="r">
              <a:lnSpc>
                <a:spcPts val="6767"/>
              </a:lnSpc>
            </a:pPr>
            <a:endParaRPr lang="en-US" sz="7200" b="1" spc="36">
              <a:solidFill>
                <a:srgbClr val="272525"/>
              </a:solidFill>
              <a:latin typeface="Breul Grotesk Bold"/>
              <a:ea typeface="Breul Grotesk Bold"/>
              <a:cs typeface="Breul Grotesk Bold"/>
              <a:sym typeface="Breul Grotesk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410810" y="3000387"/>
            <a:ext cx="6389194" cy="4259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La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cuenta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de Instagram del MCP-ES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registró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de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octubre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a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diciembre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2025 un total de 3,377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visualizaciones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. </a:t>
            </a:r>
          </a:p>
          <a:p>
            <a:pPr algn="just">
              <a:lnSpc>
                <a:spcPts val="4199"/>
              </a:lnSpc>
            </a:pPr>
            <a:endParaRPr lang="en-US" sz="3499" dirty="0">
              <a:solidFill>
                <a:srgbClr val="272525"/>
              </a:solidFill>
              <a:latin typeface="Greycliff Light"/>
              <a:ea typeface="Greycliff Light"/>
              <a:cs typeface="Greycliff Light"/>
              <a:sym typeface="Greycliff Light"/>
            </a:endParaRPr>
          </a:p>
          <a:p>
            <a:pPr algn="just">
              <a:lnSpc>
                <a:spcPts val="4199"/>
              </a:lnSpc>
            </a:pP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En enero 2026 se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contó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con un total de 273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visualizaciones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de reels y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publicaciones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F627B1-9151-8239-577D-3836FAE744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620"/>
          <a:stretch>
            <a:fillRect/>
          </a:stretch>
        </p:blipFill>
        <p:spPr>
          <a:xfrm>
            <a:off x="3535043" y="2968757"/>
            <a:ext cx="3486683" cy="72074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E531564-A573-F207-627F-E42DE1407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"/>
          <a:stretch>
            <a:fillRect/>
          </a:stretch>
        </p:blipFill>
        <p:spPr>
          <a:xfrm>
            <a:off x="7226901" y="2964234"/>
            <a:ext cx="3486684" cy="72184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02175" y="3697010"/>
            <a:ext cx="5665640" cy="3427689"/>
            <a:chOff x="0" y="0"/>
            <a:chExt cx="1939098" cy="9901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39098" cy="990145"/>
            </a:xfrm>
            <a:custGeom>
              <a:avLst/>
              <a:gdLst/>
              <a:ahLst/>
              <a:cxnLst/>
              <a:rect l="l" t="t" r="r" b="b"/>
              <a:pathLst>
                <a:path w="1939098" h="990145">
                  <a:moveTo>
                    <a:pt x="1843500" y="0"/>
                  </a:moveTo>
                  <a:lnTo>
                    <a:pt x="95598" y="0"/>
                  </a:lnTo>
                  <a:cubicBezTo>
                    <a:pt x="42801" y="0"/>
                    <a:pt x="0" y="42801"/>
                    <a:pt x="0" y="95598"/>
                  </a:cubicBezTo>
                  <a:lnTo>
                    <a:pt x="0" y="692224"/>
                  </a:lnTo>
                  <a:cubicBezTo>
                    <a:pt x="0" y="745022"/>
                    <a:pt x="42801" y="787822"/>
                    <a:pt x="95598" y="787822"/>
                  </a:cubicBezTo>
                  <a:lnTo>
                    <a:pt x="204343" y="787822"/>
                  </a:lnTo>
                  <a:cubicBezTo>
                    <a:pt x="231994" y="787822"/>
                    <a:pt x="258291" y="799794"/>
                    <a:pt x="276447" y="820649"/>
                  </a:cubicBezTo>
                  <a:lnTo>
                    <a:pt x="395420" y="957310"/>
                  </a:lnTo>
                  <a:cubicBezTo>
                    <a:pt x="413574" y="978169"/>
                    <a:pt x="439871" y="990144"/>
                    <a:pt x="467524" y="990145"/>
                  </a:cubicBezTo>
                  <a:lnTo>
                    <a:pt x="1471574" y="990145"/>
                  </a:lnTo>
                  <a:cubicBezTo>
                    <a:pt x="1499226" y="990145"/>
                    <a:pt x="1525523" y="978172"/>
                    <a:pt x="1543679" y="957316"/>
                  </a:cubicBezTo>
                  <a:lnTo>
                    <a:pt x="1662650" y="820657"/>
                  </a:lnTo>
                  <a:cubicBezTo>
                    <a:pt x="1680806" y="799801"/>
                    <a:pt x="1707103" y="787828"/>
                    <a:pt x="1734754" y="787829"/>
                  </a:cubicBezTo>
                  <a:lnTo>
                    <a:pt x="1843500" y="787829"/>
                  </a:lnTo>
                  <a:cubicBezTo>
                    <a:pt x="1896298" y="787829"/>
                    <a:pt x="1939098" y="745028"/>
                    <a:pt x="1939098" y="692231"/>
                  </a:cubicBezTo>
                  <a:lnTo>
                    <a:pt x="1939098" y="95598"/>
                  </a:lnTo>
                  <a:cubicBezTo>
                    <a:pt x="1939098" y="42801"/>
                    <a:pt x="1896298" y="0"/>
                    <a:pt x="1843500" y="0"/>
                  </a:cubicBezTo>
                  <a:close/>
                </a:path>
              </a:pathLst>
            </a:custGeom>
            <a:solidFill>
              <a:srgbClr val="FF6633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4" name="Freeform 4"/>
          <p:cNvSpPr/>
          <p:nvPr/>
        </p:nvSpPr>
        <p:spPr>
          <a:xfrm>
            <a:off x="509118" y="2194252"/>
            <a:ext cx="9211607" cy="6367543"/>
          </a:xfrm>
          <a:custGeom>
            <a:avLst/>
            <a:gdLst/>
            <a:ahLst/>
            <a:cxnLst/>
            <a:rect l="l" t="t" r="r" b="b"/>
            <a:pathLst>
              <a:path w="9211607" h="6367543">
                <a:moveTo>
                  <a:pt x="0" y="0"/>
                </a:moveTo>
                <a:lnTo>
                  <a:pt x="9211607" y="0"/>
                </a:lnTo>
                <a:lnTo>
                  <a:pt x="9211607" y="6367543"/>
                </a:lnTo>
                <a:lnTo>
                  <a:pt x="0" y="63675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4530158" y="785876"/>
            <a:ext cx="12729142" cy="1796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67"/>
              </a:lnSpc>
            </a:pPr>
            <a:r>
              <a:rPr lang="en-US" sz="7200" b="1" spc="36">
                <a:solidFill>
                  <a:srgbClr val="272525"/>
                </a:solidFill>
                <a:latin typeface="Breul Grotesk Bold"/>
                <a:ea typeface="Breul Grotesk Bold"/>
                <a:cs typeface="Breul Grotesk Bold"/>
                <a:sym typeface="Breul Grotesk Bold"/>
              </a:rPr>
              <a:t>ANÁLISIS DE DESEMPEÑO  X (TWITTER)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77540" y="3639861"/>
            <a:ext cx="2812356" cy="1047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Año 2024: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259 seguidores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76529" y="5221051"/>
            <a:ext cx="2812356" cy="1047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Año 2025: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279 </a:t>
            </a:r>
            <a:r>
              <a:rPr lang="en-US" sz="3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seguidores</a:t>
            </a:r>
            <a:endParaRPr lang="en-US" sz="3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74" y="372369"/>
            <a:ext cx="4389084" cy="1335013"/>
          </a:xfrm>
          <a:custGeom>
            <a:avLst/>
            <a:gdLst/>
            <a:ahLst/>
            <a:cxnLst/>
            <a:rect l="l" t="t" r="r" b="b"/>
            <a:pathLst>
              <a:path w="4389084" h="1335013">
                <a:moveTo>
                  <a:pt x="0" y="0"/>
                </a:moveTo>
                <a:lnTo>
                  <a:pt x="4389084" y="0"/>
                </a:lnTo>
                <a:lnTo>
                  <a:pt x="4389084" y="1335014"/>
                </a:lnTo>
                <a:lnTo>
                  <a:pt x="0" y="133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599341" y="3358577"/>
            <a:ext cx="12580021" cy="5142083"/>
          </a:xfrm>
          <a:custGeom>
            <a:avLst/>
            <a:gdLst/>
            <a:ahLst/>
            <a:cxnLst/>
            <a:rect l="l" t="t" r="r" b="b"/>
            <a:pathLst>
              <a:path w="12580021" h="5142083">
                <a:moveTo>
                  <a:pt x="0" y="0"/>
                </a:moveTo>
                <a:lnTo>
                  <a:pt x="12580021" y="0"/>
                </a:lnTo>
                <a:lnTo>
                  <a:pt x="12580021" y="5142083"/>
                </a:lnTo>
                <a:lnTo>
                  <a:pt x="0" y="5142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4530158" y="357251"/>
            <a:ext cx="12729142" cy="2653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67"/>
              </a:lnSpc>
            </a:pPr>
            <a:r>
              <a:rPr lang="en-US" sz="7200" b="1" spc="36">
                <a:solidFill>
                  <a:srgbClr val="272525"/>
                </a:solidFill>
                <a:latin typeface="Breul Grotesk Bold"/>
                <a:ea typeface="Breul Grotesk Bold"/>
                <a:cs typeface="Breul Grotesk Bold"/>
                <a:sym typeface="Breul Grotesk Bold"/>
              </a:rPr>
              <a:t>PÁGINA WEB  MCP-ES – ANÁLISIS DE DESEMPEÑO</a:t>
            </a:r>
          </a:p>
          <a:p>
            <a:pPr algn="r">
              <a:lnSpc>
                <a:spcPts val="6767"/>
              </a:lnSpc>
            </a:pPr>
            <a:endParaRPr lang="en-US" sz="7200" b="1" spc="36">
              <a:solidFill>
                <a:srgbClr val="272525"/>
              </a:solidFill>
              <a:latin typeface="Breul Grotesk Bold"/>
              <a:ea typeface="Breul Grotesk Bold"/>
              <a:cs typeface="Breul Grotesk Bold"/>
              <a:sym typeface="Breul Grotesk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3179362" y="4154218"/>
            <a:ext cx="4829938" cy="2466253"/>
            <a:chOff x="0" y="0"/>
            <a:chExt cx="1939098" cy="9901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9098" cy="990145"/>
            </a:xfrm>
            <a:custGeom>
              <a:avLst/>
              <a:gdLst/>
              <a:ahLst/>
              <a:cxnLst/>
              <a:rect l="l" t="t" r="r" b="b"/>
              <a:pathLst>
                <a:path w="1939098" h="990145">
                  <a:moveTo>
                    <a:pt x="1843500" y="0"/>
                  </a:moveTo>
                  <a:lnTo>
                    <a:pt x="95598" y="0"/>
                  </a:lnTo>
                  <a:cubicBezTo>
                    <a:pt x="42801" y="0"/>
                    <a:pt x="0" y="42801"/>
                    <a:pt x="0" y="95598"/>
                  </a:cubicBezTo>
                  <a:lnTo>
                    <a:pt x="0" y="692224"/>
                  </a:lnTo>
                  <a:cubicBezTo>
                    <a:pt x="0" y="745022"/>
                    <a:pt x="42801" y="787822"/>
                    <a:pt x="95598" y="787822"/>
                  </a:cubicBezTo>
                  <a:lnTo>
                    <a:pt x="204343" y="787822"/>
                  </a:lnTo>
                  <a:cubicBezTo>
                    <a:pt x="231994" y="787822"/>
                    <a:pt x="258291" y="799794"/>
                    <a:pt x="276447" y="820649"/>
                  </a:cubicBezTo>
                  <a:lnTo>
                    <a:pt x="395420" y="957310"/>
                  </a:lnTo>
                  <a:cubicBezTo>
                    <a:pt x="413574" y="978169"/>
                    <a:pt x="439871" y="990144"/>
                    <a:pt x="467524" y="990145"/>
                  </a:cubicBezTo>
                  <a:lnTo>
                    <a:pt x="1471574" y="990145"/>
                  </a:lnTo>
                  <a:cubicBezTo>
                    <a:pt x="1499226" y="990145"/>
                    <a:pt x="1525523" y="978172"/>
                    <a:pt x="1543679" y="957316"/>
                  </a:cubicBezTo>
                  <a:lnTo>
                    <a:pt x="1662650" y="820657"/>
                  </a:lnTo>
                  <a:cubicBezTo>
                    <a:pt x="1680806" y="799801"/>
                    <a:pt x="1707103" y="787828"/>
                    <a:pt x="1734754" y="787829"/>
                  </a:cubicBezTo>
                  <a:lnTo>
                    <a:pt x="1843500" y="787829"/>
                  </a:lnTo>
                  <a:cubicBezTo>
                    <a:pt x="1896298" y="787829"/>
                    <a:pt x="1939098" y="745028"/>
                    <a:pt x="1939098" y="692231"/>
                  </a:cubicBezTo>
                  <a:lnTo>
                    <a:pt x="1939098" y="95598"/>
                  </a:lnTo>
                  <a:cubicBezTo>
                    <a:pt x="1939098" y="42801"/>
                    <a:pt x="1896298" y="0"/>
                    <a:pt x="1843500" y="0"/>
                  </a:cubicBezTo>
                  <a:close/>
                </a:path>
              </a:pathLst>
            </a:custGeom>
            <a:solidFill>
              <a:srgbClr val="FF6633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852148" y="4423789"/>
            <a:ext cx="3484365" cy="2502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</a:pPr>
            <a:r>
              <a:rPr lang="en-US" sz="23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 visitas diarias</a:t>
            </a:r>
          </a:p>
          <a:p>
            <a:pPr algn="ctr">
              <a:lnSpc>
                <a:spcPts val="3315"/>
              </a:lnSpc>
            </a:pPr>
            <a:r>
              <a:rPr lang="en-US" sz="23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63 alrededor en 8 días</a:t>
            </a:r>
          </a:p>
          <a:p>
            <a:pPr algn="ctr">
              <a:lnSpc>
                <a:spcPts val="3315"/>
              </a:lnSpc>
            </a:pPr>
            <a:endParaRPr lang="en-US" sz="2368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3315"/>
              </a:lnSpc>
            </a:pPr>
            <a:r>
              <a:rPr lang="en-US" sz="23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9,076 </a:t>
            </a:r>
            <a:r>
              <a:rPr lang="en-US" sz="236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Clics (Web)</a:t>
            </a:r>
          </a:p>
          <a:p>
            <a:pPr marL="0" lvl="0" indent="0" algn="ctr">
              <a:lnSpc>
                <a:spcPts val="3315"/>
              </a:lnSpc>
              <a:spcBef>
                <a:spcPct val="0"/>
              </a:spcBef>
            </a:pPr>
            <a:endParaRPr lang="en-US" sz="2368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0" lvl="0" indent="0" algn="ctr">
              <a:lnSpc>
                <a:spcPts val="3315"/>
              </a:lnSpc>
              <a:spcBef>
                <a:spcPct val="0"/>
              </a:spcBef>
            </a:pPr>
            <a:endParaRPr lang="en-US" sz="2368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3458062" y="7267534"/>
            <a:ext cx="4829938" cy="2466253"/>
            <a:chOff x="0" y="0"/>
            <a:chExt cx="1939098" cy="9901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39098" cy="990145"/>
            </a:xfrm>
            <a:custGeom>
              <a:avLst/>
              <a:gdLst/>
              <a:ahLst/>
              <a:cxnLst/>
              <a:rect l="l" t="t" r="r" b="b"/>
              <a:pathLst>
                <a:path w="1939098" h="990145">
                  <a:moveTo>
                    <a:pt x="1843500" y="0"/>
                  </a:moveTo>
                  <a:lnTo>
                    <a:pt x="95598" y="0"/>
                  </a:lnTo>
                  <a:cubicBezTo>
                    <a:pt x="42801" y="0"/>
                    <a:pt x="0" y="42801"/>
                    <a:pt x="0" y="95598"/>
                  </a:cubicBezTo>
                  <a:lnTo>
                    <a:pt x="0" y="692224"/>
                  </a:lnTo>
                  <a:cubicBezTo>
                    <a:pt x="0" y="745022"/>
                    <a:pt x="42801" y="787822"/>
                    <a:pt x="95598" y="787822"/>
                  </a:cubicBezTo>
                  <a:lnTo>
                    <a:pt x="204343" y="787822"/>
                  </a:lnTo>
                  <a:cubicBezTo>
                    <a:pt x="231994" y="787822"/>
                    <a:pt x="258291" y="799794"/>
                    <a:pt x="276447" y="820649"/>
                  </a:cubicBezTo>
                  <a:lnTo>
                    <a:pt x="395420" y="957310"/>
                  </a:lnTo>
                  <a:cubicBezTo>
                    <a:pt x="413574" y="978169"/>
                    <a:pt x="439871" y="990144"/>
                    <a:pt x="467524" y="990145"/>
                  </a:cubicBezTo>
                  <a:lnTo>
                    <a:pt x="1471574" y="990145"/>
                  </a:lnTo>
                  <a:cubicBezTo>
                    <a:pt x="1499226" y="990145"/>
                    <a:pt x="1525523" y="978172"/>
                    <a:pt x="1543679" y="957316"/>
                  </a:cubicBezTo>
                  <a:lnTo>
                    <a:pt x="1662650" y="820657"/>
                  </a:lnTo>
                  <a:cubicBezTo>
                    <a:pt x="1680806" y="799801"/>
                    <a:pt x="1707103" y="787828"/>
                    <a:pt x="1734754" y="787829"/>
                  </a:cubicBezTo>
                  <a:lnTo>
                    <a:pt x="1843500" y="787829"/>
                  </a:lnTo>
                  <a:cubicBezTo>
                    <a:pt x="1896298" y="787829"/>
                    <a:pt x="1939098" y="745028"/>
                    <a:pt x="1939098" y="692231"/>
                  </a:cubicBezTo>
                  <a:lnTo>
                    <a:pt x="1939098" y="95598"/>
                  </a:lnTo>
                  <a:cubicBezTo>
                    <a:pt x="1939098" y="42801"/>
                    <a:pt x="1896298" y="0"/>
                    <a:pt x="1843500" y="0"/>
                  </a:cubicBezTo>
                  <a:close/>
                </a:path>
              </a:pathLst>
            </a:custGeom>
            <a:solidFill>
              <a:srgbClr val="FF6633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852148" y="7210384"/>
            <a:ext cx="3484365" cy="2207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5"/>
              </a:lnSpc>
            </a:pPr>
            <a:r>
              <a:rPr lang="en-US" sz="306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Países:</a:t>
            </a:r>
          </a:p>
          <a:p>
            <a:pPr algn="ctr">
              <a:lnSpc>
                <a:spcPts val="3315"/>
              </a:lnSpc>
            </a:pPr>
            <a:r>
              <a:rPr lang="en-US" sz="23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 Salvador</a:t>
            </a:r>
          </a:p>
          <a:p>
            <a:pPr algn="ctr">
              <a:lnSpc>
                <a:spcPts val="3315"/>
              </a:lnSpc>
            </a:pPr>
            <a:r>
              <a:rPr lang="en-US" sz="23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México</a:t>
            </a:r>
          </a:p>
          <a:p>
            <a:pPr algn="ctr">
              <a:lnSpc>
                <a:spcPts val="3315"/>
              </a:lnSpc>
            </a:pPr>
            <a:r>
              <a:rPr lang="en-US" sz="23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Perú</a:t>
            </a:r>
          </a:p>
          <a:p>
            <a:pPr marL="0" lvl="0" indent="0" algn="ctr">
              <a:lnSpc>
                <a:spcPts val="3315"/>
              </a:lnSpc>
              <a:spcBef>
                <a:spcPct val="0"/>
              </a:spcBef>
            </a:pPr>
            <a:r>
              <a:rPr lang="en-US" sz="236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Estados Unidos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DA2783-6D26-970A-C733-8AFA91C3D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1E83D64-8584-7DD2-9618-DD88C4512A67}"/>
              </a:ext>
            </a:extLst>
          </p:cNvPr>
          <p:cNvSpPr txBox="1"/>
          <p:nvPr/>
        </p:nvSpPr>
        <p:spPr>
          <a:xfrm>
            <a:off x="4530158" y="1220851"/>
            <a:ext cx="12729142" cy="926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67"/>
              </a:lnSpc>
            </a:pPr>
            <a:r>
              <a:rPr lang="en-US" sz="7200" b="1" spc="36" dirty="0" err="1">
                <a:solidFill>
                  <a:srgbClr val="272525"/>
                </a:solidFill>
                <a:latin typeface="Breul Grotesk Bold"/>
                <a:ea typeface="Breul Grotesk Bold"/>
                <a:cs typeface="Breul Grotesk Bold"/>
                <a:sym typeface="Breul Grotesk Bold"/>
              </a:rPr>
              <a:t>Retos</a:t>
            </a:r>
            <a:r>
              <a:rPr lang="en-US" sz="7200" b="1" spc="36" dirty="0">
                <a:solidFill>
                  <a:srgbClr val="272525"/>
                </a:solidFill>
                <a:latin typeface="Breul Grotesk Bold"/>
                <a:ea typeface="Breul Grotesk Bold"/>
                <a:cs typeface="Breul Grotesk Bold"/>
                <a:sym typeface="Breul Grotesk Bold"/>
              </a:rPr>
              <a:t> 2026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08CACA2-3195-AC48-B789-25D6DEDACF03}"/>
              </a:ext>
            </a:extLst>
          </p:cNvPr>
          <p:cNvSpPr/>
          <p:nvPr/>
        </p:nvSpPr>
        <p:spPr>
          <a:xfrm>
            <a:off x="141074" y="372369"/>
            <a:ext cx="4389084" cy="1335013"/>
          </a:xfrm>
          <a:custGeom>
            <a:avLst/>
            <a:gdLst/>
            <a:ahLst/>
            <a:cxnLst/>
            <a:rect l="l" t="t" r="r" b="b"/>
            <a:pathLst>
              <a:path w="4389084" h="1335013">
                <a:moveTo>
                  <a:pt x="0" y="0"/>
                </a:moveTo>
                <a:lnTo>
                  <a:pt x="4389084" y="0"/>
                </a:lnTo>
                <a:lnTo>
                  <a:pt x="4389084" y="1335014"/>
                </a:lnTo>
                <a:lnTo>
                  <a:pt x="0" y="133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EB5345E-AC24-4996-516F-AF4B13781D47}"/>
              </a:ext>
            </a:extLst>
          </p:cNvPr>
          <p:cNvSpPr txBox="1"/>
          <p:nvPr/>
        </p:nvSpPr>
        <p:spPr>
          <a:xfrm>
            <a:off x="672956" y="3144758"/>
            <a:ext cx="16091044" cy="4259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endParaRPr sz="4800" dirty="0"/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Dar el </a:t>
            </a:r>
            <a:r>
              <a:rPr lang="en-US" sz="4800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siguiente</a:t>
            </a:r>
            <a:r>
              <a:rPr lang="en-US" sz="4800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paso de la </a:t>
            </a:r>
            <a:r>
              <a:rPr lang="en-US" sz="4800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estrategia</a:t>
            </a:r>
            <a:r>
              <a:rPr lang="en-US" sz="4800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digital </a:t>
            </a:r>
            <a:r>
              <a:rPr lang="en-US" sz="4800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elaborada</a:t>
            </a:r>
            <a:r>
              <a:rPr lang="en-US" sz="4800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2024 la </a:t>
            </a:r>
            <a:r>
              <a:rPr lang="en-US" sz="4800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creacion</a:t>
            </a:r>
            <a:r>
              <a:rPr lang="en-US" sz="4800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de </a:t>
            </a:r>
            <a:r>
              <a:rPr lang="en-US" sz="4800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contenido</a:t>
            </a:r>
            <a:r>
              <a:rPr lang="en-US" sz="4800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con </a:t>
            </a:r>
            <a:r>
              <a:rPr lang="en-US" sz="4800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proposito</a:t>
            </a:r>
            <a:r>
              <a:rPr lang="en-US" sz="4800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4800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mediante</a:t>
            </a:r>
            <a:r>
              <a:rPr lang="en-US" sz="4800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4800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herramientas</a:t>
            </a:r>
            <a:r>
              <a:rPr lang="en-US" sz="4800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de </a:t>
            </a:r>
            <a:r>
              <a:rPr lang="en-US" sz="4800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planificación</a:t>
            </a:r>
            <a:r>
              <a:rPr lang="en-US" sz="4800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de c</a:t>
            </a:r>
            <a:r>
              <a:rPr lang="es-ES" sz="4800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ontenidos</a:t>
            </a:r>
            <a:r>
              <a:rPr lang="es-ES" sz="4800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y mensajes</a:t>
            </a:r>
            <a:r>
              <a:rPr lang="en-US" sz="4800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. 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272525"/>
              </a:solidFill>
              <a:latin typeface="Greycliff Light"/>
              <a:ea typeface="Greycliff Light"/>
              <a:cs typeface="Greycliff Light"/>
              <a:sym typeface="Greycliff Light"/>
            </a:endParaRP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Motivar</a:t>
            </a:r>
            <a:r>
              <a:rPr lang="en-US" sz="4800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a los </a:t>
            </a:r>
            <a:r>
              <a:rPr lang="en-US" sz="4800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miembros</a:t>
            </a:r>
            <a:r>
              <a:rPr lang="en-US" sz="4800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del MCP-ES a </a:t>
            </a:r>
            <a:r>
              <a:rPr lang="en-US" sz="4800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compartir</a:t>
            </a:r>
            <a:r>
              <a:rPr lang="en-US" sz="4800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las </a:t>
            </a:r>
            <a:r>
              <a:rPr lang="en-US" sz="4800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publicaciones</a:t>
            </a:r>
            <a:r>
              <a:rPr lang="en-US" sz="4800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. </a:t>
            </a:r>
          </a:p>
          <a:p>
            <a:pPr algn="l">
              <a:lnSpc>
                <a:spcPts val="4199"/>
              </a:lnSpc>
            </a:pPr>
            <a:endParaRPr lang="en-US" sz="3499" dirty="0">
              <a:solidFill>
                <a:srgbClr val="272525"/>
              </a:solidFill>
              <a:latin typeface="Greycliff Light"/>
              <a:ea typeface="Greycliff Light"/>
              <a:cs typeface="Greycliff Light"/>
              <a:sym typeface="Greycliff Light"/>
            </a:endParaRPr>
          </a:p>
        </p:txBody>
      </p:sp>
    </p:spTree>
    <p:extLst>
      <p:ext uri="{BB962C8B-B14F-4D97-AF65-F5344CB8AC3E}">
        <p14:creationId xmlns:p14="http://schemas.microsoft.com/office/powerpoint/2010/main" val="82078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47054" y="4777262"/>
            <a:ext cx="6979108" cy="6146983"/>
          </a:xfrm>
          <a:custGeom>
            <a:avLst/>
            <a:gdLst/>
            <a:ahLst/>
            <a:cxnLst/>
            <a:rect l="l" t="t" r="r" b="b"/>
            <a:pathLst>
              <a:path w="6979108" h="6146983">
                <a:moveTo>
                  <a:pt x="0" y="0"/>
                </a:moveTo>
                <a:lnTo>
                  <a:pt x="6979108" y="0"/>
                </a:lnTo>
                <a:lnTo>
                  <a:pt x="6979108" y="6146983"/>
                </a:lnTo>
                <a:lnTo>
                  <a:pt x="0" y="61469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3611055" y="1028700"/>
            <a:ext cx="12627027" cy="3748562"/>
          </a:xfrm>
          <a:custGeom>
            <a:avLst/>
            <a:gdLst/>
            <a:ahLst/>
            <a:cxnLst/>
            <a:rect l="l" t="t" r="r" b="b"/>
            <a:pathLst>
              <a:path w="12627027" h="3748562">
                <a:moveTo>
                  <a:pt x="0" y="0"/>
                </a:moveTo>
                <a:lnTo>
                  <a:pt x="12627027" y="0"/>
                </a:lnTo>
                <a:lnTo>
                  <a:pt x="12627027" y="3748562"/>
                </a:lnTo>
                <a:lnTo>
                  <a:pt x="0" y="37485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93" r="-1630" b="-1993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141074" y="372369"/>
            <a:ext cx="4389084" cy="1335013"/>
          </a:xfrm>
          <a:custGeom>
            <a:avLst/>
            <a:gdLst/>
            <a:ahLst/>
            <a:cxnLst/>
            <a:rect l="l" t="t" r="r" b="b"/>
            <a:pathLst>
              <a:path w="4389084" h="1335013">
                <a:moveTo>
                  <a:pt x="0" y="0"/>
                </a:moveTo>
                <a:lnTo>
                  <a:pt x="4389084" y="0"/>
                </a:lnTo>
                <a:lnTo>
                  <a:pt x="4389084" y="1335014"/>
                </a:lnTo>
                <a:lnTo>
                  <a:pt x="0" y="1335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9994" y="679334"/>
            <a:ext cx="4389084" cy="1335013"/>
          </a:xfrm>
          <a:custGeom>
            <a:avLst/>
            <a:gdLst/>
            <a:ahLst/>
            <a:cxnLst/>
            <a:rect l="l" t="t" r="r" b="b"/>
            <a:pathLst>
              <a:path w="4389084" h="1335013">
                <a:moveTo>
                  <a:pt x="0" y="0"/>
                </a:moveTo>
                <a:lnTo>
                  <a:pt x="4389084" y="0"/>
                </a:lnTo>
                <a:lnTo>
                  <a:pt x="4389084" y="1335013"/>
                </a:lnTo>
                <a:lnTo>
                  <a:pt x="0" y="13350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11607996" y="3049313"/>
            <a:ext cx="5172361" cy="5495204"/>
          </a:xfrm>
          <a:custGeom>
            <a:avLst/>
            <a:gdLst/>
            <a:ahLst/>
            <a:cxnLst/>
            <a:rect l="l" t="t" r="r" b="b"/>
            <a:pathLst>
              <a:path w="5172361" h="5495204">
                <a:moveTo>
                  <a:pt x="0" y="0"/>
                </a:moveTo>
                <a:lnTo>
                  <a:pt x="5172361" y="0"/>
                </a:lnTo>
                <a:lnTo>
                  <a:pt x="5172361" y="5495204"/>
                </a:lnTo>
                <a:lnTo>
                  <a:pt x="0" y="54952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TextBox 4"/>
          <p:cNvSpPr txBox="1"/>
          <p:nvPr/>
        </p:nvSpPr>
        <p:spPr>
          <a:xfrm>
            <a:off x="8748541" y="1641475"/>
            <a:ext cx="8510759" cy="926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67"/>
              </a:lnSpc>
            </a:pPr>
            <a:r>
              <a:rPr lang="en-US" sz="7200" b="1" spc="36">
                <a:solidFill>
                  <a:srgbClr val="272525"/>
                </a:solidFill>
                <a:latin typeface="Breul Grotesk Bold"/>
                <a:ea typeface="Breul Grotesk Bold"/>
                <a:cs typeface="Breul Grotesk Bold"/>
                <a:sym typeface="Breul Grotesk Bold"/>
              </a:rPr>
              <a:t>OBJETIVO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39035" y="3910965"/>
            <a:ext cx="6709506" cy="377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799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Analizar la evolución del desempeño de las redes sociales del MCP-ES durante el período 2024–2025, identificando tendencias y fortalezas en Facebook, Instagram y X, con el fin de robustecer la estrategia digital para el año 2026, alineada al rol institucional del MCP-ES y a las características de cada plataforma.</a:t>
            </a:r>
          </a:p>
          <a:p>
            <a:pPr algn="l">
              <a:lnSpc>
                <a:spcPts val="3359"/>
              </a:lnSpc>
            </a:pPr>
            <a:endParaRPr lang="en-US" sz="2799">
              <a:solidFill>
                <a:srgbClr val="272525"/>
              </a:solidFill>
              <a:latin typeface="Greycliff Light"/>
              <a:ea typeface="Greycliff Light"/>
              <a:cs typeface="Greycliff Light"/>
              <a:sym typeface="Greycliff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94119" y="3707178"/>
            <a:ext cx="1689830" cy="168983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252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6187" y="3707178"/>
            <a:ext cx="1689830" cy="16898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252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58255" y="3707178"/>
            <a:ext cx="1689830" cy="168983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72525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912745" y="4089890"/>
            <a:ext cx="1107304" cy="872092"/>
          </a:xfrm>
          <a:custGeom>
            <a:avLst/>
            <a:gdLst/>
            <a:ahLst/>
            <a:cxnLst/>
            <a:rect l="l" t="t" r="r" b="b"/>
            <a:pathLst>
              <a:path w="1107304" h="872092">
                <a:moveTo>
                  <a:pt x="0" y="0"/>
                </a:moveTo>
                <a:lnTo>
                  <a:pt x="1107303" y="0"/>
                </a:lnTo>
                <a:lnTo>
                  <a:pt x="1107303" y="872092"/>
                </a:lnTo>
                <a:lnTo>
                  <a:pt x="0" y="8720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Freeform 12"/>
          <p:cNvSpPr/>
          <p:nvPr/>
        </p:nvSpPr>
        <p:spPr>
          <a:xfrm>
            <a:off x="1500242" y="4008233"/>
            <a:ext cx="1087720" cy="1087720"/>
          </a:xfrm>
          <a:custGeom>
            <a:avLst/>
            <a:gdLst/>
            <a:ahLst/>
            <a:cxnLst/>
            <a:rect l="l" t="t" r="r" b="b"/>
            <a:pathLst>
              <a:path w="1087720" h="1087720">
                <a:moveTo>
                  <a:pt x="0" y="0"/>
                </a:moveTo>
                <a:lnTo>
                  <a:pt x="1087720" y="0"/>
                </a:lnTo>
                <a:lnTo>
                  <a:pt x="1087720" y="1087720"/>
                </a:lnTo>
                <a:lnTo>
                  <a:pt x="0" y="1087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3" name="Freeform 13"/>
          <p:cNvSpPr/>
          <p:nvPr/>
        </p:nvSpPr>
        <p:spPr>
          <a:xfrm>
            <a:off x="6340683" y="3948020"/>
            <a:ext cx="1124974" cy="1147933"/>
          </a:xfrm>
          <a:custGeom>
            <a:avLst/>
            <a:gdLst/>
            <a:ahLst/>
            <a:cxnLst/>
            <a:rect l="l" t="t" r="r" b="b"/>
            <a:pathLst>
              <a:path w="1124974" h="1147933">
                <a:moveTo>
                  <a:pt x="0" y="0"/>
                </a:moveTo>
                <a:lnTo>
                  <a:pt x="1124974" y="0"/>
                </a:lnTo>
                <a:lnTo>
                  <a:pt x="1124974" y="1147933"/>
                </a:lnTo>
                <a:lnTo>
                  <a:pt x="0" y="1147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4" name="Freeform 14"/>
          <p:cNvSpPr/>
          <p:nvPr/>
        </p:nvSpPr>
        <p:spPr>
          <a:xfrm>
            <a:off x="3626187" y="6251100"/>
            <a:ext cx="1837446" cy="1837446"/>
          </a:xfrm>
          <a:custGeom>
            <a:avLst/>
            <a:gdLst/>
            <a:ahLst/>
            <a:cxnLst/>
            <a:rect l="l" t="t" r="r" b="b"/>
            <a:pathLst>
              <a:path w="1837446" h="1837446">
                <a:moveTo>
                  <a:pt x="0" y="0"/>
                </a:moveTo>
                <a:lnTo>
                  <a:pt x="1837446" y="0"/>
                </a:lnTo>
                <a:lnTo>
                  <a:pt x="1837446" y="1837446"/>
                </a:lnTo>
                <a:lnTo>
                  <a:pt x="0" y="18374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5" name="Freeform 15"/>
          <p:cNvSpPr/>
          <p:nvPr/>
        </p:nvSpPr>
        <p:spPr>
          <a:xfrm>
            <a:off x="8919045" y="5397008"/>
            <a:ext cx="1651413" cy="1672317"/>
          </a:xfrm>
          <a:custGeom>
            <a:avLst/>
            <a:gdLst/>
            <a:ahLst/>
            <a:cxnLst/>
            <a:rect l="l" t="t" r="r" b="b"/>
            <a:pathLst>
              <a:path w="1651413" h="1672317">
                <a:moveTo>
                  <a:pt x="0" y="0"/>
                </a:moveTo>
                <a:lnTo>
                  <a:pt x="1651412" y="0"/>
                </a:lnTo>
                <a:lnTo>
                  <a:pt x="1651412" y="1672316"/>
                </a:lnTo>
                <a:lnTo>
                  <a:pt x="0" y="16723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6" name="TextBox 16"/>
          <p:cNvSpPr txBox="1"/>
          <p:nvPr/>
        </p:nvSpPr>
        <p:spPr>
          <a:xfrm>
            <a:off x="8748541" y="779780"/>
            <a:ext cx="8510759" cy="1796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67"/>
              </a:lnSpc>
            </a:pPr>
            <a:r>
              <a:rPr lang="en-US" sz="7200" b="1" spc="36">
                <a:solidFill>
                  <a:srgbClr val="272525"/>
                </a:solidFill>
                <a:latin typeface="Breul Grotesk Bold"/>
                <a:ea typeface="Breul Grotesk Bold"/>
                <a:cs typeface="Breul Grotesk Bold"/>
                <a:sym typeface="Breul Grotesk Bold"/>
              </a:rPr>
              <a:t>METODOLOGÍA DEL ÁNALISIS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21069" y="3253504"/>
            <a:ext cx="6709506" cy="5959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l">
              <a:lnSpc>
                <a:spcPts val="35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Análisis</a:t>
            </a:r>
            <a:r>
              <a:rPr lang="en-US" sz="29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basad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o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en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métricas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disponibles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por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plataforma</a:t>
            </a:r>
            <a:endParaRPr lang="en-US" sz="2999" u="none" strike="noStrike" dirty="0">
              <a:solidFill>
                <a:srgbClr val="272525"/>
              </a:solidFill>
              <a:latin typeface="Greycliff Light"/>
              <a:ea typeface="Greycliff Light"/>
              <a:cs typeface="Greycliff Light"/>
              <a:sym typeface="Greycliff Light"/>
            </a:endParaRPr>
          </a:p>
          <a:p>
            <a:pPr marL="457200" lvl="0" indent="-457200" algn="l">
              <a:lnSpc>
                <a:spcPts val="35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Uso de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datos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anuales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cuando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fue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posible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y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periodos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parciales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cuando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la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plataforma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lo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limitó</a:t>
            </a:r>
            <a:endParaRPr lang="en-US" sz="2999" u="none" strike="noStrike" dirty="0">
              <a:solidFill>
                <a:srgbClr val="272525"/>
              </a:solidFill>
              <a:latin typeface="Greycliff Light"/>
              <a:ea typeface="Greycliff Light"/>
              <a:cs typeface="Greycliff Light"/>
              <a:sym typeface="Greycliff Light"/>
            </a:endParaRPr>
          </a:p>
          <a:p>
            <a:pPr marL="457200" lvl="0" indent="-457200" algn="l">
              <a:lnSpc>
                <a:spcPts val="35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Complemento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cuantitativo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y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cualitativo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para X (Twitter)</a:t>
            </a:r>
          </a:p>
          <a:p>
            <a:pPr marL="457200" lvl="0" indent="-457200" algn="l">
              <a:lnSpc>
                <a:spcPts val="35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Comparaciones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realizadas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solo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cuando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los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datos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son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metodológicamente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equivalentes</a:t>
            </a:r>
            <a:endParaRPr lang="en-US" sz="2999" dirty="0">
              <a:solidFill>
                <a:srgbClr val="272525"/>
              </a:solidFill>
              <a:latin typeface="Greycliff Light"/>
              <a:ea typeface="Greycliff Light"/>
              <a:cs typeface="Greycliff Light"/>
              <a:sym typeface="Greycliff Light"/>
            </a:endParaRPr>
          </a:p>
          <a:p>
            <a:pPr marL="457200" lvl="0" indent="-457200" algn="l">
              <a:lnSpc>
                <a:spcPts val="359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Revisión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de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interacciones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en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publicaciones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2999" u="none" strike="noStrike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escogidas</a:t>
            </a:r>
            <a:r>
              <a:rPr lang="en-US" sz="2999" u="none" strike="noStrike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al azar. </a:t>
            </a:r>
          </a:p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endParaRPr lang="en-US" sz="2999" u="none" strike="noStrike" dirty="0">
              <a:solidFill>
                <a:srgbClr val="272525"/>
              </a:solidFill>
              <a:latin typeface="Greycliff Light"/>
              <a:ea typeface="Greycliff Light"/>
              <a:cs typeface="Greycliff Light"/>
              <a:sym typeface="Greycliff Light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819994" y="679334"/>
            <a:ext cx="4389084" cy="1335013"/>
          </a:xfrm>
          <a:custGeom>
            <a:avLst/>
            <a:gdLst/>
            <a:ahLst/>
            <a:cxnLst/>
            <a:rect l="l" t="t" r="r" b="b"/>
            <a:pathLst>
              <a:path w="4389084" h="1335013">
                <a:moveTo>
                  <a:pt x="0" y="0"/>
                </a:moveTo>
                <a:lnTo>
                  <a:pt x="4389084" y="0"/>
                </a:lnTo>
                <a:lnTo>
                  <a:pt x="4389084" y="1335013"/>
                </a:lnTo>
                <a:lnTo>
                  <a:pt x="0" y="133501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30158" y="1220851"/>
            <a:ext cx="12729142" cy="926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67"/>
              </a:lnSpc>
            </a:pPr>
            <a:r>
              <a:rPr lang="en-US" sz="7200" b="1" spc="36">
                <a:solidFill>
                  <a:srgbClr val="272525"/>
                </a:solidFill>
                <a:latin typeface="Breul Grotesk Bold"/>
                <a:ea typeface="Breul Grotesk Bold"/>
                <a:cs typeface="Breul Grotesk Bold"/>
                <a:sym typeface="Breul Grotesk Bold"/>
              </a:rPr>
              <a:t>FACEBOOK MCP-ES </a:t>
            </a:r>
          </a:p>
        </p:txBody>
      </p:sp>
      <p:sp>
        <p:nvSpPr>
          <p:cNvPr id="3" name="Freeform 3"/>
          <p:cNvSpPr/>
          <p:nvPr/>
        </p:nvSpPr>
        <p:spPr>
          <a:xfrm>
            <a:off x="518176" y="361193"/>
            <a:ext cx="4389084" cy="1335013"/>
          </a:xfrm>
          <a:custGeom>
            <a:avLst/>
            <a:gdLst/>
            <a:ahLst/>
            <a:cxnLst/>
            <a:rect l="l" t="t" r="r" b="b"/>
            <a:pathLst>
              <a:path w="4389084" h="1335013">
                <a:moveTo>
                  <a:pt x="0" y="0"/>
                </a:moveTo>
                <a:lnTo>
                  <a:pt x="4389084" y="0"/>
                </a:lnTo>
                <a:lnTo>
                  <a:pt x="4389084" y="1335014"/>
                </a:lnTo>
                <a:lnTo>
                  <a:pt x="0" y="133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43820" y="2983279"/>
            <a:ext cx="9326880" cy="4892919"/>
            <a:chOff x="0" y="0"/>
            <a:chExt cx="16440150" cy="8624570"/>
          </a:xfrm>
        </p:grpSpPr>
        <p:sp>
          <p:nvSpPr>
            <p:cNvPr id="5" name="Freeform 5"/>
            <p:cNvSpPr/>
            <p:nvPr/>
          </p:nvSpPr>
          <p:spPr>
            <a:xfrm>
              <a:off x="266700" y="459740"/>
              <a:ext cx="15908021" cy="7754620"/>
            </a:xfrm>
            <a:custGeom>
              <a:avLst/>
              <a:gdLst/>
              <a:ahLst/>
              <a:cxnLst/>
              <a:rect l="l" t="t" r="r" b="b"/>
              <a:pathLst>
                <a:path w="15908021" h="7754620">
                  <a:moveTo>
                    <a:pt x="15115539" y="7754620"/>
                  </a:moveTo>
                  <a:lnTo>
                    <a:pt x="791210" y="7754620"/>
                  </a:lnTo>
                  <a:cubicBezTo>
                    <a:pt x="354330" y="7754620"/>
                    <a:pt x="0" y="7400290"/>
                    <a:pt x="0" y="6963410"/>
                  </a:cubicBezTo>
                  <a:lnTo>
                    <a:pt x="0" y="791210"/>
                  </a:lnTo>
                  <a:cubicBezTo>
                    <a:pt x="0" y="354330"/>
                    <a:pt x="354330" y="0"/>
                    <a:pt x="791210" y="0"/>
                  </a:cubicBezTo>
                  <a:lnTo>
                    <a:pt x="15116811" y="0"/>
                  </a:lnTo>
                  <a:cubicBezTo>
                    <a:pt x="15553691" y="0"/>
                    <a:pt x="15908021" y="354330"/>
                    <a:pt x="15908021" y="791210"/>
                  </a:cubicBezTo>
                  <a:lnTo>
                    <a:pt x="15908021" y="6962140"/>
                  </a:lnTo>
                  <a:cubicBezTo>
                    <a:pt x="15908020" y="7400290"/>
                    <a:pt x="15553689" y="7754620"/>
                    <a:pt x="15115539" y="7754620"/>
                  </a:cubicBezTo>
                  <a:close/>
                </a:path>
              </a:pathLst>
            </a:custGeom>
            <a:blipFill>
              <a:blip r:embed="rId3"/>
              <a:stretch>
                <a:fillRect l="-13232" r="-13232"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6446500" cy="8636000"/>
            </a:xfrm>
            <a:custGeom>
              <a:avLst/>
              <a:gdLst/>
              <a:ahLst/>
              <a:cxnLst/>
              <a:rect l="l" t="t" r="r" b="b"/>
              <a:pathLst>
                <a:path w="16446500" h="8636000">
                  <a:moveTo>
                    <a:pt x="0" y="0"/>
                  </a:moveTo>
                  <a:lnTo>
                    <a:pt x="16446500" y="0"/>
                  </a:lnTo>
                  <a:lnTo>
                    <a:pt x="16446500" y="8636000"/>
                  </a:lnTo>
                  <a:lnTo>
                    <a:pt x="0" y="86360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996826" y="3543452"/>
            <a:ext cx="8899769" cy="4544382"/>
            <a:chOff x="0" y="0"/>
            <a:chExt cx="1939098" cy="9901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39098" cy="990145"/>
            </a:xfrm>
            <a:custGeom>
              <a:avLst/>
              <a:gdLst/>
              <a:ahLst/>
              <a:cxnLst/>
              <a:rect l="l" t="t" r="r" b="b"/>
              <a:pathLst>
                <a:path w="1939098" h="990145">
                  <a:moveTo>
                    <a:pt x="1843500" y="0"/>
                  </a:moveTo>
                  <a:lnTo>
                    <a:pt x="95598" y="0"/>
                  </a:lnTo>
                  <a:cubicBezTo>
                    <a:pt x="42801" y="0"/>
                    <a:pt x="0" y="42801"/>
                    <a:pt x="0" y="95598"/>
                  </a:cubicBezTo>
                  <a:lnTo>
                    <a:pt x="0" y="692224"/>
                  </a:lnTo>
                  <a:cubicBezTo>
                    <a:pt x="0" y="745022"/>
                    <a:pt x="42801" y="787822"/>
                    <a:pt x="95598" y="787822"/>
                  </a:cubicBezTo>
                  <a:lnTo>
                    <a:pt x="204343" y="787822"/>
                  </a:lnTo>
                  <a:cubicBezTo>
                    <a:pt x="231994" y="787822"/>
                    <a:pt x="258291" y="799794"/>
                    <a:pt x="276447" y="820649"/>
                  </a:cubicBezTo>
                  <a:lnTo>
                    <a:pt x="395420" y="957310"/>
                  </a:lnTo>
                  <a:cubicBezTo>
                    <a:pt x="413574" y="978169"/>
                    <a:pt x="439871" y="990144"/>
                    <a:pt x="467524" y="990145"/>
                  </a:cubicBezTo>
                  <a:lnTo>
                    <a:pt x="1471574" y="990145"/>
                  </a:lnTo>
                  <a:cubicBezTo>
                    <a:pt x="1499226" y="990145"/>
                    <a:pt x="1525523" y="978172"/>
                    <a:pt x="1543679" y="957316"/>
                  </a:cubicBezTo>
                  <a:lnTo>
                    <a:pt x="1662650" y="820657"/>
                  </a:lnTo>
                  <a:cubicBezTo>
                    <a:pt x="1680806" y="799801"/>
                    <a:pt x="1707103" y="787828"/>
                    <a:pt x="1734754" y="787829"/>
                  </a:cubicBezTo>
                  <a:lnTo>
                    <a:pt x="1843500" y="787829"/>
                  </a:lnTo>
                  <a:cubicBezTo>
                    <a:pt x="1896298" y="787829"/>
                    <a:pt x="1939098" y="745028"/>
                    <a:pt x="1939098" y="692231"/>
                  </a:cubicBezTo>
                  <a:lnTo>
                    <a:pt x="1939098" y="95598"/>
                  </a:lnTo>
                  <a:cubicBezTo>
                    <a:pt x="1939098" y="42801"/>
                    <a:pt x="1896298" y="0"/>
                    <a:pt x="1843500" y="0"/>
                  </a:cubicBezTo>
                  <a:close/>
                </a:path>
              </a:pathLst>
            </a:custGeom>
            <a:solidFill>
              <a:srgbClr val="FF6633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996826" y="3856356"/>
            <a:ext cx="3736777" cy="1287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Año 2024:</a:t>
            </a:r>
          </a:p>
          <a:p>
            <a:pPr marL="0" lvl="0" indent="0" algn="ctr">
              <a:lnSpc>
                <a:spcPts val="5180"/>
              </a:lnSpc>
              <a:spcBef>
                <a:spcPct val="0"/>
              </a:spcBef>
            </a:pPr>
            <a:r>
              <a:rPr lang="en-US" sz="37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1300 </a:t>
            </a:r>
            <a:r>
              <a:rPr lang="en-US" sz="37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seguidores</a:t>
            </a:r>
            <a:endParaRPr lang="en-US" sz="37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162227" y="3856356"/>
            <a:ext cx="3736777" cy="1287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Año 2025:</a:t>
            </a:r>
          </a:p>
          <a:p>
            <a:pPr marL="0" lvl="0" indent="0" algn="ctr">
              <a:lnSpc>
                <a:spcPts val="5180"/>
              </a:lnSpc>
              <a:spcBef>
                <a:spcPct val="0"/>
              </a:spcBef>
            </a:pPr>
            <a:r>
              <a:rPr lang="en-US" sz="3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1436 seguidores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96826" y="5076825"/>
            <a:ext cx="3815592" cy="194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endParaRPr/>
          </a:p>
          <a:p>
            <a:pPr algn="ctr">
              <a:lnSpc>
                <a:spcPts val="5180"/>
              </a:lnSpc>
            </a:pPr>
            <a:r>
              <a:rPr lang="en-US" sz="3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65,580</a:t>
            </a:r>
          </a:p>
          <a:p>
            <a:pPr marL="0" lvl="0" indent="0"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visualizaciones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122820" y="5076825"/>
            <a:ext cx="3815592" cy="1944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endParaRPr/>
          </a:p>
          <a:p>
            <a:pPr algn="ctr">
              <a:lnSpc>
                <a:spcPts val="5180"/>
              </a:lnSpc>
            </a:pPr>
            <a:r>
              <a:rPr lang="en-US" sz="37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85,690</a:t>
            </a:r>
          </a:p>
          <a:p>
            <a:pPr marL="0" lvl="0" indent="0"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visualizaciones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607570"/>
              </p:ext>
            </p:extLst>
          </p:nvPr>
        </p:nvGraphicFramePr>
        <p:xfrm>
          <a:off x="1282584" y="1640500"/>
          <a:ext cx="15467550" cy="8624055"/>
        </p:xfrm>
        <a:graphic>
          <a:graphicData uri="http://schemas.openxmlformats.org/drawingml/2006/table">
            <a:tbl>
              <a:tblPr/>
              <a:tblGrid>
                <a:gridCol w="773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9722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4400" dirty="0">
                          <a:solidFill>
                            <a:srgbClr val="FFFFFF"/>
                          </a:solidFill>
                          <a:latin typeface="Breul Grotesk"/>
                          <a:ea typeface="Breul Grotesk"/>
                          <a:cs typeface="Breul Grotesk"/>
                          <a:sym typeface="Breul Grotesk"/>
                        </a:rPr>
                        <a:t>Publicaciones con </a:t>
                      </a:r>
                      <a:r>
                        <a:rPr lang="en-US" sz="4400" dirty="0" err="1">
                          <a:solidFill>
                            <a:srgbClr val="FFFFFF"/>
                          </a:solidFill>
                          <a:latin typeface="Breul Grotesk"/>
                          <a:ea typeface="Breul Grotesk"/>
                          <a:cs typeface="Breul Grotesk"/>
                          <a:sym typeface="Breul Grotesk"/>
                        </a:rPr>
                        <a:t>varias</a:t>
                      </a:r>
                      <a:r>
                        <a:rPr lang="en-US" sz="4400" dirty="0">
                          <a:solidFill>
                            <a:srgbClr val="FFFFFF"/>
                          </a:solidFill>
                          <a:latin typeface="Breul Grotesk"/>
                          <a:ea typeface="Breul Grotesk"/>
                          <a:cs typeface="Breul Grotesk"/>
                          <a:sym typeface="Breul Grotesk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FFFFFF"/>
                          </a:solidFill>
                          <a:latin typeface="Breul Grotesk"/>
                          <a:ea typeface="Breul Grotesk"/>
                          <a:cs typeface="Breul Grotesk"/>
                          <a:sym typeface="Breul Grotesk"/>
                        </a:rPr>
                        <a:t>fotos</a:t>
                      </a:r>
                      <a:endParaRPr lang="en-US" sz="44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2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4400">
                          <a:solidFill>
                            <a:srgbClr val="272525"/>
                          </a:solidFill>
                          <a:latin typeface="Greycliff"/>
                          <a:ea typeface="Greycliff"/>
                          <a:cs typeface="Greycliff"/>
                          <a:sym typeface="Greycliff"/>
                        </a:rPr>
                        <a:t>68.6%</a:t>
                      </a:r>
                      <a:endParaRPr lang="en-US" sz="44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722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4400" dirty="0">
                          <a:solidFill>
                            <a:srgbClr val="FFFFFF"/>
                          </a:solidFill>
                          <a:latin typeface="Breul Grotesk"/>
                          <a:ea typeface="Breul Grotesk"/>
                          <a:cs typeface="Breul Grotesk"/>
                          <a:sym typeface="Breul Grotesk"/>
                        </a:rPr>
                        <a:t>Fotos </a:t>
                      </a:r>
                      <a:r>
                        <a:rPr lang="en-US" sz="4400" dirty="0" err="1">
                          <a:solidFill>
                            <a:srgbClr val="FFFFFF"/>
                          </a:solidFill>
                          <a:latin typeface="Breul Grotesk"/>
                          <a:ea typeface="Breul Grotesk"/>
                          <a:cs typeface="Breul Grotesk"/>
                          <a:sym typeface="Breul Grotesk"/>
                        </a:rPr>
                        <a:t>individuales</a:t>
                      </a:r>
                      <a:endParaRPr lang="en-US" sz="44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2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4400">
                          <a:solidFill>
                            <a:srgbClr val="272525"/>
                          </a:solidFill>
                          <a:latin typeface="Greycliff"/>
                          <a:ea typeface="Greycliff"/>
                          <a:cs typeface="Greycliff"/>
                          <a:sym typeface="Greycliff"/>
                        </a:rPr>
                        <a:t>28.5%</a:t>
                      </a:r>
                      <a:endParaRPr lang="en-US" sz="44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722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4400">
                          <a:solidFill>
                            <a:srgbClr val="FFFFFF"/>
                          </a:solidFill>
                          <a:latin typeface="Breul Grotesk"/>
                          <a:ea typeface="Breul Grotesk"/>
                          <a:cs typeface="Breul Grotesk"/>
                          <a:sym typeface="Breul Grotesk"/>
                        </a:rPr>
                        <a:t>Enlaces</a:t>
                      </a:r>
                      <a:endParaRPr lang="en-US" sz="44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2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4400" dirty="0">
                          <a:solidFill>
                            <a:srgbClr val="272525"/>
                          </a:solidFill>
                          <a:latin typeface="Greycliff"/>
                          <a:ea typeface="Greycliff"/>
                          <a:cs typeface="Greycliff"/>
                          <a:sym typeface="Greycliff"/>
                        </a:rPr>
                        <a:t>1.5%</a:t>
                      </a:r>
                      <a:endParaRPr lang="en-US" sz="44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9567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4400" dirty="0" err="1">
                          <a:solidFill>
                            <a:srgbClr val="FFFFFF"/>
                          </a:solidFill>
                          <a:latin typeface="Breul Grotesk"/>
                          <a:ea typeface="Breul Grotesk"/>
                          <a:cs typeface="Breul Grotesk"/>
                          <a:sym typeface="Breul Grotesk"/>
                        </a:rPr>
                        <a:t>Texto</a:t>
                      </a:r>
                      <a:endParaRPr lang="en-US" sz="4400" dirty="0"/>
                    </a:p>
                    <a:p>
                      <a:pPr algn="ctr">
                        <a:lnSpc>
                          <a:spcPts val="4899"/>
                        </a:lnSpc>
                      </a:pPr>
                      <a:endParaRPr lang="en-US" sz="44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2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4400" dirty="0">
                          <a:solidFill>
                            <a:srgbClr val="272525"/>
                          </a:solidFill>
                          <a:latin typeface="Greycliff"/>
                          <a:ea typeface="Greycliff"/>
                          <a:cs typeface="Greycliff"/>
                          <a:sym typeface="Greycliff"/>
                        </a:rPr>
                        <a:t>0.9%</a:t>
                      </a:r>
                      <a:endParaRPr lang="en-US" sz="44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9722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4400" dirty="0" err="1">
                          <a:solidFill>
                            <a:srgbClr val="FFFFFF"/>
                          </a:solidFill>
                          <a:latin typeface="Breul Grotesk"/>
                          <a:ea typeface="Breul Grotesk"/>
                          <a:cs typeface="Breul Grotesk"/>
                          <a:sym typeface="Breul Grotesk"/>
                        </a:rPr>
                        <a:t>Otros</a:t>
                      </a:r>
                      <a:r>
                        <a:rPr lang="en-US" sz="4400" dirty="0">
                          <a:solidFill>
                            <a:srgbClr val="FFFFFF"/>
                          </a:solidFill>
                          <a:latin typeface="Breul Grotesk"/>
                          <a:ea typeface="Breul Grotesk"/>
                          <a:cs typeface="Breul Grotesk"/>
                          <a:sym typeface="Breul Grotesk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FFFFFF"/>
                          </a:solidFill>
                          <a:latin typeface="Breul Grotesk"/>
                          <a:ea typeface="Breul Grotesk"/>
                          <a:cs typeface="Breul Grotesk"/>
                          <a:sym typeface="Breul Grotesk"/>
                        </a:rPr>
                        <a:t>formatos</a:t>
                      </a:r>
                      <a:endParaRPr lang="en-US" sz="44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2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4400" dirty="0">
                          <a:solidFill>
                            <a:srgbClr val="272525"/>
                          </a:solidFill>
                          <a:latin typeface="Greycliff"/>
                          <a:ea typeface="Greycliff"/>
                          <a:cs typeface="Greycliff"/>
                          <a:sym typeface="Greycliff"/>
                        </a:rPr>
                        <a:t>0.4%</a:t>
                      </a:r>
                      <a:endParaRPr lang="en-US" sz="44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59722">
                <a:tc>
                  <a:txBody>
                    <a:bodyPr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4400" dirty="0">
                          <a:solidFill>
                            <a:srgbClr val="FFFFFF"/>
                          </a:solidFill>
                          <a:latin typeface="Breul Grotesk"/>
                          <a:ea typeface="Breul Grotesk"/>
                          <a:cs typeface="Breul Grotesk"/>
                          <a:sym typeface="Breul Grotesk"/>
                        </a:rPr>
                        <a:t>Reels</a:t>
                      </a:r>
                      <a:endParaRPr lang="en-US" sz="44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2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4400" dirty="0">
                          <a:solidFill>
                            <a:srgbClr val="272525"/>
                          </a:solidFill>
                          <a:latin typeface="Greycliff"/>
                          <a:ea typeface="Greycliff"/>
                          <a:cs typeface="Greycliff"/>
                          <a:sym typeface="Greycliff"/>
                        </a:rPr>
                        <a:t> 0.1%</a:t>
                      </a:r>
                      <a:endParaRPr lang="en-US" sz="44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2232602" y="708850"/>
            <a:ext cx="13822797" cy="7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28"/>
              </a:lnSpc>
            </a:pPr>
            <a:r>
              <a:rPr lang="en-US" sz="6200" b="1" spc="31">
                <a:solidFill>
                  <a:srgbClr val="272525"/>
                </a:solidFill>
                <a:latin typeface="Breul Grotesk Bold"/>
                <a:ea typeface="Breul Grotesk Bold"/>
                <a:cs typeface="Breul Grotesk Bold"/>
                <a:sym typeface="Breul Grotesk Bold"/>
              </a:rPr>
              <a:t>FORMATOS CON MEJOR DESEMPEÑO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30158" y="785876"/>
            <a:ext cx="12729142" cy="1796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67"/>
              </a:lnSpc>
            </a:pPr>
            <a:r>
              <a:rPr lang="en-US" sz="7200" b="1" spc="36">
                <a:solidFill>
                  <a:srgbClr val="272525"/>
                </a:solidFill>
                <a:latin typeface="Breul Grotesk Bold"/>
                <a:ea typeface="Breul Grotesk Bold"/>
                <a:cs typeface="Breul Grotesk Bold"/>
                <a:sym typeface="Breul Grotesk Bold"/>
              </a:rPr>
              <a:t>INTERACCIÓN CON EL CONTENIDO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028626" y="3833812"/>
            <a:ext cx="8230674" cy="2619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Durante el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período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analizado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, la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página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registró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un total de 9,699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interacciones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en el 2025, lo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que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representa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una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disminución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del 3.2 % en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comparación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con el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período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2024</a:t>
            </a:r>
          </a:p>
        </p:txBody>
      </p:sp>
      <p:sp>
        <p:nvSpPr>
          <p:cNvPr id="4" name="Freeform 4"/>
          <p:cNvSpPr/>
          <p:nvPr/>
        </p:nvSpPr>
        <p:spPr>
          <a:xfrm>
            <a:off x="518176" y="361193"/>
            <a:ext cx="4389084" cy="1335013"/>
          </a:xfrm>
          <a:custGeom>
            <a:avLst/>
            <a:gdLst/>
            <a:ahLst/>
            <a:cxnLst/>
            <a:rect l="l" t="t" r="r" b="b"/>
            <a:pathLst>
              <a:path w="4389084" h="1335013">
                <a:moveTo>
                  <a:pt x="0" y="0"/>
                </a:moveTo>
                <a:lnTo>
                  <a:pt x="4389084" y="0"/>
                </a:lnTo>
                <a:lnTo>
                  <a:pt x="4389084" y="1335014"/>
                </a:lnTo>
                <a:lnTo>
                  <a:pt x="0" y="133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356" y="2027649"/>
            <a:ext cx="9581028" cy="80290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30158" y="1220851"/>
            <a:ext cx="12729142" cy="926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67"/>
              </a:lnSpc>
            </a:pPr>
            <a:r>
              <a:rPr lang="en-US" sz="7200" b="1" spc="36">
                <a:solidFill>
                  <a:srgbClr val="272525"/>
                </a:solidFill>
                <a:latin typeface="Breul Grotesk Bold"/>
                <a:ea typeface="Breul Grotesk Bold"/>
                <a:cs typeface="Breul Grotesk Bold"/>
                <a:sym typeface="Breul Grotesk Bold"/>
              </a:rPr>
              <a:t>DESGLOSE DE INTERACCIONES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59157" y="3144758"/>
            <a:ext cx="6417826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endParaRPr/>
          </a:p>
          <a:p>
            <a:pPr algn="ctr">
              <a:lnSpc>
                <a:spcPts val="4199"/>
              </a:lnSpc>
            </a:pPr>
            <a:r>
              <a:rPr lang="en-US" sz="3499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2025</a:t>
            </a:r>
          </a:p>
          <a:p>
            <a:pPr marL="755646" lvl="1" indent="-377823" algn="l">
              <a:lnSpc>
                <a:spcPts val="4199"/>
              </a:lnSpc>
              <a:buFont typeface="Arial"/>
              <a:buChar char="•"/>
            </a:pPr>
            <a:r>
              <a:rPr lang="en-US" sz="3499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Reacciones: 2,154</a:t>
            </a:r>
          </a:p>
          <a:p>
            <a:pPr marL="755646" lvl="1" indent="-377823" algn="l">
              <a:lnSpc>
                <a:spcPts val="4199"/>
              </a:lnSpc>
              <a:buFont typeface="Arial"/>
              <a:buChar char="•"/>
            </a:pPr>
            <a:r>
              <a:rPr lang="en-US" sz="3499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Comentarios: 96</a:t>
            </a:r>
          </a:p>
          <a:p>
            <a:pPr marL="755646" lvl="1" indent="-377823" algn="l">
              <a:lnSpc>
                <a:spcPts val="4199"/>
              </a:lnSpc>
              <a:buFont typeface="Arial"/>
              <a:buChar char="•"/>
            </a:pPr>
            <a:r>
              <a:rPr lang="en-US" sz="3499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Contenido compartido: 163</a:t>
            </a:r>
          </a:p>
          <a:p>
            <a:pPr algn="l">
              <a:lnSpc>
                <a:spcPts val="4199"/>
              </a:lnSpc>
            </a:pPr>
            <a:endParaRPr lang="en-US" sz="3499">
              <a:solidFill>
                <a:srgbClr val="272525"/>
              </a:solidFill>
              <a:latin typeface="Greycliff Light"/>
              <a:ea typeface="Greycliff Light"/>
              <a:cs typeface="Greycliff Light"/>
              <a:sym typeface="Greycliff Light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41074" y="372369"/>
            <a:ext cx="4389084" cy="1335013"/>
          </a:xfrm>
          <a:custGeom>
            <a:avLst/>
            <a:gdLst/>
            <a:ahLst/>
            <a:cxnLst/>
            <a:rect l="l" t="t" r="r" b="b"/>
            <a:pathLst>
              <a:path w="4389084" h="1335013">
                <a:moveTo>
                  <a:pt x="0" y="0"/>
                </a:moveTo>
                <a:lnTo>
                  <a:pt x="4389084" y="0"/>
                </a:lnTo>
                <a:lnTo>
                  <a:pt x="4389084" y="1335014"/>
                </a:lnTo>
                <a:lnTo>
                  <a:pt x="0" y="133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672956" y="3144758"/>
            <a:ext cx="6417826" cy="3143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endParaRPr dirty="0"/>
          </a:p>
          <a:p>
            <a:pPr algn="ctr">
              <a:lnSpc>
                <a:spcPts val="4199"/>
              </a:lnSpc>
            </a:pP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2024</a:t>
            </a:r>
          </a:p>
          <a:p>
            <a:pPr marL="755646" lvl="1" indent="-377823" algn="l">
              <a:lnSpc>
                <a:spcPts val="4199"/>
              </a:lnSpc>
              <a:buFont typeface="Arial"/>
              <a:buChar char="•"/>
            </a:pP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Reacciones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: 2,345</a:t>
            </a:r>
          </a:p>
          <a:p>
            <a:pPr marL="755646" lvl="1" indent="-377823" algn="l">
              <a:lnSpc>
                <a:spcPts val="4199"/>
              </a:lnSpc>
              <a:buFont typeface="Arial"/>
              <a:buChar char="•"/>
            </a:pP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Comentarios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: 140</a:t>
            </a:r>
          </a:p>
          <a:p>
            <a:pPr marL="755646" lvl="1" indent="-377823" algn="l">
              <a:lnSpc>
                <a:spcPts val="4199"/>
              </a:lnSpc>
              <a:buFont typeface="Arial"/>
              <a:buChar char="•"/>
            </a:pP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Contenido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 </a:t>
            </a:r>
            <a:r>
              <a:rPr lang="en-US" sz="3499" dirty="0" err="1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compartido</a:t>
            </a:r>
            <a:r>
              <a:rPr lang="en-US" sz="3499" dirty="0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: 227</a:t>
            </a:r>
          </a:p>
          <a:p>
            <a:pPr algn="l">
              <a:lnSpc>
                <a:spcPts val="4199"/>
              </a:lnSpc>
            </a:pPr>
            <a:endParaRPr lang="en-US" sz="3499" dirty="0">
              <a:solidFill>
                <a:srgbClr val="272525"/>
              </a:solidFill>
              <a:latin typeface="Greycliff Light"/>
              <a:ea typeface="Greycliff Light"/>
              <a:cs typeface="Greycliff Light"/>
              <a:sym typeface="Greycliff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10425" y="3427273"/>
            <a:ext cx="4042791" cy="4114800"/>
          </a:xfrm>
          <a:custGeom>
            <a:avLst/>
            <a:gdLst/>
            <a:ahLst/>
            <a:cxnLst/>
            <a:rect l="l" t="t" r="r" b="b"/>
            <a:pathLst>
              <a:path w="4042791" h="4114800">
                <a:moveTo>
                  <a:pt x="0" y="0"/>
                </a:moveTo>
                <a:lnTo>
                  <a:pt x="4042791" y="0"/>
                </a:lnTo>
                <a:lnTo>
                  <a:pt x="40427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4530158" y="1220851"/>
            <a:ext cx="12729142" cy="926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67"/>
              </a:lnSpc>
            </a:pPr>
            <a:r>
              <a:rPr lang="en-US" sz="7200" b="1" spc="36">
                <a:solidFill>
                  <a:srgbClr val="272525"/>
                </a:solidFill>
                <a:latin typeface="Breul Grotesk Bold"/>
                <a:ea typeface="Breul Grotesk Bold"/>
                <a:cs typeface="Breul Grotesk Bold"/>
                <a:sym typeface="Breul Grotesk Bold"/>
              </a:rPr>
              <a:t>AUDIENCIA</a:t>
            </a:r>
          </a:p>
        </p:txBody>
      </p:sp>
      <p:sp>
        <p:nvSpPr>
          <p:cNvPr id="5" name="Freeform 5"/>
          <p:cNvSpPr/>
          <p:nvPr/>
        </p:nvSpPr>
        <p:spPr>
          <a:xfrm>
            <a:off x="141074" y="372369"/>
            <a:ext cx="4389084" cy="1335013"/>
          </a:xfrm>
          <a:custGeom>
            <a:avLst/>
            <a:gdLst/>
            <a:ahLst/>
            <a:cxnLst/>
            <a:rect l="l" t="t" r="r" b="b"/>
            <a:pathLst>
              <a:path w="4389084" h="1335013">
                <a:moveTo>
                  <a:pt x="0" y="0"/>
                </a:moveTo>
                <a:lnTo>
                  <a:pt x="4389084" y="0"/>
                </a:lnTo>
                <a:lnTo>
                  <a:pt x="4389084" y="1335014"/>
                </a:lnTo>
                <a:lnTo>
                  <a:pt x="0" y="1335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190F09-2C26-D4A1-FAC5-1D3599C972C5}"/>
              </a:ext>
            </a:extLst>
          </p:cNvPr>
          <p:cNvSpPr txBox="1"/>
          <p:nvPr/>
        </p:nvSpPr>
        <p:spPr>
          <a:xfrm>
            <a:off x="1644237" y="2996052"/>
            <a:ext cx="7836726" cy="29959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BF1134-23AB-FCBB-0DAD-918F8D0BD9EB}"/>
              </a:ext>
            </a:extLst>
          </p:cNvPr>
          <p:cNvSpPr txBox="1"/>
          <p:nvPr/>
        </p:nvSpPr>
        <p:spPr>
          <a:xfrm>
            <a:off x="1981200" y="3009900"/>
            <a:ext cx="7162800" cy="327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5646" lvl="1" indent="-377823" algn="just">
              <a:lnSpc>
                <a:spcPts val="4199"/>
              </a:lnSpc>
              <a:buFont typeface="Arial"/>
              <a:buChar char="•"/>
            </a:pPr>
            <a:r>
              <a:rPr lang="en-US" sz="3499" dirty="0">
                <a:solidFill>
                  <a:srgbClr val="272525"/>
                </a:solidFill>
                <a:latin typeface="Greycliff"/>
                <a:ea typeface="Greycliff"/>
                <a:cs typeface="Greycliff"/>
                <a:sym typeface="Greycliff"/>
              </a:rPr>
              <a:t>Más del 80% entre 25 y 54 </a:t>
            </a:r>
            <a:r>
              <a:rPr lang="en-US" sz="3499" dirty="0" err="1">
                <a:solidFill>
                  <a:srgbClr val="272525"/>
                </a:solidFill>
                <a:latin typeface="Greycliff"/>
                <a:ea typeface="Greycliff"/>
                <a:cs typeface="Greycliff"/>
                <a:sym typeface="Greycliff"/>
              </a:rPr>
              <a:t>años</a:t>
            </a:r>
            <a:endParaRPr lang="en-US" sz="3499" dirty="0">
              <a:solidFill>
                <a:srgbClr val="272525"/>
              </a:solidFill>
              <a:latin typeface="Greycliff"/>
              <a:ea typeface="Greycliff"/>
              <a:cs typeface="Greycliff"/>
              <a:sym typeface="Greycliff"/>
            </a:endParaRPr>
          </a:p>
          <a:p>
            <a:pPr marL="755646" lvl="1" indent="-377823" algn="just">
              <a:lnSpc>
                <a:spcPts val="4199"/>
              </a:lnSpc>
              <a:buFont typeface="Arial"/>
              <a:buChar char="•"/>
            </a:pPr>
            <a:r>
              <a:rPr lang="en-US" sz="3499" dirty="0">
                <a:solidFill>
                  <a:srgbClr val="272525"/>
                </a:solidFill>
                <a:latin typeface="Greycliff"/>
                <a:ea typeface="Greycliff"/>
                <a:cs typeface="Greycliff"/>
                <a:sym typeface="Greycliff"/>
              </a:rPr>
              <a:t>Audiencia </a:t>
            </a:r>
            <a:r>
              <a:rPr lang="en-US" sz="3499" dirty="0" err="1">
                <a:solidFill>
                  <a:srgbClr val="272525"/>
                </a:solidFill>
                <a:latin typeface="Greycliff"/>
                <a:ea typeface="Greycliff"/>
                <a:cs typeface="Greycliff"/>
                <a:sym typeface="Greycliff"/>
              </a:rPr>
              <a:t>adulta</a:t>
            </a:r>
            <a:r>
              <a:rPr lang="en-US" sz="3499" dirty="0">
                <a:solidFill>
                  <a:srgbClr val="272525"/>
                </a:solidFill>
                <a:latin typeface="Greycliff"/>
                <a:ea typeface="Greycliff"/>
                <a:cs typeface="Greycliff"/>
                <a:sym typeface="Greycliff"/>
              </a:rPr>
              <a:t> y </a:t>
            </a:r>
            <a:r>
              <a:rPr lang="en-US" sz="3499" dirty="0" err="1">
                <a:solidFill>
                  <a:srgbClr val="272525"/>
                </a:solidFill>
                <a:latin typeface="Greycliff"/>
                <a:ea typeface="Greycliff"/>
                <a:cs typeface="Greycliff"/>
                <a:sym typeface="Greycliff"/>
              </a:rPr>
              <a:t>profesional</a:t>
            </a:r>
            <a:endParaRPr lang="en-US" sz="3499" dirty="0">
              <a:solidFill>
                <a:srgbClr val="272525"/>
              </a:solidFill>
              <a:latin typeface="Greycliff"/>
              <a:ea typeface="Greycliff"/>
              <a:cs typeface="Greycliff"/>
              <a:sym typeface="Greycliff"/>
            </a:endParaRPr>
          </a:p>
          <a:p>
            <a:pPr marL="755646" lvl="1" indent="-377823" algn="just">
              <a:lnSpc>
                <a:spcPts val="4199"/>
              </a:lnSpc>
              <a:buFont typeface="Arial"/>
              <a:buChar char="•"/>
            </a:pPr>
            <a:r>
              <a:rPr lang="en-US" sz="3499" dirty="0">
                <a:solidFill>
                  <a:srgbClr val="272525"/>
                </a:solidFill>
                <a:latin typeface="Greycliff"/>
                <a:ea typeface="Greycliff"/>
                <a:cs typeface="Greycliff"/>
                <a:sym typeface="Greycliff"/>
              </a:rPr>
              <a:t>83% de la audiencia en El Salvador</a:t>
            </a:r>
          </a:p>
          <a:p>
            <a:pPr algn="just">
              <a:lnSpc>
                <a:spcPts val="4199"/>
              </a:lnSpc>
            </a:pPr>
            <a:endParaRPr lang="en-US" sz="3499" dirty="0">
              <a:solidFill>
                <a:srgbClr val="272525"/>
              </a:solidFill>
              <a:latin typeface="Greycliff"/>
              <a:ea typeface="Greycliff"/>
              <a:cs typeface="Greycliff"/>
              <a:sym typeface="Greyclif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74" y="372369"/>
            <a:ext cx="4389084" cy="1335013"/>
          </a:xfrm>
          <a:custGeom>
            <a:avLst/>
            <a:gdLst/>
            <a:ahLst/>
            <a:cxnLst/>
            <a:rect l="l" t="t" r="r" b="b"/>
            <a:pathLst>
              <a:path w="4389084" h="1335013">
                <a:moveTo>
                  <a:pt x="0" y="0"/>
                </a:moveTo>
                <a:lnTo>
                  <a:pt x="4389084" y="0"/>
                </a:lnTo>
                <a:lnTo>
                  <a:pt x="4389084" y="1335014"/>
                </a:lnTo>
                <a:lnTo>
                  <a:pt x="0" y="1335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3" name="Group 3"/>
          <p:cNvGrpSpPr/>
          <p:nvPr/>
        </p:nvGrpSpPr>
        <p:grpSpPr>
          <a:xfrm>
            <a:off x="141074" y="3543452"/>
            <a:ext cx="12148297" cy="4294776"/>
            <a:chOff x="0" y="0"/>
            <a:chExt cx="1149552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49552" cy="406400"/>
            </a:xfrm>
            <a:custGeom>
              <a:avLst/>
              <a:gdLst/>
              <a:ahLst/>
              <a:cxnLst/>
              <a:rect l="l" t="t" r="r" b="b"/>
              <a:pathLst>
                <a:path w="1149552" h="406400">
                  <a:moveTo>
                    <a:pt x="946352" y="0"/>
                  </a:moveTo>
                  <a:cubicBezTo>
                    <a:pt x="1058582" y="0"/>
                    <a:pt x="1149552" y="90970"/>
                    <a:pt x="1149552" y="203200"/>
                  </a:cubicBezTo>
                  <a:cubicBezTo>
                    <a:pt x="1149552" y="315430"/>
                    <a:pt x="1058582" y="406400"/>
                    <a:pt x="946352" y="406400"/>
                  </a:cubicBezTo>
                  <a:lnTo>
                    <a:pt x="203200" y="406400"/>
                  </a:lnTo>
                  <a:cubicBezTo>
                    <a:pt x="90970" y="406400"/>
                    <a:pt x="0" y="315430"/>
                    <a:pt x="0" y="203200"/>
                  </a:cubicBezTo>
                  <a:cubicBezTo>
                    <a:pt x="0" y="90970"/>
                    <a:pt x="90970" y="0"/>
                    <a:pt x="203200" y="0"/>
                  </a:cubicBezTo>
                  <a:lnTo>
                    <a:pt x="946352" y="0"/>
                  </a:lnTo>
                </a:path>
              </a:pathLst>
            </a:custGeom>
            <a:blipFill>
              <a:blip r:embed="rId3"/>
              <a:stretch>
                <a:fillRect l="-21485" r="-21485"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30158" y="357251"/>
            <a:ext cx="12729142" cy="2653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67"/>
              </a:lnSpc>
            </a:pPr>
            <a:r>
              <a:rPr lang="en-US" sz="7200" b="1" spc="36">
                <a:solidFill>
                  <a:srgbClr val="272525"/>
                </a:solidFill>
                <a:latin typeface="Breul Grotesk Bold"/>
                <a:ea typeface="Breul Grotesk Bold"/>
                <a:cs typeface="Breul Grotesk Bold"/>
                <a:sym typeface="Breul Grotesk Bold"/>
              </a:rPr>
              <a:t>INSTAGRAM MCP-ES – ANÁLISIS DE DESEMPEÑO</a:t>
            </a:r>
          </a:p>
          <a:p>
            <a:pPr algn="r">
              <a:lnSpc>
                <a:spcPts val="6767"/>
              </a:lnSpc>
            </a:pPr>
            <a:endParaRPr lang="en-US" sz="7200" b="1" spc="36">
              <a:solidFill>
                <a:srgbClr val="272525"/>
              </a:solidFill>
              <a:latin typeface="Breul Grotesk Bold"/>
              <a:ea typeface="Breul Grotesk Bold"/>
              <a:cs typeface="Breul Grotesk Bold"/>
              <a:sym typeface="Breul Grotesk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2622360" y="3697010"/>
            <a:ext cx="5665640" cy="4141217"/>
            <a:chOff x="0" y="0"/>
            <a:chExt cx="1939098" cy="9901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39098" cy="990145"/>
            </a:xfrm>
            <a:custGeom>
              <a:avLst/>
              <a:gdLst/>
              <a:ahLst/>
              <a:cxnLst/>
              <a:rect l="l" t="t" r="r" b="b"/>
              <a:pathLst>
                <a:path w="1939098" h="990145">
                  <a:moveTo>
                    <a:pt x="1843500" y="0"/>
                  </a:moveTo>
                  <a:lnTo>
                    <a:pt x="95598" y="0"/>
                  </a:lnTo>
                  <a:cubicBezTo>
                    <a:pt x="42801" y="0"/>
                    <a:pt x="0" y="42801"/>
                    <a:pt x="0" y="95598"/>
                  </a:cubicBezTo>
                  <a:lnTo>
                    <a:pt x="0" y="692224"/>
                  </a:lnTo>
                  <a:cubicBezTo>
                    <a:pt x="0" y="745022"/>
                    <a:pt x="42801" y="787822"/>
                    <a:pt x="95598" y="787822"/>
                  </a:cubicBezTo>
                  <a:lnTo>
                    <a:pt x="204343" y="787822"/>
                  </a:lnTo>
                  <a:cubicBezTo>
                    <a:pt x="231994" y="787822"/>
                    <a:pt x="258291" y="799794"/>
                    <a:pt x="276447" y="820649"/>
                  </a:cubicBezTo>
                  <a:lnTo>
                    <a:pt x="395420" y="957310"/>
                  </a:lnTo>
                  <a:cubicBezTo>
                    <a:pt x="413574" y="978169"/>
                    <a:pt x="439871" y="990144"/>
                    <a:pt x="467524" y="990145"/>
                  </a:cubicBezTo>
                  <a:lnTo>
                    <a:pt x="1471574" y="990145"/>
                  </a:lnTo>
                  <a:cubicBezTo>
                    <a:pt x="1499226" y="990145"/>
                    <a:pt x="1525523" y="978172"/>
                    <a:pt x="1543679" y="957316"/>
                  </a:cubicBezTo>
                  <a:lnTo>
                    <a:pt x="1662650" y="820657"/>
                  </a:lnTo>
                  <a:cubicBezTo>
                    <a:pt x="1680806" y="799801"/>
                    <a:pt x="1707103" y="787828"/>
                    <a:pt x="1734754" y="787829"/>
                  </a:cubicBezTo>
                  <a:lnTo>
                    <a:pt x="1843500" y="787829"/>
                  </a:lnTo>
                  <a:cubicBezTo>
                    <a:pt x="1896298" y="787829"/>
                    <a:pt x="1939098" y="745028"/>
                    <a:pt x="1939098" y="692231"/>
                  </a:cubicBezTo>
                  <a:lnTo>
                    <a:pt x="1939098" y="95598"/>
                  </a:lnTo>
                  <a:cubicBezTo>
                    <a:pt x="1939098" y="42801"/>
                    <a:pt x="1896298" y="0"/>
                    <a:pt x="1843500" y="0"/>
                  </a:cubicBezTo>
                  <a:close/>
                </a:path>
              </a:pathLst>
            </a:custGeom>
            <a:solidFill>
              <a:srgbClr val="FF6633"/>
            </a:solid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893906" y="3865881"/>
            <a:ext cx="2812356" cy="1047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Año 2024: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100 </a:t>
            </a:r>
            <a:r>
              <a:rPr lang="en-US" sz="3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seguidores</a:t>
            </a:r>
            <a:endParaRPr lang="en-US" sz="3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049002" y="5767633"/>
            <a:ext cx="2812356" cy="1047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Año 2025:</a:t>
            </a:r>
          </a:p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123 </a:t>
            </a:r>
            <a:r>
              <a:rPr lang="en-US" sz="3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seguidores</a:t>
            </a:r>
            <a:endParaRPr lang="en-US" sz="3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11503" y="8371628"/>
            <a:ext cx="15219681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Comportamiento variable en visualizaciones</a:t>
            </a:r>
          </a:p>
          <a:p>
            <a:pPr algn="l">
              <a:lnSpc>
                <a:spcPts val="4199"/>
              </a:lnSpc>
            </a:pPr>
            <a:r>
              <a:rPr lang="en-US" sz="3499">
                <a:solidFill>
                  <a:srgbClr val="272525"/>
                </a:solidFill>
                <a:latin typeface="Greycliff Light"/>
                <a:ea typeface="Greycliff Light"/>
                <a:cs typeface="Greycliff Light"/>
                <a:sym typeface="Greycliff Light"/>
              </a:rPr>
              <a:t>Crecimiento moderado de seguidores (121 a 123)</a:t>
            </a:r>
          </a:p>
          <a:p>
            <a:pPr algn="l">
              <a:lnSpc>
                <a:spcPts val="4199"/>
              </a:lnSpc>
            </a:pPr>
            <a:endParaRPr lang="en-US" sz="3499">
              <a:solidFill>
                <a:srgbClr val="272525"/>
              </a:solidFill>
              <a:latin typeface="Greycliff Light"/>
              <a:ea typeface="Greycliff Light"/>
              <a:cs typeface="Greycliff Light"/>
              <a:sym typeface="Greycliff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399</Words>
  <Application>Microsoft Office PowerPoint</Application>
  <PresentationFormat>Personalizado</PresentationFormat>
  <Paragraphs>86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Breul Grotesk</vt:lpstr>
      <vt:lpstr>Arial</vt:lpstr>
      <vt:lpstr>Greycliff</vt:lpstr>
      <vt:lpstr>Open Sans Bold</vt:lpstr>
      <vt:lpstr>Calibri</vt:lpstr>
      <vt:lpstr>Open Sans</vt:lpstr>
      <vt:lpstr>Breul Grotesk Bold</vt:lpstr>
      <vt:lpstr>Greycliff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Reporte Redes Sociales Minimalista Menta</dc:title>
  <dc:creator>María Eugenia Ochoa Valencia</dc:creator>
  <cp:lastModifiedBy>Administración y Comunicaciones MCP</cp:lastModifiedBy>
  <cp:revision>2</cp:revision>
  <dcterms:created xsi:type="dcterms:W3CDTF">2006-08-16T00:00:00Z</dcterms:created>
  <dcterms:modified xsi:type="dcterms:W3CDTF">2026-02-11T21:30:44Z</dcterms:modified>
  <dc:identifier>DAHA9KraiYM</dc:identifier>
</cp:coreProperties>
</file>