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Gotham" panose="020B0604020202020204" charset="0"/>
      <p:regular r:id="rId15"/>
    </p:embeddedFont>
    <p:embeddedFont>
      <p:font typeface="Open Sans 2 Bold" panose="020B0604020202020204" charset="0"/>
      <p:regular r:id="rId16"/>
    </p:embeddedFont>
    <p:embeddedFont>
      <p:font typeface="Roca One" panose="020B0604020202020204" charset="0"/>
      <p:regular r:id="rId17"/>
    </p:embeddedFont>
    <p:embeddedFont>
      <p:font typeface="Roca One Bold" panose="020B0604020202020204" charset="0"/>
      <p:regular r:id="rId18"/>
    </p:embeddedFont>
    <p:embeddedFont>
      <p:font typeface="Roca One Light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67722" y="-355097"/>
            <a:ext cx="6123323" cy="10997195"/>
            <a:chOff x="0" y="0"/>
            <a:chExt cx="1612727" cy="28963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12727" cy="2896380"/>
            </a:xfrm>
            <a:custGeom>
              <a:avLst/>
              <a:gdLst/>
              <a:ahLst/>
              <a:cxnLst/>
              <a:rect l="l" t="t" r="r" b="b"/>
              <a:pathLst>
                <a:path w="1612727" h="2896380">
                  <a:moveTo>
                    <a:pt x="0" y="0"/>
                  </a:moveTo>
                  <a:lnTo>
                    <a:pt x="1612727" y="0"/>
                  </a:lnTo>
                  <a:lnTo>
                    <a:pt x="1612727" y="2896380"/>
                  </a:lnTo>
                  <a:lnTo>
                    <a:pt x="0" y="2896380"/>
                  </a:lnTo>
                  <a:close/>
                </a:path>
              </a:pathLst>
            </a:custGeom>
            <a:solidFill>
              <a:srgbClr val="151A45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612727" cy="29344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005965" y="5920678"/>
            <a:ext cx="2168142" cy="216814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322402" y="2198180"/>
            <a:ext cx="5890639" cy="589063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773086" y="-1484754"/>
            <a:ext cx="3797454" cy="3797454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671813" y="1601338"/>
            <a:ext cx="2168142" cy="2168142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3358596" y="413973"/>
            <a:ext cx="3708892" cy="1268750"/>
          </a:xfrm>
          <a:custGeom>
            <a:avLst/>
            <a:gdLst/>
            <a:ahLst/>
            <a:cxnLst/>
            <a:rect l="l" t="t" r="r" b="b"/>
            <a:pathLst>
              <a:path w="3708892" h="1268750">
                <a:moveTo>
                  <a:pt x="0" y="0"/>
                </a:moveTo>
                <a:lnTo>
                  <a:pt x="3708891" y="0"/>
                </a:lnTo>
                <a:lnTo>
                  <a:pt x="3708891" y="1268750"/>
                </a:lnTo>
                <a:lnTo>
                  <a:pt x="0" y="126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8" name="Freeform 18"/>
          <p:cNvSpPr/>
          <p:nvPr/>
        </p:nvSpPr>
        <p:spPr>
          <a:xfrm>
            <a:off x="10342110" y="332258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9" name="TextBox 19"/>
          <p:cNvSpPr txBox="1"/>
          <p:nvPr/>
        </p:nvSpPr>
        <p:spPr>
          <a:xfrm>
            <a:off x="1028700" y="878876"/>
            <a:ext cx="10006909" cy="3010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769"/>
              </a:lnSpc>
            </a:pPr>
            <a:r>
              <a:rPr lang="en-US" sz="10999">
                <a:solidFill>
                  <a:srgbClr val="000000"/>
                </a:solidFill>
                <a:latin typeface="Roca One Light"/>
                <a:ea typeface="Roca One Light"/>
                <a:cs typeface="Roca One Light"/>
                <a:sym typeface="Roca One Light"/>
              </a:rPr>
              <a:t>Informe de       Resultados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05187" y="4801172"/>
            <a:ext cx="8293702" cy="2153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9"/>
              </a:lnSpc>
            </a:pPr>
            <a:endParaRPr/>
          </a:p>
          <a:p>
            <a:pPr algn="l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Subvención SLV-CFUND-2309</a:t>
            </a:r>
          </a:p>
          <a:p>
            <a:pPr algn="l">
              <a:lnSpc>
                <a:spcPts val="5739"/>
              </a:lnSpc>
            </a:pPr>
            <a:endParaRPr lang="en-US" sz="4099">
              <a:solidFill>
                <a:srgbClr val="00000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2710318" y="8627745"/>
            <a:ext cx="4548982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399">
                <a:solidFill>
                  <a:srgbClr val="F4F5F5"/>
                </a:solidFill>
                <a:latin typeface="Gotham"/>
                <a:ea typeface="Gotham"/>
                <a:cs typeface="Gotham"/>
                <a:sym typeface="Gotham"/>
              </a:rPr>
              <a:t>Lcda. Marta Alicia de Magaña</a:t>
            </a:r>
          </a:p>
          <a:p>
            <a:pPr algn="r">
              <a:lnSpc>
                <a:spcPts val="3359"/>
              </a:lnSpc>
            </a:pPr>
            <a:r>
              <a:rPr lang="en-US" sz="2399">
                <a:solidFill>
                  <a:srgbClr val="F4F5F5"/>
                </a:solidFill>
                <a:latin typeface="Gotham"/>
                <a:ea typeface="Gotham"/>
                <a:cs typeface="Gotham"/>
                <a:sym typeface="Gotham"/>
              </a:rPr>
              <a:t>Directora Ejecutiva </a:t>
            </a:r>
          </a:p>
          <a:p>
            <a:pPr algn="r">
              <a:lnSpc>
                <a:spcPts val="3359"/>
              </a:lnSpc>
            </a:pPr>
            <a:r>
              <a:rPr lang="en-US" sz="2399">
                <a:solidFill>
                  <a:srgbClr val="F4F5F5"/>
                </a:solidFill>
                <a:latin typeface="Gotham"/>
                <a:ea typeface="Gotham"/>
                <a:cs typeface="Gotham"/>
                <a:sym typeface="Gotham"/>
              </a:rPr>
              <a:t>MCP-ES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8765857"/>
            <a:ext cx="4548982" cy="59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spc="33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ME01-2026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50298" y="4260478"/>
            <a:ext cx="8293702" cy="2153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Enero a diciembre 2025</a:t>
            </a:r>
          </a:p>
          <a:p>
            <a:pPr algn="l">
              <a:lnSpc>
                <a:spcPts val="5739"/>
              </a:lnSpc>
            </a:pPr>
            <a:endParaRPr lang="en-US" sz="4099">
              <a:solidFill>
                <a:srgbClr val="00000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5739"/>
              </a:lnSpc>
            </a:pPr>
            <a:endParaRPr lang="en-US" sz="4099">
              <a:solidFill>
                <a:srgbClr val="00000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327981" y="2461505"/>
            <a:ext cx="2816019" cy="2816008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4" name="Group 4"/>
          <p:cNvGrpSpPr/>
          <p:nvPr/>
        </p:nvGrpSpPr>
        <p:grpSpPr>
          <a:xfrm rot="-5400000">
            <a:off x="14686628" y="6261290"/>
            <a:ext cx="5303151" cy="530315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5400000">
            <a:off x="-381450" y="-2829642"/>
            <a:ext cx="5142898" cy="5142898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5400000">
            <a:off x="15019616" y="5143500"/>
            <a:ext cx="2499659" cy="249965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5400000">
            <a:off x="14237953" y="-1590795"/>
            <a:ext cx="4288656" cy="428865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-725090" y="1206657"/>
            <a:ext cx="3473629" cy="347362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5400000">
            <a:off x="887807" y="8912866"/>
            <a:ext cx="1860731" cy="186073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0706508" y="2943471"/>
            <a:ext cx="4313108" cy="1630709"/>
          </a:xfrm>
          <a:custGeom>
            <a:avLst/>
            <a:gdLst/>
            <a:ahLst/>
            <a:cxnLst/>
            <a:rect l="l" t="t" r="r" b="b"/>
            <a:pathLst>
              <a:path w="4313108" h="1630709">
                <a:moveTo>
                  <a:pt x="0" y="0"/>
                </a:moveTo>
                <a:lnTo>
                  <a:pt x="4313108" y="0"/>
                </a:lnTo>
                <a:lnTo>
                  <a:pt x="4313108" y="1630709"/>
                </a:lnTo>
                <a:lnTo>
                  <a:pt x="0" y="16307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3" name="Freeform 23"/>
          <p:cNvSpPr/>
          <p:nvPr/>
        </p:nvSpPr>
        <p:spPr>
          <a:xfrm>
            <a:off x="200643" y="2461505"/>
            <a:ext cx="5095791" cy="2681995"/>
          </a:xfrm>
          <a:custGeom>
            <a:avLst/>
            <a:gdLst/>
            <a:ahLst/>
            <a:cxnLst/>
            <a:rect l="l" t="t" r="r" b="b"/>
            <a:pathLst>
              <a:path w="5095791" h="2681995">
                <a:moveTo>
                  <a:pt x="0" y="0"/>
                </a:moveTo>
                <a:lnTo>
                  <a:pt x="5095791" y="0"/>
                </a:lnTo>
                <a:lnTo>
                  <a:pt x="5095791" y="2681995"/>
                </a:lnTo>
                <a:lnTo>
                  <a:pt x="0" y="26819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4" name="Freeform 24"/>
          <p:cNvSpPr/>
          <p:nvPr/>
        </p:nvSpPr>
        <p:spPr>
          <a:xfrm>
            <a:off x="5851871" y="5429912"/>
            <a:ext cx="9709274" cy="1197732"/>
          </a:xfrm>
          <a:custGeom>
            <a:avLst/>
            <a:gdLst/>
            <a:ahLst/>
            <a:cxnLst/>
            <a:rect l="l" t="t" r="r" b="b"/>
            <a:pathLst>
              <a:path w="9709274" h="1197732">
                <a:moveTo>
                  <a:pt x="0" y="0"/>
                </a:moveTo>
                <a:lnTo>
                  <a:pt x="9709274" y="0"/>
                </a:lnTo>
                <a:lnTo>
                  <a:pt x="9709274" y="1197732"/>
                </a:lnTo>
                <a:lnTo>
                  <a:pt x="0" y="11977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5" name="Freeform 25"/>
          <p:cNvSpPr/>
          <p:nvPr/>
        </p:nvSpPr>
        <p:spPr>
          <a:xfrm>
            <a:off x="5053999" y="7103720"/>
            <a:ext cx="2105510" cy="2739511"/>
          </a:xfrm>
          <a:custGeom>
            <a:avLst/>
            <a:gdLst/>
            <a:ahLst/>
            <a:cxnLst/>
            <a:rect l="l" t="t" r="r" b="b"/>
            <a:pathLst>
              <a:path w="2105510" h="2739511">
                <a:moveTo>
                  <a:pt x="0" y="0"/>
                </a:moveTo>
                <a:lnTo>
                  <a:pt x="2105510" y="0"/>
                </a:lnTo>
                <a:lnTo>
                  <a:pt x="2105510" y="2739512"/>
                </a:lnTo>
                <a:lnTo>
                  <a:pt x="0" y="27395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6" name="Freeform 26"/>
          <p:cNvSpPr/>
          <p:nvPr/>
        </p:nvSpPr>
        <p:spPr>
          <a:xfrm>
            <a:off x="9168716" y="7269925"/>
            <a:ext cx="2618838" cy="2407102"/>
          </a:xfrm>
          <a:custGeom>
            <a:avLst/>
            <a:gdLst/>
            <a:ahLst/>
            <a:cxnLst/>
            <a:rect l="l" t="t" r="r" b="b"/>
            <a:pathLst>
              <a:path w="2618838" h="2407102">
                <a:moveTo>
                  <a:pt x="0" y="0"/>
                </a:moveTo>
                <a:lnTo>
                  <a:pt x="2618838" y="0"/>
                </a:lnTo>
                <a:lnTo>
                  <a:pt x="2618838" y="2407102"/>
                </a:lnTo>
                <a:lnTo>
                  <a:pt x="0" y="24071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7" name="Freeform 27"/>
          <p:cNvSpPr/>
          <p:nvPr/>
        </p:nvSpPr>
        <p:spPr>
          <a:xfrm>
            <a:off x="12863062" y="7103720"/>
            <a:ext cx="4491239" cy="2694743"/>
          </a:xfrm>
          <a:custGeom>
            <a:avLst/>
            <a:gdLst/>
            <a:ahLst/>
            <a:cxnLst/>
            <a:rect l="l" t="t" r="r" b="b"/>
            <a:pathLst>
              <a:path w="4491239" h="2694743">
                <a:moveTo>
                  <a:pt x="0" y="0"/>
                </a:moveTo>
                <a:lnTo>
                  <a:pt x="4491238" y="0"/>
                </a:lnTo>
                <a:lnTo>
                  <a:pt x="4491238" y="2694743"/>
                </a:lnTo>
                <a:lnTo>
                  <a:pt x="0" y="26947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8" name="TextBox 28"/>
          <p:cNvSpPr txBox="1"/>
          <p:nvPr/>
        </p:nvSpPr>
        <p:spPr>
          <a:xfrm>
            <a:off x="5053999" y="1414096"/>
            <a:ext cx="8891403" cy="89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9"/>
              </a:lnSpc>
            </a:pPr>
            <a:r>
              <a:rPr lang="en-US" sz="6000">
                <a:solidFill>
                  <a:srgbClr val="FFFFFF"/>
                </a:solidFill>
                <a:latin typeface="Roca One"/>
                <a:ea typeface="Roca One"/>
                <a:cs typeface="Roca One"/>
                <a:sym typeface="Roca One"/>
              </a:rPr>
              <a:t>Cofinanciamiento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00643" y="6259979"/>
            <a:ext cx="4343939" cy="1177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FANCAP</a:t>
            </a:r>
          </a:p>
        </p:txBody>
      </p:sp>
      <p:sp>
        <p:nvSpPr>
          <p:cNvPr id="30" name="Freeform 30"/>
          <p:cNvSpPr/>
          <p:nvPr/>
        </p:nvSpPr>
        <p:spPr>
          <a:xfrm>
            <a:off x="1457733" y="428235"/>
            <a:ext cx="3708892" cy="1268750"/>
          </a:xfrm>
          <a:custGeom>
            <a:avLst/>
            <a:gdLst/>
            <a:ahLst/>
            <a:cxnLst/>
            <a:rect l="l" t="t" r="r" b="b"/>
            <a:pathLst>
              <a:path w="3708892" h="1268750">
                <a:moveTo>
                  <a:pt x="0" y="0"/>
                </a:moveTo>
                <a:lnTo>
                  <a:pt x="3708892" y="0"/>
                </a:lnTo>
                <a:lnTo>
                  <a:pt x="3708892" y="1268750"/>
                </a:lnTo>
                <a:lnTo>
                  <a:pt x="0" y="12687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3927" y="-355097"/>
            <a:ext cx="18735417" cy="4603029"/>
            <a:chOff x="0" y="0"/>
            <a:chExt cx="4934431" cy="12123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4431" cy="1212320"/>
            </a:xfrm>
            <a:custGeom>
              <a:avLst/>
              <a:gdLst/>
              <a:ahLst/>
              <a:cxnLst/>
              <a:rect l="l" t="t" r="r" b="b"/>
              <a:pathLst>
                <a:path w="4934431" h="1212320">
                  <a:moveTo>
                    <a:pt x="0" y="0"/>
                  </a:moveTo>
                  <a:lnTo>
                    <a:pt x="4934431" y="0"/>
                  </a:lnTo>
                  <a:lnTo>
                    <a:pt x="4934431" y="1212320"/>
                  </a:lnTo>
                  <a:lnTo>
                    <a:pt x="0" y="1212320"/>
                  </a:lnTo>
                  <a:close/>
                </a:path>
              </a:pathLst>
            </a:custGeom>
            <a:solidFill>
              <a:srgbClr val="151A45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34431" cy="12504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8608168">
            <a:off x="9799945" y="-2085938"/>
            <a:ext cx="5771949" cy="57719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8608168">
            <a:off x="13981697" y="1817331"/>
            <a:ext cx="2168142" cy="21681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8608168">
            <a:off x="-1422017" y="1885"/>
            <a:ext cx="3540156" cy="354015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907496" y="2209252"/>
            <a:ext cx="7280425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350"/>
              </a:lnSpc>
              <a:spcBef>
                <a:spcPct val="0"/>
              </a:spcBef>
            </a:pPr>
            <a:r>
              <a:rPr lang="en-US" sz="5000" b="1">
                <a:solidFill>
                  <a:srgbClr val="FFFFFF"/>
                </a:solidFill>
                <a:latin typeface="Roca One Bold"/>
                <a:ea typeface="Roca One Bold"/>
                <a:cs typeface="Roca One Bold"/>
                <a:sym typeface="Roca One Bold"/>
              </a:rPr>
              <a:t>Conclusiones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5191125"/>
            <a:ext cx="9265024" cy="94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4"/>
              </a:lnSpc>
            </a:pPr>
            <a:r>
              <a:rPr lang="en-US" sz="3499" b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•Alta ejecución financiera y programática</a:t>
            </a:r>
          </a:p>
          <a:p>
            <a:pPr algn="l">
              <a:lnSpc>
                <a:spcPts val="3744"/>
              </a:lnSpc>
            </a:pPr>
            <a:endParaRPr lang="en-US" sz="3499" b="1">
              <a:solidFill>
                <a:srgbClr val="000000"/>
              </a:solidFill>
              <a:latin typeface="Roca One Bold"/>
              <a:ea typeface="Roca One Bold"/>
              <a:cs typeface="Roca One Bold"/>
              <a:sym typeface="Roca One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700" y="6449949"/>
            <a:ext cx="9775455" cy="79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4"/>
              </a:lnSpc>
            </a:pPr>
            <a:r>
              <a:rPr lang="en-US" sz="3499" b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•Gobernanza fortalecida</a:t>
            </a:r>
          </a:p>
          <a:p>
            <a:pPr algn="l">
              <a:lnSpc>
                <a:spcPts val="2568"/>
              </a:lnSpc>
            </a:pPr>
            <a:endParaRPr lang="en-US" sz="3499" b="1">
              <a:solidFill>
                <a:srgbClr val="000000"/>
              </a:solidFill>
              <a:latin typeface="Roca One Bold"/>
              <a:ea typeface="Roca One Bold"/>
              <a:cs typeface="Roca One Bold"/>
              <a:sym typeface="Roca One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28700" y="8291666"/>
            <a:ext cx="8519009" cy="79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4"/>
              </a:lnSpc>
            </a:pPr>
            <a:r>
              <a:rPr lang="en-US" sz="3499" b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•Avances en sostenibilidad</a:t>
            </a:r>
          </a:p>
          <a:p>
            <a:pPr algn="l">
              <a:lnSpc>
                <a:spcPts val="2568"/>
              </a:lnSpc>
            </a:pPr>
            <a:endParaRPr lang="en-US" sz="3499" b="1">
              <a:solidFill>
                <a:srgbClr val="000000"/>
              </a:solidFill>
              <a:latin typeface="Roca One Bold"/>
              <a:ea typeface="Roca One Bold"/>
              <a:cs typeface="Roca One Bold"/>
              <a:sym typeface="Roca One Bold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028700" y="394325"/>
            <a:ext cx="3708892" cy="1268750"/>
          </a:xfrm>
          <a:custGeom>
            <a:avLst/>
            <a:gdLst/>
            <a:ahLst/>
            <a:cxnLst/>
            <a:rect l="l" t="t" r="r" b="b"/>
            <a:pathLst>
              <a:path w="3708892" h="1268750">
                <a:moveTo>
                  <a:pt x="0" y="0"/>
                </a:moveTo>
                <a:lnTo>
                  <a:pt x="3708892" y="0"/>
                </a:lnTo>
                <a:lnTo>
                  <a:pt x="3708892" y="1268750"/>
                </a:lnTo>
                <a:lnTo>
                  <a:pt x="0" y="126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26344" y="-355097"/>
            <a:ext cx="7332488" cy="10997195"/>
            <a:chOff x="0" y="0"/>
            <a:chExt cx="1931190" cy="28963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31190" cy="2896380"/>
            </a:xfrm>
            <a:custGeom>
              <a:avLst/>
              <a:gdLst/>
              <a:ahLst/>
              <a:cxnLst/>
              <a:rect l="l" t="t" r="r" b="b"/>
              <a:pathLst>
                <a:path w="1931190" h="2896380">
                  <a:moveTo>
                    <a:pt x="0" y="0"/>
                  </a:moveTo>
                  <a:lnTo>
                    <a:pt x="1931190" y="0"/>
                  </a:lnTo>
                  <a:lnTo>
                    <a:pt x="1931190" y="2896380"/>
                  </a:lnTo>
                  <a:lnTo>
                    <a:pt x="0" y="2896380"/>
                  </a:lnTo>
                  <a:close/>
                </a:path>
              </a:pathLst>
            </a:custGeom>
            <a:solidFill>
              <a:srgbClr val="151A45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31190" cy="29344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719218" y="6283281"/>
            <a:ext cx="2814254" cy="28142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93061" y="2474687"/>
            <a:ext cx="8226156" cy="163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•Contribuyendo a la respuesta nacional al VIH y TB</a:t>
            </a:r>
          </a:p>
          <a:p>
            <a:pPr algn="l">
              <a:lnSpc>
                <a:spcPts val="3359"/>
              </a:lnSpc>
            </a:pPr>
            <a:endParaRPr lang="en-US" sz="3499" b="1">
              <a:solidFill>
                <a:srgbClr val="000000"/>
              </a:solidFill>
              <a:latin typeface="Roca One Bold"/>
              <a:ea typeface="Roca One Bold"/>
              <a:cs typeface="Roca One Bold"/>
              <a:sym typeface="Roca One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014731" y="3822976"/>
            <a:ext cx="4812162" cy="1004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3"/>
              </a:lnSpc>
            </a:pPr>
            <a:r>
              <a:rPr lang="en-US" sz="7199" b="1">
                <a:solidFill>
                  <a:srgbClr val="FFFFFF"/>
                </a:solidFill>
                <a:latin typeface="Roca One Bold"/>
                <a:ea typeface="Roca One Bold"/>
                <a:cs typeface="Roca One Bold"/>
                <a:sym typeface="Roca One Bold"/>
              </a:rPr>
              <a:t>Cierre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3989061" y="6370396"/>
            <a:ext cx="6002184" cy="6002184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989061" y="5483519"/>
            <a:ext cx="2168142" cy="216814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0430071" y="6877242"/>
            <a:ext cx="1392547" cy="1626333"/>
          </a:xfrm>
          <a:custGeom>
            <a:avLst/>
            <a:gdLst/>
            <a:ahLst/>
            <a:cxnLst/>
            <a:rect l="l" t="t" r="r" b="b"/>
            <a:pathLst>
              <a:path w="1392547" h="1626333">
                <a:moveTo>
                  <a:pt x="0" y="0"/>
                </a:moveTo>
                <a:lnTo>
                  <a:pt x="1392547" y="0"/>
                </a:lnTo>
                <a:lnTo>
                  <a:pt x="1392547" y="1626332"/>
                </a:lnTo>
                <a:lnTo>
                  <a:pt x="0" y="16263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11" y="3599907"/>
            <a:ext cx="6172200" cy="195453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493061" y="5522036"/>
            <a:ext cx="8226156" cy="163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•Transparencia y participación multisectorial</a:t>
            </a:r>
          </a:p>
          <a:p>
            <a:pPr algn="l">
              <a:lnSpc>
                <a:spcPts val="3359"/>
              </a:lnSpc>
            </a:pPr>
            <a:endParaRPr lang="en-US" sz="3499" b="1">
              <a:solidFill>
                <a:srgbClr val="000000"/>
              </a:solidFill>
              <a:latin typeface="Roca One Bold"/>
              <a:ea typeface="Roca One Bold"/>
              <a:cs typeface="Roca One Bold"/>
              <a:sym typeface="Roca One Bold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711" y="7190181"/>
            <a:ext cx="6172200" cy="1954530"/>
          </a:xfrm>
          <a:prstGeom prst="rect">
            <a:avLst/>
          </a:prstGeom>
        </p:spPr>
      </p:pic>
      <p:sp>
        <p:nvSpPr>
          <p:cNvPr id="20" name="Freeform 20"/>
          <p:cNvSpPr/>
          <p:nvPr/>
        </p:nvSpPr>
        <p:spPr>
          <a:xfrm>
            <a:off x="584003" y="330164"/>
            <a:ext cx="4030016" cy="1397072"/>
          </a:xfrm>
          <a:custGeom>
            <a:avLst/>
            <a:gdLst/>
            <a:ahLst/>
            <a:cxnLst/>
            <a:rect l="l" t="t" r="r" b="b"/>
            <a:pathLst>
              <a:path w="4030016" h="1397072">
                <a:moveTo>
                  <a:pt x="0" y="0"/>
                </a:moveTo>
                <a:lnTo>
                  <a:pt x="4030015" y="0"/>
                </a:lnTo>
                <a:lnTo>
                  <a:pt x="4030015" y="1397072"/>
                </a:lnTo>
                <a:lnTo>
                  <a:pt x="0" y="13970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93371" y="2191046"/>
            <a:ext cx="11301259" cy="5904908"/>
          </a:xfrm>
          <a:custGeom>
            <a:avLst/>
            <a:gdLst/>
            <a:ahLst/>
            <a:cxnLst/>
            <a:rect l="l" t="t" r="r" b="b"/>
            <a:pathLst>
              <a:path w="11301259" h="5904908">
                <a:moveTo>
                  <a:pt x="0" y="0"/>
                </a:moveTo>
                <a:lnTo>
                  <a:pt x="11301258" y="0"/>
                </a:lnTo>
                <a:lnTo>
                  <a:pt x="11301258" y="5904908"/>
                </a:lnTo>
                <a:lnTo>
                  <a:pt x="0" y="59049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6748442" y="330164"/>
            <a:ext cx="4030016" cy="1397072"/>
          </a:xfrm>
          <a:custGeom>
            <a:avLst/>
            <a:gdLst/>
            <a:ahLst/>
            <a:cxnLst/>
            <a:rect l="l" t="t" r="r" b="b"/>
            <a:pathLst>
              <a:path w="4030016" h="1397072">
                <a:moveTo>
                  <a:pt x="0" y="0"/>
                </a:moveTo>
                <a:lnTo>
                  <a:pt x="4030015" y="0"/>
                </a:lnTo>
                <a:lnTo>
                  <a:pt x="4030015" y="1397072"/>
                </a:lnTo>
                <a:lnTo>
                  <a:pt x="0" y="13970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210175"/>
            <a:ext cx="5635078" cy="13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50"/>
              </a:lnSpc>
            </a:pPr>
            <a:r>
              <a:rPr lang="en-US" sz="5000" b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Objetivo del Informe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6859349"/>
            <a:ext cx="14717678" cy="313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35" lvl="1" indent="-485768" algn="l">
              <a:lnSpc>
                <a:spcPts val="6299"/>
              </a:lnSpc>
              <a:buAutoNum type="arabicPeriod"/>
            </a:pPr>
            <a:r>
              <a:rPr lang="en-US" sz="44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Documentar actividades ejecutadas por el MCP-ES</a:t>
            </a:r>
          </a:p>
          <a:p>
            <a:pPr marL="971535" lvl="1" indent="-485768" algn="l">
              <a:lnSpc>
                <a:spcPts val="6299"/>
              </a:lnSpc>
              <a:buAutoNum type="arabicPeriod"/>
            </a:pPr>
            <a:r>
              <a:rPr lang="en-US" sz="44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Periodo: enero–diciembre 2025</a:t>
            </a:r>
          </a:p>
          <a:p>
            <a:pPr marL="971535" lvl="1" indent="-485768" algn="l">
              <a:lnSpc>
                <a:spcPts val="6299"/>
              </a:lnSpc>
              <a:buAutoNum type="arabicPeriod"/>
            </a:pPr>
            <a:r>
              <a:rPr lang="en-US" sz="44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Resultados programáticos y financieros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223927" y="-355097"/>
            <a:ext cx="18735417" cy="4603029"/>
            <a:chOff x="0" y="0"/>
            <a:chExt cx="4934431" cy="12123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34431" cy="1212320"/>
            </a:xfrm>
            <a:custGeom>
              <a:avLst/>
              <a:gdLst/>
              <a:ahLst/>
              <a:cxnLst/>
              <a:rect l="l" t="t" r="r" b="b"/>
              <a:pathLst>
                <a:path w="4934431" h="1212320">
                  <a:moveTo>
                    <a:pt x="0" y="0"/>
                  </a:moveTo>
                  <a:lnTo>
                    <a:pt x="4934431" y="0"/>
                  </a:lnTo>
                  <a:lnTo>
                    <a:pt x="4934431" y="1212320"/>
                  </a:lnTo>
                  <a:lnTo>
                    <a:pt x="0" y="1212320"/>
                  </a:lnTo>
                  <a:close/>
                </a:path>
              </a:pathLst>
            </a:custGeom>
            <a:solidFill>
              <a:srgbClr val="151A45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934431" cy="12504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8608168">
            <a:off x="14283880" y="1094111"/>
            <a:ext cx="2924997" cy="292499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8608168">
            <a:off x="12509730" y="1498306"/>
            <a:ext cx="1119313" cy="111931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181318" y="2840805"/>
            <a:ext cx="2814254" cy="281425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8608168">
            <a:off x="-406887" y="-3152494"/>
            <a:ext cx="5771949" cy="577194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8608168">
            <a:off x="3774866" y="750775"/>
            <a:ext cx="2168142" cy="216814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3852230" y="3470532"/>
            <a:ext cx="1494551" cy="1554800"/>
          </a:xfrm>
          <a:custGeom>
            <a:avLst/>
            <a:gdLst/>
            <a:ahLst/>
            <a:cxnLst/>
            <a:rect l="l" t="t" r="r" b="b"/>
            <a:pathLst>
              <a:path w="1494551" h="1554800">
                <a:moveTo>
                  <a:pt x="0" y="0"/>
                </a:moveTo>
                <a:lnTo>
                  <a:pt x="1494551" y="0"/>
                </a:lnTo>
                <a:lnTo>
                  <a:pt x="1494551" y="1554800"/>
                </a:lnTo>
                <a:lnTo>
                  <a:pt x="0" y="155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  <p:sp>
        <p:nvSpPr>
          <p:cNvPr id="23" name="Freeform 23"/>
          <p:cNvSpPr/>
          <p:nvPr/>
        </p:nvSpPr>
        <p:spPr>
          <a:xfrm>
            <a:off x="13550408" y="510881"/>
            <a:ext cx="3708892" cy="1268750"/>
          </a:xfrm>
          <a:custGeom>
            <a:avLst/>
            <a:gdLst/>
            <a:ahLst/>
            <a:cxnLst/>
            <a:rect l="l" t="t" r="r" b="b"/>
            <a:pathLst>
              <a:path w="3708892" h="1268750">
                <a:moveTo>
                  <a:pt x="0" y="0"/>
                </a:moveTo>
                <a:lnTo>
                  <a:pt x="3708892" y="0"/>
                </a:lnTo>
                <a:lnTo>
                  <a:pt x="3708892" y="1268750"/>
                </a:lnTo>
                <a:lnTo>
                  <a:pt x="0" y="12687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15688" y="2712330"/>
            <a:ext cx="9366596" cy="427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•Fortalecimiento del MCP-ES</a:t>
            </a:r>
          </a:p>
          <a:p>
            <a:pPr algn="l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•Seguimiento estratégico a subvenciones</a:t>
            </a:r>
          </a:p>
          <a:p>
            <a:pPr algn="l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•Alineación con sistemas VIH y TB</a:t>
            </a:r>
          </a:p>
          <a:p>
            <a:pPr algn="l">
              <a:lnSpc>
                <a:spcPts val="2520"/>
              </a:lnSpc>
            </a:pPr>
            <a:endParaRPr lang="en-US" sz="4499">
              <a:solidFill>
                <a:srgbClr val="00000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23927" y="-355097"/>
            <a:ext cx="7332488" cy="10997195"/>
            <a:chOff x="0" y="0"/>
            <a:chExt cx="1931190" cy="28963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31190" cy="2896380"/>
            </a:xfrm>
            <a:custGeom>
              <a:avLst/>
              <a:gdLst/>
              <a:ahLst/>
              <a:cxnLst/>
              <a:rect l="l" t="t" r="r" b="b"/>
              <a:pathLst>
                <a:path w="1931190" h="2896380">
                  <a:moveTo>
                    <a:pt x="0" y="0"/>
                  </a:moveTo>
                  <a:lnTo>
                    <a:pt x="1931190" y="0"/>
                  </a:lnTo>
                  <a:lnTo>
                    <a:pt x="1931190" y="2896380"/>
                  </a:lnTo>
                  <a:lnTo>
                    <a:pt x="0" y="2896380"/>
                  </a:lnTo>
                  <a:close/>
                </a:path>
              </a:pathLst>
            </a:custGeom>
            <a:solidFill>
              <a:srgbClr val="151A45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931190" cy="29344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1357313"/>
            <a:ext cx="4812162" cy="204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50"/>
              </a:lnSpc>
            </a:pPr>
            <a:r>
              <a:rPr lang="en-US" sz="5000" b="1">
                <a:solidFill>
                  <a:srgbClr val="FFFFFF"/>
                </a:solidFill>
                <a:latin typeface="Roca One Bold"/>
                <a:ea typeface="Roca One Bold"/>
                <a:cs typeface="Roca One Bold"/>
                <a:sym typeface="Roca One Bold"/>
              </a:rPr>
              <a:t>Resultado General del Proyecto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701434" y="6283281"/>
            <a:ext cx="2814254" cy="281425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870027" y="6053568"/>
            <a:ext cx="3797454" cy="3797454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35077" y="8766950"/>
            <a:ext cx="2168142" cy="216814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6363344" y="6985246"/>
            <a:ext cx="1490435" cy="1410324"/>
          </a:xfrm>
          <a:custGeom>
            <a:avLst/>
            <a:gdLst/>
            <a:ahLst/>
            <a:cxnLst/>
            <a:rect l="l" t="t" r="r" b="b"/>
            <a:pathLst>
              <a:path w="1490435" h="1410324">
                <a:moveTo>
                  <a:pt x="0" y="0"/>
                </a:moveTo>
                <a:lnTo>
                  <a:pt x="1490434" y="0"/>
                </a:lnTo>
                <a:lnTo>
                  <a:pt x="1490434" y="1410324"/>
                </a:lnTo>
                <a:lnTo>
                  <a:pt x="0" y="1410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  <p:sp>
        <p:nvSpPr>
          <p:cNvPr id="17" name="Freeform 17"/>
          <p:cNvSpPr/>
          <p:nvPr/>
        </p:nvSpPr>
        <p:spPr>
          <a:xfrm>
            <a:off x="13852269" y="146604"/>
            <a:ext cx="4030016" cy="1397072"/>
          </a:xfrm>
          <a:custGeom>
            <a:avLst/>
            <a:gdLst/>
            <a:ahLst/>
            <a:cxnLst/>
            <a:rect l="l" t="t" r="r" b="b"/>
            <a:pathLst>
              <a:path w="4030016" h="1397072">
                <a:moveTo>
                  <a:pt x="0" y="0"/>
                </a:moveTo>
                <a:lnTo>
                  <a:pt x="4030015" y="0"/>
                </a:lnTo>
                <a:lnTo>
                  <a:pt x="4030015" y="1397072"/>
                </a:lnTo>
                <a:lnTo>
                  <a:pt x="0" y="13970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67722" y="-355097"/>
            <a:ext cx="6123323" cy="10997195"/>
            <a:chOff x="0" y="0"/>
            <a:chExt cx="1612727" cy="28963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12727" cy="2896380"/>
            </a:xfrm>
            <a:custGeom>
              <a:avLst/>
              <a:gdLst/>
              <a:ahLst/>
              <a:cxnLst/>
              <a:rect l="l" t="t" r="r" b="b"/>
              <a:pathLst>
                <a:path w="1612727" h="2896380">
                  <a:moveTo>
                    <a:pt x="0" y="0"/>
                  </a:moveTo>
                  <a:lnTo>
                    <a:pt x="1612727" y="0"/>
                  </a:lnTo>
                  <a:lnTo>
                    <a:pt x="1612727" y="2896380"/>
                  </a:lnTo>
                  <a:lnTo>
                    <a:pt x="0" y="2896380"/>
                  </a:lnTo>
                  <a:close/>
                </a:path>
              </a:pathLst>
            </a:custGeom>
            <a:solidFill>
              <a:srgbClr val="151A45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612727" cy="29344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005965" y="5920678"/>
            <a:ext cx="2168142" cy="216814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322402" y="2198180"/>
            <a:ext cx="5890639" cy="589063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31665" y="4092074"/>
            <a:ext cx="7385812" cy="2300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87"/>
              </a:lnSpc>
            </a:pPr>
            <a:r>
              <a:rPr lang="en-US" sz="8399" b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Ejecución Financiera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3773086" y="-1484754"/>
            <a:ext cx="3797454" cy="379745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671813" y="1601338"/>
            <a:ext cx="2168142" cy="216814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1008970" y="3576495"/>
            <a:ext cx="2517504" cy="2940150"/>
          </a:xfrm>
          <a:custGeom>
            <a:avLst/>
            <a:gdLst/>
            <a:ahLst/>
            <a:cxnLst/>
            <a:rect l="l" t="t" r="r" b="b"/>
            <a:pathLst>
              <a:path w="2517504" h="2940150">
                <a:moveTo>
                  <a:pt x="0" y="0"/>
                </a:moveTo>
                <a:lnTo>
                  <a:pt x="2517504" y="0"/>
                </a:lnTo>
                <a:lnTo>
                  <a:pt x="2517504" y="2940150"/>
                </a:lnTo>
                <a:lnTo>
                  <a:pt x="0" y="29401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  <p:sp>
        <p:nvSpPr>
          <p:cNvPr id="19" name="Freeform 19"/>
          <p:cNvSpPr/>
          <p:nvPr/>
        </p:nvSpPr>
        <p:spPr>
          <a:xfrm>
            <a:off x="2560676" y="330164"/>
            <a:ext cx="4030016" cy="1397072"/>
          </a:xfrm>
          <a:custGeom>
            <a:avLst/>
            <a:gdLst/>
            <a:ahLst/>
            <a:cxnLst/>
            <a:rect l="l" t="t" r="r" b="b"/>
            <a:pathLst>
              <a:path w="4030016" h="1397072">
                <a:moveTo>
                  <a:pt x="0" y="0"/>
                </a:moveTo>
                <a:lnTo>
                  <a:pt x="4030016" y="0"/>
                </a:lnTo>
                <a:lnTo>
                  <a:pt x="4030016" y="1397072"/>
                </a:lnTo>
                <a:lnTo>
                  <a:pt x="0" y="13970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3927" y="6506517"/>
            <a:ext cx="18735417" cy="4130280"/>
            <a:chOff x="0" y="0"/>
            <a:chExt cx="4934431" cy="10878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4431" cy="1087810"/>
            </a:xfrm>
            <a:custGeom>
              <a:avLst/>
              <a:gdLst/>
              <a:ahLst/>
              <a:cxnLst/>
              <a:rect l="l" t="t" r="r" b="b"/>
              <a:pathLst>
                <a:path w="4934431" h="1087810">
                  <a:moveTo>
                    <a:pt x="0" y="0"/>
                  </a:moveTo>
                  <a:lnTo>
                    <a:pt x="4934431" y="0"/>
                  </a:lnTo>
                  <a:lnTo>
                    <a:pt x="4934431" y="1087810"/>
                  </a:lnTo>
                  <a:lnTo>
                    <a:pt x="0" y="1087810"/>
                  </a:lnTo>
                  <a:close/>
                </a:path>
              </a:pathLst>
            </a:custGeom>
            <a:solidFill>
              <a:srgbClr val="151A45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34431" cy="11259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835905" y="6990312"/>
            <a:ext cx="4952633" cy="495263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736873" y="5143500"/>
            <a:ext cx="2814254" cy="281425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81087" y="4003783"/>
            <a:ext cx="3896870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350"/>
              </a:lnSpc>
              <a:spcBef>
                <a:spcPct val="0"/>
              </a:spcBef>
            </a:pPr>
            <a:r>
              <a:rPr lang="en-US" sz="5000" b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$131,900.00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229546" y="2948095"/>
            <a:ext cx="5058454" cy="204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350"/>
              </a:lnSpc>
              <a:spcBef>
                <a:spcPct val="0"/>
              </a:spcBef>
            </a:pPr>
            <a:r>
              <a:rPr lang="en-US" sz="5000" b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Ejecución:</a:t>
            </a:r>
            <a:r>
              <a:rPr lang="en-US" sz="5000" b="1" u="none" strike="noStrike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 93.11%</a:t>
            </a:r>
          </a:p>
          <a:p>
            <a:pPr marL="0" lvl="0" indent="0" algn="l">
              <a:lnSpc>
                <a:spcPts val="5350"/>
              </a:lnSpc>
              <a:spcBef>
                <a:spcPct val="0"/>
              </a:spcBef>
            </a:pPr>
            <a:endParaRPr lang="en-US" sz="5000" b="1" u="none" strike="noStrike">
              <a:solidFill>
                <a:srgbClr val="000000"/>
              </a:solidFill>
              <a:latin typeface="Roca One Bold"/>
              <a:ea typeface="Roca One Bold"/>
              <a:cs typeface="Roca One Bold"/>
              <a:sym typeface="Roca One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469440" y="3663815"/>
            <a:ext cx="4317840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350"/>
              </a:lnSpc>
              <a:spcBef>
                <a:spcPct val="0"/>
              </a:spcBef>
            </a:pPr>
            <a:r>
              <a:rPr lang="en-US" sz="5000" b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$1</a:t>
            </a:r>
            <a:r>
              <a:rPr lang="en-US" sz="5000" b="1" u="none" strike="noStrike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22,828.00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1301" y="2566852"/>
            <a:ext cx="4336444" cy="13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50"/>
              </a:lnSpc>
              <a:spcBef>
                <a:spcPct val="0"/>
              </a:spcBef>
            </a:pPr>
            <a:r>
              <a:rPr lang="en-US" sz="5000" b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P</a:t>
            </a:r>
            <a:r>
              <a:rPr lang="en-US" sz="5000" b="1" u="none" strike="noStrike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resupuesto total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69440" y="592318"/>
            <a:ext cx="3902750" cy="1455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Proyecto MCP-ES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-1039329" y="8571657"/>
            <a:ext cx="5617287" cy="5617287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853089" y="7676686"/>
            <a:ext cx="1789943" cy="1789943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821283" y="7539045"/>
            <a:ext cx="2317436" cy="2317436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8447726" y="5693351"/>
            <a:ext cx="1392547" cy="1626333"/>
          </a:xfrm>
          <a:custGeom>
            <a:avLst/>
            <a:gdLst/>
            <a:ahLst/>
            <a:cxnLst/>
            <a:rect l="l" t="t" r="r" b="b"/>
            <a:pathLst>
              <a:path w="1392547" h="1626333">
                <a:moveTo>
                  <a:pt x="0" y="0"/>
                </a:moveTo>
                <a:lnTo>
                  <a:pt x="1392548" y="0"/>
                </a:lnTo>
                <a:lnTo>
                  <a:pt x="1392548" y="1626332"/>
                </a:lnTo>
                <a:lnTo>
                  <a:pt x="0" y="16263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  <p:sp>
        <p:nvSpPr>
          <p:cNvPr id="26" name="TextBox 26"/>
          <p:cNvSpPr txBox="1"/>
          <p:nvPr/>
        </p:nvSpPr>
        <p:spPr>
          <a:xfrm>
            <a:off x="6667684" y="2904990"/>
            <a:ext cx="4336444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50"/>
              </a:lnSpc>
              <a:spcBef>
                <a:spcPct val="0"/>
              </a:spcBef>
            </a:pPr>
            <a:r>
              <a:rPr lang="en-US" sz="5000" b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Ejecutado</a:t>
            </a:r>
          </a:p>
        </p:txBody>
      </p:sp>
      <p:sp>
        <p:nvSpPr>
          <p:cNvPr id="27" name="Freeform 27"/>
          <p:cNvSpPr/>
          <p:nvPr/>
        </p:nvSpPr>
        <p:spPr>
          <a:xfrm>
            <a:off x="13501840" y="330164"/>
            <a:ext cx="4030016" cy="1397072"/>
          </a:xfrm>
          <a:custGeom>
            <a:avLst/>
            <a:gdLst/>
            <a:ahLst/>
            <a:cxnLst/>
            <a:rect l="l" t="t" r="r" b="b"/>
            <a:pathLst>
              <a:path w="4030016" h="1397072">
                <a:moveTo>
                  <a:pt x="0" y="0"/>
                </a:moveTo>
                <a:lnTo>
                  <a:pt x="4030016" y="0"/>
                </a:lnTo>
                <a:lnTo>
                  <a:pt x="4030016" y="1397072"/>
                </a:lnTo>
                <a:lnTo>
                  <a:pt x="0" y="13970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3927" y="-355097"/>
            <a:ext cx="8386043" cy="10997195"/>
            <a:chOff x="0" y="0"/>
            <a:chExt cx="2208670" cy="28963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08670" cy="2896380"/>
            </a:xfrm>
            <a:custGeom>
              <a:avLst/>
              <a:gdLst/>
              <a:ahLst/>
              <a:cxnLst/>
              <a:rect l="l" t="t" r="r" b="b"/>
              <a:pathLst>
                <a:path w="2208670" h="2896380">
                  <a:moveTo>
                    <a:pt x="0" y="0"/>
                  </a:moveTo>
                  <a:lnTo>
                    <a:pt x="2208670" y="0"/>
                  </a:lnTo>
                  <a:lnTo>
                    <a:pt x="2208670" y="2896380"/>
                  </a:lnTo>
                  <a:lnTo>
                    <a:pt x="0" y="2896380"/>
                  </a:lnTo>
                  <a:close/>
                </a:path>
              </a:pathLst>
            </a:custGeom>
            <a:solidFill>
              <a:srgbClr val="151A45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208670" cy="29344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331975" y="1028700"/>
            <a:ext cx="1660283" cy="166028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31975" y="3218472"/>
            <a:ext cx="1660283" cy="166028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331975" y="5408245"/>
            <a:ext cx="1660283" cy="166028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870027" y="7359573"/>
            <a:ext cx="3797454" cy="3797454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937906" y="7598017"/>
            <a:ext cx="1789943" cy="178994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7564816" y="1460627"/>
            <a:ext cx="1194601" cy="879525"/>
          </a:xfrm>
          <a:custGeom>
            <a:avLst/>
            <a:gdLst/>
            <a:ahLst/>
            <a:cxnLst/>
            <a:rect l="l" t="t" r="r" b="b"/>
            <a:pathLst>
              <a:path w="1194601" h="879525">
                <a:moveTo>
                  <a:pt x="0" y="0"/>
                </a:moveTo>
                <a:lnTo>
                  <a:pt x="1194600" y="0"/>
                </a:lnTo>
                <a:lnTo>
                  <a:pt x="1194600" y="879525"/>
                </a:lnTo>
                <a:lnTo>
                  <a:pt x="0" y="879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1" name="Freeform 21"/>
          <p:cNvSpPr/>
          <p:nvPr/>
        </p:nvSpPr>
        <p:spPr>
          <a:xfrm>
            <a:off x="7766621" y="3587885"/>
            <a:ext cx="790990" cy="1127972"/>
          </a:xfrm>
          <a:custGeom>
            <a:avLst/>
            <a:gdLst/>
            <a:ahLst/>
            <a:cxnLst/>
            <a:rect l="l" t="t" r="r" b="b"/>
            <a:pathLst>
              <a:path w="790990" h="1127972">
                <a:moveTo>
                  <a:pt x="0" y="0"/>
                </a:moveTo>
                <a:lnTo>
                  <a:pt x="790990" y="0"/>
                </a:lnTo>
                <a:lnTo>
                  <a:pt x="790990" y="1127972"/>
                </a:lnTo>
                <a:lnTo>
                  <a:pt x="0" y="11279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2" name="Freeform 22"/>
          <p:cNvSpPr/>
          <p:nvPr/>
        </p:nvSpPr>
        <p:spPr>
          <a:xfrm>
            <a:off x="7766621" y="5755055"/>
            <a:ext cx="896032" cy="911991"/>
          </a:xfrm>
          <a:custGeom>
            <a:avLst/>
            <a:gdLst/>
            <a:ahLst/>
            <a:cxnLst/>
            <a:rect l="l" t="t" r="r" b="b"/>
            <a:pathLst>
              <a:path w="896032" h="911991">
                <a:moveTo>
                  <a:pt x="0" y="0"/>
                </a:moveTo>
                <a:lnTo>
                  <a:pt x="896031" y="0"/>
                </a:lnTo>
                <a:lnTo>
                  <a:pt x="896031" y="911992"/>
                </a:lnTo>
                <a:lnTo>
                  <a:pt x="0" y="9119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3" name="TextBox 23"/>
          <p:cNvSpPr txBox="1"/>
          <p:nvPr/>
        </p:nvSpPr>
        <p:spPr>
          <a:xfrm>
            <a:off x="9633193" y="1247649"/>
            <a:ext cx="6379921" cy="464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0"/>
              </a:lnSpc>
            </a:pPr>
            <a:r>
              <a:rPr lang="en-US" sz="3299" b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Procesos programados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633193" y="1630310"/>
            <a:ext cx="6379921" cy="897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39" lvl="1" indent="-377820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61</a:t>
            </a:r>
          </a:p>
          <a:p>
            <a:pPr algn="l">
              <a:lnSpc>
                <a:spcPts val="2239"/>
              </a:lnSpc>
            </a:pPr>
            <a:endParaRPr lang="en-US" sz="3499">
              <a:solidFill>
                <a:srgbClr val="00000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633193" y="3437421"/>
            <a:ext cx="6379921" cy="464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0"/>
              </a:lnSpc>
            </a:pPr>
            <a:r>
              <a:rPr lang="en-US" sz="3299" b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Procesos ejecutados: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633193" y="3820083"/>
            <a:ext cx="6379921" cy="59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39" lvl="1" indent="-377820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70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633193" y="5627193"/>
            <a:ext cx="6379921" cy="464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0"/>
              </a:lnSpc>
            </a:pPr>
            <a:r>
              <a:rPr lang="en-US" sz="3299" b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Cumplimiento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633193" y="6009855"/>
            <a:ext cx="6379921" cy="59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39" lvl="1" indent="-377820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118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28700" y="3766109"/>
            <a:ext cx="4566958" cy="13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50"/>
              </a:lnSpc>
            </a:pPr>
            <a:r>
              <a:rPr lang="en-US" sz="5000" b="1">
                <a:solidFill>
                  <a:srgbClr val="FFFFFF"/>
                </a:solidFill>
                <a:latin typeface="Roca One Bold"/>
                <a:ea typeface="Roca One Bold"/>
                <a:cs typeface="Roca One Bold"/>
                <a:sym typeface="Roca One Bold"/>
              </a:rPr>
              <a:t>Ejecución Programática </a:t>
            </a:r>
          </a:p>
        </p:txBody>
      </p:sp>
      <p:sp>
        <p:nvSpPr>
          <p:cNvPr id="30" name="Freeform 30"/>
          <p:cNvSpPr/>
          <p:nvPr/>
        </p:nvSpPr>
        <p:spPr>
          <a:xfrm>
            <a:off x="1457733" y="428235"/>
            <a:ext cx="3708892" cy="1268750"/>
          </a:xfrm>
          <a:custGeom>
            <a:avLst/>
            <a:gdLst/>
            <a:ahLst/>
            <a:cxnLst/>
            <a:rect l="l" t="t" r="r" b="b"/>
            <a:pathLst>
              <a:path w="3708892" h="1268750">
                <a:moveTo>
                  <a:pt x="0" y="0"/>
                </a:moveTo>
                <a:lnTo>
                  <a:pt x="3708892" y="0"/>
                </a:lnTo>
                <a:lnTo>
                  <a:pt x="3708892" y="1268750"/>
                </a:lnTo>
                <a:lnTo>
                  <a:pt x="0" y="12687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3927" y="-355097"/>
            <a:ext cx="18735417" cy="4709626"/>
            <a:chOff x="0" y="0"/>
            <a:chExt cx="4934431" cy="12403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4431" cy="1240395"/>
            </a:xfrm>
            <a:custGeom>
              <a:avLst/>
              <a:gdLst/>
              <a:ahLst/>
              <a:cxnLst/>
              <a:rect l="l" t="t" r="r" b="b"/>
              <a:pathLst>
                <a:path w="4934431" h="1240395">
                  <a:moveTo>
                    <a:pt x="0" y="0"/>
                  </a:moveTo>
                  <a:lnTo>
                    <a:pt x="4934431" y="0"/>
                  </a:lnTo>
                  <a:lnTo>
                    <a:pt x="4934431" y="1240395"/>
                  </a:lnTo>
                  <a:lnTo>
                    <a:pt x="0" y="1240395"/>
                  </a:lnTo>
                  <a:close/>
                </a:path>
              </a:pathLst>
            </a:custGeom>
            <a:solidFill>
              <a:srgbClr val="151A45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34431" cy="1278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8608168">
            <a:off x="9799945" y="-2085938"/>
            <a:ext cx="5771949" cy="57719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8608168">
            <a:off x="13981697" y="1817331"/>
            <a:ext cx="2168142" cy="21681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8608168">
            <a:off x="-1422017" y="1885"/>
            <a:ext cx="3540156" cy="354015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736893" y="2316310"/>
            <a:ext cx="10814215" cy="1210883"/>
            <a:chOff x="0" y="0"/>
            <a:chExt cx="2848188" cy="31891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48188" cy="318916"/>
            </a:xfrm>
            <a:custGeom>
              <a:avLst/>
              <a:gdLst/>
              <a:ahLst/>
              <a:cxnLst/>
              <a:rect l="l" t="t" r="r" b="b"/>
              <a:pathLst>
                <a:path w="2848188" h="318916">
                  <a:moveTo>
                    <a:pt x="0" y="0"/>
                  </a:moveTo>
                  <a:lnTo>
                    <a:pt x="2848188" y="0"/>
                  </a:lnTo>
                  <a:lnTo>
                    <a:pt x="2848188" y="318916"/>
                  </a:lnTo>
                  <a:lnTo>
                    <a:pt x="0" y="3189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848188" cy="357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736893" y="3749087"/>
            <a:ext cx="10814215" cy="1210883"/>
            <a:chOff x="0" y="0"/>
            <a:chExt cx="2848188" cy="31891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848188" cy="318916"/>
            </a:xfrm>
            <a:custGeom>
              <a:avLst/>
              <a:gdLst/>
              <a:ahLst/>
              <a:cxnLst/>
              <a:rect l="l" t="t" r="r" b="b"/>
              <a:pathLst>
                <a:path w="2848188" h="318916">
                  <a:moveTo>
                    <a:pt x="0" y="0"/>
                  </a:moveTo>
                  <a:lnTo>
                    <a:pt x="2848188" y="0"/>
                  </a:lnTo>
                  <a:lnTo>
                    <a:pt x="2848188" y="318916"/>
                  </a:lnTo>
                  <a:lnTo>
                    <a:pt x="0" y="3189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848188" cy="357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050671" y="1095375"/>
            <a:ext cx="10186657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50"/>
              </a:lnSpc>
              <a:spcBef>
                <a:spcPct val="0"/>
              </a:spcBef>
            </a:pPr>
            <a:r>
              <a:rPr lang="en-US" sz="5000" b="1">
                <a:solidFill>
                  <a:srgbClr val="FFFFFF"/>
                </a:solidFill>
                <a:latin typeface="Roca One Bold"/>
                <a:ea typeface="Roca One Bold"/>
                <a:cs typeface="Roca One Bold"/>
                <a:sym typeface="Roca One Bold"/>
              </a:rPr>
              <a:t>Actividades Clave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3736893" y="5181864"/>
            <a:ext cx="10814215" cy="1210883"/>
            <a:chOff x="0" y="0"/>
            <a:chExt cx="2848188" cy="31891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848188" cy="318916"/>
            </a:xfrm>
            <a:custGeom>
              <a:avLst/>
              <a:gdLst/>
              <a:ahLst/>
              <a:cxnLst/>
              <a:rect l="l" t="t" r="r" b="b"/>
              <a:pathLst>
                <a:path w="2848188" h="318916">
                  <a:moveTo>
                    <a:pt x="0" y="0"/>
                  </a:moveTo>
                  <a:lnTo>
                    <a:pt x="2848188" y="0"/>
                  </a:lnTo>
                  <a:lnTo>
                    <a:pt x="2848188" y="318916"/>
                  </a:lnTo>
                  <a:lnTo>
                    <a:pt x="0" y="3189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2848188" cy="357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736893" y="6614640"/>
            <a:ext cx="10814215" cy="1210883"/>
            <a:chOff x="0" y="0"/>
            <a:chExt cx="2848188" cy="31891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848188" cy="318916"/>
            </a:xfrm>
            <a:custGeom>
              <a:avLst/>
              <a:gdLst/>
              <a:ahLst/>
              <a:cxnLst/>
              <a:rect l="l" t="t" r="r" b="b"/>
              <a:pathLst>
                <a:path w="2848188" h="318916">
                  <a:moveTo>
                    <a:pt x="0" y="0"/>
                  </a:moveTo>
                  <a:lnTo>
                    <a:pt x="2848188" y="0"/>
                  </a:lnTo>
                  <a:lnTo>
                    <a:pt x="2848188" y="318916"/>
                  </a:lnTo>
                  <a:lnTo>
                    <a:pt x="0" y="3189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2848188" cy="357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736893" y="8047417"/>
            <a:ext cx="10814215" cy="1210883"/>
            <a:chOff x="0" y="0"/>
            <a:chExt cx="2848188" cy="31891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848188" cy="318916"/>
            </a:xfrm>
            <a:custGeom>
              <a:avLst/>
              <a:gdLst/>
              <a:ahLst/>
              <a:cxnLst/>
              <a:rect l="l" t="t" r="r" b="b"/>
              <a:pathLst>
                <a:path w="2848188" h="318916">
                  <a:moveTo>
                    <a:pt x="0" y="0"/>
                  </a:moveTo>
                  <a:lnTo>
                    <a:pt x="2848188" y="0"/>
                  </a:lnTo>
                  <a:lnTo>
                    <a:pt x="2848188" y="318916"/>
                  </a:lnTo>
                  <a:lnTo>
                    <a:pt x="0" y="3189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2848188" cy="357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5093246" y="2685532"/>
            <a:ext cx="8101508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9"/>
              </a:lnSpc>
            </a:pPr>
            <a:r>
              <a:rPr lang="en-US" sz="3000" b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Asambleas Plenarias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093246" y="4118308"/>
            <a:ext cx="8101508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9"/>
              </a:lnSpc>
            </a:pPr>
            <a:r>
              <a:rPr lang="en-US" sz="3000" b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Plenarias de Monitoreo Estratégico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093246" y="5550520"/>
            <a:ext cx="8101508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9"/>
              </a:lnSpc>
            </a:pPr>
            <a:r>
              <a:rPr lang="en-US" sz="3000" b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Reuniones de Comité Ejecutivo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093246" y="6983862"/>
            <a:ext cx="8101508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9"/>
              </a:lnSpc>
            </a:pPr>
            <a:r>
              <a:rPr lang="en-US" sz="3000" b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Reuniones Comités Permanentes y Ad Hoc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093246" y="8416639"/>
            <a:ext cx="8101508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9"/>
              </a:lnSpc>
            </a:pPr>
            <a:r>
              <a:rPr lang="en-US" sz="3000" b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Visitas de Campo</a:t>
            </a:r>
          </a:p>
        </p:txBody>
      </p:sp>
      <p:sp>
        <p:nvSpPr>
          <p:cNvPr id="35" name="Freeform 35"/>
          <p:cNvSpPr/>
          <p:nvPr/>
        </p:nvSpPr>
        <p:spPr>
          <a:xfrm>
            <a:off x="1457733" y="428235"/>
            <a:ext cx="3708892" cy="1268750"/>
          </a:xfrm>
          <a:custGeom>
            <a:avLst/>
            <a:gdLst/>
            <a:ahLst/>
            <a:cxnLst/>
            <a:rect l="l" t="t" r="r" b="b"/>
            <a:pathLst>
              <a:path w="3708892" h="1268750">
                <a:moveTo>
                  <a:pt x="0" y="0"/>
                </a:moveTo>
                <a:lnTo>
                  <a:pt x="3708892" y="0"/>
                </a:lnTo>
                <a:lnTo>
                  <a:pt x="3708892" y="1268750"/>
                </a:lnTo>
                <a:lnTo>
                  <a:pt x="0" y="126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3927" y="-355097"/>
            <a:ext cx="18735417" cy="4709626"/>
            <a:chOff x="0" y="0"/>
            <a:chExt cx="4934431" cy="12403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4431" cy="1240395"/>
            </a:xfrm>
            <a:custGeom>
              <a:avLst/>
              <a:gdLst/>
              <a:ahLst/>
              <a:cxnLst/>
              <a:rect l="l" t="t" r="r" b="b"/>
              <a:pathLst>
                <a:path w="4934431" h="1240395">
                  <a:moveTo>
                    <a:pt x="0" y="0"/>
                  </a:moveTo>
                  <a:lnTo>
                    <a:pt x="4934431" y="0"/>
                  </a:lnTo>
                  <a:lnTo>
                    <a:pt x="4934431" y="1240395"/>
                  </a:lnTo>
                  <a:lnTo>
                    <a:pt x="0" y="1240395"/>
                  </a:lnTo>
                  <a:close/>
                </a:path>
              </a:pathLst>
            </a:custGeom>
            <a:solidFill>
              <a:srgbClr val="151A45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34431" cy="1278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8608168">
            <a:off x="9799945" y="-2085938"/>
            <a:ext cx="5771949" cy="57719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8608168">
            <a:off x="13981697" y="1817331"/>
            <a:ext cx="2168142" cy="21681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8608168">
            <a:off x="-1422017" y="1885"/>
            <a:ext cx="3540156" cy="354015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736893" y="2316310"/>
            <a:ext cx="10814215" cy="1210883"/>
            <a:chOff x="0" y="0"/>
            <a:chExt cx="2848188" cy="31891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48188" cy="318916"/>
            </a:xfrm>
            <a:custGeom>
              <a:avLst/>
              <a:gdLst/>
              <a:ahLst/>
              <a:cxnLst/>
              <a:rect l="l" t="t" r="r" b="b"/>
              <a:pathLst>
                <a:path w="2848188" h="318916">
                  <a:moveTo>
                    <a:pt x="0" y="0"/>
                  </a:moveTo>
                  <a:lnTo>
                    <a:pt x="2848188" y="0"/>
                  </a:lnTo>
                  <a:lnTo>
                    <a:pt x="2848188" y="318916"/>
                  </a:lnTo>
                  <a:lnTo>
                    <a:pt x="0" y="3189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848188" cy="357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736893" y="3749087"/>
            <a:ext cx="10814215" cy="1210883"/>
            <a:chOff x="0" y="0"/>
            <a:chExt cx="2848188" cy="31891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848188" cy="318916"/>
            </a:xfrm>
            <a:custGeom>
              <a:avLst/>
              <a:gdLst/>
              <a:ahLst/>
              <a:cxnLst/>
              <a:rect l="l" t="t" r="r" b="b"/>
              <a:pathLst>
                <a:path w="2848188" h="318916">
                  <a:moveTo>
                    <a:pt x="0" y="0"/>
                  </a:moveTo>
                  <a:lnTo>
                    <a:pt x="2848188" y="0"/>
                  </a:lnTo>
                  <a:lnTo>
                    <a:pt x="2848188" y="318916"/>
                  </a:lnTo>
                  <a:lnTo>
                    <a:pt x="0" y="3189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848188" cy="357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050671" y="1095375"/>
            <a:ext cx="10186657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50"/>
              </a:lnSpc>
              <a:spcBef>
                <a:spcPct val="0"/>
              </a:spcBef>
            </a:pPr>
            <a:r>
              <a:rPr lang="en-US" sz="5000" b="1">
                <a:solidFill>
                  <a:srgbClr val="FFFFFF"/>
                </a:solidFill>
                <a:latin typeface="Roca One Bold"/>
                <a:ea typeface="Roca One Bold"/>
                <a:cs typeface="Roca One Bold"/>
                <a:sym typeface="Roca One Bold"/>
              </a:rPr>
              <a:t>Actividades Clave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3736893" y="5181864"/>
            <a:ext cx="10814215" cy="1210883"/>
            <a:chOff x="0" y="0"/>
            <a:chExt cx="2848188" cy="31891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848188" cy="318916"/>
            </a:xfrm>
            <a:custGeom>
              <a:avLst/>
              <a:gdLst/>
              <a:ahLst/>
              <a:cxnLst/>
              <a:rect l="l" t="t" r="r" b="b"/>
              <a:pathLst>
                <a:path w="2848188" h="318916">
                  <a:moveTo>
                    <a:pt x="0" y="0"/>
                  </a:moveTo>
                  <a:lnTo>
                    <a:pt x="2848188" y="0"/>
                  </a:lnTo>
                  <a:lnTo>
                    <a:pt x="2848188" y="318916"/>
                  </a:lnTo>
                  <a:lnTo>
                    <a:pt x="0" y="3189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2848188" cy="357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736893" y="6614640"/>
            <a:ext cx="10814215" cy="1210883"/>
            <a:chOff x="0" y="0"/>
            <a:chExt cx="2848188" cy="31891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848188" cy="318916"/>
            </a:xfrm>
            <a:custGeom>
              <a:avLst/>
              <a:gdLst/>
              <a:ahLst/>
              <a:cxnLst/>
              <a:rect l="l" t="t" r="r" b="b"/>
              <a:pathLst>
                <a:path w="2848188" h="318916">
                  <a:moveTo>
                    <a:pt x="0" y="0"/>
                  </a:moveTo>
                  <a:lnTo>
                    <a:pt x="2848188" y="0"/>
                  </a:lnTo>
                  <a:lnTo>
                    <a:pt x="2848188" y="318916"/>
                  </a:lnTo>
                  <a:lnTo>
                    <a:pt x="0" y="3189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2848188" cy="357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736893" y="8047417"/>
            <a:ext cx="10814215" cy="1210883"/>
            <a:chOff x="0" y="0"/>
            <a:chExt cx="2848188" cy="31891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848188" cy="318916"/>
            </a:xfrm>
            <a:custGeom>
              <a:avLst/>
              <a:gdLst/>
              <a:ahLst/>
              <a:cxnLst/>
              <a:rect l="l" t="t" r="r" b="b"/>
              <a:pathLst>
                <a:path w="2848188" h="318916">
                  <a:moveTo>
                    <a:pt x="0" y="0"/>
                  </a:moveTo>
                  <a:lnTo>
                    <a:pt x="2848188" y="0"/>
                  </a:lnTo>
                  <a:lnTo>
                    <a:pt x="2848188" y="318916"/>
                  </a:lnTo>
                  <a:lnTo>
                    <a:pt x="0" y="3189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2848188" cy="357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5093246" y="2685532"/>
            <a:ext cx="8101508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9"/>
              </a:lnSpc>
            </a:pPr>
            <a:r>
              <a:rPr lang="en-US" sz="3000" b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Elección de Sociedad Civil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093246" y="4118308"/>
            <a:ext cx="8101508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9"/>
              </a:lnSpc>
            </a:pPr>
            <a:r>
              <a:rPr lang="en-US" sz="3000" b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Fortalecimiento a miembros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093246" y="5550520"/>
            <a:ext cx="8101508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9"/>
              </a:lnSpc>
            </a:pPr>
            <a:r>
              <a:rPr lang="en-US" sz="3000" b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VIII Retiro Anual de miembros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093027" y="6916622"/>
            <a:ext cx="8101508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9"/>
              </a:lnSpc>
            </a:pPr>
            <a:r>
              <a:rPr lang="en-US" sz="3000" b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Apoyo a comunicaciones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093246" y="8416639"/>
            <a:ext cx="8101508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9"/>
              </a:lnSpc>
            </a:pPr>
            <a:r>
              <a:rPr lang="en-US" sz="3000" b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Fortalecimiento a miembros en CBM</a:t>
            </a:r>
          </a:p>
        </p:txBody>
      </p:sp>
      <p:sp>
        <p:nvSpPr>
          <p:cNvPr id="35" name="Freeform 35"/>
          <p:cNvSpPr/>
          <p:nvPr/>
        </p:nvSpPr>
        <p:spPr>
          <a:xfrm>
            <a:off x="1457733" y="428235"/>
            <a:ext cx="3708892" cy="1268750"/>
          </a:xfrm>
          <a:custGeom>
            <a:avLst/>
            <a:gdLst/>
            <a:ahLst/>
            <a:cxnLst/>
            <a:rect l="l" t="t" r="r" b="b"/>
            <a:pathLst>
              <a:path w="3708892" h="1268750">
                <a:moveTo>
                  <a:pt x="0" y="0"/>
                </a:moveTo>
                <a:lnTo>
                  <a:pt x="3708892" y="0"/>
                </a:lnTo>
                <a:lnTo>
                  <a:pt x="3708892" y="1268750"/>
                </a:lnTo>
                <a:lnTo>
                  <a:pt x="0" y="126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3708" y="5824244"/>
            <a:ext cx="18735417" cy="4812553"/>
            <a:chOff x="0" y="0"/>
            <a:chExt cx="4934431" cy="12675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4431" cy="1267504"/>
            </a:xfrm>
            <a:custGeom>
              <a:avLst/>
              <a:gdLst/>
              <a:ahLst/>
              <a:cxnLst/>
              <a:rect l="l" t="t" r="r" b="b"/>
              <a:pathLst>
                <a:path w="4934431" h="1267504">
                  <a:moveTo>
                    <a:pt x="0" y="0"/>
                  </a:moveTo>
                  <a:lnTo>
                    <a:pt x="4934431" y="0"/>
                  </a:lnTo>
                  <a:lnTo>
                    <a:pt x="4934431" y="1267504"/>
                  </a:lnTo>
                  <a:lnTo>
                    <a:pt x="0" y="1267504"/>
                  </a:lnTo>
                  <a:close/>
                </a:path>
              </a:pathLst>
            </a:custGeom>
            <a:solidFill>
              <a:srgbClr val="151A45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34431" cy="1305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6861389"/>
            <a:ext cx="5617287" cy="561728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166852" y="6861389"/>
            <a:ext cx="3863785" cy="386378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442119" y="8766008"/>
            <a:ext cx="2317436" cy="231743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580016" y="3909818"/>
            <a:ext cx="3828852" cy="3828852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879132" y="3909818"/>
            <a:ext cx="3828852" cy="3828852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885118" y="3565361"/>
            <a:ext cx="4517765" cy="451776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4133130" y="4879442"/>
            <a:ext cx="722624" cy="557077"/>
          </a:xfrm>
          <a:custGeom>
            <a:avLst/>
            <a:gdLst/>
            <a:ahLst/>
            <a:cxnLst/>
            <a:rect l="l" t="t" r="r" b="b"/>
            <a:pathLst>
              <a:path w="722624" h="557077">
                <a:moveTo>
                  <a:pt x="0" y="0"/>
                </a:moveTo>
                <a:lnTo>
                  <a:pt x="722624" y="0"/>
                </a:lnTo>
                <a:lnTo>
                  <a:pt x="722624" y="557077"/>
                </a:lnTo>
                <a:lnTo>
                  <a:pt x="0" y="5570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4" name="Freeform 24"/>
          <p:cNvSpPr/>
          <p:nvPr/>
        </p:nvSpPr>
        <p:spPr>
          <a:xfrm>
            <a:off x="13432246" y="4879442"/>
            <a:ext cx="722624" cy="557077"/>
          </a:xfrm>
          <a:custGeom>
            <a:avLst/>
            <a:gdLst/>
            <a:ahLst/>
            <a:cxnLst/>
            <a:rect l="l" t="t" r="r" b="b"/>
            <a:pathLst>
              <a:path w="722624" h="557077">
                <a:moveTo>
                  <a:pt x="0" y="0"/>
                </a:moveTo>
                <a:lnTo>
                  <a:pt x="722624" y="0"/>
                </a:lnTo>
                <a:lnTo>
                  <a:pt x="722624" y="557077"/>
                </a:lnTo>
                <a:lnTo>
                  <a:pt x="0" y="5570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5" name="Freeform 25"/>
          <p:cNvSpPr/>
          <p:nvPr/>
        </p:nvSpPr>
        <p:spPr>
          <a:xfrm>
            <a:off x="8600837" y="4270404"/>
            <a:ext cx="1086327" cy="837459"/>
          </a:xfrm>
          <a:custGeom>
            <a:avLst/>
            <a:gdLst/>
            <a:ahLst/>
            <a:cxnLst/>
            <a:rect l="l" t="t" r="r" b="b"/>
            <a:pathLst>
              <a:path w="1086327" h="837459">
                <a:moveTo>
                  <a:pt x="0" y="0"/>
                </a:moveTo>
                <a:lnTo>
                  <a:pt x="1086326" y="0"/>
                </a:lnTo>
                <a:lnTo>
                  <a:pt x="1086326" y="837459"/>
                </a:lnTo>
                <a:lnTo>
                  <a:pt x="0" y="8374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6" name="TextBox 26"/>
          <p:cNvSpPr txBox="1"/>
          <p:nvPr/>
        </p:nvSpPr>
        <p:spPr>
          <a:xfrm>
            <a:off x="2980517" y="5971652"/>
            <a:ext cx="3027850" cy="459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79"/>
              </a:lnSpc>
              <a:spcBef>
                <a:spcPct val="0"/>
              </a:spcBef>
            </a:pPr>
            <a:r>
              <a:rPr lang="en-US" sz="3999" b="1" spc="147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$6,400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838575" y="5767436"/>
            <a:ext cx="2610849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00"/>
              </a:lnSpc>
              <a:spcBef>
                <a:spcPct val="0"/>
              </a:spcBef>
            </a:pPr>
            <a:r>
              <a:rPr lang="en-US" sz="5000" b="1" spc="185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$9,975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333391" y="5971652"/>
            <a:ext cx="2918422" cy="459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79"/>
              </a:lnSpc>
              <a:spcBef>
                <a:spcPct val="0"/>
              </a:spcBef>
            </a:pPr>
            <a:r>
              <a:rPr lang="en-US" sz="3999" b="1" spc="147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15</a:t>
            </a:r>
            <a:r>
              <a:rPr lang="en-US" sz="3999" b="1" u="none" spc="147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6%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173183" y="6536802"/>
            <a:ext cx="2642518" cy="40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Comp</a:t>
            </a:r>
            <a:r>
              <a:rPr lang="en-US" sz="2399" u="none" strike="noStrike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romiso: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838575" y="6272226"/>
            <a:ext cx="2610849" cy="986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A</a:t>
            </a:r>
            <a:r>
              <a:rPr lang="en-US" sz="2799" u="none" strike="noStrike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porte ejecutado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572599" y="6527277"/>
            <a:ext cx="2440007" cy="464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C</a:t>
            </a:r>
            <a:r>
              <a:rPr lang="en-US" sz="2699" u="none" strike="noStrike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umplimiento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050671" y="1844511"/>
            <a:ext cx="10186657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50"/>
              </a:lnSpc>
              <a:spcBef>
                <a:spcPct val="0"/>
              </a:spcBef>
            </a:pPr>
            <a:r>
              <a:rPr lang="en-US" sz="5000" b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Cofinanciamiento</a:t>
            </a:r>
          </a:p>
        </p:txBody>
      </p:sp>
      <p:sp>
        <p:nvSpPr>
          <p:cNvPr id="33" name="Freeform 33"/>
          <p:cNvSpPr/>
          <p:nvPr/>
        </p:nvSpPr>
        <p:spPr>
          <a:xfrm>
            <a:off x="13501840" y="330164"/>
            <a:ext cx="4030016" cy="1397072"/>
          </a:xfrm>
          <a:custGeom>
            <a:avLst/>
            <a:gdLst/>
            <a:ahLst/>
            <a:cxnLst/>
            <a:rect l="l" t="t" r="r" b="b"/>
            <a:pathLst>
              <a:path w="4030016" h="1397072">
                <a:moveTo>
                  <a:pt x="0" y="0"/>
                </a:moveTo>
                <a:lnTo>
                  <a:pt x="4030016" y="0"/>
                </a:lnTo>
                <a:lnTo>
                  <a:pt x="4030016" y="1397072"/>
                </a:lnTo>
                <a:lnTo>
                  <a:pt x="0" y="13970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171</Words>
  <Application>Microsoft Office PowerPoint</Application>
  <PresentationFormat>Personalizado</PresentationFormat>
  <Paragraphs>58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Gotham</vt:lpstr>
      <vt:lpstr>Roca One Bold</vt:lpstr>
      <vt:lpstr>Roca One Light</vt:lpstr>
      <vt:lpstr>Open Sans 2 Bold</vt:lpstr>
      <vt:lpstr>Roca One</vt:lpstr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financiera elegante estructurada iconos azul y amarillo</dc:title>
  <dc:creator>María Eugenia Ochoa Valencia</dc:creator>
  <cp:lastModifiedBy>Administración y Comunicaciones MCP</cp:lastModifiedBy>
  <cp:revision>1</cp:revision>
  <dcterms:created xsi:type="dcterms:W3CDTF">2006-08-16T00:00:00Z</dcterms:created>
  <dcterms:modified xsi:type="dcterms:W3CDTF">2026-01-19T17:08:42Z</dcterms:modified>
  <dc:identifier>DAG-3-If4vc</dc:identifier>
</cp:coreProperties>
</file>