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6" r:id="rId9"/>
    <p:sldId id="268" r:id="rId10"/>
  </p:sldIdLst>
  <p:sldSz cx="18288000" cy="10287000"/>
  <p:notesSz cx="6858000" cy="9144000"/>
  <p:embeddedFontLst>
    <p:embeddedFont>
      <p:font typeface="Gotham" panose="020B0604020202020204" charset="0"/>
      <p:regular r:id="rId11"/>
    </p:embeddedFont>
    <p:embeddedFont>
      <p:font typeface="Roca One Bold" panose="020B0604020202020204" charset="0"/>
      <p:regular r:id="rId12"/>
    </p:embeddedFont>
    <p:embeddedFont>
      <p:font typeface="Roca One Light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undo custSel delSld modSld">
      <pc:chgData name="Administración y Comunicaciones MCP" userId="6e1c2796-b399-4b97-baca-0d887e5a0dc8" providerId="ADAL" clId="{4B4658E8-BF8C-4094-9923-A8A426596295}" dt="2026-01-29T16:34:48.169" v="230" actId="14100"/>
      <pc:docMkLst>
        <pc:docMk/>
      </pc:docMkLst>
      <pc:sldChg chg="delSp modSp mod">
        <pc:chgData name="Administración y Comunicaciones MCP" userId="6e1c2796-b399-4b97-baca-0d887e5a0dc8" providerId="ADAL" clId="{4B4658E8-BF8C-4094-9923-A8A426596295}" dt="2026-01-27T21:45:34.466" v="171" actId="478"/>
        <pc:sldMkLst>
          <pc:docMk/>
          <pc:sldMk cId="0" sldId="256"/>
        </pc:sldMkLst>
        <pc:spChg chg="mod">
          <ac:chgData name="Administración y Comunicaciones MCP" userId="6e1c2796-b399-4b97-baca-0d887e5a0dc8" providerId="ADAL" clId="{4B4658E8-BF8C-4094-9923-A8A426596295}" dt="2026-01-22T17:21:29.861" v="47" actId="122"/>
          <ac:spMkLst>
            <pc:docMk/>
            <pc:sldMk cId="0" sldId="256"/>
            <ac:spMk id="19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21:38.155" v="48" actId="1076"/>
          <ac:spMkLst>
            <pc:docMk/>
            <pc:sldMk cId="0" sldId="256"/>
            <ac:spMk id="20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18:27.278" v="36" actId="20577"/>
          <ac:spMkLst>
            <pc:docMk/>
            <pc:sldMk cId="0" sldId="256"/>
            <ac:spMk id="21" creationId="{00000000-0000-0000-0000-000000000000}"/>
          </ac:spMkLst>
        </pc:spChg>
      </pc:sldChg>
      <pc:sldChg chg="delSp modSp mod">
        <pc:chgData name="Administración y Comunicaciones MCP" userId="6e1c2796-b399-4b97-baca-0d887e5a0dc8" providerId="ADAL" clId="{4B4658E8-BF8C-4094-9923-A8A426596295}" dt="2026-01-22T17:29:20.322" v="60" actId="1076"/>
        <pc:sldMkLst>
          <pc:docMk/>
          <pc:sldMk cId="0" sldId="257"/>
        </pc:sldMkLst>
        <pc:spChg chg="mod">
          <ac:chgData name="Administración y Comunicaciones MCP" userId="6e1c2796-b399-4b97-baca-0d887e5a0dc8" providerId="ADAL" clId="{4B4658E8-BF8C-4094-9923-A8A426596295}" dt="2026-01-22T17:29:15.075" v="59" actId="14100"/>
          <ac:spMkLst>
            <pc:docMk/>
            <pc:sldMk cId="0" sldId="257"/>
            <ac:spMk id="2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29:20.322" v="60" actId="1076"/>
          <ac:spMkLst>
            <pc:docMk/>
            <pc:sldMk cId="0" sldId="257"/>
            <ac:spMk id="3" creationId="{00000000-0000-0000-0000-000000000000}"/>
          </ac:spMkLst>
        </pc:spChg>
      </pc:sldChg>
      <pc:sldChg chg="delSp modSp mod">
        <pc:chgData name="Administración y Comunicaciones MCP" userId="6e1c2796-b399-4b97-baca-0d887e5a0dc8" providerId="ADAL" clId="{4B4658E8-BF8C-4094-9923-A8A426596295}" dt="2026-01-22T17:31:36.716" v="71" actId="12"/>
        <pc:sldMkLst>
          <pc:docMk/>
          <pc:sldMk cId="0" sldId="258"/>
        </pc:sldMkLst>
        <pc:spChg chg="mod">
          <ac:chgData name="Administración y Comunicaciones MCP" userId="6e1c2796-b399-4b97-baca-0d887e5a0dc8" providerId="ADAL" clId="{4B4658E8-BF8C-4094-9923-A8A426596295}" dt="2026-01-22T17:31:36.716" v="71" actId="12"/>
          <ac:spMkLst>
            <pc:docMk/>
            <pc:sldMk cId="0" sldId="258"/>
            <ac:spMk id="2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29:57.459" v="63" actId="207"/>
          <ac:spMkLst>
            <pc:docMk/>
            <pc:sldMk cId="0" sldId="258"/>
            <ac:spMk id="6" creationId="{00000000-0000-0000-0000-000000000000}"/>
          </ac:spMkLst>
        </pc:spChg>
      </pc:sldChg>
      <pc:sldChg chg="addSp delSp modSp mod">
        <pc:chgData name="Administración y Comunicaciones MCP" userId="6e1c2796-b399-4b97-baca-0d887e5a0dc8" providerId="ADAL" clId="{4B4658E8-BF8C-4094-9923-A8A426596295}" dt="2026-01-22T17:34:45.840" v="97" actId="12"/>
        <pc:sldMkLst>
          <pc:docMk/>
          <pc:sldMk cId="0" sldId="259"/>
        </pc:sldMkLst>
        <pc:spChg chg="mod">
          <ac:chgData name="Administración y Comunicaciones MCP" userId="6e1c2796-b399-4b97-baca-0d887e5a0dc8" providerId="ADAL" clId="{4B4658E8-BF8C-4094-9923-A8A426596295}" dt="2026-01-22T17:32:54.540" v="77" actId="14100"/>
          <ac:spMkLst>
            <pc:docMk/>
            <pc:sldMk cId="0" sldId="259"/>
            <ac:spMk id="11" creationId="{00000000-0000-0000-0000-000000000000}"/>
          </ac:spMkLst>
        </pc:spChg>
        <pc:spChg chg="add del mod topLvl">
          <ac:chgData name="Administración y Comunicaciones MCP" userId="6e1c2796-b399-4b97-baca-0d887e5a0dc8" providerId="ADAL" clId="{4B4658E8-BF8C-4094-9923-A8A426596295}" dt="2026-01-22T17:34:38.983" v="95" actId="478"/>
          <ac:spMkLst>
            <pc:docMk/>
            <pc:sldMk cId="0" sldId="259"/>
            <ac:spMk id="13" creationId="{00000000-0000-0000-0000-000000000000}"/>
          </ac:spMkLst>
        </pc:spChg>
        <pc:spChg chg="mod topLvl">
          <ac:chgData name="Administración y Comunicaciones MCP" userId="6e1c2796-b399-4b97-baca-0d887e5a0dc8" providerId="ADAL" clId="{4B4658E8-BF8C-4094-9923-A8A426596295}" dt="2026-01-22T17:34:38.983" v="95" actId="478"/>
          <ac:spMkLst>
            <pc:docMk/>
            <pc:sldMk cId="0" sldId="259"/>
            <ac:spMk id="14" creationId="{00000000-0000-0000-0000-000000000000}"/>
          </ac:spMkLst>
        </pc:spChg>
        <pc:spChg chg="add mod">
          <ac:chgData name="Administración y Comunicaciones MCP" userId="6e1c2796-b399-4b97-baca-0d887e5a0dc8" providerId="ADAL" clId="{4B4658E8-BF8C-4094-9923-A8A426596295}" dt="2026-01-22T17:34:45.840" v="97" actId="12"/>
          <ac:spMkLst>
            <pc:docMk/>
            <pc:sldMk cId="0" sldId="259"/>
            <ac:spMk id="20" creationId="{15DCEFCF-F695-7568-785C-AC7C7792801E}"/>
          </ac:spMkLst>
        </pc:spChg>
        <pc:grpChg chg="mod">
          <ac:chgData name="Administración y Comunicaciones MCP" userId="6e1c2796-b399-4b97-baca-0d887e5a0dc8" providerId="ADAL" clId="{4B4658E8-BF8C-4094-9923-A8A426596295}" dt="2026-01-22T17:34:38.541" v="94" actId="1076"/>
          <ac:grpSpMkLst>
            <pc:docMk/>
            <pc:sldMk cId="0" sldId="259"/>
            <ac:grpSpMk id="2" creationId="{00000000-0000-0000-0000-000000000000}"/>
          </ac:grpSpMkLst>
        </pc:grpChg>
        <pc:grpChg chg="add del">
          <ac:chgData name="Administración y Comunicaciones MCP" userId="6e1c2796-b399-4b97-baca-0d887e5a0dc8" providerId="ADAL" clId="{4B4658E8-BF8C-4094-9923-A8A426596295}" dt="2026-01-22T17:34:38.983" v="95" actId="478"/>
          <ac:grpSpMkLst>
            <pc:docMk/>
            <pc:sldMk cId="0" sldId="259"/>
            <ac:grpSpMk id="12" creationId="{00000000-0000-0000-0000-000000000000}"/>
          </ac:grpSpMkLst>
        </pc:grpChg>
      </pc:sldChg>
      <pc:sldChg chg="addSp delSp modSp mod">
        <pc:chgData name="Administración y Comunicaciones MCP" userId="6e1c2796-b399-4b97-baca-0d887e5a0dc8" providerId="ADAL" clId="{4B4658E8-BF8C-4094-9923-A8A426596295}" dt="2026-01-29T16:34:48.169" v="230" actId="14100"/>
        <pc:sldMkLst>
          <pc:docMk/>
          <pc:sldMk cId="0" sldId="261"/>
        </pc:sldMkLst>
        <pc:spChg chg="mod">
          <ac:chgData name="Administración y Comunicaciones MCP" userId="6e1c2796-b399-4b97-baca-0d887e5a0dc8" providerId="ADAL" clId="{4B4658E8-BF8C-4094-9923-A8A426596295}" dt="2026-01-22T17:41:42.799" v="135" actId="1076"/>
          <ac:spMkLst>
            <pc:docMk/>
            <pc:sldMk cId="0" sldId="261"/>
            <ac:spMk id="23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9T16:34:48.169" v="230" actId="14100"/>
          <ac:spMkLst>
            <pc:docMk/>
            <pc:sldMk cId="0" sldId="261"/>
            <ac:spMk id="25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41:22.493" v="132" actId="255"/>
          <ac:spMkLst>
            <pc:docMk/>
            <pc:sldMk cId="0" sldId="261"/>
            <ac:spMk id="27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35:52.469" v="102" actId="122"/>
          <ac:spMkLst>
            <pc:docMk/>
            <pc:sldMk cId="0" sldId="261"/>
            <ac:spMk id="29" creationId="{00000000-0000-0000-0000-000000000000}"/>
          </ac:spMkLst>
        </pc:spChg>
      </pc:sldChg>
      <pc:sldChg chg="delSp modSp mod">
        <pc:chgData name="Administración y Comunicaciones MCP" userId="6e1c2796-b399-4b97-baca-0d887e5a0dc8" providerId="ADAL" clId="{4B4658E8-BF8C-4094-9923-A8A426596295}" dt="2026-01-22T17:46:27.585" v="146" actId="478"/>
        <pc:sldMkLst>
          <pc:docMk/>
          <pc:sldMk cId="0" sldId="262"/>
        </pc:sldMkLst>
        <pc:spChg chg="mod">
          <ac:chgData name="Administración y Comunicaciones MCP" userId="6e1c2796-b399-4b97-baca-0d887e5a0dc8" providerId="ADAL" clId="{4B4658E8-BF8C-4094-9923-A8A426596295}" dt="2026-01-22T17:42:16.569" v="138" actId="1076"/>
          <ac:spMkLst>
            <pc:docMk/>
            <pc:sldMk cId="0" sldId="262"/>
            <ac:spMk id="20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45:42.527" v="139"/>
          <ac:spMkLst>
            <pc:docMk/>
            <pc:sldMk cId="0" sldId="262"/>
            <ac:spMk id="30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45:59.393" v="140"/>
          <ac:spMkLst>
            <pc:docMk/>
            <pc:sldMk cId="0" sldId="262"/>
            <ac:spMk id="31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46:17.474" v="141"/>
          <ac:spMkLst>
            <pc:docMk/>
            <pc:sldMk cId="0" sldId="262"/>
            <ac:spMk id="32" creationId="{00000000-0000-0000-0000-000000000000}"/>
          </ac:spMkLst>
        </pc:spChg>
      </pc:sldChg>
      <pc:sldChg chg="delSp modSp mod">
        <pc:chgData name="Administración y Comunicaciones MCP" userId="6e1c2796-b399-4b97-baca-0d887e5a0dc8" providerId="ADAL" clId="{4B4658E8-BF8C-4094-9923-A8A426596295}" dt="2026-01-22T17:48:13.551" v="154" actId="478"/>
        <pc:sldMkLst>
          <pc:docMk/>
          <pc:sldMk cId="0" sldId="263"/>
        </pc:sldMkLst>
        <pc:spChg chg="mod">
          <ac:chgData name="Administración y Comunicaciones MCP" userId="6e1c2796-b399-4b97-baca-0d887e5a0dc8" providerId="ADAL" clId="{4B4658E8-BF8C-4094-9923-A8A426596295}" dt="2026-01-22T17:47:01.802" v="148" actId="207"/>
          <ac:spMkLst>
            <pc:docMk/>
            <pc:sldMk cId="0" sldId="263"/>
            <ac:spMk id="20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47:24.084" v="149"/>
          <ac:spMkLst>
            <pc:docMk/>
            <pc:sldMk cId="0" sldId="263"/>
            <ac:spMk id="30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47:36.672" v="150"/>
          <ac:spMkLst>
            <pc:docMk/>
            <pc:sldMk cId="0" sldId="263"/>
            <ac:spMk id="31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47:56.733" v="151"/>
          <ac:spMkLst>
            <pc:docMk/>
            <pc:sldMk cId="0" sldId="263"/>
            <ac:spMk id="32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48:08.008" v="152"/>
          <ac:spMkLst>
            <pc:docMk/>
            <pc:sldMk cId="0" sldId="263"/>
            <ac:spMk id="33" creationId="{00000000-0000-0000-0000-000000000000}"/>
          </ac:spMkLst>
        </pc:spChg>
      </pc:sldChg>
      <pc:sldChg chg="addSp delSp modSp mod">
        <pc:chgData name="Administración y Comunicaciones MCP" userId="6e1c2796-b399-4b97-baca-0d887e5a0dc8" providerId="ADAL" clId="{4B4658E8-BF8C-4094-9923-A8A426596295}" dt="2026-01-22T17:50:19.858" v="168" actId="14100"/>
        <pc:sldMkLst>
          <pc:docMk/>
          <pc:sldMk cId="0" sldId="266"/>
        </pc:sldMkLst>
        <pc:spChg chg="mod">
          <ac:chgData name="Administración y Comunicaciones MCP" userId="6e1c2796-b399-4b97-baca-0d887e5a0dc8" providerId="ADAL" clId="{4B4658E8-BF8C-4094-9923-A8A426596295}" dt="2026-01-22T17:48:52.193" v="159" actId="207"/>
          <ac:spMkLst>
            <pc:docMk/>
            <pc:sldMk cId="0" sldId="266"/>
            <ac:spMk id="14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49:26.893" v="161" actId="1076"/>
          <ac:spMkLst>
            <pc:docMk/>
            <pc:sldMk cId="0" sldId="266"/>
            <ac:spMk id="15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49:57.062" v="166" actId="1076"/>
          <ac:spMkLst>
            <pc:docMk/>
            <pc:sldMk cId="0" sldId="266"/>
            <ac:spMk id="16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2T17:50:19.858" v="168" actId="14100"/>
          <ac:spMkLst>
            <pc:docMk/>
            <pc:sldMk cId="0" sldId="266"/>
            <ac:spMk id="1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267722" y="-355097"/>
            <a:ext cx="6123323" cy="10997195"/>
            <a:chOff x="0" y="0"/>
            <a:chExt cx="1612727" cy="289638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612727" cy="2896380"/>
            </a:xfrm>
            <a:custGeom>
              <a:avLst/>
              <a:gdLst/>
              <a:ahLst/>
              <a:cxnLst/>
              <a:rect l="l" t="t" r="r" b="b"/>
              <a:pathLst>
                <a:path w="1612727" h="2896380">
                  <a:moveTo>
                    <a:pt x="0" y="0"/>
                  </a:moveTo>
                  <a:lnTo>
                    <a:pt x="1612727" y="0"/>
                  </a:lnTo>
                  <a:lnTo>
                    <a:pt x="1612727" y="2896380"/>
                  </a:lnTo>
                  <a:lnTo>
                    <a:pt x="0" y="289638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612727" cy="2934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4005965" y="5920678"/>
            <a:ext cx="2168142" cy="2168142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3773086" y="-1484754"/>
            <a:ext cx="3797454" cy="3797454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5671813" y="1601338"/>
            <a:ext cx="2168142" cy="2168142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7" name="Freeform 17"/>
          <p:cNvSpPr/>
          <p:nvPr/>
        </p:nvSpPr>
        <p:spPr>
          <a:xfrm>
            <a:off x="13358596" y="413973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1" y="0"/>
                </a:lnTo>
                <a:lnTo>
                  <a:pt x="3708891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9" name="TextBox 19"/>
          <p:cNvSpPr txBox="1"/>
          <p:nvPr/>
        </p:nvSpPr>
        <p:spPr>
          <a:xfrm>
            <a:off x="457199" y="2125319"/>
            <a:ext cx="10006909" cy="27699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s-MX" sz="6000" dirty="0"/>
              <a:t>Planificación de Visitas de Campo 2026</a:t>
            </a:r>
          </a:p>
          <a:p>
            <a:pPr algn="ctr"/>
            <a:r>
              <a:rPr lang="es-MX" sz="6000" dirty="0"/>
              <a:t>Comité de Monitoreo</a:t>
            </a:r>
            <a:endParaRPr lang="en-US" sz="6000" dirty="0">
              <a:solidFill>
                <a:srgbClr val="000000"/>
              </a:solidFill>
              <a:latin typeface="Roca One Light"/>
              <a:ea typeface="Roca One Light"/>
              <a:cs typeface="Roca One Light"/>
              <a:sym typeface="Roca One Light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838664" y="5684168"/>
            <a:ext cx="8141689" cy="27160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739"/>
              </a:lnSpc>
            </a:pPr>
            <a:endParaRPr dirty="0"/>
          </a:p>
          <a:p>
            <a:r>
              <a:rPr lang="es-SV" sz="4400" dirty="0"/>
              <a:t>Informe para Plenaria </a:t>
            </a:r>
            <a:r>
              <a:rPr lang="en-US" sz="4400" spc="339" dirty="0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ME01-2026</a:t>
            </a:r>
          </a:p>
          <a:p>
            <a:endParaRPr lang="en-US" sz="4099" dirty="0">
              <a:solidFill>
                <a:srgbClr val="000000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12710318" y="8627745"/>
            <a:ext cx="4548982" cy="1272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359"/>
              </a:lnSpc>
            </a:pPr>
            <a:r>
              <a:rPr lang="en-US" sz="2399" dirty="0">
                <a:solidFill>
                  <a:srgbClr val="F4F5F5"/>
                </a:solidFill>
                <a:latin typeface="Gotham"/>
                <a:ea typeface="Gotham"/>
                <a:cs typeface="Gotham"/>
                <a:sym typeface="Gotham"/>
              </a:rPr>
              <a:t>Lcda. Susan Padilla</a:t>
            </a:r>
          </a:p>
          <a:p>
            <a:pPr algn="r">
              <a:lnSpc>
                <a:spcPts val="3359"/>
              </a:lnSpc>
            </a:pPr>
            <a:r>
              <a:rPr lang="en-US" sz="2399" dirty="0">
                <a:solidFill>
                  <a:srgbClr val="F4F5F5"/>
                </a:solidFill>
                <a:latin typeface="Gotham"/>
                <a:ea typeface="Gotham"/>
                <a:cs typeface="Gotham"/>
                <a:sym typeface="Gotham"/>
              </a:rPr>
              <a:t>Coordinadora del CME</a:t>
            </a:r>
          </a:p>
          <a:p>
            <a:pPr algn="r">
              <a:lnSpc>
                <a:spcPts val="3359"/>
              </a:lnSpc>
            </a:pPr>
            <a:r>
              <a:rPr lang="en-US" sz="2399" dirty="0">
                <a:solidFill>
                  <a:srgbClr val="F4F5F5"/>
                </a:solidFill>
                <a:latin typeface="Gotham"/>
                <a:ea typeface="Gotham"/>
                <a:cs typeface="Gotham"/>
                <a:sym typeface="Gotham"/>
              </a:rPr>
              <a:t>MCP-ES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858937" y="4559658"/>
            <a:ext cx="8993292" cy="7117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350"/>
              </a:lnSpc>
            </a:pPr>
            <a:r>
              <a:rPr lang="en-US" sz="5000" b="1" dirty="0">
                <a:solidFill>
                  <a:srgbClr val="000000"/>
                </a:solidFill>
                <a:latin typeface="Roca One Bold"/>
                <a:ea typeface="Roca One Bold"/>
                <a:cs typeface="Roca One Bold"/>
                <a:sym typeface="Roca One Bold"/>
              </a:rPr>
              <a:t>Objetivo del Informe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295400" y="5907516"/>
            <a:ext cx="14717678" cy="30777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MX" sz="4000" dirty="0"/>
              <a:t>Presentar la planificación de visitas de campo Primer Semestre 2026</a:t>
            </a:r>
          </a:p>
          <a:p>
            <a:pPr marL="742950" indent="-742950">
              <a:buFont typeface="+mj-lt"/>
              <a:buAutoNum type="arabicPeriod"/>
            </a:pPr>
            <a:r>
              <a:rPr lang="es-MX" sz="4000" dirty="0"/>
              <a:t>Fortalecer la función de supervisión del MCP-ES</a:t>
            </a:r>
          </a:p>
          <a:p>
            <a:pPr marL="742950" indent="-742950">
              <a:buFont typeface="+mj-lt"/>
              <a:buAutoNum type="arabicPeriod"/>
            </a:pPr>
            <a:r>
              <a:rPr lang="es-MX" sz="4000" dirty="0"/>
              <a:t>Asegurar seguimiento a proyectos financiados por el Fondo Mundial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-223927" y="-355097"/>
            <a:ext cx="18735417" cy="4603029"/>
            <a:chOff x="0" y="0"/>
            <a:chExt cx="4934431" cy="121232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934431" cy="1212320"/>
            </a:xfrm>
            <a:custGeom>
              <a:avLst/>
              <a:gdLst/>
              <a:ahLst/>
              <a:cxnLst/>
              <a:rect l="l" t="t" r="r" b="b"/>
              <a:pathLst>
                <a:path w="4934431" h="1212320">
                  <a:moveTo>
                    <a:pt x="0" y="0"/>
                  </a:moveTo>
                  <a:lnTo>
                    <a:pt x="4934431" y="0"/>
                  </a:lnTo>
                  <a:lnTo>
                    <a:pt x="4934431" y="1212320"/>
                  </a:lnTo>
                  <a:lnTo>
                    <a:pt x="0" y="121232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4934431" cy="12504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 rot="8608168">
            <a:off x="14283880" y="1094111"/>
            <a:ext cx="2924997" cy="2924997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 rot="8608168">
            <a:off x="12509730" y="1498306"/>
            <a:ext cx="1119313" cy="1119313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 rot="8608168">
            <a:off x="-406887" y="-3152494"/>
            <a:ext cx="5771949" cy="5771949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 rot="8608168">
            <a:off x="3774866" y="750775"/>
            <a:ext cx="2168142" cy="2168142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23" name="Freeform 23"/>
          <p:cNvSpPr/>
          <p:nvPr/>
        </p:nvSpPr>
        <p:spPr>
          <a:xfrm>
            <a:off x="13550408" y="510881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515688" y="2712330"/>
            <a:ext cx="9366596" cy="5909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s-MX" sz="4800" dirty="0"/>
              <a:t>Prioridades programáticas VIH y TB</a:t>
            </a:r>
          </a:p>
          <a:p>
            <a:pPr marL="914400" indent="-914400">
              <a:buFont typeface="+mj-lt"/>
              <a:buAutoNum type="arabicPeriod"/>
            </a:pPr>
            <a:r>
              <a:rPr lang="es-MX" sz="4800" dirty="0"/>
              <a:t>Seguimiento a indicadores del Fondo Mundial</a:t>
            </a:r>
          </a:p>
          <a:p>
            <a:pPr marL="914400" indent="-914400">
              <a:buFont typeface="+mj-lt"/>
              <a:buAutoNum type="arabicPeriod"/>
            </a:pPr>
            <a:r>
              <a:rPr lang="es-MX" sz="4800" dirty="0"/>
              <a:t>Coordinación con Receptores Principales</a:t>
            </a:r>
          </a:p>
          <a:p>
            <a:pPr marL="914400" indent="-914400">
              <a:buFont typeface="+mj-lt"/>
              <a:buAutoNum type="arabicPeriod"/>
            </a:pPr>
            <a:r>
              <a:rPr lang="es-MX" sz="4800" dirty="0"/>
              <a:t>Valor agregado del monitoreo en campo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-223927" y="-355097"/>
            <a:ext cx="7332488" cy="10997195"/>
            <a:chOff x="0" y="0"/>
            <a:chExt cx="1931190" cy="289638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931190" cy="2896380"/>
            </a:xfrm>
            <a:custGeom>
              <a:avLst/>
              <a:gdLst/>
              <a:ahLst/>
              <a:cxnLst/>
              <a:rect l="l" t="t" r="r" b="b"/>
              <a:pathLst>
                <a:path w="1931190" h="2896380">
                  <a:moveTo>
                    <a:pt x="0" y="0"/>
                  </a:moveTo>
                  <a:lnTo>
                    <a:pt x="1931190" y="0"/>
                  </a:lnTo>
                  <a:lnTo>
                    <a:pt x="1931190" y="2896380"/>
                  </a:lnTo>
                  <a:lnTo>
                    <a:pt x="0" y="289638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1931190" cy="2934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028700" y="1357313"/>
            <a:ext cx="4812162" cy="14196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350"/>
              </a:lnSpc>
            </a:pPr>
            <a:r>
              <a:rPr lang="es-SV" sz="5400" dirty="0">
                <a:solidFill>
                  <a:schemeClr val="bg1"/>
                </a:solidFill>
              </a:rPr>
              <a:t>Criterios de Planificación</a:t>
            </a:r>
            <a:endParaRPr lang="en-US" sz="5000" b="1" dirty="0">
              <a:solidFill>
                <a:schemeClr val="bg1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grpSp>
        <p:nvGrpSpPr>
          <p:cNvPr id="10" name="Group 10"/>
          <p:cNvGrpSpPr/>
          <p:nvPr/>
        </p:nvGrpSpPr>
        <p:grpSpPr>
          <a:xfrm>
            <a:off x="-870027" y="6053568"/>
            <a:ext cx="3797454" cy="3797454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035077" y="8766950"/>
            <a:ext cx="2168142" cy="216814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7" name="Freeform 17"/>
          <p:cNvSpPr/>
          <p:nvPr/>
        </p:nvSpPr>
        <p:spPr>
          <a:xfrm>
            <a:off x="13852269" y="146604"/>
            <a:ext cx="4030016" cy="1397072"/>
          </a:xfrm>
          <a:custGeom>
            <a:avLst/>
            <a:gdLst/>
            <a:ahLst/>
            <a:cxnLst/>
            <a:rect l="l" t="t" r="r" b="b"/>
            <a:pathLst>
              <a:path w="4030016" h="1397072">
                <a:moveTo>
                  <a:pt x="0" y="0"/>
                </a:moveTo>
                <a:lnTo>
                  <a:pt x="4030015" y="0"/>
                </a:lnTo>
                <a:lnTo>
                  <a:pt x="4030015" y="1397072"/>
                </a:lnTo>
                <a:lnTo>
                  <a:pt x="0" y="13970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267722" y="-355097"/>
            <a:ext cx="6123323" cy="10997195"/>
            <a:chOff x="0" y="0"/>
            <a:chExt cx="1612727" cy="289638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612727" cy="2896380"/>
            </a:xfrm>
            <a:custGeom>
              <a:avLst/>
              <a:gdLst/>
              <a:ahLst/>
              <a:cxnLst/>
              <a:rect l="l" t="t" r="r" b="b"/>
              <a:pathLst>
                <a:path w="1612727" h="2896380">
                  <a:moveTo>
                    <a:pt x="0" y="0"/>
                  </a:moveTo>
                  <a:lnTo>
                    <a:pt x="1612727" y="0"/>
                  </a:lnTo>
                  <a:lnTo>
                    <a:pt x="1612727" y="2896380"/>
                  </a:lnTo>
                  <a:lnTo>
                    <a:pt x="0" y="289638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612727" cy="2934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4005965" y="5920678"/>
            <a:ext cx="2168142" cy="2168142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1231664" y="4092074"/>
            <a:ext cx="9664935" cy="23583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987"/>
              </a:lnSpc>
            </a:pPr>
            <a:r>
              <a:rPr lang="es-MX" sz="8800" dirty="0"/>
              <a:t>Visita 19 de marzo – Proyecto VIH/PLAN</a:t>
            </a:r>
            <a:endParaRPr lang="en-US" sz="8399" b="1" dirty="0">
              <a:solidFill>
                <a:srgbClr val="000000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grpSp>
        <p:nvGrpSpPr>
          <p:cNvPr id="12" name="Group 12"/>
          <p:cNvGrpSpPr/>
          <p:nvPr/>
        </p:nvGrpSpPr>
        <p:grpSpPr>
          <a:xfrm>
            <a:off x="13773086" y="-1484754"/>
            <a:ext cx="3797454" cy="3797454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5671813" y="1601338"/>
            <a:ext cx="2168142" cy="2168142"/>
            <a:chOff x="0" y="0"/>
            <a:chExt cx="812800" cy="8128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9" name="Freeform 19"/>
          <p:cNvSpPr/>
          <p:nvPr/>
        </p:nvSpPr>
        <p:spPr>
          <a:xfrm>
            <a:off x="2560676" y="330164"/>
            <a:ext cx="4030016" cy="1397072"/>
          </a:xfrm>
          <a:custGeom>
            <a:avLst/>
            <a:gdLst/>
            <a:ahLst/>
            <a:cxnLst/>
            <a:rect l="l" t="t" r="r" b="b"/>
            <a:pathLst>
              <a:path w="4030016" h="1397072">
                <a:moveTo>
                  <a:pt x="0" y="0"/>
                </a:moveTo>
                <a:lnTo>
                  <a:pt x="4030016" y="0"/>
                </a:lnTo>
                <a:lnTo>
                  <a:pt x="4030016" y="1397072"/>
                </a:lnTo>
                <a:lnTo>
                  <a:pt x="0" y="13970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15DCEFCF-F695-7568-785C-AC7C7792801E}"/>
              </a:ext>
            </a:extLst>
          </p:cNvPr>
          <p:cNvSpPr txBox="1"/>
          <p:nvPr/>
        </p:nvSpPr>
        <p:spPr>
          <a:xfrm>
            <a:off x="12504181" y="1028700"/>
            <a:ext cx="5233084" cy="66479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sz="4800" dirty="0">
                <a:solidFill>
                  <a:schemeClr val="bg1"/>
                </a:solidFill>
              </a:rPr>
              <a:t>SR:  CALMA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sz="4800" dirty="0">
                <a:solidFill>
                  <a:schemeClr val="bg1"/>
                </a:solidFill>
              </a:rPr>
              <a:t>Seguimiento a indicadores del proyecto FM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sz="4800" dirty="0">
                <a:solidFill>
                  <a:schemeClr val="bg1"/>
                </a:solidFill>
              </a:rPr>
              <a:t>Verificación de avances y desafíos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sz="4800" dirty="0">
                <a:solidFill>
                  <a:schemeClr val="bg1"/>
                </a:solidFill>
              </a:rPr>
              <a:t>Identificación de buenas prácticas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23927" y="-355097"/>
            <a:ext cx="8386043" cy="10997195"/>
            <a:chOff x="0" y="0"/>
            <a:chExt cx="2208670" cy="289638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08670" cy="2896380"/>
            </a:xfrm>
            <a:custGeom>
              <a:avLst/>
              <a:gdLst/>
              <a:ahLst/>
              <a:cxnLst/>
              <a:rect l="l" t="t" r="r" b="b"/>
              <a:pathLst>
                <a:path w="2208670" h="2896380">
                  <a:moveTo>
                    <a:pt x="0" y="0"/>
                  </a:moveTo>
                  <a:lnTo>
                    <a:pt x="2208670" y="0"/>
                  </a:lnTo>
                  <a:lnTo>
                    <a:pt x="2208670" y="2896380"/>
                  </a:lnTo>
                  <a:lnTo>
                    <a:pt x="0" y="289638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208670" cy="2934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-870027" y="7359573"/>
            <a:ext cx="3797454" cy="3797454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937906" y="7598017"/>
            <a:ext cx="1789943" cy="1789943"/>
            <a:chOff x="0" y="0"/>
            <a:chExt cx="812800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9843776" y="1543371"/>
            <a:ext cx="6379921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SV" sz="3600" dirty="0"/>
              <a:t>Monitoreo a Clínicas VICITS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9626004" y="2466415"/>
            <a:ext cx="8209288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s-MX" sz="3600" dirty="0"/>
              <a:t>Actividad coordinada con el RP (MINSAL), Clínica Dr. Alberto Aguilar Díaz 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9449249" y="4312503"/>
            <a:ext cx="8386043" cy="20313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400" dirty="0"/>
              <a:t>Evaluación de calidad de servicios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400" dirty="0"/>
              <a:t>Articulación institucional entre ambos </a:t>
            </a:r>
            <a:r>
              <a:rPr lang="es-MX" sz="4400" dirty="0" err="1"/>
              <a:t>RPs</a:t>
            </a:r>
            <a:r>
              <a:rPr lang="es-MX" sz="4400" dirty="0"/>
              <a:t> y </a:t>
            </a:r>
            <a:r>
              <a:rPr lang="es-MX" sz="4400" dirty="0" err="1"/>
              <a:t>SRs</a:t>
            </a:r>
            <a:endParaRPr lang="es-MX" sz="4400" dirty="0"/>
          </a:p>
        </p:txBody>
      </p:sp>
      <p:sp>
        <p:nvSpPr>
          <p:cNvPr id="29" name="TextBox 29"/>
          <p:cNvSpPr txBox="1"/>
          <p:nvPr/>
        </p:nvSpPr>
        <p:spPr>
          <a:xfrm>
            <a:off x="1028700" y="3766109"/>
            <a:ext cx="5784436" cy="21121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350"/>
              </a:lnSpc>
            </a:pPr>
            <a:r>
              <a:rPr lang="es-MX" sz="5400" dirty="0">
                <a:solidFill>
                  <a:schemeClr val="bg1"/>
                </a:solidFill>
              </a:rPr>
              <a:t>Visita 21 de mayo – Proyecto VIH/MINSAL</a:t>
            </a:r>
            <a:endParaRPr lang="en-US" sz="5000" b="1" dirty="0">
              <a:solidFill>
                <a:schemeClr val="bg1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30" name="Freeform 30"/>
          <p:cNvSpPr/>
          <p:nvPr/>
        </p:nvSpPr>
        <p:spPr>
          <a:xfrm>
            <a:off x="1457733" y="428235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23927" y="-355097"/>
            <a:ext cx="18735417" cy="4709626"/>
            <a:chOff x="0" y="0"/>
            <a:chExt cx="4934431" cy="12403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934431" cy="1240395"/>
            </a:xfrm>
            <a:custGeom>
              <a:avLst/>
              <a:gdLst/>
              <a:ahLst/>
              <a:cxnLst/>
              <a:rect l="l" t="t" r="r" b="b"/>
              <a:pathLst>
                <a:path w="4934431" h="1240395">
                  <a:moveTo>
                    <a:pt x="0" y="0"/>
                  </a:moveTo>
                  <a:lnTo>
                    <a:pt x="4934431" y="0"/>
                  </a:lnTo>
                  <a:lnTo>
                    <a:pt x="4934431" y="1240395"/>
                  </a:lnTo>
                  <a:lnTo>
                    <a:pt x="0" y="1240395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934431" cy="12784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8608168">
            <a:off x="9799945" y="-2085938"/>
            <a:ext cx="5771949" cy="5771949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8608168">
            <a:off x="13981697" y="1817331"/>
            <a:ext cx="2168142" cy="2168142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8608168">
            <a:off x="-1422017" y="1885"/>
            <a:ext cx="3540156" cy="3540156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3736893" y="2316310"/>
            <a:ext cx="10814215" cy="1210883"/>
            <a:chOff x="0" y="0"/>
            <a:chExt cx="2848188" cy="31891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848188" cy="318916"/>
            </a:xfrm>
            <a:custGeom>
              <a:avLst/>
              <a:gdLst/>
              <a:ahLst/>
              <a:cxnLst/>
              <a:rect l="l" t="t" r="r" b="b"/>
              <a:pathLst>
                <a:path w="2848188" h="318916">
                  <a:moveTo>
                    <a:pt x="0" y="0"/>
                  </a:moveTo>
                  <a:lnTo>
                    <a:pt x="2848188" y="0"/>
                  </a:lnTo>
                  <a:lnTo>
                    <a:pt x="2848188" y="318916"/>
                  </a:lnTo>
                  <a:lnTo>
                    <a:pt x="0" y="318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2848188" cy="3570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3736893" y="3749087"/>
            <a:ext cx="10814215" cy="1210883"/>
            <a:chOff x="0" y="0"/>
            <a:chExt cx="2848188" cy="318916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848188" cy="318916"/>
            </a:xfrm>
            <a:custGeom>
              <a:avLst/>
              <a:gdLst/>
              <a:ahLst/>
              <a:cxnLst/>
              <a:rect l="l" t="t" r="r" b="b"/>
              <a:pathLst>
                <a:path w="2848188" h="318916">
                  <a:moveTo>
                    <a:pt x="0" y="0"/>
                  </a:moveTo>
                  <a:lnTo>
                    <a:pt x="2848188" y="0"/>
                  </a:lnTo>
                  <a:lnTo>
                    <a:pt x="2848188" y="318916"/>
                  </a:lnTo>
                  <a:lnTo>
                    <a:pt x="0" y="318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2848188" cy="3570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4312629" y="714372"/>
            <a:ext cx="10186657" cy="14196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5350"/>
              </a:lnSpc>
              <a:spcBef>
                <a:spcPct val="0"/>
              </a:spcBef>
            </a:pPr>
            <a:r>
              <a:rPr lang="es-MX" sz="5400" dirty="0">
                <a:solidFill>
                  <a:schemeClr val="bg1"/>
                </a:solidFill>
              </a:rPr>
              <a:t>Visita 18 de junio – Proyecto TB/MINSAL</a:t>
            </a:r>
            <a:endParaRPr lang="en-US" sz="5000" b="1" dirty="0">
              <a:solidFill>
                <a:schemeClr val="bg1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grpSp>
        <p:nvGrpSpPr>
          <p:cNvPr id="21" name="Group 21"/>
          <p:cNvGrpSpPr/>
          <p:nvPr/>
        </p:nvGrpSpPr>
        <p:grpSpPr>
          <a:xfrm>
            <a:off x="3736893" y="5181864"/>
            <a:ext cx="10814215" cy="1210883"/>
            <a:chOff x="0" y="0"/>
            <a:chExt cx="2848188" cy="318916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2848188" cy="318916"/>
            </a:xfrm>
            <a:custGeom>
              <a:avLst/>
              <a:gdLst/>
              <a:ahLst/>
              <a:cxnLst/>
              <a:rect l="l" t="t" r="r" b="b"/>
              <a:pathLst>
                <a:path w="2848188" h="318916">
                  <a:moveTo>
                    <a:pt x="0" y="0"/>
                  </a:moveTo>
                  <a:lnTo>
                    <a:pt x="2848188" y="0"/>
                  </a:lnTo>
                  <a:lnTo>
                    <a:pt x="2848188" y="318916"/>
                  </a:lnTo>
                  <a:lnTo>
                    <a:pt x="0" y="318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38100"/>
              <a:ext cx="2848188" cy="3570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0" name="TextBox 30"/>
          <p:cNvSpPr txBox="1"/>
          <p:nvPr/>
        </p:nvSpPr>
        <p:spPr>
          <a:xfrm>
            <a:off x="5093246" y="2685532"/>
            <a:ext cx="8101508" cy="4924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MX" sz="3200" dirty="0"/>
              <a:t>Seguimiento a indicadores del proyecto FM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5093246" y="4118308"/>
            <a:ext cx="8101508" cy="4924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SV" sz="3200" dirty="0"/>
              <a:t>Identificación de alertas tempranas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5093246" y="5550520"/>
            <a:ext cx="8101508" cy="4924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MX" sz="3200" dirty="0"/>
              <a:t>Ajustes oportunos en la implementación</a:t>
            </a:r>
          </a:p>
        </p:txBody>
      </p:sp>
      <p:sp>
        <p:nvSpPr>
          <p:cNvPr id="35" name="Freeform 35"/>
          <p:cNvSpPr/>
          <p:nvPr/>
        </p:nvSpPr>
        <p:spPr>
          <a:xfrm>
            <a:off x="1457733" y="428235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23927" y="-355097"/>
            <a:ext cx="18735417" cy="4709626"/>
            <a:chOff x="0" y="0"/>
            <a:chExt cx="4934431" cy="12403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934431" cy="1240395"/>
            </a:xfrm>
            <a:custGeom>
              <a:avLst/>
              <a:gdLst/>
              <a:ahLst/>
              <a:cxnLst/>
              <a:rect l="l" t="t" r="r" b="b"/>
              <a:pathLst>
                <a:path w="4934431" h="1240395">
                  <a:moveTo>
                    <a:pt x="0" y="0"/>
                  </a:moveTo>
                  <a:lnTo>
                    <a:pt x="4934431" y="0"/>
                  </a:lnTo>
                  <a:lnTo>
                    <a:pt x="4934431" y="1240395"/>
                  </a:lnTo>
                  <a:lnTo>
                    <a:pt x="0" y="1240395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934431" cy="12784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8608168">
            <a:off x="9799945" y="-2085938"/>
            <a:ext cx="5771949" cy="5771949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8608168">
            <a:off x="13981697" y="1817331"/>
            <a:ext cx="2168142" cy="2168142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8608168">
            <a:off x="-1422017" y="1885"/>
            <a:ext cx="3540156" cy="3540156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3736893" y="2316310"/>
            <a:ext cx="10814215" cy="1210883"/>
            <a:chOff x="0" y="0"/>
            <a:chExt cx="2848188" cy="31891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848188" cy="318916"/>
            </a:xfrm>
            <a:custGeom>
              <a:avLst/>
              <a:gdLst/>
              <a:ahLst/>
              <a:cxnLst/>
              <a:rect l="l" t="t" r="r" b="b"/>
              <a:pathLst>
                <a:path w="2848188" h="318916">
                  <a:moveTo>
                    <a:pt x="0" y="0"/>
                  </a:moveTo>
                  <a:lnTo>
                    <a:pt x="2848188" y="0"/>
                  </a:lnTo>
                  <a:lnTo>
                    <a:pt x="2848188" y="318916"/>
                  </a:lnTo>
                  <a:lnTo>
                    <a:pt x="0" y="318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2848188" cy="3570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3736893" y="3749087"/>
            <a:ext cx="10814215" cy="1210883"/>
            <a:chOff x="0" y="0"/>
            <a:chExt cx="2848188" cy="318916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848188" cy="318916"/>
            </a:xfrm>
            <a:custGeom>
              <a:avLst/>
              <a:gdLst/>
              <a:ahLst/>
              <a:cxnLst/>
              <a:rect l="l" t="t" r="r" b="b"/>
              <a:pathLst>
                <a:path w="2848188" h="318916">
                  <a:moveTo>
                    <a:pt x="0" y="0"/>
                  </a:moveTo>
                  <a:lnTo>
                    <a:pt x="2848188" y="0"/>
                  </a:lnTo>
                  <a:lnTo>
                    <a:pt x="2848188" y="318916"/>
                  </a:lnTo>
                  <a:lnTo>
                    <a:pt x="0" y="318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2848188" cy="3570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4050671" y="1095375"/>
            <a:ext cx="10186657" cy="727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5350"/>
              </a:lnSpc>
              <a:spcBef>
                <a:spcPct val="0"/>
              </a:spcBef>
            </a:pPr>
            <a:r>
              <a:rPr lang="es-SV" sz="5400" dirty="0">
                <a:solidFill>
                  <a:schemeClr val="bg1"/>
                </a:solidFill>
              </a:rPr>
              <a:t>Resultados Esperados</a:t>
            </a:r>
            <a:endParaRPr lang="en-US" sz="5000" b="1" dirty="0">
              <a:solidFill>
                <a:schemeClr val="bg1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grpSp>
        <p:nvGrpSpPr>
          <p:cNvPr id="21" name="Group 21"/>
          <p:cNvGrpSpPr/>
          <p:nvPr/>
        </p:nvGrpSpPr>
        <p:grpSpPr>
          <a:xfrm>
            <a:off x="3736893" y="5181864"/>
            <a:ext cx="10814215" cy="1210883"/>
            <a:chOff x="0" y="0"/>
            <a:chExt cx="2848188" cy="318916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2848188" cy="318916"/>
            </a:xfrm>
            <a:custGeom>
              <a:avLst/>
              <a:gdLst/>
              <a:ahLst/>
              <a:cxnLst/>
              <a:rect l="l" t="t" r="r" b="b"/>
              <a:pathLst>
                <a:path w="2848188" h="318916">
                  <a:moveTo>
                    <a:pt x="0" y="0"/>
                  </a:moveTo>
                  <a:lnTo>
                    <a:pt x="2848188" y="0"/>
                  </a:lnTo>
                  <a:lnTo>
                    <a:pt x="2848188" y="318916"/>
                  </a:lnTo>
                  <a:lnTo>
                    <a:pt x="0" y="318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38100"/>
              <a:ext cx="2848188" cy="3570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3736893" y="6614640"/>
            <a:ext cx="10814215" cy="1210883"/>
            <a:chOff x="0" y="0"/>
            <a:chExt cx="2848188" cy="318916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2848188" cy="318916"/>
            </a:xfrm>
            <a:custGeom>
              <a:avLst/>
              <a:gdLst/>
              <a:ahLst/>
              <a:cxnLst/>
              <a:rect l="l" t="t" r="r" b="b"/>
              <a:pathLst>
                <a:path w="2848188" h="318916">
                  <a:moveTo>
                    <a:pt x="0" y="0"/>
                  </a:moveTo>
                  <a:lnTo>
                    <a:pt x="2848188" y="0"/>
                  </a:lnTo>
                  <a:lnTo>
                    <a:pt x="2848188" y="318916"/>
                  </a:lnTo>
                  <a:lnTo>
                    <a:pt x="0" y="318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38100"/>
              <a:ext cx="2848188" cy="3570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0" name="TextBox 30"/>
          <p:cNvSpPr txBox="1"/>
          <p:nvPr/>
        </p:nvSpPr>
        <p:spPr>
          <a:xfrm>
            <a:off x="5093246" y="2685532"/>
            <a:ext cx="8101508" cy="4924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MX" sz="3200" dirty="0"/>
              <a:t>Informes de visitas con recomendaciones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5093246" y="4118308"/>
            <a:ext cx="8101508" cy="4924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MX" sz="3200" dirty="0"/>
              <a:t>Mejor toma de decisiones del Pleno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5093246" y="5550520"/>
            <a:ext cx="8101508" cy="4924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MX" sz="3200" dirty="0"/>
              <a:t>Fortalecimiento de la supervisión del MCP-ES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5093027" y="6916622"/>
            <a:ext cx="8101508" cy="4924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MX" sz="3200" dirty="0"/>
              <a:t>Mayor transparencia y rendición de cuentas</a:t>
            </a:r>
          </a:p>
        </p:txBody>
      </p:sp>
      <p:sp>
        <p:nvSpPr>
          <p:cNvPr id="35" name="Freeform 35"/>
          <p:cNvSpPr/>
          <p:nvPr/>
        </p:nvSpPr>
        <p:spPr>
          <a:xfrm>
            <a:off x="1457733" y="428235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23927" y="-355097"/>
            <a:ext cx="18735417" cy="4603029"/>
            <a:chOff x="0" y="0"/>
            <a:chExt cx="4934431" cy="121232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934431" cy="1212320"/>
            </a:xfrm>
            <a:custGeom>
              <a:avLst/>
              <a:gdLst/>
              <a:ahLst/>
              <a:cxnLst/>
              <a:rect l="l" t="t" r="r" b="b"/>
              <a:pathLst>
                <a:path w="4934431" h="1212320">
                  <a:moveTo>
                    <a:pt x="0" y="0"/>
                  </a:moveTo>
                  <a:lnTo>
                    <a:pt x="4934431" y="0"/>
                  </a:lnTo>
                  <a:lnTo>
                    <a:pt x="4934431" y="1212320"/>
                  </a:lnTo>
                  <a:lnTo>
                    <a:pt x="0" y="121232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934431" cy="12504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8608168">
            <a:off x="9799945" y="-2085938"/>
            <a:ext cx="5771949" cy="5771949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8608168">
            <a:off x="13981697" y="1817331"/>
            <a:ext cx="2168142" cy="2168142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8608168">
            <a:off x="-1422017" y="1885"/>
            <a:ext cx="3540156" cy="3540156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5907496" y="2209252"/>
            <a:ext cx="7280425" cy="727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5350"/>
              </a:lnSpc>
              <a:spcBef>
                <a:spcPct val="0"/>
              </a:spcBef>
            </a:pPr>
            <a:r>
              <a:rPr lang="es-SV" sz="5400" dirty="0">
                <a:solidFill>
                  <a:schemeClr val="bg1"/>
                </a:solidFill>
              </a:rPr>
              <a:t>Cierre</a:t>
            </a:r>
            <a:endParaRPr lang="en-US" sz="5000" b="1" dirty="0">
              <a:solidFill>
                <a:schemeClr val="bg1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028700" y="5143500"/>
            <a:ext cx="9265024" cy="1439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44"/>
              </a:lnSpc>
            </a:pPr>
            <a:r>
              <a:rPr lang="en-US" sz="3499" b="1" dirty="0">
                <a:solidFill>
                  <a:srgbClr val="000000"/>
                </a:solidFill>
                <a:latin typeface="Roca One Bold"/>
                <a:ea typeface="Roca One Bold"/>
                <a:cs typeface="Roca One Bold"/>
                <a:sym typeface="Roca One Bold"/>
              </a:rPr>
              <a:t>•</a:t>
            </a:r>
            <a:r>
              <a:rPr lang="es-MX" sz="3600" dirty="0"/>
              <a:t>Se solicita al Pleno tomar nota de la planificación</a:t>
            </a:r>
          </a:p>
          <a:p>
            <a:pPr algn="l">
              <a:lnSpc>
                <a:spcPts val="3744"/>
              </a:lnSpc>
            </a:pPr>
            <a:endParaRPr lang="en-US" sz="3499" b="1" dirty="0">
              <a:solidFill>
                <a:srgbClr val="000000"/>
              </a:solidFill>
              <a:latin typeface="Roca One Bold"/>
              <a:ea typeface="Roca One Bold"/>
              <a:cs typeface="Roca One Bold"/>
              <a:sym typeface="Roca One Bold"/>
            </a:endParaRPr>
          </a:p>
          <a:p>
            <a:pPr algn="l">
              <a:lnSpc>
                <a:spcPts val="3744"/>
              </a:lnSpc>
            </a:pPr>
            <a:endParaRPr lang="en-US" sz="3499" b="1" dirty="0">
              <a:solidFill>
                <a:srgbClr val="000000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019768" y="6392425"/>
            <a:ext cx="9775455" cy="9386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3499" b="1" dirty="0">
                <a:solidFill>
                  <a:srgbClr val="000000"/>
                </a:solidFill>
                <a:latin typeface="Roca One Bold"/>
                <a:ea typeface="Roca One Bold"/>
                <a:cs typeface="Roca One Bold"/>
                <a:sym typeface="Roca One Bold"/>
              </a:rPr>
              <a:t>•</a:t>
            </a:r>
            <a:r>
              <a:rPr lang="es-MX" sz="3600" dirty="0"/>
              <a:t>Respaldar la ejecución de las visitas de campo 2026</a:t>
            </a:r>
          </a:p>
          <a:p>
            <a:pPr algn="l">
              <a:lnSpc>
                <a:spcPts val="2568"/>
              </a:lnSpc>
            </a:pPr>
            <a:endParaRPr lang="en-US" sz="3499" b="1" dirty="0">
              <a:solidFill>
                <a:srgbClr val="000000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28700" y="8291666"/>
            <a:ext cx="11696700" cy="9386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3499" b="1" dirty="0">
                <a:solidFill>
                  <a:srgbClr val="000000"/>
                </a:solidFill>
                <a:latin typeface="Roca One Bold"/>
                <a:ea typeface="Roca One Bold"/>
                <a:cs typeface="Roca One Bold"/>
                <a:sym typeface="Roca One Bold"/>
              </a:rPr>
              <a:t>•</a:t>
            </a:r>
            <a:r>
              <a:rPr lang="es-MX" sz="3600" dirty="0"/>
              <a:t>Garantizar el impacto de los proyectos del Fondo Mundial</a:t>
            </a:r>
          </a:p>
          <a:p>
            <a:pPr algn="l">
              <a:lnSpc>
                <a:spcPts val="2568"/>
              </a:lnSpc>
            </a:pPr>
            <a:endParaRPr lang="en-US" sz="3499" b="1" dirty="0">
              <a:solidFill>
                <a:srgbClr val="000000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18" name="Freeform 18"/>
          <p:cNvSpPr/>
          <p:nvPr/>
        </p:nvSpPr>
        <p:spPr>
          <a:xfrm>
            <a:off x="1028700" y="394325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493371" y="2191046"/>
            <a:ext cx="11301259" cy="5904908"/>
          </a:xfrm>
          <a:custGeom>
            <a:avLst/>
            <a:gdLst/>
            <a:ahLst/>
            <a:cxnLst/>
            <a:rect l="l" t="t" r="r" b="b"/>
            <a:pathLst>
              <a:path w="11301259" h="5904908">
                <a:moveTo>
                  <a:pt x="0" y="0"/>
                </a:moveTo>
                <a:lnTo>
                  <a:pt x="11301258" y="0"/>
                </a:lnTo>
                <a:lnTo>
                  <a:pt x="11301258" y="5904908"/>
                </a:lnTo>
                <a:lnTo>
                  <a:pt x="0" y="59049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6748442" y="330164"/>
            <a:ext cx="4030016" cy="1397072"/>
          </a:xfrm>
          <a:custGeom>
            <a:avLst/>
            <a:gdLst/>
            <a:ahLst/>
            <a:cxnLst/>
            <a:rect l="l" t="t" r="r" b="b"/>
            <a:pathLst>
              <a:path w="4030016" h="1397072">
                <a:moveTo>
                  <a:pt x="0" y="0"/>
                </a:moveTo>
                <a:lnTo>
                  <a:pt x="4030015" y="0"/>
                </a:lnTo>
                <a:lnTo>
                  <a:pt x="4030015" y="1397072"/>
                </a:lnTo>
                <a:lnTo>
                  <a:pt x="0" y="13970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220</Words>
  <Application>Microsoft Office PowerPoint</Application>
  <PresentationFormat>Personalizado</PresentationFormat>
  <Paragraphs>39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Roca One Light</vt:lpstr>
      <vt:lpstr>Arial</vt:lpstr>
      <vt:lpstr>Roca One Bold</vt:lpstr>
      <vt:lpstr>Calibri</vt:lpstr>
      <vt:lpstr>Gotham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financiera elegante estructurada iconos azul y amarillo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2026-01-29T16:34:49Z</dcterms:modified>
  <dc:identifier>DAG-3-If4vc</dc:identifier>
</cp:coreProperties>
</file>