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BEC4BA-84FF-4BAB-A6B8-E41BCF232939}" v="1" dt="2026-02-17T17:56:27.9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5899E-C2E1-4B8A-B0D3-D695DD05F94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60653-E461-4B8C-A587-A38B051CCA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6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60653-E461-4B8C-A587-A38B051CCA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63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BC6613-B97A-F05C-79EE-09348DB5E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A619BF-FB23-D655-D68C-02F3448C8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B2FADA-7D0E-BE97-5A0A-4D67AD85A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AA703D-902C-713E-2CD9-33BC51B1C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C30D00-D27B-D9E0-3D35-E47A22586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3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D3A0BC-AF84-1FE7-792F-FE33BAD1B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7851346-2E26-432C-7D1A-9D947E8687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BEE93D-F025-0026-4F9A-F5CBBD934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C17644-E203-A0E1-B830-9B7E1F4FE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E4AE69-BCB4-2E8B-B02A-39C05C9A4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9D937A6-414E-C4F3-BB0C-916D95AD0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01E4319-1037-AF64-AE28-2BA842720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C33AE7-422E-6809-69C7-38710B11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F401E5-9131-7DC0-3C4A-6A6D671CF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1FE9DC-C829-5D44-3829-BB20DB514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86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4EB475-96CD-6A61-3997-8A04F4FC6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8BC546-292C-CC63-3CC8-A58C0F9A5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9D2292-E552-999F-AE6F-B9825F61A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61EDE1-0833-FF8F-5364-D3D8B476E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E0B0D4-7561-80AB-FCDE-6FEF9DB64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34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48379C-445F-A40A-B686-31898DCBD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D1F1A7-BD5B-E12C-7D94-B700C2931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02F9CF-F35B-F359-5D9F-1924BB444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4C8C5D-DFBC-94F2-91BA-1A24EADC1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0190E3-E7A0-F5DC-603C-5E3E15AFB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3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760189-C6F5-22F8-01BF-7F761964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1A4C53-0DBD-A67F-CEE4-5A7B11A45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EABDD20-BE2E-B989-8E35-0B0C04CCA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564650-F2D4-3ED2-F94E-0C72AF8E4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673319-E23B-975E-0A54-E3777AC96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36D4C4-3BB2-BE75-C7A9-6C7502DE9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97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182CA0-D28C-E93D-B7F2-276EB4B9B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854886C-28AA-41DD-B643-D6427C509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59AC5C4-7F7E-9F5B-C3D9-CF6CF6F36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2CF310B-0975-4357-62CA-69B941CAD2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3121F54-9632-F3BB-29A1-DB50651DE9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47D5E04-8829-BDC1-4204-A9E6573B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237735E-CD4E-9006-A4A4-F7E5A345A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204BC43-38A3-A872-818C-0BDBE95B1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3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1AF5E-C94C-B973-5559-BA462B295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167D347-A779-AEEB-DB35-C63241D7E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C05D23-3E43-FB10-3010-8062E34ED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299A5DC-F967-063C-654E-5D23A30DA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69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686B244-D8C0-8D24-AE62-E3248AD5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2222AA8-8E1E-536E-4738-80453F30E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EA619CF-0496-FCCA-9066-6D4E4402B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28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7C28DF-2C60-8F2A-508F-D8D160242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D32FF1-40FD-0087-7F13-3D72CA47A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16C4A0-F8D9-F06C-4112-470ED7EB4C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F0238A-8880-4BCC-4407-C6837B3F7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6D6B4C-0030-C2DD-772C-257FD2169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C442EC-2523-E786-1C14-6E7295ECD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5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7612B-3EE0-ED3A-133D-FDF9FD79F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BBF3F80-205E-D978-2AFE-E0B69C6654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52D10E-96C8-02D0-53B9-5177834E5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FB4EA4-FF98-4777-3AE9-AD8AB981E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C7EB641-0D0B-E049-F03A-2A43EF2C5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1E3445-01D9-868A-2B37-9BA133272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9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7DD71ED-5EC2-49AA-58D3-8E5EAA390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A9BD8D-A175-2906-4500-9367D626D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6E2BD5-BDD3-A11C-66C6-89F671E71B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3D1CC5-AA2F-4D08-8C47-3EE7E01E887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630412-0B7F-2E80-CE8F-7316303E7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065FBD-1DC8-7BEC-4BF2-9D6388C614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12D3F3-04F0-4398-B407-6DF3C6CED6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8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2A24E4-849C-D453-D7F7-1092CFD63C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SV" dirty="0"/>
              <a:t>ESTIMACIONES,GAM Y MEGAS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550218-E236-37C5-AD2C-14F8AEA286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SV" dirty="0"/>
              <a:t>17 de febrero 2026</a:t>
            </a:r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D5702ED-3011-2692-C415-7185D0627B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750" y="352878"/>
            <a:ext cx="37973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391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BE302232-6592-3B46-9A23-CFD6E85BE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807940"/>
              </p:ext>
            </p:extLst>
          </p:nvPr>
        </p:nvGraphicFramePr>
        <p:xfrm>
          <a:off x="1321712" y="2417136"/>
          <a:ext cx="9548576" cy="4087986"/>
        </p:xfrm>
        <a:graphic>
          <a:graphicData uri="http://schemas.openxmlformats.org/drawingml/2006/table">
            <a:tbl>
              <a:tblPr/>
              <a:tblGrid>
                <a:gridCol w="2387900">
                  <a:extLst>
                    <a:ext uri="{9D8B030D-6E8A-4147-A177-3AD203B41FA5}">
                      <a16:colId xmlns:a16="http://schemas.microsoft.com/office/drawing/2014/main" val="4021175428"/>
                    </a:ext>
                  </a:extLst>
                </a:gridCol>
                <a:gridCol w="7160676">
                  <a:extLst>
                    <a:ext uri="{9D8B030D-6E8A-4147-A177-3AD203B41FA5}">
                      <a16:colId xmlns:a16="http://schemas.microsoft.com/office/drawing/2014/main" val="4102376304"/>
                    </a:ext>
                  </a:extLst>
                </a:gridCol>
              </a:tblGrid>
              <a:tr h="875997">
                <a:tc>
                  <a:txBody>
                    <a:bodyPr/>
                    <a:lstStyle/>
                    <a:p>
                      <a:pPr marL="36195" marR="36195" algn="l" rtl="0" fontAlgn="t">
                        <a:buNone/>
                      </a:pPr>
                      <a:r>
                        <a:rPr lang="es-ES" sz="1800" b="1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1 de enero de 2026   </a:t>
                      </a:r>
                      <a:r>
                        <a:rPr lang="es-ES" sz="180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E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0E0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E0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E0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E0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l" rtl="0" fontAlgn="t">
                        <a:buNone/>
                      </a:pPr>
                      <a:r>
                        <a:rPr lang="es-ES" sz="180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Versión actualizada del software de modelización Spectrum (y otros modelos/herramientas de apoyo) disponible para elaborar las estimaciones sobre el VIH </a:t>
                      </a:r>
                      <a:endParaRPr lang="es-E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0E0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337405"/>
                  </a:ext>
                </a:extLst>
              </a:tr>
              <a:tr h="583998">
                <a:tc>
                  <a:txBody>
                    <a:bodyPr/>
                    <a:lstStyle/>
                    <a:p>
                      <a:pPr marL="36195" marR="36195" algn="l" rtl="0" fontAlgn="t">
                        <a:buNone/>
                      </a:pPr>
                      <a:r>
                        <a:rPr lang="en-US" sz="1800" b="1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24 de febrero   </a:t>
                      </a:r>
                      <a:r>
                        <a:rPr lang="en-US" sz="180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E0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l" rtl="0" fontAlgn="t">
                        <a:buNone/>
                      </a:pPr>
                      <a:r>
                        <a:rPr lang="es-ES" sz="1800" dirty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Capacitación en línea sobre estimaciones (se compartirá la invitación y el enlace) 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635152"/>
                  </a:ext>
                </a:extLst>
              </a:tr>
              <a:tr h="583998">
                <a:tc>
                  <a:txBody>
                    <a:bodyPr/>
                    <a:lstStyle/>
                    <a:p>
                      <a:pPr marL="36195" marR="36195" algn="l" rtl="0" fontAlgn="t">
                        <a:buNone/>
                      </a:pPr>
                      <a:r>
                        <a:rPr lang="en-US" sz="1800" b="1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31 de marzo</a:t>
                      </a:r>
                      <a:r>
                        <a:rPr lang="en-US" sz="180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l" rtl="0" fontAlgn="t">
                        <a:buNone/>
                      </a:pPr>
                      <a:r>
                        <a:rPr lang="es-ES" sz="1800" dirty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Compartir archivos preliminares con ONUSIDA, con datos hasta diciembre de 2025 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274183"/>
                  </a:ext>
                </a:extLst>
              </a:tr>
              <a:tr h="583998">
                <a:tc>
                  <a:txBody>
                    <a:bodyPr/>
                    <a:lstStyle/>
                    <a:p>
                      <a:pPr marL="36195" marR="36195" algn="l" rtl="0" fontAlgn="t">
                        <a:buNone/>
                      </a:pPr>
                      <a:r>
                        <a:rPr lang="en-US" sz="1800" b="1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Abril y mayo</a:t>
                      </a:r>
                      <a:r>
                        <a:rPr lang="en-US" sz="180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l" rtl="0" fontAlgn="t">
                        <a:buNone/>
                      </a:pPr>
                      <a:r>
                        <a:rPr lang="es-ES" sz="180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Comentarios e intercambio con ONUSIDA sobre el borrador de las estimaciones </a:t>
                      </a:r>
                      <a:endParaRPr lang="es-E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001540"/>
                  </a:ext>
                </a:extLst>
              </a:tr>
              <a:tr h="875997">
                <a:tc>
                  <a:txBody>
                    <a:bodyPr/>
                    <a:lstStyle/>
                    <a:p>
                      <a:pPr marL="36195" marR="36195" algn="l" rtl="0" fontAlgn="t">
                        <a:buNone/>
                      </a:pPr>
                      <a:r>
                        <a:rPr lang="en-US" sz="1800" b="1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31 de mayo     </a:t>
                      </a:r>
                      <a:r>
                        <a:rPr lang="en-US" sz="180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-228600" algn="l" rtl="0" fontAlgn="t">
                        <a:buNone/>
                      </a:pPr>
                      <a:r>
                        <a:rPr lang="es-ES" sz="1800">
                          <a:solidFill>
                            <a:srgbClr val="242424"/>
                          </a:solidFill>
                          <a:effectLst/>
                          <a:latin typeface="Symbol" panose="05050102010706020507" pitchFamily="18" charset="2"/>
                        </a:rPr>
                        <a:t>·</a:t>
                      </a:r>
                      <a:r>
                        <a:rPr lang="es-ES" sz="18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  </a:t>
                      </a:r>
                      <a:r>
                        <a:rPr lang="es-ES" sz="180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El país envía el archivo final sobre el espectro a ONUSIDA </a:t>
                      </a:r>
                      <a:endParaRPr lang="es-ES" sz="180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6195" marR="36195" indent="-228600" algn="l" rtl="0" fontAlgn="t">
                        <a:buNone/>
                      </a:pPr>
                      <a:r>
                        <a:rPr lang="es-ES" sz="1800">
                          <a:solidFill>
                            <a:srgbClr val="242424"/>
                          </a:solidFill>
                          <a:effectLst/>
                          <a:latin typeface="Symbol" panose="05050102010706020507" pitchFamily="18" charset="2"/>
                        </a:rPr>
                        <a:t>·</a:t>
                      </a:r>
                      <a:r>
                        <a:rPr lang="es-ES" sz="18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  </a:t>
                      </a:r>
                      <a:r>
                        <a:rPr lang="es-ES" sz="180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Envío de datos del GAM a través de la herramienta en línea del GAM (véase la guía del GAM para obtener una descripción completa) </a:t>
                      </a:r>
                      <a:endParaRPr lang="es-E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944449"/>
                  </a:ext>
                </a:extLst>
              </a:tr>
              <a:tr h="583998">
                <a:tc>
                  <a:txBody>
                    <a:bodyPr/>
                    <a:lstStyle/>
                    <a:p>
                      <a:pPr marL="36195" marR="36195" algn="l" rtl="0" fontAlgn="t">
                        <a:buNone/>
                      </a:pPr>
                      <a:r>
                        <a:rPr lang="es-ES" sz="1800" b="1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30 de junio de 2026</a:t>
                      </a:r>
                      <a:r>
                        <a:rPr lang="es-ES" sz="180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E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l" rtl="0" fontAlgn="t">
                        <a:buNone/>
                      </a:pPr>
                      <a:r>
                        <a:rPr lang="es-ES" sz="1800" dirty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</a:rPr>
                        <a:t>Aprobación de las estimaciones por parte de las autoridades del país 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28458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0BA7A3D-2D72-B14D-6F79-A134B789C1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47057" y="1163820"/>
            <a:ext cx="954857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Calendario del </a:t>
            </a:r>
            <a:r>
              <a:rPr kumimoji="0" lang="en-US" altLang="en-US" sz="4000" b="1" i="0" u="none" strike="noStrike" cap="none" normalizeH="0" baseline="0" dirty="0" err="1">
                <a:ln>
                  <a:noFill/>
                </a:ln>
                <a:solidFill>
                  <a:srgbClr val="2424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proceso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de </a:t>
            </a:r>
            <a:r>
              <a:rPr kumimoji="0" lang="en-US" altLang="en-US" sz="4000" b="1" i="0" u="none" strike="noStrike" cap="none" normalizeH="0" baseline="0" dirty="0" err="1">
                <a:ln>
                  <a:noFill/>
                </a:ln>
                <a:solidFill>
                  <a:srgbClr val="2424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estimación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2026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BBDB221-E355-482C-B836-B0D7FE3F0F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750" y="352878"/>
            <a:ext cx="37973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088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97318-A12B-76E0-C458-A1E3C6012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3180F8-C650-41EB-C787-5DF91B6F6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532"/>
          </a:xfrm>
        </p:spPr>
        <p:txBody>
          <a:bodyPr/>
          <a:lstStyle/>
          <a:p>
            <a:r>
              <a:rPr lang="es-SV" dirty="0"/>
              <a:t>WEBINARS</a:t>
            </a:r>
            <a:endParaRPr lang="en-US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CB04858-CB25-C6C1-C975-4DD91F97D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750" y="352878"/>
            <a:ext cx="3797300" cy="469900"/>
          </a:xfrm>
          <a:prstGeom prst="rect">
            <a:avLst/>
          </a:prstGeom>
        </p:spPr>
      </p:pic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4DB43392-A3F1-2139-C8FB-2D1F3C53E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793704"/>
              </p:ext>
            </p:extLst>
          </p:nvPr>
        </p:nvGraphicFramePr>
        <p:xfrm>
          <a:off x="838201" y="1948542"/>
          <a:ext cx="10515598" cy="4709565"/>
        </p:xfrm>
        <a:graphic>
          <a:graphicData uri="http://schemas.openxmlformats.org/drawingml/2006/table">
            <a:tbl>
              <a:tblPr/>
              <a:tblGrid>
                <a:gridCol w="2892698">
                  <a:extLst>
                    <a:ext uri="{9D8B030D-6E8A-4147-A177-3AD203B41FA5}">
                      <a16:colId xmlns:a16="http://schemas.microsoft.com/office/drawing/2014/main" val="3753422005"/>
                    </a:ext>
                  </a:extLst>
                </a:gridCol>
                <a:gridCol w="2892698">
                  <a:extLst>
                    <a:ext uri="{9D8B030D-6E8A-4147-A177-3AD203B41FA5}">
                      <a16:colId xmlns:a16="http://schemas.microsoft.com/office/drawing/2014/main" val="1938821274"/>
                    </a:ext>
                  </a:extLst>
                </a:gridCol>
                <a:gridCol w="1946660">
                  <a:extLst>
                    <a:ext uri="{9D8B030D-6E8A-4147-A177-3AD203B41FA5}">
                      <a16:colId xmlns:a16="http://schemas.microsoft.com/office/drawing/2014/main" val="2190346828"/>
                    </a:ext>
                  </a:extLst>
                </a:gridCol>
                <a:gridCol w="2783542">
                  <a:extLst>
                    <a:ext uri="{9D8B030D-6E8A-4147-A177-3AD203B41FA5}">
                      <a16:colId xmlns:a16="http://schemas.microsoft.com/office/drawing/2014/main" val="1431880527"/>
                    </a:ext>
                  </a:extLst>
                </a:gridCol>
              </a:tblGrid>
              <a:tr h="169580">
                <a:tc gridSpan="4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WEBINAR</a:t>
                      </a:r>
                    </a:p>
                  </a:txBody>
                  <a:tcPr marL="3871" marR="3871" marT="38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0543"/>
                  </a:ext>
                </a:extLst>
              </a:tr>
              <a:tr h="16958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FECHA</a:t>
                      </a:r>
                    </a:p>
                  </a:txBody>
                  <a:tcPr marL="3871" marR="3871" marT="38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ACTIVIDAD</a:t>
                      </a:r>
                    </a:p>
                  </a:txBody>
                  <a:tcPr marL="3871" marR="3871" marT="38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MODALIDAD</a:t>
                      </a:r>
                    </a:p>
                  </a:txBody>
                  <a:tcPr marL="3871" marR="3871" marT="38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PARTICIPANTE</a:t>
                      </a:r>
                    </a:p>
                  </a:txBody>
                  <a:tcPr marL="3871" marR="3871" marT="38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6938"/>
                  </a:ext>
                </a:extLst>
              </a:tr>
              <a:tr h="1417202">
                <a:tc rowSpan="3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 de febrero</a:t>
                      </a:r>
                    </a:p>
                  </a:txBody>
                  <a:tcPr marL="3871" marR="3871" marT="38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ES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  <a:t>Webinar sobre el Proceso de Monitoreo Global del SIDA (GAM),9:00a.m.  </a:t>
                      </a:r>
                    </a:p>
                  </a:txBody>
                  <a:tcPr marL="3871" marR="3871" marT="38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Virtual</a:t>
                      </a:r>
                    </a:p>
                  </a:txBody>
                  <a:tcPr marL="3871" marR="3871" marT="38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1" marR="3871" marT="38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2600377"/>
                  </a:ext>
                </a:extLst>
              </a:tr>
              <a:tr h="12756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nl-NL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  <a:t>Join Zoom Meeting</a:t>
                      </a:r>
                      <a:br>
                        <a:rPr lang="nl-NL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</a:br>
                      <a:r>
                        <a:rPr lang="nl-NL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  <a:t>https://zoom.us/j/99721654576?pwd=p2TUooaAWa5YyIbMjnZDfP2XMEDzPE.1</a:t>
                      </a:r>
                      <a:br>
                        <a:rPr lang="nl-NL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</a:br>
                      <a:r>
                        <a:rPr lang="nl-NL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  <a:t>Meeting ID: 997 2165 4576</a:t>
                      </a:r>
                      <a:br>
                        <a:rPr lang="nl-NL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</a:br>
                      <a:r>
                        <a:rPr lang="nl-NL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  <a:t>Passcode: 895511 </a:t>
                      </a:r>
                    </a:p>
                  </a:txBody>
                  <a:tcPr marL="3871" marR="3871" marT="38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492578"/>
                  </a:ext>
                </a:extLst>
              </a:tr>
              <a:tr h="2907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3871" marR="3871" marT="38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766655"/>
                  </a:ext>
                </a:extLst>
              </a:tr>
              <a:tr h="323010">
                <a:tc rowSpan="2"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 de febrero</a:t>
                      </a:r>
                    </a:p>
                  </a:txBody>
                  <a:tcPr marL="3871" marR="3871" marT="38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  <a:t>Estimaciones y GAM 07:00-10:00,  </a:t>
                      </a:r>
                    </a:p>
                  </a:txBody>
                  <a:tcPr marL="3871" marR="3871" marT="38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Virtual</a:t>
                      </a:r>
                    </a:p>
                  </a:txBody>
                  <a:tcPr marL="3871" marR="3871" marT="38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1" marR="3871" marT="38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356628"/>
                  </a:ext>
                </a:extLst>
              </a:tr>
              <a:tr h="1679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  <a:t>    </a:t>
                      </a:r>
                    </a:p>
                  </a:txBody>
                  <a:tcPr marL="3871" marR="3871" marT="38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451382"/>
                  </a:ext>
                </a:extLst>
              </a:tr>
              <a:tr h="74292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 de marzo 2026</a:t>
                      </a:r>
                    </a:p>
                  </a:txBody>
                  <a:tcPr marL="3871" marR="3871" marT="38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242424"/>
                          </a:solidFill>
                          <a:effectLst/>
                          <a:latin typeface="Inherit"/>
                        </a:rPr>
                        <a:t>Global AIDS Monitoring (GAM) online reporting tool. 8:00-9:00a.m.</a:t>
                      </a:r>
                    </a:p>
                  </a:txBody>
                  <a:tcPr marL="3871" marR="3871" marT="38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Virtual</a:t>
                      </a:r>
                    </a:p>
                  </a:txBody>
                  <a:tcPr marL="3871" marR="3871" marT="38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3871" marR="3871" marT="38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849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042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83A1E8-571C-ADE9-8018-7BB463C7F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829" y="2794453"/>
            <a:ext cx="10515600" cy="1875518"/>
          </a:xfrm>
        </p:spPr>
        <p:txBody>
          <a:bodyPr>
            <a:normAutofit lnSpcReduction="10000"/>
          </a:bodyPr>
          <a:lstStyle/>
          <a:p>
            <a:r>
              <a:rPr lang="es-ES" dirty="0"/>
              <a:t>GAM El ingreso de información en la herramienta en línea será posible a partir del 15 de febrero de 2026. 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dirty="0"/>
              <a:t>Formulario ICPN Sociedad Civil  aún pendiente</a:t>
            </a:r>
          </a:p>
          <a:p>
            <a:endParaRPr lang="en-U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3B3987B-B2A0-B3D1-9902-C24E131F34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750" y="352878"/>
            <a:ext cx="37973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9830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2e1cf9b-e1b6-44eb-8021-428c292d3eb5}" enabled="0" method="" siteId="{c2e1cf9b-e1b6-44eb-8021-428c292d3eb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266</Words>
  <Application>Microsoft Office PowerPoint</Application>
  <PresentationFormat>Panorámica</PresentationFormat>
  <Paragraphs>41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3" baseType="lpstr">
      <vt:lpstr>Aptos</vt:lpstr>
      <vt:lpstr>Aptos Display</vt:lpstr>
      <vt:lpstr>Aptos Narrow</vt:lpstr>
      <vt:lpstr>Arial</vt:lpstr>
      <vt:lpstr>Calibri</vt:lpstr>
      <vt:lpstr>Inherit</vt:lpstr>
      <vt:lpstr>Symbol</vt:lpstr>
      <vt:lpstr>Times New Roman</vt:lpstr>
      <vt:lpstr>Tema de Office</vt:lpstr>
      <vt:lpstr>ESTIMACIONES,GAM Y MEGAS</vt:lpstr>
      <vt:lpstr>Calendario del proceso de estimación, 2026 </vt:lpstr>
      <vt:lpstr>WEBINARS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MARTINEZ DE MIRANDA, Celina</dc:creator>
  <cp:lastModifiedBy>Administración y Comunicaciones MCP</cp:lastModifiedBy>
  <cp:revision>4</cp:revision>
  <dcterms:created xsi:type="dcterms:W3CDTF">2026-02-17T16:09:10Z</dcterms:created>
  <dcterms:modified xsi:type="dcterms:W3CDTF">2026-02-19T15:17:32Z</dcterms:modified>
</cp:coreProperties>
</file>