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6858000" cy="9144000"/>
  <p:embeddedFontLst>
    <p:embeddedFont>
      <p:font typeface="Aileron" panose="020B0604020202020204" charset="0"/>
      <p:regular r:id="rId13"/>
    </p:embeddedFont>
    <p:embeddedFont>
      <p:font typeface="Aileron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undo redo custSel modSld">
      <pc:chgData name="Administración y Comunicaciones MCP" userId="6e1c2796-b399-4b97-baca-0d887e5a0dc8" providerId="ADAL" clId="{4B4658E8-BF8C-4094-9923-A8A426596295}" dt="2026-02-25T21:29:37.035" v="58" actId="20577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6-02-25T21:27:52.342" v="36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6-02-25T21:27:41.946" v="2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2-25T21:27:52.342" v="36" actId="20577"/>
          <ac:spMkLst>
            <pc:docMk/>
            <pc:sldMk cId="0" sldId="256"/>
            <ac:spMk id="9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4B4658E8-BF8C-4094-9923-A8A426596295}" dt="2026-02-25T21:28:07.688" v="37" actId="113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6-02-25T21:28:07.688" v="37" actId="11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4B4658E8-BF8C-4094-9923-A8A426596295}" dt="2026-02-25T21:28:44.986" v="44" actId="1076"/>
        <pc:sldMkLst>
          <pc:docMk/>
          <pc:sldMk cId="0" sldId="260"/>
        </pc:sldMkLst>
        <pc:spChg chg="mod">
          <ac:chgData name="Administración y Comunicaciones MCP" userId="6e1c2796-b399-4b97-baca-0d887e5a0dc8" providerId="ADAL" clId="{4B4658E8-BF8C-4094-9923-A8A426596295}" dt="2026-02-25T21:28:44.986" v="44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2-25T21:28:27.841" v="40" actId="5793"/>
          <ac:spMkLst>
            <pc:docMk/>
            <pc:sldMk cId="0" sldId="260"/>
            <ac:spMk id="13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2-25T21:28:41.974" v="43" actId="1076"/>
          <ac:spMkLst>
            <pc:docMk/>
            <pc:sldMk cId="0" sldId="260"/>
            <ac:spMk id="14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4B4658E8-BF8C-4094-9923-A8A426596295}" dt="2026-02-25T21:29:37.035" v="58" actId="20577"/>
        <pc:sldMkLst>
          <pc:docMk/>
          <pc:sldMk cId="0" sldId="262"/>
        </pc:sldMkLst>
        <pc:spChg chg="mod">
          <ac:chgData name="Administración y Comunicaciones MCP" userId="6e1c2796-b399-4b97-baca-0d887e5a0dc8" providerId="ADAL" clId="{4B4658E8-BF8C-4094-9923-A8A426596295}" dt="2026-02-25T21:29:37.035" v="58" actId="20577"/>
          <ac:spMkLst>
            <pc:docMk/>
            <pc:sldMk cId="0" sldId="262"/>
            <ac:spMk id="19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2-25T21:29:31.989" v="55" actId="255"/>
          <ac:spMkLst>
            <pc:docMk/>
            <pc:sldMk cId="0" sldId="262"/>
            <ac:spMk id="22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6-02-25T21:29:28.757" v="53" actId="1076"/>
          <ac:grpSpMkLst>
            <pc:docMk/>
            <pc:sldMk cId="0" sldId="262"/>
            <ac:grpSpMk id="2" creationId="{00000000-0000-0000-0000-000000000000}"/>
          </ac:grpSpMkLst>
        </pc:grpChg>
        <pc:grpChg chg="mod">
          <ac:chgData name="Administración y Comunicaciones MCP" userId="6e1c2796-b399-4b97-baca-0d887e5a0dc8" providerId="ADAL" clId="{4B4658E8-BF8C-4094-9923-A8A426596295}" dt="2026-02-25T21:28:54.875" v="45" actId="14100"/>
          <ac:grpSpMkLst>
            <pc:docMk/>
            <pc:sldMk cId="0" sldId="262"/>
            <ac:grpSpMk id="1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46310" y="3452334"/>
            <a:ext cx="17541690" cy="2286028"/>
            <a:chOff x="0" y="0"/>
            <a:chExt cx="3951083" cy="51490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51084" cy="514904"/>
            </a:xfrm>
            <a:custGeom>
              <a:avLst/>
              <a:gdLst/>
              <a:ahLst/>
              <a:cxnLst/>
              <a:rect l="l" t="t" r="r" b="b"/>
              <a:pathLst>
                <a:path w="3951084" h="514904">
                  <a:moveTo>
                    <a:pt x="0" y="0"/>
                  </a:moveTo>
                  <a:lnTo>
                    <a:pt x="3951084" y="0"/>
                  </a:lnTo>
                  <a:lnTo>
                    <a:pt x="3951084" y="514904"/>
                  </a:lnTo>
                  <a:lnTo>
                    <a:pt x="0" y="514904"/>
                  </a:lnTo>
                  <a:close/>
                </a:path>
              </a:pathLst>
            </a:custGeom>
            <a:solidFill>
              <a:srgbClr val="CDC1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3951083" cy="4768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9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529290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3276600" y="6195995"/>
            <a:ext cx="14622731" cy="12943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424"/>
              </a:lnSpc>
            </a:pPr>
            <a:r>
              <a:rPr lang="en-US" sz="10471" spc="-837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para VIH, TB y RSSH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90780" y="3559571"/>
            <a:ext cx="18052750" cy="2347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84"/>
              </a:lnSpc>
            </a:pPr>
            <a:r>
              <a:rPr lang="en-US" sz="9871" b="1" spc="-789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PROPUESTAS A FONDO MUNDIAL GC8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772622" y="782802"/>
            <a:ext cx="4393704" cy="2823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84"/>
              </a:lnSpc>
            </a:pPr>
            <a:r>
              <a:rPr lang="en-US" sz="2400" b="1" spc="-187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Plenaria</a:t>
            </a:r>
            <a:r>
              <a:rPr lang="en-US" sz="2400" b="1" spc="-187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 01-2026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33299" y="8784305"/>
            <a:ext cx="4250064" cy="2823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84"/>
              </a:lnSpc>
            </a:pPr>
            <a:r>
              <a:rPr lang="en-US" sz="2400" b="1" spc="-187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26  de </a:t>
            </a:r>
            <a:r>
              <a:rPr lang="en-US" sz="2400" b="1" spc="-187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febrero</a:t>
            </a:r>
            <a:r>
              <a:rPr lang="en-US" sz="2400" b="1" spc="-187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 de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485813" y="8419650"/>
            <a:ext cx="5320974" cy="8503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Presenta</a:t>
            </a:r>
          </a:p>
          <a:p>
            <a:pPr algn="ctr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Dra. Celina de Miranda</a:t>
            </a:r>
          </a:p>
          <a:p>
            <a:pPr algn="ctr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Presidenta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97474" y="347421"/>
            <a:ext cx="13074714" cy="1123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Conclusiones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518818" y="2775835"/>
            <a:ext cx="10108209" cy="833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GC8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implica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mayor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priorización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y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ajustes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financieros</a:t>
            </a: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3359"/>
              </a:lnSpc>
            </a:pP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518818" y="4497705"/>
            <a:ext cx="6625182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América Latina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enfrenta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posibles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transiciones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aceleradas</a:t>
            </a: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518818" y="6637020"/>
            <a:ext cx="6625182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El Salvador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debe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prepararse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para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reducción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y mayor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cofinanciamiento</a:t>
            </a: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2518818" y="8347710"/>
            <a:ext cx="6625182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Planificación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estratégica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será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clave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C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13765">
            <a:off x="8916590" y="-1736009"/>
            <a:ext cx="7938068" cy="6029624"/>
          </a:xfrm>
          <a:custGeom>
            <a:avLst/>
            <a:gdLst/>
            <a:ahLst/>
            <a:cxnLst/>
            <a:rect l="l" t="t" r="r" b="b"/>
            <a:pathLst>
              <a:path w="7938068" h="6029624">
                <a:moveTo>
                  <a:pt x="0" y="0"/>
                </a:moveTo>
                <a:lnTo>
                  <a:pt x="7938068" y="0"/>
                </a:lnTo>
                <a:lnTo>
                  <a:pt x="7938068" y="6029624"/>
                </a:lnTo>
                <a:lnTo>
                  <a:pt x="0" y="60296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436952" y="1278803"/>
            <a:ext cx="4789416" cy="1638379"/>
          </a:xfrm>
          <a:custGeom>
            <a:avLst/>
            <a:gdLst/>
            <a:ahLst/>
            <a:cxnLst/>
            <a:rect l="l" t="t" r="r" b="b"/>
            <a:pathLst>
              <a:path w="4789416" h="1638379">
                <a:moveTo>
                  <a:pt x="0" y="0"/>
                </a:moveTo>
                <a:lnTo>
                  <a:pt x="4789417" y="0"/>
                </a:lnTo>
                <a:lnTo>
                  <a:pt x="4789417" y="1638380"/>
                </a:lnTo>
                <a:lnTo>
                  <a:pt x="0" y="16383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5606176" y="3378047"/>
            <a:ext cx="7642653" cy="5393920"/>
          </a:xfrm>
          <a:custGeom>
            <a:avLst/>
            <a:gdLst/>
            <a:ahLst/>
            <a:cxnLst/>
            <a:rect l="l" t="t" r="r" b="b"/>
            <a:pathLst>
              <a:path w="7642653" h="5393920">
                <a:moveTo>
                  <a:pt x="0" y="0"/>
                </a:moveTo>
                <a:lnTo>
                  <a:pt x="7642653" y="0"/>
                </a:lnTo>
                <a:lnTo>
                  <a:pt x="7642653" y="5393920"/>
                </a:lnTo>
                <a:lnTo>
                  <a:pt x="0" y="539392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16091322" y="4203047"/>
            <a:ext cx="791495" cy="791495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ED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676400" y="1897509"/>
            <a:ext cx="13792158" cy="2083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099"/>
              </a:lnSpc>
            </a:pPr>
            <a:r>
              <a:rPr lang="en-US" sz="8999" spc="-539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Octavo Ciclo de Financiamiento (GC8)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658277" y="5524500"/>
            <a:ext cx="12971445" cy="34442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ES" sz="5400" dirty="0"/>
              <a:t> USD 10,800 millones estimados disponibles Reducción respecto al ciclo anterior</a:t>
            </a:r>
          </a:p>
          <a:p>
            <a:r>
              <a:rPr lang="es-ES" sz="5400" dirty="0"/>
              <a:t>Concepto clave: PRIORIZACIÓN</a:t>
            </a:r>
          </a:p>
          <a:p>
            <a:pPr algn="ctr">
              <a:lnSpc>
                <a:spcPts val="3689"/>
              </a:lnSpc>
            </a:pPr>
            <a:endParaRPr lang="en-US" sz="4099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ctr">
              <a:lnSpc>
                <a:spcPts val="3689"/>
              </a:lnSpc>
            </a:pPr>
            <a:endParaRPr lang="en-US" sz="4099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19" name="Freeform 19"/>
          <p:cNvSpPr/>
          <p:nvPr/>
        </p:nvSpPr>
        <p:spPr>
          <a:xfrm>
            <a:off x="13917478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683929" y="1855547"/>
            <a:ext cx="11001881" cy="21240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9"/>
              </a:lnSpc>
            </a:pPr>
            <a:r>
              <a:rPr lang="en-US" sz="8999" spc="-53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Impacto para América Latina y el Caribe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00789" y="4713803"/>
            <a:ext cx="15086423" cy="4102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</a:pPr>
            <a:r>
              <a:rPr lang="en-US" sz="4099" b="1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Región</a:t>
            </a:r>
            <a:r>
              <a:rPr lang="en-US" sz="4099" b="1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b="1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compuesta</a:t>
            </a:r>
            <a:r>
              <a:rPr lang="en-US" sz="4099" b="1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b="1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mayoritariamente</a:t>
            </a:r>
            <a:r>
              <a:rPr lang="en-US" sz="4099" b="1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b="1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por</a:t>
            </a:r>
            <a:r>
              <a:rPr lang="en-US" sz="4099" b="1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b="1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países</a:t>
            </a:r>
            <a:r>
              <a:rPr lang="en-US" sz="4099" b="1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de </a:t>
            </a:r>
            <a:r>
              <a:rPr lang="en-US" sz="4099" b="1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renta</a:t>
            </a:r>
            <a:r>
              <a:rPr lang="en-US" sz="4099" b="1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media</a:t>
            </a:r>
          </a:p>
          <a:p>
            <a:pPr algn="ctr">
              <a:lnSpc>
                <a:spcPts val="5739"/>
              </a:lnSpc>
            </a:pPr>
            <a:endParaRPr lang="en-US" sz="4099" b="1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>
              <a:lnSpc>
                <a:spcPts val="5739"/>
              </a:lnSpc>
            </a:pP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-No es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prioridad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estratégica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del Fondo Mundial</a:t>
            </a:r>
          </a:p>
          <a:p>
            <a:pPr>
              <a:lnSpc>
                <a:spcPts val="5739"/>
              </a:lnSpc>
            </a:pP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>
              <a:lnSpc>
                <a:spcPts val="5739"/>
              </a:lnSpc>
            </a:pP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–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Prioridad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: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países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de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renta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baja con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epidemias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generalizadas</a:t>
            </a: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ctr">
              <a:lnSpc>
                <a:spcPts val="3359"/>
              </a:lnSpc>
            </a:pP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3917478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03449" y="2270328"/>
            <a:ext cx="13352795" cy="1123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Implicaciones para la Región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503449" y="4441538"/>
            <a:ext cx="15097419" cy="2593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•• Posibles transiciones aceleradas</a:t>
            </a:r>
          </a:p>
          <a:p>
            <a:pPr algn="l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–Algunos proyectos podrían ser los últimos financiados</a:t>
            </a:r>
          </a:p>
          <a:p>
            <a:pPr algn="l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–Fechas se definirán en cartas de asignación</a:t>
            </a:r>
          </a:p>
          <a:p>
            <a:pPr algn="l">
              <a:lnSpc>
                <a:spcPts val="3359"/>
              </a:lnSpc>
            </a:pPr>
            <a:endParaRPr lang="en-US" sz="4099" spc="-81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3917478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1622338" y="1276350"/>
            <a:ext cx="15043324" cy="2065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0"/>
              </a:lnSpc>
            </a:pPr>
            <a:r>
              <a:rPr lang="en-US" sz="8700" spc="-52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Enfoque de Asignación del Fondo Mundial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590800" y="4352376"/>
            <a:ext cx="7879395" cy="476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89"/>
              </a:lnSpc>
            </a:pPr>
            <a:r>
              <a:rPr lang="en-US" sz="4099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Asignaciones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cada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3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años</a:t>
            </a:r>
            <a:endParaRPr lang="en-US" sz="4099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288345" y="5229225"/>
            <a:ext cx="14668500" cy="4190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59"/>
              </a:lnSpc>
            </a:pPr>
            <a:r>
              <a:rPr lang="en-US" sz="4099" b="1" dirty="0">
                <a:solidFill>
                  <a:srgbClr val="000000"/>
                </a:solidFill>
                <a:latin typeface="Aileron Bold"/>
                <a:sym typeface="Aileron Bold"/>
              </a:rPr>
              <a:t>Lista 2026 define componentes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 Bold"/>
              </a:rPr>
              <a:t>elegibles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sym typeface="Aileron Bold"/>
              </a:rPr>
              <a:t> (GC8 2026-2028</a:t>
            </a:r>
            <a:r>
              <a:rPr lang="en-US" sz="3399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)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288345" y="6316961"/>
            <a:ext cx="10363200" cy="4479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40"/>
              </a:lnSpc>
            </a:pP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"/>
              </a:rPr>
              <a:t>Elegibilidad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sym typeface="Aileron"/>
              </a:rPr>
              <a:t> no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"/>
              </a:rPr>
              <a:t>garantiza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sym typeface="Aileron"/>
              </a:rPr>
              <a:t>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"/>
              </a:rPr>
              <a:t>asignación</a:t>
            </a:r>
            <a:endParaRPr lang="en-US" sz="4099" b="1" dirty="0">
              <a:solidFill>
                <a:srgbClr val="000000"/>
              </a:solidFill>
              <a:latin typeface="Aileron Bold"/>
              <a:sym typeface="Aileron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5077934" y="382165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8" y="0"/>
                </a:lnTo>
                <a:lnTo>
                  <a:pt x="2481608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4046248"/>
            <a:ext cx="5098779" cy="5394624"/>
            <a:chOff x="0" y="0"/>
            <a:chExt cx="1342888" cy="14208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42888" cy="1420806"/>
            </a:xfrm>
            <a:custGeom>
              <a:avLst/>
              <a:gdLst/>
              <a:ahLst/>
              <a:cxnLst/>
              <a:rect l="l" t="t" r="r" b="b"/>
              <a:pathLst>
                <a:path w="1342888" h="1420806">
                  <a:moveTo>
                    <a:pt x="21257" y="0"/>
                  </a:moveTo>
                  <a:lnTo>
                    <a:pt x="1321631" y="0"/>
                  </a:lnTo>
                  <a:cubicBezTo>
                    <a:pt x="1333371" y="0"/>
                    <a:pt x="1342888" y="9517"/>
                    <a:pt x="1342888" y="21257"/>
                  </a:cubicBezTo>
                  <a:lnTo>
                    <a:pt x="1342888" y="1399549"/>
                  </a:lnTo>
                  <a:cubicBezTo>
                    <a:pt x="1342888" y="1405187"/>
                    <a:pt x="1340649" y="1410594"/>
                    <a:pt x="1336662" y="1414580"/>
                  </a:cubicBezTo>
                  <a:cubicBezTo>
                    <a:pt x="1332676" y="1418567"/>
                    <a:pt x="1327269" y="1420806"/>
                    <a:pt x="1321631" y="1420806"/>
                  </a:cubicBezTo>
                  <a:lnTo>
                    <a:pt x="21257" y="1420806"/>
                  </a:lnTo>
                  <a:cubicBezTo>
                    <a:pt x="9517" y="1420806"/>
                    <a:pt x="0" y="1411289"/>
                    <a:pt x="0" y="1399549"/>
                  </a:cubicBezTo>
                  <a:lnTo>
                    <a:pt x="0" y="21257"/>
                  </a:lnTo>
                  <a:cubicBezTo>
                    <a:pt x="0" y="15620"/>
                    <a:pt x="2240" y="10213"/>
                    <a:pt x="6226" y="6226"/>
                  </a:cubicBezTo>
                  <a:cubicBezTo>
                    <a:pt x="10213" y="2240"/>
                    <a:pt x="15620" y="0"/>
                    <a:pt x="21257" y="0"/>
                  </a:cubicBezTo>
                  <a:close/>
                </a:path>
              </a:pathLst>
            </a:custGeom>
            <a:solidFill>
              <a:srgbClr val="CBFFA1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6675"/>
              <a:ext cx="1342888" cy="13541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561805" y="4046248"/>
            <a:ext cx="5098779" cy="5394624"/>
            <a:chOff x="0" y="0"/>
            <a:chExt cx="1342888" cy="142080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42888" cy="1420806"/>
            </a:xfrm>
            <a:custGeom>
              <a:avLst/>
              <a:gdLst/>
              <a:ahLst/>
              <a:cxnLst/>
              <a:rect l="l" t="t" r="r" b="b"/>
              <a:pathLst>
                <a:path w="1342888" h="1420806">
                  <a:moveTo>
                    <a:pt x="21257" y="0"/>
                  </a:moveTo>
                  <a:lnTo>
                    <a:pt x="1321631" y="0"/>
                  </a:lnTo>
                  <a:cubicBezTo>
                    <a:pt x="1333371" y="0"/>
                    <a:pt x="1342888" y="9517"/>
                    <a:pt x="1342888" y="21257"/>
                  </a:cubicBezTo>
                  <a:lnTo>
                    <a:pt x="1342888" y="1399549"/>
                  </a:lnTo>
                  <a:cubicBezTo>
                    <a:pt x="1342888" y="1405187"/>
                    <a:pt x="1340649" y="1410594"/>
                    <a:pt x="1336662" y="1414580"/>
                  </a:cubicBezTo>
                  <a:cubicBezTo>
                    <a:pt x="1332676" y="1418567"/>
                    <a:pt x="1327269" y="1420806"/>
                    <a:pt x="1321631" y="1420806"/>
                  </a:cubicBezTo>
                  <a:lnTo>
                    <a:pt x="21257" y="1420806"/>
                  </a:lnTo>
                  <a:cubicBezTo>
                    <a:pt x="9517" y="1420806"/>
                    <a:pt x="0" y="1411289"/>
                    <a:pt x="0" y="1399549"/>
                  </a:cubicBezTo>
                  <a:lnTo>
                    <a:pt x="0" y="21257"/>
                  </a:lnTo>
                  <a:cubicBezTo>
                    <a:pt x="0" y="15620"/>
                    <a:pt x="2240" y="10213"/>
                    <a:pt x="6226" y="6226"/>
                  </a:cubicBezTo>
                  <a:cubicBezTo>
                    <a:pt x="10213" y="2240"/>
                    <a:pt x="15620" y="0"/>
                    <a:pt x="21257" y="0"/>
                  </a:cubicBezTo>
                  <a:close/>
                </a:path>
              </a:pathLst>
            </a:custGeom>
            <a:solidFill>
              <a:srgbClr val="FEBE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66675"/>
              <a:ext cx="1342888" cy="13541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160521" y="4046248"/>
            <a:ext cx="5098779" cy="5394624"/>
            <a:chOff x="0" y="0"/>
            <a:chExt cx="1342888" cy="142080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42888" cy="1420806"/>
            </a:xfrm>
            <a:custGeom>
              <a:avLst/>
              <a:gdLst/>
              <a:ahLst/>
              <a:cxnLst/>
              <a:rect l="l" t="t" r="r" b="b"/>
              <a:pathLst>
                <a:path w="1342888" h="1420806">
                  <a:moveTo>
                    <a:pt x="21257" y="0"/>
                  </a:moveTo>
                  <a:lnTo>
                    <a:pt x="1321631" y="0"/>
                  </a:lnTo>
                  <a:cubicBezTo>
                    <a:pt x="1333371" y="0"/>
                    <a:pt x="1342888" y="9517"/>
                    <a:pt x="1342888" y="21257"/>
                  </a:cubicBezTo>
                  <a:lnTo>
                    <a:pt x="1342888" y="1399549"/>
                  </a:lnTo>
                  <a:cubicBezTo>
                    <a:pt x="1342888" y="1405187"/>
                    <a:pt x="1340649" y="1410594"/>
                    <a:pt x="1336662" y="1414580"/>
                  </a:cubicBezTo>
                  <a:cubicBezTo>
                    <a:pt x="1332676" y="1418567"/>
                    <a:pt x="1327269" y="1420806"/>
                    <a:pt x="1321631" y="1420806"/>
                  </a:cubicBezTo>
                  <a:lnTo>
                    <a:pt x="21257" y="1420806"/>
                  </a:lnTo>
                  <a:cubicBezTo>
                    <a:pt x="9517" y="1420806"/>
                    <a:pt x="0" y="1411289"/>
                    <a:pt x="0" y="1399549"/>
                  </a:cubicBezTo>
                  <a:lnTo>
                    <a:pt x="0" y="21257"/>
                  </a:lnTo>
                  <a:cubicBezTo>
                    <a:pt x="0" y="15620"/>
                    <a:pt x="2240" y="10213"/>
                    <a:pt x="6226" y="6226"/>
                  </a:cubicBezTo>
                  <a:cubicBezTo>
                    <a:pt x="10213" y="2240"/>
                    <a:pt x="15620" y="0"/>
                    <a:pt x="21257" y="0"/>
                  </a:cubicBezTo>
                  <a:close/>
                </a:path>
              </a:pathLst>
            </a:custGeom>
            <a:solidFill>
              <a:srgbClr val="F8F78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66675"/>
              <a:ext cx="1342888" cy="13541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028700" y="1645933"/>
            <a:ext cx="16841588" cy="2152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Política de Sostenibilidad, Transición y Cofinanciación (STC)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99761" y="6023279"/>
            <a:ext cx="3538070" cy="1478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35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Permite plazos de transición acelerados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989694" y="6049410"/>
            <a:ext cx="4243002" cy="15676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65"/>
              </a:lnSpc>
            </a:pPr>
            <a:r>
              <a:rPr lang="en-US" sz="37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Facilita planificación anticipada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940876" y="5583510"/>
            <a:ext cx="3538070" cy="2499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58"/>
              </a:lnSpc>
            </a:pPr>
            <a:r>
              <a:rPr lang="en-US" sz="36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Reduce dependencia de financiamiento externo</a:t>
            </a:r>
          </a:p>
        </p:txBody>
      </p:sp>
      <p:sp>
        <p:nvSpPr>
          <p:cNvPr id="15" name="Freeform 15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5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090226" y="5295136"/>
            <a:ext cx="7106621" cy="1827290"/>
            <a:chOff x="0" y="0"/>
            <a:chExt cx="1871703" cy="4812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71703" cy="481262"/>
            </a:xfrm>
            <a:custGeom>
              <a:avLst/>
              <a:gdLst/>
              <a:ahLst/>
              <a:cxnLst/>
              <a:rect l="l" t="t" r="r" b="b"/>
              <a:pathLst>
                <a:path w="1871703" h="481262">
                  <a:moveTo>
                    <a:pt x="15252" y="0"/>
                  </a:moveTo>
                  <a:lnTo>
                    <a:pt x="1856451" y="0"/>
                  </a:lnTo>
                  <a:cubicBezTo>
                    <a:pt x="1860496" y="0"/>
                    <a:pt x="1864375" y="1607"/>
                    <a:pt x="1867236" y="4467"/>
                  </a:cubicBezTo>
                  <a:cubicBezTo>
                    <a:pt x="1870096" y="7327"/>
                    <a:pt x="1871703" y="11207"/>
                    <a:pt x="1871703" y="15252"/>
                  </a:cubicBezTo>
                  <a:lnTo>
                    <a:pt x="1871703" y="466010"/>
                  </a:lnTo>
                  <a:cubicBezTo>
                    <a:pt x="1871703" y="474433"/>
                    <a:pt x="1864874" y="481262"/>
                    <a:pt x="1856451" y="481262"/>
                  </a:cubicBezTo>
                  <a:lnTo>
                    <a:pt x="15252" y="481262"/>
                  </a:lnTo>
                  <a:cubicBezTo>
                    <a:pt x="11207" y="481262"/>
                    <a:pt x="7327" y="479655"/>
                    <a:pt x="4467" y="476795"/>
                  </a:cubicBezTo>
                  <a:cubicBezTo>
                    <a:pt x="1607" y="473934"/>
                    <a:pt x="0" y="470055"/>
                    <a:pt x="0" y="466010"/>
                  </a:cubicBezTo>
                  <a:lnTo>
                    <a:pt x="0" y="15252"/>
                  </a:lnTo>
                  <a:cubicBezTo>
                    <a:pt x="0" y="11207"/>
                    <a:pt x="1607" y="7327"/>
                    <a:pt x="4467" y="4467"/>
                  </a:cubicBezTo>
                  <a:cubicBezTo>
                    <a:pt x="7327" y="1607"/>
                    <a:pt x="11207" y="0"/>
                    <a:pt x="15252" y="0"/>
                  </a:cubicBezTo>
                  <a:close/>
                </a:path>
              </a:pathLst>
            </a:custGeom>
            <a:solidFill>
              <a:srgbClr val="F8F78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6675"/>
              <a:ext cx="1871703" cy="4145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090226" y="7370076"/>
            <a:ext cx="7106621" cy="1888224"/>
            <a:chOff x="0" y="0"/>
            <a:chExt cx="1871703" cy="49731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71703" cy="497310"/>
            </a:xfrm>
            <a:custGeom>
              <a:avLst/>
              <a:gdLst/>
              <a:ahLst/>
              <a:cxnLst/>
              <a:rect l="l" t="t" r="r" b="b"/>
              <a:pathLst>
                <a:path w="1871703" h="497310">
                  <a:moveTo>
                    <a:pt x="15252" y="0"/>
                  </a:moveTo>
                  <a:lnTo>
                    <a:pt x="1856451" y="0"/>
                  </a:lnTo>
                  <a:cubicBezTo>
                    <a:pt x="1860496" y="0"/>
                    <a:pt x="1864375" y="1607"/>
                    <a:pt x="1867236" y="4467"/>
                  </a:cubicBezTo>
                  <a:cubicBezTo>
                    <a:pt x="1870096" y="7327"/>
                    <a:pt x="1871703" y="11207"/>
                    <a:pt x="1871703" y="15252"/>
                  </a:cubicBezTo>
                  <a:lnTo>
                    <a:pt x="1871703" y="482059"/>
                  </a:lnTo>
                  <a:cubicBezTo>
                    <a:pt x="1871703" y="486103"/>
                    <a:pt x="1870096" y="489983"/>
                    <a:pt x="1867236" y="492843"/>
                  </a:cubicBezTo>
                  <a:cubicBezTo>
                    <a:pt x="1864375" y="495703"/>
                    <a:pt x="1860496" y="497310"/>
                    <a:pt x="1856451" y="497310"/>
                  </a:cubicBezTo>
                  <a:lnTo>
                    <a:pt x="15252" y="497310"/>
                  </a:lnTo>
                  <a:cubicBezTo>
                    <a:pt x="11207" y="497310"/>
                    <a:pt x="7327" y="495703"/>
                    <a:pt x="4467" y="492843"/>
                  </a:cubicBezTo>
                  <a:cubicBezTo>
                    <a:pt x="1607" y="489983"/>
                    <a:pt x="0" y="486103"/>
                    <a:pt x="0" y="482059"/>
                  </a:cubicBezTo>
                  <a:lnTo>
                    <a:pt x="0" y="15252"/>
                  </a:lnTo>
                  <a:cubicBezTo>
                    <a:pt x="0" y="11207"/>
                    <a:pt x="1607" y="7327"/>
                    <a:pt x="4467" y="4467"/>
                  </a:cubicBezTo>
                  <a:cubicBezTo>
                    <a:pt x="7327" y="1607"/>
                    <a:pt x="11207" y="0"/>
                    <a:pt x="15252" y="0"/>
                  </a:cubicBezTo>
                  <a:close/>
                </a:path>
              </a:pathLst>
            </a:custGeom>
            <a:solidFill>
              <a:srgbClr val="CBFFA1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66675"/>
              <a:ext cx="1871703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406396" y="5234202"/>
            <a:ext cx="4852904" cy="1888224"/>
            <a:chOff x="0" y="0"/>
            <a:chExt cx="1278131" cy="4973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78131" cy="497310"/>
            </a:xfrm>
            <a:custGeom>
              <a:avLst/>
              <a:gdLst/>
              <a:ahLst/>
              <a:cxnLst/>
              <a:rect l="l" t="t" r="r" b="b"/>
              <a:pathLst>
                <a:path w="1278131" h="497310">
                  <a:moveTo>
                    <a:pt x="22334" y="0"/>
                  </a:moveTo>
                  <a:lnTo>
                    <a:pt x="1255797" y="0"/>
                  </a:lnTo>
                  <a:cubicBezTo>
                    <a:pt x="1268132" y="0"/>
                    <a:pt x="1278131" y="9999"/>
                    <a:pt x="1278131" y="22334"/>
                  </a:cubicBezTo>
                  <a:lnTo>
                    <a:pt x="1278131" y="474976"/>
                  </a:lnTo>
                  <a:cubicBezTo>
                    <a:pt x="1278131" y="480899"/>
                    <a:pt x="1275778" y="486580"/>
                    <a:pt x="1271589" y="490768"/>
                  </a:cubicBezTo>
                  <a:cubicBezTo>
                    <a:pt x="1267401" y="494957"/>
                    <a:pt x="1261720" y="497310"/>
                    <a:pt x="1255797" y="497310"/>
                  </a:cubicBezTo>
                  <a:lnTo>
                    <a:pt x="22334" y="497310"/>
                  </a:lnTo>
                  <a:cubicBezTo>
                    <a:pt x="9999" y="497310"/>
                    <a:pt x="0" y="487311"/>
                    <a:pt x="0" y="474976"/>
                  </a:cubicBezTo>
                  <a:lnTo>
                    <a:pt x="0" y="22334"/>
                  </a:lnTo>
                  <a:cubicBezTo>
                    <a:pt x="0" y="16411"/>
                    <a:pt x="2353" y="10730"/>
                    <a:pt x="6542" y="6542"/>
                  </a:cubicBezTo>
                  <a:cubicBezTo>
                    <a:pt x="10730" y="2353"/>
                    <a:pt x="16411" y="0"/>
                    <a:pt x="22334" y="0"/>
                  </a:cubicBezTo>
                  <a:close/>
                </a:path>
              </a:pathLst>
            </a:custGeom>
            <a:solidFill>
              <a:srgbClr val="FEBE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66675"/>
              <a:ext cx="1278131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2733928" y="5514616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12" name="Group 12"/>
          <p:cNvGrpSpPr/>
          <p:nvPr/>
        </p:nvGrpSpPr>
        <p:grpSpPr>
          <a:xfrm>
            <a:off x="2667000" y="2711587"/>
            <a:ext cx="14305505" cy="1888224"/>
            <a:chOff x="0" y="0"/>
            <a:chExt cx="2832704" cy="49731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32703" cy="497310"/>
            </a:xfrm>
            <a:custGeom>
              <a:avLst/>
              <a:gdLst/>
              <a:ahLst/>
              <a:cxnLst/>
              <a:rect l="l" t="t" r="r" b="b"/>
              <a:pathLst>
                <a:path w="2832703" h="497310">
                  <a:moveTo>
                    <a:pt x="10077" y="0"/>
                  </a:moveTo>
                  <a:lnTo>
                    <a:pt x="2822626" y="0"/>
                  </a:lnTo>
                  <a:cubicBezTo>
                    <a:pt x="2825299" y="0"/>
                    <a:pt x="2827862" y="1062"/>
                    <a:pt x="2829752" y="2952"/>
                  </a:cubicBezTo>
                  <a:cubicBezTo>
                    <a:pt x="2831642" y="4841"/>
                    <a:pt x="2832703" y="7405"/>
                    <a:pt x="2832703" y="10077"/>
                  </a:cubicBezTo>
                  <a:lnTo>
                    <a:pt x="2832703" y="487233"/>
                  </a:lnTo>
                  <a:cubicBezTo>
                    <a:pt x="2832703" y="489905"/>
                    <a:pt x="2831642" y="492469"/>
                    <a:pt x="2829752" y="494358"/>
                  </a:cubicBezTo>
                  <a:cubicBezTo>
                    <a:pt x="2827862" y="496248"/>
                    <a:pt x="2825299" y="497310"/>
                    <a:pt x="2822626" y="497310"/>
                  </a:cubicBezTo>
                  <a:lnTo>
                    <a:pt x="10077" y="497310"/>
                  </a:lnTo>
                  <a:cubicBezTo>
                    <a:pt x="7405" y="497310"/>
                    <a:pt x="4841" y="496248"/>
                    <a:pt x="2952" y="494358"/>
                  </a:cubicBezTo>
                  <a:cubicBezTo>
                    <a:pt x="1062" y="492469"/>
                    <a:pt x="0" y="489905"/>
                    <a:pt x="0" y="487233"/>
                  </a:cubicBezTo>
                  <a:lnTo>
                    <a:pt x="0" y="10077"/>
                  </a:lnTo>
                  <a:cubicBezTo>
                    <a:pt x="0" y="7405"/>
                    <a:pt x="1062" y="4841"/>
                    <a:pt x="2952" y="2952"/>
                  </a:cubicBezTo>
                  <a:cubicBezTo>
                    <a:pt x="4841" y="1062"/>
                    <a:pt x="7405" y="0"/>
                    <a:pt x="10077" y="0"/>
                  </a:cubicBezTo>
                  <a:close/>
                </a:path>
              </a:pathLst>
            </a:custGeom>
            <a:solidFill>
              <a:srgbClr val="CDC1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66675"/>
              <a:ext cx="2832704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2733928" y="7617464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6" name="Freeform 16"/>
          <p:cNvSpPr/>
          <p:nvPr/>
        </p:nvSpPr>
        <p:spPr>
          <a:xfrm>
            <a:off x="5401252" y="5570796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Freeform 17"/>
          <p:cNvSpPr/>
          <p:nvPr/>
        </p:nvSpPr>
        <p:spPr>
          <a:xfrm>
            <a:off x="5401252" y="7673644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8" name="TextBox 18"/>
          <p:cNvSpPr txBox="1"/>
          <p:nvPr/>
        </p:nvSpPr>
        <p:spPr>
          <a:xfrm>
            <a:off x="1514704" y="901676"/>
            <a:ext cx="12719079" cy="1123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00"/>
              </a:lnSpc>
            </a:pPr>
            <a:r>
              <a:rPr lang="en-US" sz="9000" spc="-54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Criterios de Elegibilidad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415103" y="5580237"/>
            <a:ext cx="5388951" cy="1115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Ingresos </a:t>
            </a:r>
            <a:r>
              <a:rPr lang="en-US" sz="2700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bajos</a:t>
            </a:r>
            <a:r>
              <a:rPr lang="en-US" sz="2700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y </a:t>
            </a:r>
            <a:r>
              <a:rPr lang="en-US" sz="2700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medios-bajos</a:t>
            </a:r>
            <a:r>
              <a:rPr lang="en-US" sz="2700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: elegibles</a:t>
            </a:r>
          </a:p>
          <a:p>
            <a:pPr algn="l">
              <a:lnSpc>
                <a:spcPts val="2889"/>
              </a:lnSpc>
            </a:pPr>
            <a:endParaRPr lang="en-US" sz="2700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415103" y="7685298"/>
            <a:ext cx="5388951" cy="730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Componentes en transición no son elegibles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747779" y="5519690"/>
            <a:ext cx="3224726" cy="14542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Ingresos medios-altos: requieren carga alta de enfermedad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419600" y="3287197"/>
            <a:ext cx="10940543" cy="7805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4400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Determinados por </a:t>
            </a:r>
            <a:r>
              <a:rPr lang="en-US" sz="4400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nivel</a:t>
            </a:r>
            <a:r>
              <a:rPr lang="en-US" sz="4400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de </a:t>
            </a:r>
            <a:r>
              <a:rPr lang="en-US" sz="4400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ingresos</a:t>
            </a:r>
            <a:r>
              <a:rPr lang="en-US" sz="4400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y carga de </a:t>
            </a:r>
            <a:r>
              <a:rPr lang="en-US" sz="4400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enfermedad</a:t>
            </a:r>
            <a:endParaRPr lang="en-US" sz="4400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23" name="Freeform 23"/>
          <p:cNvSpPr/>
          <p:nvPr/>
        </p:nvSpPr>
        <p:spPr>
          <a:xfrm>
            <a:off x="13107504" y="187382"/>
            <a:ext cx="4789416" cy="1638379"/>
          </a:xfrm>
          <a:custGeom>
            <a:avLst/>
            <a:gdLst/>
            <a:ahLst/>
            <a:cxnLst/>
            <a:rect l="l" t="t" r="r" b="b"/>
            <a:pathLst>
              <a:path w="4789416" h="1638379">
                <a:moveTo>
                  <a:pt x="0" y="0"/>
                </a:moveTo>
                <a:lnTo>
                  <a:pt x="4789416" y="0"/>
                </a:lnTo>
                <a:lnTo>
                  <a:pt x="4789416" y="1638380"/>
                </a:lnTo>
                <a:lnTo>
                  <a:pt x="0" y="16383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76990" y="2037690"/>
            <a:ext cx="13999901" cy="1044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Situación para El Salvador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959341" y="7585062"/>
            <a:ext cx="5082911" cy="1888224"/>
            <a:chOff x="0" y="0"/>
            <a:chExt cx="1338709" cy="49731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338709" cy="497310"/>
            </a:xfrm>
            <a:custGeom>
              <a:avLst/>
              <a:gdLst/>
              <a:ahLst/>
              <a:cxnLst/>
              <a:rect l="l" t="t" r="r" b="b"/>
              <a:pathLst>
                <a:path w="1338709" h="497310">
                  <a:moveTo>
                    <a:pt x="21324" y="0"/>
                  </a:moveTo>
                  <a:lnTo>
                    <a:pt x="1317385" y="0"/>
                  </a:lnTo>
                  <a:cubicBezTo>
                    <a:pt x="1323041" y="0"/>
                    <a:pt x="1328465" y="2247"/>
                    <a:pt x="1332464" y="6246"/>
                  </a:cubicBezTo>
                  <a:cubicBezTo>
                    <a:pt x="1336463" y="10245"/>
                    <a:pt x="1338709" y="15668"/>
                    <a:pt x="1338709" y="21324"/>
                  </a:cubicBezTo>
                  <a:lnTo>
                    <a:pt x="1338709" y="475986"/>
                  </a:lnTo>
                  <a:cubicBezTo>
                    <a:pt x="1338709" y="481642"/>
                    <a:pt x="1336463" y="487065"/>
                    <a:pt x="1332464" y="491064"/>
                  </a:cubicBezTo>
                  <a:cubicBezTo>
                    <a:pt x="1328465" y="495063"/>
                    <a:pt x="1323041" y="497310"/>
                    <a:pt x="1317385" y="497310"/>
                  </a:cubicBezTo>
                  <a:lnTo>
                    <a:pt x="21324" y="497310"/>
                  </a:lnTo>
                  <a:cubicBezTo>
                    <a:pt x="15668" y="497310"/>
                    <a:pt x="10245" y="495063"/>
                    <a:pt x="6246" y="491064"/>
                  </a:cubicBezTo>
                  <a:cubicBezTo>
                    <a:pt x="2247" y="487065"/>
                    <a:pt x="0" y="481642"/>
                    <a:pt x="0" y="475986"/>
                  </a:cubicBezTo>
                  <a:lnTo>
                    <a:pt x="0" y="21324"/>
                  </a:lnTo>
                  <a:cubicBezTo>
                    <a:pt x="0" y="15668"/>
                    <a:pt x="2247" y="10245"/>
                    <a:pt x="6246" y="6246"/>
                  </a:cubicBezTo>
                  <a:cubicBezTo>
                    <a:pt x="10245" y="2247"/>
                    <a:pt x="15668" y="0"/>
                    <a:pt x="21324" y="0"/>
                  </a:cubicBezTo>
                  <a:close/>
                </a:path>
              </a:pathLst>
            </a:custGeom>
            <a:solidFill>
              <a:srgbClr val="F8F78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66675"/>
              <a:ext cx="1338709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286873" y="7832450"/>
            <a:ext cx="611888" cy="611888"/>
          </a:xfrm>
          <a:custGeom>
            <a:avLst/>
            <a:gdLst/>
            <a:ahLst/>
            <a:cxnLst/>
            <a:rect l="l" t="t" r="r" b="b"/>
            <a:pathLst>
              <a:path w="611888" h="611888">
                <a:moveTo>
                  <a:pt x="0" y="0"/>
                </a:moveTo>
                <a:lnTo>
                  <a:pt x="611888" y="0"/>
                </a:lnTo>
                <a:lnTo>
                  <a:pt x="611888" y="611889"/>
                </a:lnTo>
                <a:lnTo>
                  <a:pt x="0" y="6118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2093735" y="7868633"/>
            <a:ext cx="2936533" cy="1092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Se anticipan reducciones en montos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6521934" y="7585062"/>
            <a:ext cx="5082911" cy="1888224"/>
            <a:chOff x="0" y="0"/>
            <a:chExt cx="1338709" cy="4973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38709" cy="497310"/>
            </a:xfrm>
            <a:custGeom>
              <a:avLst/>
              <a:gdLst/>
              <a:ahLst/>
              <a:cxnLst/>
              <a:rect l="l" t="t" r="r" b="b"/>
              <a:pathLst>
                <a:path w="1338709" h="497310">
                  <a:moveTo>
                    <a:pt x="21324" y="0"/>
                  </a:moveTo>
                  <a:lnTo>
                    <a:pt x="1317385" y="0"/>
                  </a:lnTo>
                  <a:cubicBezTo>
                    <a:pt x="1323041" y="0"/>
                    <a:pt x="1328465" y="2247"/>
                    <a:pt x="1332464" y="6246"/>
                  </a:cubicBezTo>
                  <a:cubicBezTo>
                    <a:pt x="1336463" y="10245"/>
                    <a:pt x="1338709" y="15668"/>
                    <a:pt x="1338709" y="21324"/>
                  </a:cubicBezTo>
                  <a:lnTo>
                    <a:pt x="1338709" y="475986"/>
                  </a:lnTo>
                  <a:cubicBezTo>
                    <a:pt x="1338709" y="481642"/>
                    <a:pt x="1336463" y="487065"/>
                    <a:pt x="1332464" y="491064"/>
                  </a:cubicBezTo>
                  <a:cubicBezTo>
                    <a:pt x="1328465" y="495063"/>
                    <a:pt x="1323041" y="497310"/>
                    <a:pt x="1317385" y="497310"/>
                  </a:cubicBezTo>
                  <a:lnTo>
                    <a:pt x="21324" y="497310"/>
                  </a:lnTo>
                  <a:cubicBezTo>
                    <a:pt x="15668" y="497310"/>
                    <a:pt x="10245" y="495063"/>
                    <a:pt x="6246" y="491064"/>
                  </a:cubicBezTo>
                  <a:cubicBezTo>
                    <a:pt x="2247" y="487065"/>
                    <a:pt x="0" y="481642"/>
                    <a:pt x="0" y="475986"/>
                  </a:cubicBezTo>
                  <a:lnTo>
                    <a:pt x="0" y="21324"/>
                  </a:lnTo>
                  <a:cubicBezTo>
                    <a:pt x="0" y="15668"/>
                    <a:pt x="2247" y="10245"/>
                    <a:pt x="6246" y="6246"/>
                  </a:cubicBezTo>
                  <a:cubicBezTo>
                    <a:pt x="10245" y="2247"/>
                    <a:pt x="15668" y="0"/>
                    <a:pt x="21324" y="0"/>
                  </a:cubicBezTo>
                  <a:close/>
                </a:path>
              </a:pathLst>
            </a:custGeom>
            <a:solidFill>
              <a:srgbClr val="FEBE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66675"/>
              <a:ext cx="1338709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6824678" y="7832450"/>
            <a:ext cx="611888" cy="611888"/>
          </a:xfrm>
          <a:custGeom>
            <a:avLst/>
            <a:gdLst/>
            <a:ahLst/>
            <a:cxnLst/>
            <a:rect l="l" t="t" r="r" b="b"/>
            <a:pathLst>
              <a:path w="611888" h="611888">
                <a:moveTo>
                  <a:pt x="0" y="0"/>
                </a:moveTo>
                <a:lnTo>
                  <a:pt x="611889" y="0"/>
                </a:lnTo>
                <a:lnTo>
                  <a:pt x="611889" y="611889"/>
                </a:lnTo>
                <a:lnTo>
                  <a:pt x="0" y="6118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TextBox 12"/>
          <p:cNvSpPr txBox="1"/>
          <p:nvPr/>
        </p:nvSpPr>
        <p:spPr>
          <a:xfrm>
            <a:off x="7631541" y="7868633"/>
            <a:ext cx="3418847" cy="14542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Líneas de transición con fechas específicas</a:t>
            </a:r>
          </a:p>
          <a:p>
            <a:pPr algn="just">
              <a:lnSpc>
                <a:spcPts val="2889"/>
              </a:lnSpc>
            </a:pPr>
            <a:endParaRPr lang="en-US" sz="2700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12083714" y="7585062"/>
            <a:ext cx="5082911" cy="1888224"/>
            <a:chOff x="0" y="0"/>
            <a:chExt cx="1338709" cy="49731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338709" cy="497310"/>
            </a:xfrm>
            <a:custGeom>
              <a:avLst/>
              <a:gdLst/>
              <a:ahLst/>
              <a:cxnLst/>
              <a:rect l="l" t="t" r="r" b="b"/>
              <a:pathLst>
                <a:path w="1338709" h="497310">
                  <a:moveTo>
                    <a:pt x="21324" y="0"/>
                  </a:moveTo>
                  <a:lnTo>
                    <a:pt x="1317385" y="0"/>
                  </a:lnTo>
                  <a:cubicBezTo>
                    <a:pt x="1323041" y="0"/>
                    <a:pt x="1328465" y="2247"/>
                    <a:pt x="1332464" y="6246"/>
                  </a:cubicBezTo>
                  <a:cubicBezTo>
                    <a:pt x="1336463" y="10245"/>
                    <a:pt x="1338709" y="15668"/>
                    <a:pt x="1338709" y="21324"/>
                  </a:cubicBezTo>
                  <a:lnTo>
                    <a:pt x="1338709" y="475986"/>
                  </a:lnTo>
                  <a:cubicBezTo>
                    <a:pt x="1338709" y="481642"/>
                    <a:pt x="1336463" y="487065"/>
                    <a:pt x="1332464" y="491064"/>
                  </a:cubicBezTo>
                  <a:cubicBezTo>
                    <a:pt x="1328465" y="495063"/>
                    <a:pt x="1323041" y="497310"/>
                    <a:pt x="1317385" y="497310"/>
                  </a:cubicBezTo>
                  <a:lnTo>
                    <a:pt x="21324" y="497310"/>
                  </a:lnTo>
                  <a:cubicBezTo>
                    <a:pt x="15668" y="497310"/>
                    <a:pt x="10245" y="495063"/>
                    <a:pt x="6246" y="491064"/>
                  </a:cubicBezTo>
                  <a:cubicBezTo>
                    <a:pt x="2247" y="487065"/>
                    <a:pt x="0" y="481642"/>
                    <a:pt x="0" y="475986"/>
                  </a:cubicBezTo>
                  <a:lnTo>
                    <a:pt x="0" y="21324"/>
                  </a:lnTo>
                  <a:cubicBezTo>
                    <a:pt x="0" y="15668"/>
                    <a:pt x="2247" y="10245"/>
                    <a:pt x="6246" y="6246"/>
                  </a:cubicBezTo>
                  <a:cubicBezTo>
                    <a:pt x="10245" y="2247"/>
                    <a:pt x="15668" y="0"/>
                    <a:pt x="21324" y="0"/>
                  </a:cubicBezTo>
                  <a:close/>
                </a:path>
              </a:pathLst>
            </a:custGeom>
            <a:solidFill>
              <a:srgbClr val="CDC1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66675"/>
              <a:ext cx="1338709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6" name="Freeform 16"/>
          <p:cNvSpPr/>
          <p:nvPr/>
        </p:nvSpPr>
        <p:spPr>
          <a:xfrm>
            <a:off x="12362484" y="7747615"/>
            <a:ext cx="611888" cy="611888"/>
          </a:xfrm>
          <a:custGeom>
            <a:avLst/>
            <a:gdLst/>
            <a:ahLst/>
            <a:cxnLst/>
            <a:rect l="l" t="t" r="r" b="b"/>
            <a:pathLst>
              <a:path w="611888" h="611888">
                <a:moveTo>
                  <a:pt x="0" y="0"/>
                </a:moveTo>
                <a:lnTo>
                  <a:pt x="611889" y="0"/>
                </a:lnTo>
                <a:lnTo>
                  <a:pt x="611889" y="611888"/>
                </a:lnTo>
                <a:lnTo>
                  <a:pt x="0" y="6118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TextBox 17"/>
          <p:cNvSpPr txBox="1"/>
          <p:nvPr/>
        </p:nvSpPr>
        <p:spPr>
          <a:xfrm>
            <a:off x="13169347" y="7783797"/>
            <a:ext cx="3718509" cy="1092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Requisitos más estrictos de cofinanciamiento</a:t>
            </a:r>
          </a:p>
        </p:txBody>
      </p:sp>
      <p:sp>
        <p:nvSpPr>
          <p:cNvPr id="18" name="Freeform 18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2973784" y="5057775"/>
            <a:ext cx="12179211" cy="7054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Cartas de asignación: segunda semana marzo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97474" y="347421"/>
            <a:ext cx="13074714" cy="2152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Apoyo Técnico OMS – Fondo Mundial</a:t>
            </a:r>
          </a:p>
        </p:txBody>
      </p:sp>
      <p:sp>
        <p:nvSpPr>
          <p:cNvPr id="3" name="AutoShape 3"/>
          <p:cNvSpPr/>
          <p:nvPr/>
        </p:nvSpPr>
        <p:spPr>
          <a:xfrm flipH="1" flipV="1">
            <a:off x="10153533" y="3067355"/>
            <a:ext cx="0" cy="4484862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grpSp>
        <p:nvGrpSpPr>
          <p:cNvPr id="4" name="Group 4"/>
          <p:cNvGrpSpPr/>
          <p:nvPr/>
        </p:nvGrpSpPr>
        <p:grpSpPr>
          <a:xfrm>
            <a:off x="10027714" y="2735281"/>
            <a:ext cx="251638" cy="251638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5151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027714" y="5055181"/>
            <a:ext cx="251638" cy="251638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5151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027714" y="7552217"/>
            <a:ext cx="251638" cy="251638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5151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764550" y="4652393"/>
            <a:ext cx="6656594" cy="2005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99"/>
              </a:lnSpc>
            </a:pPr>
            <a:r>
              <a:rPr lang="en-US" sz="49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Seminario web para desarrollo de propuestas GC8</a:t>
            </a:r>
          </a:p>
          <a:p>
            <a:pPr algn="l">
              <a:lnSpc>
                <a:spcPts val="2519"/>
              </a:lnSpc>
            </a:pPr>
            <a:endParaRPr lang="en-US" sz="4999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634118" y="3261839"/>
            <a:ext cx="6625182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Alineación con directrices OMS y prioridades nacionales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634118" y="5578050"/>
            <a:ext cx="6625182" cy="1243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Integración de fortalecimiento de sistemas de salud</a:t>
            </a:r>
          </a:p>
          <a:p>
            <a:pPr algn="l">
              <a:lnSpc>
                <a:spcPts val="3359"/>
              </a:lnSpc>
            </a:pPr>
            <a:endParaRPr lang="en-US" sz="2400" spc="-48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634118" y="8072629"/>
            <a:ext cx="6625182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Horario El Salvador: 06:00 – 07:45 CST</a:t>
            </a:r>
          </a:p>
        </p:txBody>
      </p:sp>
      <p:sp>
        <p:nvSpPr>
          <p:cNvPr id="17" name="Freeform 17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273</Words>
  <Application>Microsoft Office PowerPoint</Application>
  <PresentationFormat>Personalizado</PresentationFormat>
  <Paragraphs>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Aileron Bold</vt:lpstr>
      <vt:lpstr>Arial</vt:lpstr>
      <vt:lpstr>Calibri</vt:lpstr>
      <vt:lpstr>Aileron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Grey and Black Clean Minimalist 2030 Annual Report Presentation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2026-02-25T21:29:44Z</dcterms:modified>
  <dc:identifier>DAHBnMb17a0</dc:identifier>
</cp:coreProperties>
</file>