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7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8288000" cy="10287000"/>
  <p:notesSz cx="6858000" cy="9144000"/>
  <p:embeddedFontLst>
    <p:embeddedFont>
      <p:font typeface="Montserrat" panose="00000500000000000000" pitchFamily="2" charset="0"/>
      <p:regular r:id="rId20"/>
    </p:embeddedFont>
    <p:embeddedFont>
      <p:font typeface="Montserrat Bold" panose="00000800000000000000" charset="0"/>
      <p:regular r:id="rId21"/>
    </p:embeddedFont>
    <p:embeddedFont>
      <p:font typeface="Montserrat Ultra-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23042D-9922-4DF0-9D0B-0EFC21BBC65B}" v="2" dt="2026-02-25T16:51:29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98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7031" y="147596"/>
            <a:ext cx="3575026" cy="1087404"/>
          </a:xfrm>
          <a:custGeom>
            <a:avLst/>
            <a:gdLst/>
            <a:ahLst/>
            <a:cxnLst/>
            <a:rect l="l" t="t" r="r" b="b"/>
            <a:pathLst>
              <a:path w="3575026" h="1087404">
                <a:moveTo>
                  <a:pt x="0" y="0"/>
                </a:moveTo>
                <a:lnTo>
                  <a:pt x="3575026" y="0"/>
                </a:lnTo>
                <a:lnTo>
                  <a:pt x="3575026" y="1087404"/>
                </a:lnTo>
                <a:lnTo>
                  <a:pt x="0" y="10874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3" name="TextBox 3"/>
          <p:cNvSpPr txBox="1"/>
          <p:nvPr/>
        </p:nvSpPr>
        <p:spPr>
          <a:xfrm>
            <a:off x="3692934" y="3238500"/>
            <a:ext cx="11703447" cy="28321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6"/>
              </a:lnSpc>
              <a:spcBef>
                <a:spcPts val="1200"/>
              </a:spcBef>
              <a:spcAft>
                <a:spcPts val="1200"/>
              </a:spcAft>
            </a:pPr>
            <a:r>
              <a:rPr lang="es-SV" sz="7708" b="1" spc="-770" noProof="0" dirty="0">
                <a:solidFill>
                  <a:srgbClr val="1E1E1E"/>
                </a:solidFill>
                <a:latin typeface="Arial" panose="020B0604020202020204" pitchFamily="34" charset="0"/>
                <a:ea typeface="Montserrat Ultra-Bold"/>
                <a:cs typeface="Arial" panose="020B0604020202020204" pitchFamily="34" charset="0"/>
                <a:sym typeface="Montserrat Ultra-Bold"/>
              </a:rPr>
              <a:t>Resultados de Reunión </a:t>
            </a:r>
          </a:p>
          <a:p>
            <a:pPr algn="ctr">
              <a:lnSpc>
                <a:spcPts val="6166"/>
              </a:lnSpc>
              <a:spcBef>
                <a:spcPts val="1200"/>
              </a:spcBef>
              <a:spcAft>
                <a:spcPts val="1200"/>
              </a:spcAft>
            </a:pPr>
            <a:r>
              <a:rPr lang="es-SV" sz="7708" b="1" spc="-770" noProof="0" dirty="0">
                <a:solidFill>
                  <a:srgbClr val="1E1E1E"/>
                </a:solidFill>
                <a:latin typeface="Arial" panose="020B0604020202020204" pitchFamily="34" charset="0"/>
                <a:ea typeface="Montserrat Ultra-Bold"/>
                <a:cs typeface="Arial" panose="020B0604020202020204" pitchFamily="34" charset="0"/>
                <a:sym typeface="Montserrat Ultra-Bold"/>
              </a:rPr>
              <a:t>CC01-2026</a:t>
            </a:r>
          </a:p>
          <a:p>
            <a:pPr algn="ctr">
              <a:lnSpc>
                <a:spcPts val="4646"/>
              </a:lnSpc>
              <a:spcBef>
                <a:spcPts val="1200"/>
              </a:spcBef>
              <a:spcAft>
                <a:spcPts val="1200"/>
              </a:spcAft>
            </a:pPr>
            <a:r>
              <a:rPr lang="es-SV" sz="5808" b="1" spc="-580" noProof="0" dirty="0">
                <a:solidFill>
                  <a:srgbClr val="1E1E1E"/>
                </a:solidFill>
                <a:latin typeface="Arial" panose="020B0604020202020204" pitchFamily="34" charset="0"/>
                <a:ea typeface="Montserrat Ultra-Bold"/>
                <a:cs typeface="Arial" panose="020B0604020202020204" pitchFamily="34" charset="0"/>
                <a:sym typeface="Montserrat Ultra-Bold"/>
              </a:rPr>
              <a:t>Realizada  el 12 de febrero de 2026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481951" y="583666"/>
            <a:ext cx="4309525" cy="26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9"/>
              </a:lnSpc>
            </a:pPr>
            <a:r>
              <a:rPr lang="es-SV" sz="2099" b="1" spc="-125" noProof="0" dirty="0">
                <a:solidFill>
                  <a:srgbClr val="1E1E1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Reunión Plenaria 01-2026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752512" y="9594249"/>
            <a:ext cx="3038963" cy="299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99"/>
              </a:lnSpc>
            </a:pPr>
            <a:r>
              <a:rPr lang="es-SV" sz="2399" spc="-143" noProof="0" dirty="0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  <a:t>26  de febrero de 2026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607366" y="6663227"/>
            <a:ext cx="7874585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s-SV" sz="2999" spc="-179" noProof="0" dirty="0">
                <a:solidFill>
                  <a:srgbClr val="1E1E1E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Presenta</a:t>
            </a:r>
          </a:p>
          <a:p>
            <a:pPr algn="ctr">
              <a:lnSpc>
                <a:spcPts val="2999"/>
              </a:lnSpc>
            </a:pPr>
            <a:r>
              <a:rPr lang="es-SV" sz="2999" spc="-179" noProof="0" dirty="0">
                <a:solidFill>
                  <a:srgbClr val="1E1E1E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Lcda.  Ana Josefa Blanco Noyola</a:t>
            </a:r>
          </a:p>
          <a:p>
            <a:pPr algn="ctr">
              <a:lnSpc>
                <a:spcPts val="2999"/>
              </a:lnSpc>
            </a:pPr>
            <a:r>
              <a:rPr lang="es-SV" sz="2999" spc="-179" noProof="0" dirty="0">
                <a:solidFill>
                  <a:srgbClr val="1E1E1E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Coordinadora del Área de Comunicaciones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7CFB1-7467-9EE4-6371-F86D16FC9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B879895E-D19A-2F2F-2877-93136A6E9475}"/>
              </a:ext>
            </a:extLst>
          </p:cNvPr>
          <p:cNvSpPr txBox="1"/>
          <p:nvPr/>
        </p:nvSpPr>
        <p:spPr>
          <a:xfrm>
            <a:off x="689627" y="2495882"/>
            <a:ext cx="16252595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SV" sz="3600" spc="-47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En 2025:</a:t>
            </a:r>
          </a:p>
          <a:p>
            <a:pPr marL="518155" lvl="1" indent="-259078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SV" sz="3600" spc="-47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Se inició implementación formal de la estrategia aprobada en  2024.</a:t>
            </a:r>
          </a:p>
          <a:p>
            <a:pPr marL="518155" lvl="1" indent="-259078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SV" sz="3600" spc="-47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Hubo crecimiento en alcance.</a:t>
            </a:r>
          </a:p>
          <a:p>
            <a:pPr marL="518155" lvl="1" indent="-259078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SV" sz="3600" spc="-47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Persisten retos en interacción y conversión.</a:t>
            </a:r>
          </a:p>
          <a:p>
            <a:pPr marL="518155" lvl="1" indent="-259078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SV" sz="3600" spc="-47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El crecimiento ha sido 100% orgánico.</a:t>
            </a: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AD4DC98-08C4-1B50-0BF3-466B85801283}"/>
              </a:ext>
            </a:extLst>
          </p:cNvPr>
          <p:cNvSpPr/>
          <p:nvPr/>
        </p:nvSpPr>
        <p:spPr>
          <a:xfrm>
            <a:off x="16942223" y="1074087"/>
            <a:ext cx="317077" cy="149891"/>
          </a:xfrm>
          <a:custGeom>
            <a:avLst/>
            <a:gdLst/>
            <a:ahLst/>
            <a:cxnLst/>
            <a:rect l="l" t="t" r="r" b="b"/>
            <a:pathLst>
              <a:path w="317077" h="149891">
                <a:moveTo>
                  <a:pt x="0" y="0"/>
                </a:moveTo>
                <a:lnTo>
                  <a:pt x="317077" y="0"/>
                </a:lnTo>
                <a:lnTo>
                  <a:pt x="317077" y="149891"/>
                </a:lnTo>
                <a:lnTo>
                  <a:pt x="0" y="149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D9403A7-0A18-E113-C327-BE5BE86BDFCD}"/>
              </a:ext>
            </a:extLst>
          </p:cNvPr>
          <p:cNvSpPr/>
          <p:nvPr/>
        </p:nvSpPr>
        <p:spPr>
          <a:xfrm>
            <a:off x="357031" y="147596"/>
            <a:ext cx="3575026" cy="1087404"/>
          </a:xfrm>
          <a:custGeom>
            <a:avLst/>
            <a:gdLst/>
            <a:ahLst/>
            <a:cxnLst/>
            <a:rect l="l" t="t" r="r" b="b"/>
            <a:pathLst>
              <a:path w="3575026" h="1087404">
                <a:moveTo>
                  <a:pt x="0" y="0"/>
                </a:moveTo>
                <a:lnTo>
                  <a:pt x="3575026" y="0"/>
                </a:lnTo>
                <a:lnTo>
                  <a:pt x="3575026" y="1087404"/>
                </a:lnTo>
                <a:lnTo>
                  <a:pt x="0" y="10874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</p:spTree>
    <p:extLst>
      <p:ext uri="{BB962C8B-B14F-4D97-AF65-F5344CB8AC3E}">
        <p14:creationId xmlns:p14="http://schemas.microsoft.com/office/powerpoint/2010/main" val="1087188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98515" y="1755140"/>
            <a:ext cx="9789485" cy="5536564"/>
            <a:chOff x="0" y="0"/>
            <a:chExt cx="1425686" cy="8063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5686" cy="806314"/>
            </a:xfrm>
            <a:custGeom>
              <a:avLst/>
              <a:gdLst/>
              <a:ahLst/>
              <a:cxnLst/>
              <a:rect l="l" t="t" r="r" b="b"/>
              <a:pathLst>
                <a:path w="1425686" h="806314">
                  <a:moveTo>
                    <a:pt x="0" y="0"/>
                  </a:moveTo>
                  <a:lnTo>
                    <a:pt x="1425686" y="0"/>
                  </a:lnTo>
                  <a:lnTo>
                    <a:pt x="1425686" y="806314"/>
                  </a:lnTo>
                  <a:lnTo>
                    <a:pt x="0" y="806314"/>
                  </a:lnTo>
                  <a:close/>
                </a:path>
              </a:pathLst>
            </a:custGeom>
            <a:blipFill>
              <a:blip r:embed="rId2"/>
              <a:stretch>
                <a:fillRect l="-3991" r="-3991"/>
              </a:stretch>
            </a:blipFill>
          </p:spPr>
          <p:txBody>
            <a:bodyPr/>
            <a:lstStyle/>
            <a:p>
              <a:endParaRPr lang="es-SV" noProof="0" dirty="0"/>
            </a:p>
          </p:txBody>
        </p:sp>
      </p:grpSp>
      <p:sp>
        <p:nvSpPr>
          <p:cNvPr id="4" name="Freeform 4"/>
          <p:cNvSpPr/>
          <p:nvPr/>
        </p:nvSpPr>
        <p:spPr>
          <a:xfrm>
            <a:off x="16942223" y="1074087"/>
            <a:ext cx="317077" cy="149891"/>
          </a:xfrm>
          <a:custGeom>
            <a:avLst/>
            <a:gdLst/>
            <a:ahLst/>
            <a:cxnLst/>
            <a:rect l="l" t="t" r="r" b="b"/>
            <a:pathLst>
              <a:path w="317077" h="149891">
                <a:moveTo>
                  <a:pt x="0" y="0"/>
                </a:moveTo>
                <a:lnTo>
                  <a:pt x="317077" y="0"/>
                </a:lnTo>
                <a:lnTo>
                  <a:pt x="317077" y="149891"/>
                </a:lnTo>
                <a:lnTo>
                  <a:pt x="0" y="149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5" name="TextBox 5"/>
          <p:cNvSpPr txBox="1"/>
          <p:nvPr/>
        </p:nvSpPr>
        <p:spPr>
          <a:xfrm>
            <a:off x="784786" y="1755140"/>
            <a:ext cx="7713729" cy="2307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SV" sz="2999" b="1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2024:</a:t>
            </a:r>
          </a:p>
          <a:p>
            <a:pPr marL="647692" lvl="1" indent="-323846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1,300 seguidores</a:t>
            </a:r>
          </a:p>
          <a:p>
            <a:pPr marL="647692" lvl="1" indent="-323846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65,580 visualizaciones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SV" sz="2999" spc="-59" noProof="0" dirty="0">
              <a:solidFill>
                <a:srgbClr val="1E1E1E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10200" y="443145"/>
            <a:ext cx="13191261" cy="1261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s-SV" sz="8200" b="1" spc="-820" noProof="0" dirty="0">
                <a:solidFill>
                  <a:srgbClr val="1E1E1E"/>
                </a:solidFill>
                <a:latin typeface="Arial" panose="020B0604020202020204" pitchFamily="34" charset="0"/>
                <a:ea typeface="Montserrat Ultra-Bold"/>
                <a:cs typeface="Arial" panose="020B0604020202020204" pitchFamily="34" charset="0"/>
                <a:sym typeface="Montserrat Ultra-Bold"/>
              </a:rPr>
              <a:t>Facebook – Resultados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02370" y="3589821"/>
            <a:ext cx="6741429" cy="2307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SV" sz="2999" b="1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2025:</a:t>
            </a:r>
          </a:p>
          <a:p>
            <a:pPr marL="647692" lvl="1" indent="-323846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1,436 seguidores (+136)</a:t>
            </a:r>
          </a:p>
          <a:p>
            <a:pPr marL="647692" lvl="1" indent="-323846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85,690 visualizaciones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SV" sz="2999" spc="-59" noProof="0" dirty="0">
              <a:solidFill>
                <a:srgbClr val="1E1E1E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60658" y="5645048"/>
            <a:ext cx="8166596" cy="41540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SV" sz="2999" b="1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Hallazgos:</a:t>
            </a:r>
          </a:p>
          <a:p>
            <a:pPr marL="647692" lvl="1" indent="-323846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Crecimiento orgánico.</a:t>
            </a:r>
          </a:p>
          <a:p>
            <a:pPr marL="647692" lvl="1" indent="-323846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Mayor alcance.</a:t>
            </a:r>
          </a:p>
          <a:p>
            <a:pPr marL="647692" lvl="1" indent="-323846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Menor conversión en seguidores.</a:t>
            </a:r>
          </a:p>
          <a:p>
            <a:pPr marL="647692" lvl="1" indent="-323846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Leve disminución en interacciones.</a:t>
            </a:r>
          </a:p>
          <a:p>
            <a:pPr marL="647692" lvl="1" indent="-323846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Más contenido compartido.</a:t>
            </a:r>
          </a:p>
          <a:p>
            <a:pPr marL="647692" lvl="1" indent="-323846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Audiencia adulta (25-54 años).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474329" y="7701576"/>
            <a:ext cx="8166596" cy="923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SV" sz="2999" b="1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El alcance crece, pero la interacción no aumenta al mismo ritmo.</a:t>
            </a:r>
          </a:p>
        </p:txBody>
      </p:sp>
      <p:sp>
        <p:nvSpPr>
          <p:cNvPr id="10" name="Freeform 10"/>
          <p:cNvSpPr/>
          <p:nvPr/>
        </p:nvSpPr>
        <p:spPr>
          <a:xfrm>
            <a:off x="357031" y="147596"/>
            <a:ext cx="3575026" cy="1087404"/>
          </a:xfrm>
          <a:custGeom>
            <a:avLst/>
            <a:gdLst/>
            <a:ahLst/>
            <a:cxnLst/>
            <a:rect l="l" t="t" r="r" b="b"/>
            <a:pathLst>
              <a:path w="3575026" h="1087404">
                <a:moveTo>
                  <a:pt x="0" y="0"/>
                </a:moveTo>
                <a:lnTo>
                  <a:pt x="3575026" y="0"/>
                </a:lnTo>
                <a:lnTo>
                  <a:pt x="3575026" y="1087404"/>
                </a:lnTo>
                <a:lnTo>
                  <a:pt x="0" y="10874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98515" y="1755140"/>
            <a:ext cx="9789485" cy="5536564"/>
            <a:chOff x="0" y="0"/>
            <a:chExt cx="1425686" cy="8063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5686" cy="806314"/>
            </a:xfrm>
            <a:custGeom>
              <a:avLst/>
              <a:gdLst/>
              <a:ahLst/>
              <a:cxnLst/>
              <a:rect l="l" t="t" r="r" b="b"/>
              <a:pathLst>
                <a:path w="1425686" h="806314">
                  <a:moveTo>
                    <a:pt x="0" y="0"/>
                  </a:moveTo>
                  <a:lnTo>
                    <a:pt x="1425686" y="0"/>
                  </a:lnTo>
                  <a:lnTo>
                    <a:pt x="1425686" y="806314"/>
                  </a:lnTo>
                  <a:lnTo>
                    <a:pt x="0" y="806314"/>
                  </a:lnTo>
                  <a:close/>
                </a:path>
              </a:pathLst>
            </a:custGeom>
            <a:blipFill>
              <a:blip r:embed="rId2"/>
              <a:stretch>
                <a:fillRect t="-15421" b="-15421"/>
              </a:stretch>
            </a:blipFill>
          </p:spPr>
          <p:txBody>
            <a:bodyPr/>
            <a:lstStyle/>
            <a:p>
              <a:endParaRPr lang="es-SV" noProof="0" dirty="0"/>
            </a:p>
          </p:txBody>
        </p:sp>
      </p:grpSp>
      <p:sp>
        <p:nvSpPr>
          <p:cNvPr id="4" name="Freeform 4"/>
          <p:cNvSpPr/>
          <p:nvPr/>
        </p:nvSpPr>
        <p:spPr>
          <a:xfrm>
            <a:off x="16942223" y="1074087"/>
            <a:ext cx="317077" cy="149891"/>
          </a:xfrm>
          <a:custGeom>
            <a:avLst/>
            <a:gdLst/>
            <a:ahLst/>
            <a:cxnLst/>
            <a:rect l="l" t="t" r="r" b="b"/>
            <a:pathLst>
              <a:path w="317077" h="149891">
                <a:moveTo>
                  <a:pt x="0" y="0"/>
                </a:moveTo>
                <a:lnTo>
                  <a:pt x="317077" y="0"/>
                </a:lnTo>
                <a:lnTo>
                  <a:pt x="317077" y="149891"/>
                </a:lnTo>
                <a:lnTo>
                  <a:pt x="0" y="149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5" name="TextBox 5"/>
          <p:cNvSpPr txBox="1"/>
          <p:nvPr/>
        </p:nvSpPr>
        <p:spPr>
          <a:xfrm>
            <a:off x="414728" y="4435483"/>
            <a:ext cx="6353312" cy="2769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2" lvl="1" indent="-323846" algn="just"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Crecimiento leve en seguidores.</a:t>
            </a:r>
          </a:p>
          <a:p>
            <a:pPr marL="647692" lvl="1" indent="-323846" algn="just"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Bajo nivel de interacción.</a:t>
            </a:r>
          </a:p>
          <a:p>
            <a:pPr marL="647692" lvl="1" indent="-323846" algn="just"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Potencial estratégico.</a:t>
            </a:r>
          </a:p>
          <a:p>
            <a:pPr marL="647692" lvl="1" indent="-323846" algn="just"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Requieren mayor planificación antes de expandirse.</a:t>
            </a:r>
          </a:p>
          <a:p>
            <a:pPr algn="just"/>
            <a:endParaRPr lang="es-SV" sz="2999" spc="-59" noProof="0" dirty="0">
              <a:solidFill>
                <a:srgbClr val="1E1E1E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495800" y="641200"/>
            <a:ext cx="13191261" cy="101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s-SV" sz="6600" b="1" spc="-820" noProof="0" dirty="0">
                <a:solidFill>
                  <a:srgbClr val="1E1E1E"/>
                </a:solidFill>
                <a:latin typeface="Arial" panose="020B0604020202020204" pitchFamily="34" charset="0"/>
                <a:ea typeface="Montserrat Ultra-Bold"/>
                <a:cs typeface="Arial" panose="020B0604020202020204" pitchFamily="34" charset="0"/>
                <a:sym typeface="Montserrat Ultra-Bold"/>
              </a:rPr>
              <a:t>Instagram y X – Resultados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821257" y="7410496"/>
            <a:ext cx="9144000" cy="1384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s-SV" sz="2999" b="1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Antes de abrir nuevas plataformas, se deben fortalecer las actuales. En X No se busca cantidad, sino contenido estratégico.</a:t>
            </a:r>
          </a:p>
        </p:txBody>
      </p:sp>
      <p:sp>
        <p:nvSpPr>
          <p:cNvPr id="8" name="Freeform 8"/>
          <p:cNvSpPr/>
          <p:nvPr/>
        </p:nvSpPr>
        <p:spPr>
          <a:xfrm>
            <a:off x="357031" y="147596"/>
            <a:ext cx="3575026" cy="1087404"/>
          </a:xfrm>
          <a:custGeom>
            <a:avLst/>
            <a:gdLst/>
            <a:ahLst/>
            <a:cxnLst/>
            <a:rect l="l" t="t" r="r" b="b"/>
            <a:pathLst>
              <a:path w="3575026" h="1087404">
                <a:moveTo>
                  <a:pt x="0" y="0"/>
                </a:moveTo>
                <a:lnTo>
                  <a:pt x="3575026" y="0"/>
                </a:lnTo>
                <a:lnTo>
                  <a:pt x="3575026" y="1087404"/>
                </a:lnTo>
                <a:lnTo>
                  <a:pt x="0" y="10874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68040" y="1755140"/>
            <a:ext cx="11519960" cy="5536564"/>
            <a:chOff x="0" y="0"/>
            <a:chExt cx="1677702" cy="8063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77702" cy="806314"/>
            </a:xfrm>
            <a:custGeom>
              <a:avLst/>
              <a:gdLst/>
              <a:ahLst/>
              <a:cxnLst/>
              <a:rect l="l" t="t" r="r" b="b"/>
              <a:pathLst>
                <a:path w="1677702" h="806314">
                  <a:moveTo>
                    <a:pt x="0" y="0"/>
                  </a:moveTo>
                  <a:lnTo>
                    <a:pt x="1677702" y="0"/>
                  </a:lnTo>
                  <a:lnTo>
                    <a:pt x="1677702" y="806314"/>
                  </a:lnTo>
                  <a:lnTo>
                    <a:pt x="0" y="806314"/>
                  </a:lnTo>
                  <a:close/>
                </a:path>
              </a:pathLst>
            </a:custGeom>
            <a:blipFill>
              <a:blip r:embed="rId2"/>
              <a:stretch>
                <a:fillRect l="-10264" r="-10264"/>
              </a:stretch>
            </a:blipFill>
          </p:spPr>
          <p:txBody>
            <a:bodyPr/>
            <a:lstStyle/>
            <a:p>
              <a:endParaRPr lang="es-SV" noProof="0" dirty="0"/>
            </a:p>
          </p:txBody>
        </p:sp>
      </p:grpSp>
      <p:sp>
        <p:nvSpPr>
          <p:cNvPr id="4" name="Freeform 4"/>
          <p:cNvSpPr/>
          <p:nvPr/>
        </p:nvSpPr>
        <p:spPr>
          <a:xfrm>
            <a:off x="16942223" y="1074087"/>
            <a:ext cx="317077" cy="149891"/>
          </a:xfrm>
          <a:custGeom>
            <a:avLst/>
            <a:gdLst/>
            <a:ahLst/>
            <a:cxnLst/>
            <a:rect l="l" t="t" r="r" b="b"/>
            <a:pathLst>
              <a:path w="317077" h="149891">
                <a:moveTo>
                  <a:pt x="0" y="0"/>
                </a:moveTo>
                <a:lnTo>
                  <a:pt x="317077" y="0"/>
                </a:lnTo>
                <a:lnTo>
                  <a:pt x="317077" y="149891"/>
                </a:lnTo>
                <a:lnTo>
                  <a:pt x="0" y="149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5" name="TextBox 5"/>
          <p:cNvSpPr txBox="1"/>
          <p:nvPr/>
        </p:nvSpPr>
        <p:spPr>
          <a:xfrm>
            <a:off x="211196" y="4435483"/>
            <a:ext cx="6353312" cy="2615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2" lvl="1" indent="-323846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7 visitas diarias promedio.</a:t>
            </a:r>
          </a:p>
          <a:p>
            <a:pPr marL="647692" lvl="1" indent="-323846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Principal herramienta de transparencia.</a:t>
            </a:r>
          </a:p>
          <a:p>
            <a:pPr marL="647692" lvl="1" indent="-323846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Fuente de consulta del Fondo Mundial.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042073" y="728512"/>
            <a:ext cx="14245927" cy="1261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s-SV" sz="8200" b="1" spc="-820" noProof="0" dirty="0">
                <a:solidFill>
                  <a:srgbClr val="1E1E1E"/>
                </a:solidFill>
                <a:latin typeface="Arial" panose="020B0604020202020204" pitchFamily="34" charset="0"/>
                <a:ea typeface="Montserrat Ultra-Bold"/>
                <a:cs typeface="Arial" panose="020B0604020202020204" pitchFamily="34" charset="0"/>
                <a:sym typeface="Montserrat Ultra-Bold"/>
              </a:rPr>
              <a:t>Página Web – Resultados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839200" y="7530449"/>
            <a:ext cx="9144000" cy="645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99"/>
              </a:lnSpc>
            </a:pPr>
            <a:r>
              <a:rPr lang="es-SV" sz="2999" b="1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La web es estratégica, aunque no sea masiva.</a:t>
            </a:r>
          </a:p>
          <a:p>
            <a:pPr algn="just">
              <a:lnSpc>
                <a:spcPts val="1799"/>
              </a:lnSpc>
            </a:pPr>
            <a:endParaRPr lang="es-SV" sz="2999" b="1" spc="-59" noProof="0" dirty="0">
              <a:solidFill>
                <a:srgbClr val="1E1E1E"/>
              </a:solidFill>
              <a:latin typeface="Arial" panose="020B0604020202020204" pitchFamily="34" charset="0"/>
              <a:ea typeface="Montserrat Bold"/>
              <a:cs typeface="Arial" panose="020B0604020202020204" pitchFamily="34" charset="0"/>
              <a:sym typeface="Montserrat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357031" y="147596"/>
            <a:ext cx="3575026" cy="1087404"/>
          </a:xfrm>
          <a:custGeom>
            <a:avLst/>
            <a:gdLst/>
            <a:ahLst/>
            <a:cxnLst/>
            <a:rect l="l" t="t" r="r" b="b"/>
            <a:pathLst>
              <a:path w="3575026" h="1087404">
                <a:moveTo>
                  <a:pt x="0" y="0"/>
                </a:moveTo>
                <a:lnTo>
                  <a:pt x="3575026" y="0"/>
                </a:lnTo>
                <a:lnTo>
                  <a:pt x="3575026" y="1087404"/>
                </a:lnTo>
                <a:lnTo>
                  <a:pt x="0" y="10874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942223" y="1074087"/>
            <a:ext cx="317077" cy="149891"/>
          </a:xfrm>
          <a:custGeom>
            <a:avLst/>
            <a:gdLst/>
            <a:ahLst/>
            <a:cxnLst/>
            <a:rect l="l" t="t" r="r" b="b"/>
            <a:pathLst>
              <a:path w="317077" h="149891">
                <a:moveTo>
                  <a:pt x="0" y="0"/>
                </a:moveTo>
                <a:lnTo>
                  <a:pt x="317077" y="0"/>
                </a:lnTo>
                <a:lnTo>
                  <a:pt x="317077" y="149891"/>
                </a:lnTo>
                <a:lnTo>
                  <a:pt x="0" y="149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3" name="TextBox 3"/>
          <p:cNvSpPr txBox="1"/>
          <p:nvPr/>
        </p:nvSpPr>
        <p:spPr>
          <a:xfrm>
            <a:off x="1981200" y="2868055"/>
            <a:ext cx="13920999" cy="2307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2" lvl="1" indent="-323846" algn="just"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  <a:t>Seguimiento real a la estrategia digital 2024.</a:t>
            </a:r>
          </a:p>
          <a:p>
            <a:pPr marL="647692" lvl="1" indent="-323846" algn="just"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  <a:t>Planificación mensual de contenido.</a:t>
            </a:r>
          </a:p>
          <a:p>
            <a:pPr marL="647692" lvl="1" indent="-323846" algn="just"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  <a:t>Mayor involucramiento de miembros.</a:t>
            </a:r>
          </a:p>
          <a:p>
            <a:pPr marL="647692" lvl="1" indent="-323846" algn="just"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  <a:t>Evaluar sostenibilidad técnica y financiera.</a:t>
            </a:r>
          </a:p>
          <a:p>
            <a:pPr marL="647692" lvl="1" indent="-323846" algn="just"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  <a:t>Vincular comunicación con sostenibilidad 2028.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81200" y="7347747"/>
            <a:ext cx="6871393" cy="2307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2" lvl="1" indent="-323846" algn="just"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  <a:t>Acciones inmediatas viables:</a:t>
            </a:r>
          </a:p>
          <a:p>
            <a:pPr marL="647692" lvl="1" indent="-323846" algn="just"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  <a:t>Cronograma mensual.</a:t>
            </a:r>
          </a:p>
          <a:p>
            <a:pPr marL="647692" lvl="1" indent="-323846" algn="just"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  <a:t>Plantillas institucionales.</a:t>
            </a:r>
          </a:p>
          <a:p>
            <a:pPr marL="647692" lvl="1" indent="-323846" algn="just"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  <a:t>3 publicaciones semanales base.</a:t>
            </a:r>
          </a:p>
          <a:p>
            <a:pPr marL="647692" lvl="1" indent="-323846" algn="just"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  <a:t>Incentivos por sector.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499653" y="7347747"/>
            <a:ext cx="6871393" cy="1846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2" lvl="1" indent="-323846" algn="just"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  <a:t>Acciones sujetas a evaluación:</a:t>
            </a:r>
          </a:p>
          <a:p>
            <a:pPr marL="647692" lvl="1" indent="-323846" algn="just"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  <a:t>Transmisiones en vivo.</a:t>
            </a:r>
          </a:p>
          <a:p>
            <a:pPr marL="647692" lvl="1" indent="-323846" algn="just"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  <a:t>Incursión en TikTok.</a:t>
            </a:r>
          </a:p>
          <a:p>
            <a:pPr marL="647692" lvl="1" indent="-323846" algn="just"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  <a:t>Suscripción X.</a:t>
            </a:r>
          </a:p>
        </p:txBody>
      </p:sp>
      <p:sp>
        <p:nvSpPr>
          <p:cNvPr id="8" name="Freeform 8"/>
          <p:cNvSpPr/>
          <p:nvPr/>
        </p:nvSpPr>
        <p:spPr>
          <a:xfrm>
            <a:off x="357031" y="147596"/>
            <a:ext cx="3575026" cy="1087404"/>
          </a:xfrm>
          <a:custGeom>
            <a:avLst/>
            <a:gdLst/>
            <a:ahLst/>
            <a:cxnLst/>
            <a:rect l="l" t="t" r="r" b="b"/>
            <a:pathLst>
              <a:path w="3575026" h="1087404">
                <a:moveTo>
                  <a:pt x="0" y="0"/>
                </a:moveTo>
                <a:lnTo>
                  <a:pt x="3575026" y="0"/>
                </a:lnTo>
                <a:lnTo>
                  <a:pt x="3575026" y="1087404"/>
                </a:lnTo>
                <a:lnTo>
                  <a:pt x="0" y="10874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29614D9-FEB8-D4E8-874B-A6DC83D152BA}"/>
              </a:ext>
            </a:extLst>
          </p:cNvPr>
          <p:cNvSpPr txBox="1"/>
          <p:nvPr/>
        </p:nvSpPr>
        <p:spPr>
          <a:xfrm>
            <a:off x="959196" y="1517319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latin typeface="Arial" panose="020B0604020202020204" pitchFamily="34" charset="0"/>
                <a:cs typeface="Arial" panose="020B0604020202020204" pitchFamily="34" charset="0"/>
              </a:rPr>
              <a:t>Restos identificados</a:t>
            </a:r>
            <a:endParaRPr lang="es-SV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C7228C2-0A60-C0D9-A176-90AA81661F6B}"/>
              </a:ext>
            </a:extLst>
          </p:cNvPr>
          <p:cNvSpPr txBox="1"/>
          <p:nvPr/>
        </p:nvSpPr>
        <p:spPr>
          <a:xfrm>
            <a:off x="1981200" y="6160566"/>
            <a:ext cx="1478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/>
              <a:t>Propuesta de comunicación 2026</a:t>
            </a:r>
            <a:endParaRPr lang="es-SV" sz="6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942223" y="1074087"/>
            <a:ext cx="317077" cy="149891"/>
          </a:xfrm>
          <a:custGeom>
            <a:avLst/>
            <a:gdLst/>
            <a:ahLst/>
            <a:cxnLst/>
            <a:rect l="l" t="t" r="r" b="b"/>
            <a:pathLst>
              <a:path w="317077" h="149891">
                <a:moveTo>
                  <a:pt x="0" y="0"/>
                </a:moveTo>
                <a:lnTo>
                  <a:pt x="317077" y="0"/>
                </a:lnTo>
                <a:lnTo>
                  <a:pt x="317077" y="149891"/>
                </a:lnTo>
                <a:lnTo>
                  <a:pt x="0" y="149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3" name="TextBox 3"/>
          <p:cNvSpPr txBox="1"/>
          <p:nvPr/>
        </p:nvSpPr>
        <p:spPr>
          <a:xfrm>
            <a:off x="2183500" y="3949712"/>
            <a:ext cx="13920999" cy="1846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2" lvl="1" indent="-323846" algn="just"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Apoyo técnico parcial.</a:t>
            </a:r>
          </a:p>
          <a:p>
            <a:pPr marL="647692" lvl="1" indent="-323846" algn="just"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No hay equipo audiovisual profesional.</a:t>
            </a:r>
          </a:p>
          <a:p>
            <a:pPr marL="647692" lvl="1" indent="-323846" algn="just"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Recursos financieros y logísticos limitados.</a:t>
            </a:r>
          </a:p>
          <a:p>
            <a:pPr algn="just"/>
            <a:endParaRPr lang="es-SV" sz="2999" spc="-59" noProof="0" dirty="0">
              <a:solidFill>
                <a:srgbClr val="1E1E1E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357031" y="147596"/>
            <a:ext cx="3575026" cy="1087404"/>
          </a:xfrm>
          <a:custGeom>
            <a:avLst/>
            <a:gdLst/>
            <a:ahLst/>
            <a:cxnLst/>
            <a:rect l="l" t="t" r="r" b="b"/>
            <a:pathLst>
              <a:path w="3575026" h="1087404">
                <a:moveTo>
                  <a:pt x="0" y="0"/>
                </a:moveTo>
                <a:lnTo>
                  <a:pt x="3575026" y="0"/>
                </a:lnTo>
                <a:lnTo>
                  <a:pt x="3575026" y="1087404"/>
                </a:lnTo>
                <a:lnTo>
                  <a:pt x="0" y="10874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08A2281-47AF-D406-D084-A737D95A62BB}"/>
              </a:ext>
            </a:extLst>
          </p:cNvPr>
          <p:cNvSpPr txBox="1"/>
          <p:nvPr/>
        </p:nvSpPr>
        <p:spPr>
          <a:xfrm>
            <a:off x="1524000" y="2576780"/>
            <a:ext cx="107325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/>
              <a:t>Realidad Institucional </a:t>
            </a:r>
            <a:endParaRPr lang="es-SV" sz="8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C10B967-BF16-4D40-092A-EBABED57E006}"/>
              </a:ext>
            </a:extLst>
          </p:cNvPr>
          <p:cNvSpPr txBox="1"/>
          <p:nvPr/>
        </p:nvSpPr>
        <p:spPr>
          <a:xfrm>
            <a:off x="1295400" y="6366267"/>
            <a:ext cx="162833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latin typeface="Arial" panose="020B0604020202020204" pitchFamily="34" charset="0"/>
                <a:cs typeface="Arial" panose="020B0604020202020204" pitchFamily="34" charset="0"/>
              </a:rPr>
              <a:t>La capacidad técnica actual es limitada y no exclusiva para redes.</a:t>
            </a:r>
            <a:endParaRPr lang="es-SV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942223" y="1074087"/>
            <a:ext cx="317077" cy="149891"/>
          </a:xfrm>
          <a:custGeom>
            <a:avLst/>
            <a:gdLst/>
            <a:ahLst/>
            <a:cxnLst/>
            <a:rect l="l" t="t" r="r" b="b"/>
            <a:pathLst>
              <a:path w="317077" h="149891">
                <a:moveTo>
                  <a:pt x="0" y="0"/>
                </a:moveTo>
                <a:lnTo>
                  <a:pt x="317077" y="0"/>
                </a:lnTo>
                <a:lnTo>
                  <a:pt x="317077" y="149891"/>
                </a:lnTo>
                <a:lnTo>
                  <a:pt x="0" y="149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3" name="TextBox 3"/>
          <p:cNvSpPr txBox="1"/>
          <p:nvPr/>
        </p:nvSpPr>
        <p:spPr>
          <a:xfrm>
            <a:off x="1095385" y="2280556"/>
            <a:ext cx="15990353" cy="23076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692" lvl="1" indent="-323846" algn="just"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  <a:t>Sistematizar insumos.</a:t>
            </a:r>
          </a:p>
          <a:p>
            <a:pPr marL="647692" lvl="1" indent="-323846" algn="just"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  <a:t>Presentar en Plenaria 01-2026.</a:t>
            </a:r>
          </a:p>
          <a:p>
            <a:pPr marL="647692" lvl="1" indent="-323846" algn="just"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  <a:t>Retomar en junio con enfoque de sostenibilidad.</a:t>
            </a:r>
          </a:p>
          <a:p>
            <a:pPr marL="647692" lvl="1" indent="-323846" algn="just"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  <a:t>Trasladar insumos al Comité de Sostenibilidad.</a:t>
            </a:r>
          </a:p>
          <a:p>
            <a:pPr marL="647692" lvl="1" indent="-323846" algn="just"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  <a:t>Proyección estratégica hacia 2028.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548369" y="1081350"/>
            <a:ext cx="13191261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s-SV" sz="7200" b="1" spc="-960" noProof="0" dirty="0">
                <a:solidFill>
                  <a:srgbClr val="1E1E1E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Acuerdos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08934" y="4744341"/>
            <a:ext cx="1696325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s-SV" sz="4000" b="1" spc="-520" noProof="0" dirty="0">
                <a:solidFill>
                  <a:srgbClr val="1E1E1E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Conclusión General de las áreas de Fortalecimiento y Comunicaciones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6519" y="5380409"/>
            <a:ext cx="17166051" cy="4615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SV" sz="2999" b="1" spc="-59" noProof="0" dirty="0">
                <a:solidFill>
                  <a:srgbClr val="1E1E1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 Comité Conjunto ha cumplido con:</a:t>
            </a:r>
          </a:p>
          <a:p>
            <a:pPr marL="647692" lvl="1" indent="-323846" algn="just"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  <a:t>Generar oferta formativa.</a:t>
            </a:r>
          </a:p>
          <a:p>
            <a:pPr marL="647692" lvl="1" indent="-323846" algn="just"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  <a:t>Impulsar estrategia de comunicación.</a:t>
            </a:r>
          </a:p>
          <a:p>
            <a:pPr marL="647692" lvl="1" indent="-323846" algn="just"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  <a:t>Analizar resultados con objetividad.</a:t>
            </a:r>
          </a:p>
          <a:p>
            <a:pPr algn="just"/>
            <a:endParaRPr lang="es-SV" sz="2999" spc="-59" noProof="0" dirty="0">
              <a:solidFill>
                <a:srgbClr val="1E1E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/>
            <a:r>
              <a:rPr lang="es-SV" sz="2999" b="1" spc="-59" noProof="0" dirty="0">
                <a:solidFill>
                  <a:srgbClr val="1E1E1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Sin embargo:</a:t>
            </a:r>
          </a:p>
          <a:p>
            <a:pPr marL="647692" lvl="1" indent="-323846" algn="just"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  <a:t>La participación aún es insuficiente.</a:t>
            </a:r>
          </a:p>
          <a:p>
            <a:pPr marL="647692" lvl="1" indent="-323846" algn="just"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  <a:t>La apropiación institucional debe fortalecerse.</a:t>
            </a:r>
          </a:p>
          <a:p>
            <a:pPr marL="647692" lvl="1" indent="-323846" algn="just"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  <a:t>La sostenibilidad no depende del Comité, sino del compromiso colectivo del pleno.</a:t>
            </a:r>
          </a:p>
          <a:p>
            <a:pPr algn="just"/>
            <a:endParaRPr lang="es-SV" sz="2999" spc="-59" noProof="0" dirty="0">
              <a:solidFill>
                <a:srgbClr val="1E1E1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57031" y="147596"/>
            <a:ext cx="3575026" cy="1087404"/>
          </a:xfrm>
          <a:custGeom>
            <a:avLst/>
            <a:gdLst/>
            <a:ahLst/>
            <a:cxnLst/>
            <a:rect l="l" t="t" r="r" b="b"/>
            <a:pathLst>
              <a:path w="3575026" h="1087404">
                <a:moveTo>
                  <a:pt x="0" y="0"/>
                </a:moveTo>
                <a:lnTo>
                  <a:pt x="3575026" y="0"/>
                </a:lnTo>
                <a:lnTo>
                  <a:pt x="3575026" y="1087404"/>
                </a:lnTo>
                <a:lnTo>
                  <a:pt x="0" y="10874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942223" y="1074087"/>
            <a:ext cx="317077" cy="149891"/>
          </a:xfrm>
          <a:custGeom>
            <a:avLst/>
            <a:gdLst/>
            <a:ahLst/>
            <a:cxnLst/>
            <a:rect l="l" t="t" r="r" b="b"/>
            <a:pathLst>
              <a:path w="317077" h="149891">
                <a:moveTo>
                  <a:pt x="0" y="0"/>
                </a:moveTo>
                <a:lnTo>
                  <a:pt x="317077" y="0"/>
                </a:lnTo>
                <a:lnTo>
                  <a:pt x="317077" y="149891"/>
                </a:lnTo>
                <a:lnTo>
                  <a:pt x="0" y="149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3" name="TextBox 3"/>
          <p:cNvSpPr txBox="1"/>
          <p:nvPr/>
        </p:nvSpPr>
        <p:spPr>
          <a:xfrm>
            <a:off x="2777098" y="3303577"/>
            <a:ext cx="13910702" cy="3200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SV" sz="5200" b="1" spc="-520" noProof="0" dirty="0">
                <a:solidFill>
                  <a:srgbClr val="1E1E1E"/>
                </a:solidFill>
                <a:latin typeface="Arial" panose="020B0604020202020204" pitchFamily="34" charset="0"/>
                <a:ea typeface="Montserrat Ultra-Bold"/>
                <a:cs typeface="Arial" panose="020B0604020202020204" pitchFamily="34" charset="0"/>
                <a:sym typeface="Montserrat Ultra-Bold"/>
              </a:rPr>
              <a:t>“El Comité ha puesto las herramientas sobre la mesa. Ahora el desafío es institucional: convertirlas en compromiso real para garantizar la sostenibilidad del MCP-ES.”</a:t>
            </a:r>
          </a:p>
        </p:txBody>
      </p:sp>
      <p:sp>
        <p:nvSpPr>
          <p:cNvPr id="4" name="Freeform 4"/>
          <p:cNvSpPr/>
          <p:nvPr/>
        </p:nvSpPr>
        <p:spPr>
          <a:xfrm>
            <a:off x="357031" y="147596"/>
            <a:ext cx="3575026" cy="1087404"/>
          </a:xfrm>
          <a:custGeom>
            <a:avLst/>
            <a:gdLst/>
            <a:ahLst/>
            <a:cxnLst/>
            <a:rect l="l" t="t" r="r" b="b"/>
            <a:pathLst>
              <a:path w="3575026" h="1087404">
                <a:moveTo>
                  <a:pt x="0" y="0"/>
                </a:moveTo>
                <a:lnTo>
                  <a:pt x="3575026" y="0"/>
                </a:lnTo>
                <a:lnTo>
                  <a:pt x="3575026" y="1087404"/>
                </a:lnTo>
                <a:lnTo>
                  <a:pt x="0" y="10874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52800" y="1432820"/>
            <a:ext cx="12954000" cy="7421360"/>
          </a:xfrm>
          <a:custGeom>
            <a:avLst/>
            <a:gdLst/>
            <a:ahLst/>
            <a:cxnLst/>
            <a:rect l="l" t="t" r="r" b="b"/>
            <a:pathLst>
              <a:path w="7642653" h="5393920">
                <a:moveTo>
                  <a:pt x="0" y="0"/>
                </a:moveTo>
                <a:lnTo>
                  <a:pt x="7642653" y="0"/>
                </a:lnTo>
                <a:lnTo>
                  <a:pt x="7642653" y="5393919"/>
                </a:lnTo>
                <a:lnTo>
                  <a:pt x="0" y="53939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3" name="Freeform 3"/>
          <p:cNvSpPr/>
          <p:nvPr/>
        </p:nvSpPr>
        <p:spPr>
          <a:xfrm>
            <a:off x="357031" y="147596"/>
            <a:ext cx="3575026" cy="1087404"/>
          </a:xfrm>
          <a:custGeom>
            <a:avLst/>
            <a:gdLst/>
            <a:ahLst/>
            <a:cxnLst/>
            <a:rect l="l" t="t" r="r" b="b"/>
            <a:pathLst>
              <a:path w="3575026" h="1087404">
                <a:moveTo>
                  <a:pt x="0" y="0"/>
                </a:moveTo>
                <a:lnTo>
                  <a:pt x="3575026" y="0"/>
                </a:lnTo>
                <a:lnTo>
                  <a:pt x="3575026" y="1087404"/>
                </a:lnTo>
                <a:lnTo>
                  <a:pt x="0" y="10874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43000" y="1995147"/>
            <a:ext cx="10858500" cy="938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s-SV" sz="6100" b="1" spc="-610" noProof="0" dirty="0">
                <a:solidFill>
                  <a:srgbClr val="1E1E1E"/>
                </a:solidFill>
                <a:latin typeface="Arial" panose="020B0604020202020204" pitchFamily="34" charset="0"/>
                <a:ea typeface="Montserrat Ultra-Bold"/>
                <a:cs typeface="Arial" panose="020B0604020202020204" pitchFamily="34" charset="0"/>
                <a:sym typeface="Montserrat Ultra-Bold"/>
              </a:rPr>
              <a:t>Contexto Estratégico 2026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99273" y="5053145"/>
            <a:ext cx="15960027" cy="2769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692" lvl="1" indent="-323846" algn="just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A dos años del posible cierre de la subvención del Fondo Mundial (2027).</a:t>
            </a:r>
          </a:p>
          <a:p>
            <a:pPr marL="647692" lvl="1" indent="-323846" algn="just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Transición hacia la sostenibilidad del mecanismo.</a:t>
            </a:r>
          </a:p>
          <a:p>
            <a:pPr marL="647692" lvl="1" indent="-323846" algn="just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Comunicación y fortalecimiento: pilares estratégicos.</a:t>
            </a:r>
          </a:p>
          <a:p>
            <a:pPr marL="647692" lvl="1" indent="-323846" algn="just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Necesidad de mayor compromiso institucional.</a:t>
            </a:r>
          </a:p>
        </p:txBody>
      </p:sp>
      <p:sp>
        <p:nvSpPr>
          <p:cNvPr id="4" name="Freeform 4"/>
          <p:cNvSpPr/>
          <p:nvPr/>
        </p:nvSpPr>
        <p:spPr>
          <a:xfrm>
            <a:off x="16942223" y="1074087"/>
            <a:ext cx="317077" cy="149891"/>
          </a:xfrm>
          <a:custGeom>
            <a:avLst/>
            <a:gdLst/>
            <a:ahLst/>
            <a:cxnLst/>
            <a:rect l="l" t="t" r="r" b="b"/>
            <a:pathLst>
              <a:path w="317077" h="149891">
                <a:moveTo>
                  <a:pt x="0" y="0"/>
                </a:moveTo>
                <a:lnTo>
                  <a:pt x="317077" y="0"/>
                </a:lnTo>
                <a:lnTo>
                  <a:pt x="317077" y="149891"/>
                </a:lnTo>
                <a:lnTo>
                  <a:pt x="0" y="149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5" name="Freeform 5"/>
          <p:cNvSpPr/>
          <p:nvPr/>
        </p:nvSpPr>
        <p:spPr>
          <a:xfrm>
            <a:off x="357031" y="147596"/>
            <a:ext cx="3575026" cy="1087404"/>
          </a:xfrm>
          <a:custGeom>
            <a:avLst/>
            <a:gdLst/>
            <a:ahLst/>
            <a:cxnLst/>
            <a:rect l="l" t="t" r="r" b="b"/>
            <a:pathLst>
              <a:path w="3575026" h="1087404">
                <a:moveTo>
                  <a:pt x="0" y="0"/>
                </a:moveTo>
                <a:lnTo>
                  <a:pt x="3575026" y="0"/>
                </a:lnTo>
                <a:lnTo>
                  <a:pt x="3575026" y="1087404"/>
                </a:lnTo>
                <a:lnTo>
                  <a:pt x="0" y="10874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6" name="TextBox 6"/>
          <p:cNvSpPr txBox="1"/>
          <p:nvPr/>
        </p:nvSpPr>
        <p:spPr>
          <a:xfrm>
            <a:off x="1293410" y="3140015"/>
            <a:ext cx="15642951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SV" sz="3600" b="1" spc="-179" noProof="0" dirty="0">
                <a:solidFill>
                  <a:srgbClr val="1E1E1E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2026: Año clave para el MCP-ES no es un año más, es un año de preparación institucional.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98644" y="3314700"/>
            <a:ext cx="14290711" cy="258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SV" sz="5600" b="1" spc="-392" noProof="0" dirty="0">
                <a:solidFill>
                  <a:srgbClr val="1E1E1E"/>
                </a:solidFill>
                <a:latin typeface="Arial" panose="020B0604020202020204" pitchFamily="34" charset="0"/>
                <a:ea typeface="Montserrat Ultra-Bold"/>
                <a:cs typeface="Arial" panose="020B0604020202020204" pitchFamily="34" charset="0"/>
                <a:sym typeface="Montserrat Ultra-Bold"/>
              </a:rPr>
              <a:t>“No estamos en un año operativo más; estamos en un año estratégico de preparación para la sostenibilidad.”</a:t>
            </a:r>
          </a:p>
        </p:txBody>
      </p:sp>
      <p:sp>
        <p:nvSpPr>
          <p:cNvPr id="3" name="Freeform 3"/>
          <p:cNvSpPr/>
          <p:nvPr/>
        </p:nvSpPr>
        <p:spPr>
          <a:xfrm>
            <a:off x="16942223" y="1074087"/>
            <a:ext cx="317077" cy="149891"/>
          </a:xfrm>
          <a:custGeom>
            <a:avLst/>
            <a:gdLst/>
            <a:ahLst/>
            <a:cxnLst/>
            <a:rect l="l" t="t" r="r" b="b"/>
            <a:pathLst>
              <a:path w="317077" h="149891">
                <a:moveTo>
                  <a:pt x="0" y="0"/>
                </a:moveTo>
                <a:lnTo>
                  <a:pt x="317077" y="0"/>
                </a:lnTo>
                <a:lnTo>
                  <a:pt x="317077" y="149891"/>
                </a:lnTo>
                <a:lnTo>
                  <a:pt x="0" y="149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4" name="Freeform 4"/>
          <p:cNvSpPr/>
          <p:nvPr/>
        </p:nvSpPr>
        <p:spPr>
          <a:xfrm>
            <a:off x="357031" y="147596"/>
            <a:ext cx="3575026" cy="1087404"/>
          </a:xfrm>
          <a:custGeom>
            <a:avLst/>
            <a:gdLst/>
            <a:ahLst/>
            <a:cxnLst/>
            <a:rect l="l" t="t" r="r" b="b"/>
            <a:pathLst>
              <a:path w="3575026" h="1087404">
                <a:moveTo>
                  <a:pt x="0" y="0"/>
                </a:moveTo>
                <a:lnTo>
                  <a:pt x="3575026" y="0"/>
                </a:lnTo>
                <a:lnTo>
                  <a:pt x="3575026" y="1087404"/>
                </a:lnTo>
                <a:lnTo>
                  <a:pt x="0" y="10874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24200" y="3390900"/>
            <a:ext cx="12039600" cy="6248400"/>
            <a:chOff x="0" y="0"/>
            <a:chExt cx="1216666" cy="7163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16666" cy="716369"/>
            </a:xfrm>
            <a:custGeom>
              <a:avLst/>
              <a:gdLst/>
              <a:ahLst/>
              <a:cxnLst/>
              <a:rect l="l" t="t" r="r" b="b"/>
              <a:pathLst>
                <a:path w="1216666" h="716369">
                  <a:moveTo>
                    <a:pt x="0" y="0"/>
                  </a:moveTo>
                  <a:lnTo>
                    <a:pt x="1216666" y="0"/>
                  </a:lnTo>
                  <a:lnTo>
                    <a:pt x="1216666" y="716369"/>
                  </a:lnTo>
                  <a:lnTo>
                    <a:pt x="0" y="716369"/>
                  </a:lnTo>
                  <a:close/>
                </a:path>
              </a:pathLst>
            </a:custGeom>
            <a:blipFill>
              <a:blip r:embed="rId2"/>
              <a:stretch>
                <a:fillRect l="-1731" r="-1731"/>
              </a:stretch>
            </a:blipFill>
            <a:ln>
              <a:solidFill>
                <a:schemeClr val="tx2"/>
              </a:solidFill>
            </a:ln>
            <a:scene3d>
              <a:camera prst="perspectiveLeft"/>
              <a:lightRig rig="threePt" dir="t"/>
            </a:scene3d>
          </p:spPr>
          <p:txBody>
            <a:bodyPr/>
            <a:lstStyle/>
            <a:p>
              <a:endParaRPr lang="es-SV" noProof="0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100754" y="1802550"/>
            <a:ext cx="11657742" cy="10618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SV" sz="6900" b="1" spc="-690" noProof="0" dirty="0">
                <a:solidFill>
                  <a:srgbClr val="1E1E1E"/>
                </a:solidFill>
                <a:latin typeface="Arial" panose="020B0604020202020204" pitchFamily="34" charset="0"/>
                <a:ea typeface="Montserrat Ultra-Bold"/>
                <a:cs typeface="Arial" panose="020B0604020202020204" pitchFamily="34" charset="0"/>
                <a:sym typeface="Montserrat Ultra-Bold"/>
              </a:rPr>
              <a:t>FORTALECIMIENTO</a:t>
            </a:r>
          </a:p>
        </p:txBody>
      </p:sp>
      <p:sp>
        <p:nvSpPr>
          <p:cNvPr id="7" name="Freeform 7"/>
          <p:cNvSpPr/>
          <p:nvPr/>
        </p:nvSpPr>
        <p:spPr>
          <a:xfrm>
            <a:off x="16942223" y="1074087"/>
            <a:ext cx="317077" cy="149891"/>
          </a:xfrm>
          <a:custGeom>
            <a:avLst/>
            <a:gdLst/>
            <a:ahLst/>
            <a:cxnLst/>
            <a:rect l="l" t="t" r="r" b="b"/>
            <a:pathLst>
              <a:path w="317077" h="149891">
                <a:moveTo>
                  <a:pt x="0" y="0"/>
                </a:moveTo>
                <a:lnTo>
                  <a:pt x="317077" y="0"/>
                </a:lnTo>
                <a:lnTo>
                  <a:pt x="317077" y="149891"/>
                </a:lnTo>
                <a:lnTo>
                  <a:pt x="0" y="149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11" name="Freeform 11"/>
          <p:cNvSpPr/>
          <p:nvPr/>
        </p:nvSpPr>
        <p:spPr>
          <a:xfrm>
            <a:off x="357031" y="147596"/>
            <a:ext cx="3575026" cy="1087404"/>
          </a:xfrm>
          <a:custGeom>
            <a:avLst/>
            <a:gdLst/>
            <a:ahLst/>
            <a:cxnLst/>
            <a:rect l="l" t="t" r="r" b="b"/>
            <a:pathLst>
              <a:path w="3575026" h="1087404">
                <a:moveTo>
                  <a:pt x="0" y="0"/>
                </a:moveTo>
                <a:lnTo>
                  <a:pt x="3575026" y="0"/>
                </a:lnTo>
                <a:lnTo>
                  <a:pt x="3575026" y="1087404"/>
                </a:lnTo>
                <a:lnTo>
                  <a:pt x="0" y="10874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7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AFB94D-F5A9-0D4D-CD93-40A4EAF18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05800FB8-B6D8-0F12-E1D5-C3B3A47CDB5B}"/>
              </a:ext>
            </a:extLst>
          </p:cNvPr>
          <p:cNvSpPr txBox="1"/>
          <p:nvPr/>
        </p:nvSpPr>
        <p:spPr>
          <a:xfrm>
            <a:off x="984480" y="1868052"/>
            <a:ext cx="16256199" cy="2554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SV" sz="2999" b="1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MEGAS (febrero 2025)</a:t>
            </a:r>
          </a:p>
          <a:p>
            <a:pPr marL="431797" lvl="1" indent="-215899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SV" sz="2400" spc="-3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20 participantes.</a:t>
            </a:r>
          </a:p>
          <a:p>
            <a:pPr marL="431797" lvl="1" indent="-215899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SV" sz="2400" spc="-3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14 beneficiarios directos.</a:t>
            </a:r>
          </a:p>
          <a:p>
            <a:pPr marL="431797" lvl="1" indent="-215899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SV" sz="2400" spc="-3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Convocatoria selectiva.</a:t>
            </a:r>
          </a:p>
          <a:p>
            <a:pPr marL="431797" lvl="1" indent="-215899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SV" sz="2400" spc="-3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Objetivo técnico cumplido.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2CAAE34-D777-B928-0BB3-62CA9D2BF795}"/>
              </a:ext>
            </a:extLst>
          </p:cNvPr>
          <p:cNvSpPr txBox="1"/>
          <p:nvPr/>
        </p:nvSpPr>
        <p:spPr>
          <a:xfrm>
            <a:off x="949312" y="1051232"/>
            <a:ext cx="15773174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SV" sz="3600" b="1" spc="-35" noProof="0" dirty="0">
                <a:solidFill>
                  <a:srgbClr val="1E1E1E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Balance de Fortalecimiento 2025 (Talleres Presenciales Realizados</a:t>
            </a:r>
            <a:r>
              <a:rPr lang="es-SV" sz="1799" b="1" spc="-35" noProof="0" dirty="0">
                <a:solidFill>
                  <a:srgbClr val="1E1E1E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)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76C9FF5-1C4B-883A-1D07-B2FB26F6FC2F}"/>
              </a:ext>
            </a:extLst>
          </p:cNvPr>
          <p:cNvSpPr/>
          <p:nvPr/>
        </p:nvSpPr>
        <p:spPr>
          <a:xfrm>
            <a:off x="16942223" y="1074087"/>
            <a:ext cx="317077" cy="149891"/>
          </a:xfrm>
          <a:custGeom>
            <a:avLst/>
            <a:gdLst/>
            <a:ahLst/>
            <a:cxnLst/>
            <a:rect l="l" t="t" r="r" b="b"/>
            <a:pathLst>
              <a:path w="317077" h="149891">
                <a:moveTo>
                  <a:pt x="0" y="0"/>
                </a:moveTo>
                <a:lnTo>
                  <a:pt x="317077" y="0"/>
                </a:lnTo>
                <a:lnTo>
                  <a:pt x="317077" y="149891"/>
                </a:lnTo>
                <a:lnTo>
                  <a:pt x="0" y="149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9FD5C30C-234D-80C2-2C19-3EA5E12515F0}"/>
              </a:ext>
            </a:extLst>
          </p:cNvPr>
          <p:cNvSpPr txBox="1"/>
          <p:nvPr/>
        </p:nvSpPr>
        <p:spPr>
          <a:xfrm>
            <a:off x="972758" y="4685291"/>
            <a:ext cx="16256198" cy="20311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SV" sz="2999" b="1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Inducción a nuevos miembros (agosto 2025)</a:t>
            </a:r>
          </a:p>
          <a:p>
            <a:pPr marL="474976" lvl="1" indent="-237488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SV" sz="2400" spc="-43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25 de 28 participantes.</a:t>
            </a:r>
          </a:p>
          <a:p>
            <a:pPr marL="474976" lvl="1" indent="-237488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SV" sz="2400" spc="-43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Taller con mayor participación del año.</a:t>
            </a:r>
          </a:p>
          <a:p>
            <a:pPr marL="474976" lvl="1" indent="-237488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SV" sz="2400" spc="-43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Enfocado en miembros recién electos.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4B0C828C-8019-F9B4-5567-46DCCE17C964}"/>
              </a:ext>
            </a:extLst>
          </p:cNvPr>
          <p:cNvSpPr txBox="1"/>
          <p:nvPr/>
        </p:nvSpPr>
        <p:spPr>
          <a:xfrm>
            <a:off x="911212" y="6979310"/>
            <a:ext cx="15849374" cy="1969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SV" sz="2999" b="1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Monitoreo Estratégico (septiembre 2025)</a:t>
            </a:r>
          </a:p>
          <a:p>
            <a:pPr marL="431797" lvl="1" indent="-215899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SV" sz="2400" spc="-3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15 de 28 convocados.</a:t>
            </a:r>
          </a:p>
          <a:p>
            <a:pPr marL="431797" lvl="1" indent="-215899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SV" sz="2400" spc="-3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Participación efectiva de miembros baja.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SV" sz="1999" spc="-39" noProof="0" dirty="0">
              <a:solidFill>
                <a:srgbClr val="1E1E1E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02E275F0-55AD-0416-90C1-2F8DE0E91B1E}"/>
              </a:ext>
            </a:extLst>
          </p:cNvPr>
          <p:cNvSpPr txBox="1"/>
          <p:nvPr/>
        </p:nvSpPr>
        <p:spPr>
          <a:xfrm>
            <a:off x="1005185" y="8658802"/>
            <a:ext cx="16371603" cy="1507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SV" sz="2999" b="1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Monitoreo Liderado por la Comunidad (octubre 2025)</a:t>
            </a:r>
          </a:p>
          <a:p>
            <a:pPr marL="431797" lvl="1" indent="-215899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SV" sz="2400" spc="-3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15 de 28 convocados.</a:t>
            </a:r>
          </a:p>
          <a:p>
            <a:pPr marL="431797" lvl="1" indent="-215899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SV" sz="2400" spc="-3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Nuevamente baja asistencia.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E629B51D-9D22-7174-D5E3-DF5BD90074F5}"/>
              </a:ext>
            </a:extLst>
          </p:cNvPr>
          <p:cNvSpPr/>
          <p:nvPr/>
        </p:nvSpPr>
        <p:spPr>
          <a:xfrm>
            <a:off x="357031" y="147596"/>
            <a:ext cx="3575026" cy="1087404"/>
          </a:xfrm>
          <a:custGeom>
            <a:avLst/>
            <a:gdLst/>
            <a:ahLst/>
            <a:cxnLst/>
            <a:rect l="l" t="t" r="r" b="b"/>
            <a:pathLst>
              <a:path w="3575026" h="1087404">
                <a:moveTo>
                  <a:pt x="0" y="0"/>
                </a:moveTo>
                <a:lnTo>
                  <a:pt x="3575026" y="0"/>
                </a:lnTo>
                <a:lnTo>
                  <a:pt x="3575026" y="1087404"/>
                </a:lnTo>
                <a:lnTo>
                  <a:pt x="0" y="10874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</p:spTree>
    <p:extLst>
      <p:ext uri="{BB962C8B-B14F-4D97-AF65-F5344CB8AC3E}">
        <p14:creationId xmlns:p14="http://schemas.microsoft.com/office/powerpoint/2010/main" val="1100789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399501" y="2739905"/>
            <a:ext cx="12643710" cy="2415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SV" sz="4099" b="1" spc="-81" noProof="0" dirty="0">
                <a:solidFill>
                  <a:srgbClr val="1E1E1E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Situación identificada:</a:t>
            </a:r>
          </a:p>
          <a:p>
            <a:pPr marL="626102" lvl="1" indent="-313051" algn="just">
              <a:buFont typeface="Arial"/>
              <a:buChar char="•"/>
            </a:pPr>
            <a:r>
              <a:rPr lang="es-SV" sz="2899" spc="-57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Oferta formativa constante.</a:t>
            </a:r>
          </a:p>
          <a:p>
            <a:pPr marL="626102" lvl="1" indent="-313051" algn="just">
              <a:buFont typeface="Arial"/>
              <a:buChar char="•"/>
            </a:pPr>
            <a:r>
              <a:rPr lang="es-SV" sz="2899" spc="-57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Baja participación recurrente.</a:t>
            </a:r>
          </a:p>
          <a:p>
            <a:pPr marL="626102" lvl="1" indent="-313051" algn="just">
              <a:buFont typeface="Arial"/>
              <a:buChar char="•"/>
            </a:pPr>
            <a:r>
              <a:rPr lang="es-SV" sz="2899" spc="-57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Alto esfuerzo logístico y financiero.</a:t>
            </a:r>
          </a:p>
          <a:p>
            <a:pPr marL="626102" lvl="1" indent="-313051" algn="just">
              <a:buFont typeface="Arial"/>
              <a:buChar char="•"/>
            </a:pPr>
            <a:r>
              <a:rPr lang="es-SV" sz="2899" spc="-57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Impacto menor al esperado.</a:t>
            </a:r>
          </a:p>
        </p:txBody>
      </p:sp>
      <p:sp>
        <p:nvSpPr>
          <p:cNvPr id="4" name="Freeform 4"/>
          <p:cNvSpPr/>
          <p:nvPr/>
        </p:nvSpPr>
        <p:spPr>
          <a:xfrm>
            <a:off x="16942223" y="1074087"/>
            <a:ext cx="317077" cy="149891"/>
          </a:xfrm>
          <a:custGeom>
            <a:avLst/>
            <a:gdLst/>
            <a:ahLst/>
            <a:cxnLst/>
            <a:rect l="l" t="t" r="r" b="b"/>
            <a:pathLst>
              <a:path w="317077" h="149891">
                <a:moveTo>
                  <a:pt x="0" y="0"/>
                </a:moveTo>
                <a:lnTo>
                  <a:pt x="317077" y="0"/>
                </a:lnTo>
                <a:lnTo>
                  <a:pt x="317077" y="149891"/>
                </a:lnTo>
                <a:lnTo>
                  <a:pt x="0" y="149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6" name="TextBox 6"/>
          <p:cNvSpPr txBox="1"/>
          <p:nvPr/>
        </p:nvSpPr>
        <p:spPr>
          <a:xfrm>
            <a:off x="1716858" y="7048500"/>
            <a:ext cx="15964549" cy="569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s-SV" sz="3699" b="1" spc="-73" noProof="0" dirty="0">
                <a:solidFill>
                  <a:srgbClr val="1E1E1E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“No se trata de falta de oportunidades, sino de compromiso institucional.”</a:t>
            </a:r>
          </a:p>
        </p:txBody>
      </p:sp>
      <p:sp>
        <p:nvSpPr>
          <p:cNvPr id="7" name="Freeform 7"/>
          <p:cNvSpPr/>
          <p:nvPr/>
        </p:nvSpPr>
        <p:spPr>
          <a:xfrm>
            <a:off x="357031" y="147596"/>
            <a:ext cx="3575026" cy="1087404"/>
          </a:xfrm>
          <a:custGeom>
            <a:avLst/>
            <a:gdLst/>
            <a:ahLst/>
            <a:cxnLst/>
            <a:rect l="l" t="t" r="r" b="b"/>
            <a:pathLst>
              <a:path w="3575026" h="1087404">
                <a:moveTo>
                  <a:pt x="0" y="0"/>
                </a:moveTo>
                <a:lnTo>
                  <a:pt x="3575026" y="0"/>
                </a:lnTo>
                <a:lnTo>
                  <a:pt x="3575026" y="1087404"/>
                </a:lnTo>
                <a:lnTo>
                  <a:pt x="0" y="10874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6E96805-C465-68D6-5C81-95D93847A54A}"/>
              </a:ext>
            </a:extLst>
          </p:cNvPr>
          <p:cNvSpPr txBox="1"/>
          <p:nvPr/>
        </p:nvSpPr>
        <p:spPr>
          <a:xfrm>
            <a:off x="3162300" y="1718366"/>
            <a:ext cx="1196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latin typeface="Arial" panose="020B0604020202020204" pitchFamily="34" charset="0"/>
                <a:cs typeface="Arial" panose="020B0604020202020204" pitchFamily="34" charset="0"/>
              </a:rPr>
              <a:t>Reflexión Institucional</a:t>
            </a:r>
            <a:endParaRPr lang="es-SV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5AE4F21-4011-02C5-19FB-B7262C71923E}"/>
              </a:ext>
            </a:extLst>
          </p:cNvPr>
          <p:cNvSpPr txBox="1"/>
          <p:nvPr/>
        </p:nvSpPr>
        <p:spPr>
          <a:xfrm>
            <a:off x="3717432" y="5631448"/>
            <a:ext cx="1196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latin typeface="Arial" panose="020B0604020202020204" pitchFamily="34" charset="0"/>
                <a:cs typeface="Arial" panose="020B0604020202020204" pitchFamily="34" charset="0"/>
              </a:rPr>
              <a:t>Mensaje clave</a:t>
            </a:r>
            <a:endParaRPr lang="es-SV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416579" y="4276231"/>
            <a:ext cx="7586801" cy="2307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692" lvl="1" indent="-323846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15 completaron módulo principal.</a:t>
            </a:r>
          </a:p>
          <a:p>
            <a:pPr marL="647692" lvl="1" indent="-323846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14 completaron módulos 2 y 3.</a:t>
            </a:r>
          </a:p>
          <a:p>
            <a:pPr marL="647692" lvl="1" indent="-323846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8 completaron módulo 4.</a:t>
            </a:r>
          </a:p>
          <a:p>
            <a:pPr marL="647692" lvl="1" indent="-323846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9 completaron módulo 5.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588410"/>
            <a:ext cx="7278802" cy="384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9873" lvl="1" algn="ctr">
              <a:spcBef>
                <a:spcPts val="600"/>
              </a:spcBef>
              <a:spcAft>
                <a:spcPts val="600"/>
              </a:spcAft>
            </a:pPr>
            <a:r>
              <a:rPr lang="es-SV" sz="2499" b="1" spc="-49" noProof="0" dirty="0">
                <a:solidFill>
                  <a:srgbClr val="1E1E1E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Módulos de Ética (28 miembros)</a:t>
            </a:r>
          </a:p>
        </p:txBody>
      </p:sp>
      <p:sp>
        <p:nvSpPr>
          <p:cNvPr id="5" name="Freeform 5"/>
          <p:cNvSpPr/>
          <p:nvPr/>
        </p:nvSpPr>
        <p:spPr>
          <a:xfrm>
            <a:off x="16942223" y="1074087"/>
            <a:ext cx="317077" cy="149891"/>
          </a:xfrm>
          <a:custGeom>
            <a:avLst/>
            <a:gdLst/>
            <a:ahLst/>
            <a:cxnLst/>
            <a:rect l="l" t="t" r="r" b="b"/>
            <a:pathLst>
              <a:path w="317077" h="149891">
                <a:moveTo>
                  <a:pt x="0" y="0"/>
                </a:moveTo>
                <a:lnTo>
                  <a:pt x="317077" y="0"/>
                </a:lnTo>
                <a:lnTo>
                  <a:pt x="317077" y="149891"/>
                </a:lnTo>
                <a:lnTo>
                  <a:pt x="0" y="149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6" name="TextBox 6"/>
          <p:cNvSpPr txBox="1"/>
          <p:nvPr/>
        </p:nvSpPr>
        <p:spPr>
          <a:xfrm>
            <a:off x="9284621" y="3588410"/>
            <a:ext cx="7278802" cy="384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9873" lvl="1" algn="l">
              <a:spcBef>
                <a:spcPts val="600"/>
              </a:spcBef>
              <a:spcAft>
                <a:spcPts val="600"/>
              </a:spcAft>
            </a:pPr>
            <a:r>
              <a:rPr lang="es-SV" sz="2499" b="1" spc="-49" noProof="0" dirty="0">
                <a:solidFill>
                  <a:srgbClr val="1E1E1E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Módulos nucleares y temáticos (16 en total)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284621" y="4308469"/>
            <a:ext cx="7982275" cy="2307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692" lvl="1" indent="-323846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Durante 2025:</a:t>
            </a:r>
          </a:p>
          <a:p>
            <a:pPr marL="647692" lvl="1" indent="-323846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8 personas cursaron módulos nucleares.</a:t>
            </a:r>
          </a:p>
          <a:p>
            <a:pPr marL="647692" lvl="1" indent="-323846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3 personas cursaron módulos temáticos.</a:t>
            </a:r>
          </a:p>
          <a:p>
            <a:pPr marL="647692" lvl="1" indent="-323846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No todos completaron la totalidad.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45887" y="7325311"/>
            <a:ext cx="15964549" cy="1138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SV" sz="3699" b="1" spc="-73" noProof="0" dirty="0">
                <a:solidFill>
                  <a:srgbClr val="1E1E1E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El cumplimiento no es voluntario: forma parte del Acuerdo de Subvención y de los indicadores de desempeño del MCP-ES.</a:t>
            </a:r>
          </a:p>
        </p:txBody>
      </p:sp>
      <p:sp>
        <p:nvSpPr>
          <p:cNvPr id="9" name="Freeform 9"/>
          <p:cNvSpPr/>
          <p:nvPr/>
        </p:nvSpPr>
        <p:spPr>
          <a:xfrm>
            <a:off x="357031" y="147596"/>
            <a:ext cx="3575026" cy="1087404"/>
          </a:xfrm>
          <a:custGeom>
            <a:avLst/>
            <a:gdLst/>
            <a:ahLst/>
            <a:cxnLst/>
            <a:rect l="l" t="t" r="r" b="b"/>
            <a:pathLst>
              <a:path w="3575026" h="1087404">
                <a:moveTo>
                  <a:pt x="0" y="0"/>
                </a:moveTo>
                <a:lnTo>
                  <a:pt x="3575026" y="0"/>
                </a:lnTo>
                <a:lnTo>
                  <a:pt x="3575026" y="1087404"/>
                </a:lnTo>
                <a:lnTo>
                  <a:pt x="0" y="10874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CCF7FA4-A107-F8CF-4491-0D630F5822D9}"/>
              </a:ext>
            </a:extLst>
          </p:cNvPr>
          <p:cNvSpPr txBox="1"/>
          <p:nvPr/>
        </p:nvSpPr>
        <p:spPr>
          <a:xfrm>
            <a:off x="3162300" y="2138412"/>
            <a:ext cx="1196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latin typeface="Arial" panose="020B0604020202020204" pitchFamily="34" charset="0"/>
                <a:cs typeface="Arial" panose="020B0604020202020204" pitchFamily="34" charset="0"/>
              </a:rPr>
              <a:t>Cursos en Línea-Fondo Mundial</a:t>
            </a:r>
            <a:endParaRPr lang="es-SV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400256" y="2697606"/>
            <a:ext cx="13159709" cy="323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s-SV" sz="2999" b="1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Para 2026 se acuerda:</a:t>
            </a:r>
          </a:p>
          <a:p>
            <a:pPr algn="just"/>
            <a:endParaRPr lang="es-SV" sz="2999" b="1" spc="-59" noProof="0" dirty="0">
              <a:solidFill>
                <a:srgbClr val="1E1E1E"/>
              </a:solidFill>
              <a:latin typeface="Arial" panose="020B0604020202020204" pitchFamily="34" charset="0"/>
              <a:ea typeface="Montserrat Bold"/>
              <a:cs typeface="Arial" panose="020B0604020202020204" pitchFamily="34" charset="0"/>
              <a:sym typeface="Montserrat Bold"/>
            </a:endParaRPr>
          </a:p>
          <a:p>
            <a:pPr marL="647692" lvl="1" indent="-323846" algn="just"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Reiterar </a:t>
            </a:r>
            <a:r>
              <a:rPr lang="es-SV" sz="2999" spc="-59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exhortación</a:t>
            </a:r>
            <a:r>
              <a:rPr lang="es-SV" sz="2999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a completar módulos.</a:t>
            </a:r>
          </a:p>
          <a:p>
            <a:pPr marL="647692" lvl="1" indent="-323846" algn="just"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Evaluar reconocimientos al 100% de cumplimiento.</a:t>
            </a:r>
          </a:p>
          <a:p>
            <a:pPr marL="647692" lvl="1" indent="-323846" algn="just"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Visibilizar avances por sector (no individualizar públicamente).</a:t>
            </a:r>
          </a:p>
          <a:p>
            <a:pPr marL="647692" lvl="1" indent="-323846" algn="just">
              <a:buFont typeface="Arial"/>
              <a:buChar char="•"/>
            </a:pPr>
            <a:r>
              <a:rPr lang="es-SV" sz="2999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Integrar sostenibilidad como enfoque transversal.</a:t>
            </a:r>
          </a:p>
          <a:p>
            <a:pPr algn="just"/>
            <a:endParaRPr lang="es-SV" sz="2999" spc="-59" noProof="0" dirty="0">
              <a:solidFill>
                <a:srgbClr val="1E1E1E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6942223" y="1074087"/>
            <a:ext cx="317077" cy="149891"/>
          </a:xfrm>
          <a:custGeom>
            <a:avLst/>
            <a:gdLst/>
            <a:ahLst/>
            <a:cxnLst/>
            <a:rect l="l" t="t" r="r" b="b"/>
            <a:pathLst>
              <a:path w="317077" h="149891">
                <a:moveTo>
                  <a:pt x="0" y="0"/>
                </a:moveTo>
                <a:lnTo>
                  <a:pt x="317077" y="0"/>
                </a:lnTo>
                <a:lnTo>
                  <a:pt x="317077" y="149891"/>
                </a:lnTo>
                <a:lnTo>
                  <a:pt x="0" y="149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6" name="TextBox 6"/>
          <p:cNvSpPr txBox="1"/>
          <p:nvPr/>
        </p:nvSpPr>
        <p:spPr>
          <a:xfrm>
            <a:off x="1676400" y="7262631"/>
            <a:ext cx="13159709" cy="461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s-SV" sz="2999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Monitoreo Estratégico en Transición: Navegar el cambio sin perder el rumbo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76400" y="7874689"/>
            <a:ext cx="13159709" cy="461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s-SV" sz="2999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Género, Estigma y discriminación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76400" y="8486747"/>
            <a:ext cx="13159709" cy="461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s-SV" sz="2999" spc="-59" noProof="0" dirty="0">
                <a:solidFill>
                  <a:srgbClr val="1E1E1E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Del resultado al legado: Liderazgo que perdura</a:t>
            </a:r>
          </a:p>
        </p:txBody>
      </p:sp>
      <p:sp>
        <p:nvSpPr>
          <p:cNvPr id="9" name="Freeform 9"/>
          <p:cNvSpPr/>
          <p:nvPr/>
        </p:nvSpPr>
        <p:spPr>
          <a:xfrm>
            <a:off x="357031" y="147596"/>
            <a:ext cx="3575026" cy="1087404"/>
          </a:xfrm>
          <a:custGeom>
            <a:avLst/>
            <a:gdLst/>
            <a:ahLst/>
            <a:cxnLst/>
            <a:rect l="l" t="t" r="r" b="b"/>
            <a:pathLst>
              <a:path w="3575026" h="1087404">
                <a:moveTo>
                  <a:pt x="0" y="0"/>
                </a:moveTo>
                <a:lnTo>
                  <a:pt x="3575026" y="0"/>
                </a:lnTo>
                <a:lnTo>
                  <a:pt x="3575026" y="1087404"/>
                </a:lnTo>
                <a:lnTo>
                  <a:pt x="0" y="10874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6F6C6C6-B6BF-6722-F66C-798EF2D71E47}"/>
              </a:ext>
            </a:extLst>
          </p:cNvPr>
          <p:cNvSpPr txBox="1"/>
          <p:nvPr/>
        </p:nvSpPr>
        <p:spPr>
          <a:xfrm>
            <a:off x="3048000" y="1562100"/>
            <a:ext cx="1196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latin typeface="Arial" panose="020B0604020202020204" pitchFamily="34" charset="0"/>
                <a:cs typeface="Arial" panose="020B0604020202020204" pitchFamily="34" charset="0"/>
              </a:rPr>
              <a:t>Mandato 2026- Fortalecimiento </a:t>
            </a:r>
            <a:endParaRPr lang="es-SV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69B84C-C230-A366-FF77-1E5063F2B02E}"/>
              </a:ext>
            </a:extLst>
          </p:cNvPr>
          <p:cNvSpPr txBox="1"/>
          <p:nvPr/>
        </p:nvSpPr>
        <p:spPr>
          <a:xfrm>
            <a:off x="3162300" y="5978195"/>
            <a:ext cx="1196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latin typeface="Arial" panose="020B0604020202020204" pitchFamily="34" charset="0"/>
                <a:cs typeface="Arial" panose="020B0604020202020204" pitchFamily="34" charset="0"/>
              </a:rPr>
              <a:t>Talleres   Programados 2026</a:t>
            </a:r>
            <a:endParaRPr lang="es-SV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676400" y="3388417"/>
            <a:ext cx="14325600" cy="6403283"/>
            <a:chOff x="0" y="0"/>
            <a:chExt cx="1590181" cy="725734"/>
          </a:xfrm>
          <a:scene3d>
            <a:camera prst="isometricOffAxis2Left"/>
            <a:lightRig rig="threePt" dir="t"/>
          </a:scene3d>
        </p:grpSpPr>
        <p:sp>
          <p:nvSpPr>
            <p:cNvPr id="4" name="Freeform 4"/>
            <p:cNvSpPr/>
            <p:nvPr/>
          </p:nvSpPr>
          <p:spPr>
            <a:xfrm>
              <a:off x="0" y="0"/>
              <a:ext cx="1590181" cy="725734"/>
            </a:xfrm>
            <a:custGeom>
              <a:avLst/>
              <a:gdLst/>
              <a:ahLst/>
              <a:cxnLst/>
              <a:rect l="l" t="t" r="r" b="b"/>
              <a:pathLst>
                <a:path w="1590181" h="725734">
                  <a:moveTo>
                    <a:pt x="0" y="0"/>
                  </a:moveTo>
                  <a:lnTo>
                    <a:pt x="1590181" y="0"/>
                  </a:lnTo>
                  <a:lnTo>
                    <a:pt x="1590181" y="725734"/>
                  </a:lnTo>
                  <a:lnTo>
                    <a:pt x="0" y="725734"/>
                  </a:lnTo>
                  <a:close/>
                </a:path>
              </a:pathLst>
            </a:custGeom>
            <a:blipFill>
              <a:blip r:embed="rId2"/>
              <a:stretch>
                <a:fillRect t="-34059" b="-34059"/>
              </a:stretch>
            </a:blipFill>
            <a:ln>
              <a:solidFill>
                <a:schemeClr val="tx2"/>
              </a:solidFill>
            </a:ln>
          </p:spPr>
          <p:txBody>
            <a:bodyPr/>
            <a:lstStyle/>
            <a:p>
              <a:endParaRPr lang="es-SV" noProof="0"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919985" y="1943100"/>
            <a:ext cx="13356513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80"/>
              </a:lnSpc>
            </a:pPr>
            <a:r>
              <a:rPr lang="es-SV" sz="7600" b="1" spc="-760" noProof="0" dirty="0">
                <a:solidFill>
                  <a:srgbClr val="1E1E1E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COMUNICACIONES</a:t>
            </a:r>
          </a:p>
          <a:p>
            <a:pPr algn="l">
              <a:lnSpc>
                <a:spcPts val="7680"/>
              </a:lnSpc>
            </a:pPr>
            <a:endParaRPr lang="es-SV" sz="7600" b="1" spc="-760" noProof="0" dirty="0">
              <a:solidFill>
                <a:srgbClr val="1E1E1E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6942223" y="1074087"/>
            <a:ext cx="317077" cy="149891"/>
          </a:xfrm>
          <a:custGeom>
            <a:avLst/>
            <a:gdLst/>
            <a:ahLst/>
            <a:cxnLst/>
            <a:rect l="l" t="t" r="r" b="b"/>
            <a:pathLst>
              <a:path w="317077" h="149891">
                <a:moveTo>
                  <a:pt x="0" y="0"/>
                </a:moveTo>
                <a:lnTo>
                  <a:pt x="317077" y="0"/>
                </a:lnTo>
                <a:lnTo>
                  <a:pt x="317077" y="149891"/>
                </a:lnTo>
                <a:lnTo>
                  <a:pt x="0" y="149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7" name="Freeform 7"/>
          <p:cNvSpPr/>
          <p:nvPr/>
        </p:nvSpPr>
        <p:spPr>
          <a:xfrm>
            <a:off x="357031" y="147596"/>
            <a:ext cx="3575026" cy="1087404"/>
          </a:xfrm>
          <a:custGeom>
            <a:avLst/>
            <a:gdLst/>
            <a:ahLst/>
            <a:cxnLst/>
            <a:rect l="l" t="t" r="r" b="b"/>
            <a:pathLst>
              <a:path w="3575026" h="1087404">
                <a:moveTo>
                  <a:pt x="0" y="0"/>
                </a:moveTo>
                <a:lnTo>
                  <a:pt x="3575026" y="0"/>
                </a:lnTo>
                <a:lnTo>
                  <a:pt x="3575026" y="1087404"/>
                </a:lnTo>
                <a:lnTo>
                  <a:pt x="0" y="10874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779</Words>
  <Application>Microsoft Office PowerPoint</Application>
  <PresentationFormat>Personalizado</PresentationFormat>
  <Paragraphs>133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Montserrat</vt:lpstr>
      <vt:lpstr>Montserrat Bold</vt:lpstr>
      <vt:lpstr>Montserrat Ultra-Bold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Gray Minimalist Creative Portfolio Presentation</dc:title>
  <dc:creator>María Eugenia Ochoa Valencia</dc:creator>
  <cp:lastModifiedBy>Administración y Comunicaciones MCP</cp:lastModifiedBy>
  <cp:revision>7</cp:revision>
  <dcterms:created xsi:type="dcterms:W3CDTF">2006-08-16T00:00:00Z</dcterms:created>
  <dcterms:modified xsi:type="dcterms:W3CDTF">2026-02-26T13:55:39Z</dcterms:modified>
  <dc:identifier>DAHBzQpdPDE</dc:identifier>
</cp:coreProperties>
</file>