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29LT Zarid Sans" panose="020B0604020202020204" charset="-78"/>
      <p:regular r:id="rId9"/>
    </p:embeddedFont>
    <p:embeddedFont>
      <p:font typeface="29LT Zarid Sans Bold" panose="020B0604020202020204" charset="-78"/>
      <p:regular r:id="rId10"/>
    </p:embeddedFont>
    <p:embeddedFont>
      <p:font typeface="29LT Zarid Sans Bold Italics" panose="020B0604020202020204" charset="-78"/>
      <p:regular r:id="rId11"/>
    </p:embeddedFont>
    <p:embeddedFont>
      <p:font typeface="Chunk Five" panose="020B0604020202020204" charset="0"/>
      <p:regular r:id="rId12"/>
    </p:embeddedFont>
    <p:embeddedFont>
      <p:font typeface="Noto Serif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Alicia Alvarado de Magaña" userId="8294032b-ec43-48bf-992a-ad1cff917001" providerId="ADAL" clId="{3EE23A7F-2B0F-4BD2-A371-BBD138CE0044}"/>
    <pc:docChg chg="modSld">
      <pc:chgData name="Marta Alicia Alvarado de Magaña" userId="8294032b-ec43-48bf-992a-ad1cff917001" providerId="ADAL" clId="{3EE23A7F-2B0F-4BD2-A371-BBD138CE0044}" dt="2026-03-04T17:58:05.602" v="2" actId="20577"/>
      <pc:docMkLst>
        <pc:docMk/>
      </pc:docMkLst>
      <pc:sldChg chg="modSp mod">
        <pc:chgData name="Marta Alicia Alvarado de Magaña" userId="8294032b-ec43-48bf-992a-ad1cff917001" providerId="ADAL" clId="{3EE23A7F-2B0F-4BD2-A371-BBD138CE0044}" dt="2026-03-04T17:58:05.602" v="2" actId="20577"/>
        <pc:sldMkLst>
          <pc:docMk/>
          <pc:sldMk cId="0" sldId="260"/>
        </pc:sldMkLst>
        <pc:spChg chg="mod">
          <ac:chgData name="Marta Alicia Alvarado de Magaña" userId="8294032b-ec43-48bf-992a-ad1cff917001" providerId="ADAL" clId="{3EE23A7F-2B0F-4BD2-A371-BBD138CE0044}" dt="2026-03-04T17:58:05.602" v="2" actId="20577"/>
          <ac:spMkLst>
            <pc:docMk/>
            <pc:sldMk cId="0" sldId="260"/>
            <ac:spMk id="4" creationId="{00000000-0000-0000-0000-000000000000}"/>
          </ac:spMkLst>
        </pc:spChg>
      </pc:sldChg>
      <pc:sldChg chg="modSp mod">
        <pc:chgData name="Marta Alicia Alvarado de Magaña" userId="8294032b-ec43-48bf-992a-ad1cff917001" providerId="ADAL" clId="{3EE23A7F-2B0F-4BD2-A371-BBD138CE0044}" dt="2026-03-04T17:57:50.962" v="1" actId="20577"/>
        <pc:sldMkLst>
          <pc:docMk/>
          <pc:sldMk cId="0" sldId="261"/>
        </pc:sldMkLst>
        <pc:spChg chg="mod">
          <ac:chgData name="Marta Alicia Alvarado de Magaña" userId="8294032b-ec43-48bf-992a-ad1cff917001" providerId="ADAL" clId="{3EE23A7F-2B0F-4BD2-A371-BBD138CE0044}" dt="2026-03-04T17:57:50.962" v="1" actId="20577"/>
          <ac:spMkLst>
            <pc:docMk/>
            <pc:sldMk cId="0" sldId="261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408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684981" y="409020"/>
            <a:ext cx="4792975" cy="1661565"/>
          </a:xfrm>
          <a:custGeom>
            <a:avLst/>
            <a:gdLst/>
            <a:ahLst/>
            <a:cxnLst/>
            <a:rect l="l" t="t" r="r" b="b"/>
            <a:pathLst>
              <a:path w="4792975" h="1661565">
                <a:moveTo>
                  <a:pt x="0" y="0"/>
                </a:moveTo>
                <a:lnTo>
                  <a:pt x="4792974" y="0"/>
                </a:lnTo>
                <a:lnTo>
                  <a:pt x="4792974" y="1661565"/>
                </a:lnTo>
                <a:lnTo>
                  <a:pt x="0" y="16615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313730" y="5566943"/>
            <a:ext cx="10267601" cy="4035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i="1" dirty="0">
                <a:solidFill>
                  <a:srgbClr val="ED3E36"/>
                </a:solidFill>
                <a:latin typeface="Noto Serif Italics"/>
                <a:ea typeface="Noto Serif Italics"/>
                <a:cs typeface="Noto Serif Italics"/>
                <a:sym typeface="Noto Serif Italics"/>
              </a:rPr>
              <a:t>Comité de </a:t>
            </a:r>
            <a:r>
              <a:rPr lang="en-US" sz="3999" i="1" dirty="0" err="1">
                <a:solidFill>
                  <a:srgbClr val="ED3E36"/>
                </a:solidFill>
                <a:latin typeface="Noto Serif Italics"/>
                <a:ea typeface="Noto Serif Italics"/>
                <a:cs typeface="Noto Serif Italics"/>
                <a:sym typeface="Noto Serif Italics"/>
              </a:rPr>
              <a:t>Sostenibilidad</a:t>
            </a:r>
            <a:endParaRPr lang="en-US" sz="3999" i="1" dirty="0">
              <a:solidFill>
                <a:srgbClr val="ED3E36"/>
              </a:solidFill>
              <a:latin typeface="Noto Serif Italics"/>
              <a:ea typeface="Noto Serif Italics"/>
              <a:cs typeface="Noto Serif Italics"/>
              <a:sym typeface="Noto Serif Italics"/>
            </a:endParaRPr>
          </a:p>
          <a:p>
            <a:pPr algn="l">
              <a:lnSpc>
                <a:spcPts val="5599"/>
              </a:lnSpc>
            </a:pPr>
            <a:r>
              <a:rPr lang="en-US" sz="3999" i="1" dirty="0">
                <a:solidFill>
                  <a:srgbClr val="ED3E36"/>
                </a:solidFill>
                <a:latin typeface="Noto Serif Italics"/>
                <a:ea typeface="Noto Serif Italics"/>
                <a:cs typeface="Noto Serif Italics"/>
                <a:sym typeface="Noto Serif Italics"/>
              </a:rPr>
              <a:t>Primera sesión de </a:t>
            </a:r>
            <a:r>
              <a:rPr lang="en-US" sz="3999" i="1" dirty="0" err="1">
                <a:solidFill>
                  <a:srgbClr val="ED3E36"/>
                </a:solidFill>
                <a:latin typeface="Noto Serif Italics"/>
                <a:ea typeface="Noto Serif Italics"/>
                <a:cs typeface="Noto Serif Italics"/>
                <a:sym typeface="Noto Serif Italics"/>
              </a:rPr>
              <a:t>reflexión</a:t>
            </a:r>
            <a:r>
              <a:rPr lang="en-US" sz="3999" i="1" dirty="0">
                <a:solidFill>
                  <a:srgbClr val="ED3E36"/>
                </a:solidFill>
                <a:latin typeface="Noto Serif Italics"/>
                <a:ea typeface="Noto Serif Italics"/>
                <a:cs typeface="Noto Serif Italics"/>
                <a:sym typeface="Noto Serif Italics"/>
              </a:rPr>
              <a:t> </a:t>
            </a:r>
            <a:r>
              <a:rPr lang="en-US" sz="3999" i="1" dirty="0" err="1">
                <a:solidFill>
                  <a:srgbClr val="ED3E36"/>
                </a:solidFill>
                <a:latin typeface="Noto Serif Italics"/>
                <a:ea typeface="Noto Serif Italics"/>
                <a:cs typeface="Noto Serif Italics"/>
                <a:sym typeface="Noto Serif Italics"/>
              </a:rPr>
              <a:t>estratégica</a:t>
            </a:r>
            <a:endParaRPr lang="en-US" sz="3999" i="1" dirty="0">
              <a:solidFill>
                <a:srgbClr val="ED3E36"/>
              </a:solidFill>
              <a:latin typeface="Noto Serif Italics"/>
              <a:ea typeface="Noto Serif Italics"/>
              <a:cs typeface="Noto Serif Italics"/>
              <a:sym typeface="Noto Serif Italics"/>
            </a:endParaRPr>
          </a:p>
          <a:p>
            <a:pPr algn="l">
              <a:lnSpc>
                <a:spcPts val="5599"/>
              </a:lnSpc>
            </a:pPr>
            <a:r>
              <a:rPr lang="en-US" sz="3999" i="1" dirty="0">
                <a:solidFill>
                  <a:srgbClr val="ED3E36"/>
                </a:solidFill>
                <a:latin typeface="Noto Serif Italics"/>
                <a:ea typeface="Noto Serif Italics"/>
                <a:cs typeface="Noto Serif Italics"/>
                <a:sym typeface="Noto Serif Italics"/>
              </a:rPr>
              <a:t>–Transición post 2027</a:t>
            </a:r>
          </a:p>
          <a:p>
            <a:pPr algn="l">
              <a:lnSpc>
                <a:spcPts val="5599"/>
              </a:lnSpc>
            </a:pPr>
            <a:endParaRPr lang="en-US" sz="3999" i="1" dirty="0">
              <a:solidFill>
                <a:srgbClr val="ED3E36"/>
              </a:solidFill>
              <a:latin typeface="Noto Serif Italics"/>
              <a:ea typeface="Noto Serif Italics"/>
              <a:cs typeface="Noto Serif Italics"/>
              <a:sym typeface="Noto Serif Italics"/>
            </a:endParaRPr>
          </a:p>
          <a:p>
            <a:pPr algn="l">
              <a:lnSpc>
                <a:spcPts val="5599"/>
              </a:lnSpc>
            </a:pPr>
            <a:endParaRPr lang="en-US" sz="3999" i="1" dirty="0">
              <a:solidFill>
                <a:srgbClr val="ED3E36"/>
              </a:solidFill>
              <a:latin typeface="Noto Serif Italics"/>
              <a:ea typeface="Noto Serif Italics"/>
              <a:cs typeface="Noto Serif Italics"/>
              <a:sym typeface="Noto Serif Italics"/>
            </a:endParaRPr>
          </a:p>
          <a:p>
            <a:pPr algn="l">
              <a:lnSpc>
                <a:spcPts val="4199"/>
              </a:lnSpc>
            </a:pPr>
            <a:endParaRPr lang="en-US" sz="3999" i="1" dirty="0">
              <a:solidFill>
                <a:srgbClr val="ED3E36"/>
              </a:solidFill>
              <a:latin typeface="Noto Serif Italics"/>
              <a:ea typeface="Noto Serif Italics"/>
              <a:cs typeface="Noto Serif Italics"/>
              <a:sym typeface="Noto Serif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76802" y="2394435"/>
            <a:ext cx="14155630" cy="2272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1"/>
              </a:lnSpc>
            </a:pPr>
            <a:r>
              <a:rPr lang="en-US" sz="8101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Proceso de Transición y Sostenibilidad del MCP-ES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57324" y="8123612"/>
            <a:ext cx="5095875" cy="1073129"/>
            <a:chOff x="-1" y="-104775"/>
            <a:chExt cx="6794501" cy="1430840"/>
          </a:xfrm>
        </p:grpSpPr>
        <p:sp>
          <p:nvSpPr>
            <p:cNvPr id="7" name="TextBox 7"/>
            <p:cNvSpPr txBox="1"/>
            <p:nvPr/>
          </p:nvSpPr>
          <p:spPr>
            <a:xfrm>
              <a:off x="0" y="-104775"/>
              <a:ext cx="6342246" cy="701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273136"/>
                  </a:solidFill>
                  <a:latin typeface="29LT Zarid Sans Bold"/>
                  <a:ea typeface="29LT Zarid Sans Bold"/>
                  <a:cs typeface="29LT Zarid Sans Bold"/>
                  <a:sym typeface="29LT Zarid Sans Bold"/>
                </a:rPr>
                <a:t>Presentado por: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" y="620743"/>
              <a:ext cx="6794501" cy="705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273136"/>
                  </a:solidFill>
                  <a:latin typeface="29LT Zarid Sans"/>
                  <a:ea typeface="29LT Zarid Sans"/>
                  <a:cs typeface="29LT Zarid Sans"/>
                  <a:sym typeface="29LT Zarid Sans"/>
                </a:rPr>
                <a:t>Lcda. Marta Alicia de Magaña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5794978" y="-259176"/>
            <a:ext cx="2947693" cy="3160295"/>
          </a:xfrm>
          <a:custGeom>
            <a:avLst/>
            <a:gdLst/>
            <a:ahLst/>
            <a:cxnLst/>
            <a:rect l="l" t="t" r="r" b="b"/>
            <a:pathLst>
              <a:path w="2947693" h="3160295">
                <a:moveTo>
                  <a:pt x="0" y="0"/>
                </a:moveTo>
                <a:lnTo>
                  <a:pt x="2947694" y="0"/>
                </a:lnTo>
                <a:lnTo>
                  <a:pt x="2947694" y="3160295"/>
                </a:lnTo>
                <a:lnTo>
                  <a:pt x="0" y="3160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271702" y="1320971"/>
            <a:ext cx="11055287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4000" dirty="0">
                <a:solidFill>
                  <a:srgbClr val="ED3E36"/>
                </a:solidFill>
                <a:latin typeface="Chunk Five"/>
                <a:ea typeface="Chunk Five"/>
                <a:cs typeface="Chunk Five"/>
                <a:sym typeface="Chunk Five"/>
              </a:rPr>
              <a:t>Contexto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72519" y="4045891"/>
            <a:ext cx="14833675" cy="526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4999" b="1" i="1" dirty="0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El Fondo Mundial ha </a:t>
            </a:r>
            <a:r>
              <a:rPr lang="en-US" sz="4999" b="1" i="1" dirty="0" err="1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confirmado</a:t>
            </a:r>
            <a:r>
              <a:rPr lang="en-US" sz="4999" b="1" i="1" dirty="0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 </a:t>
            </a:r>
            <a:r>
              <a:rPr lang="en-US" sz="4999" b="1" i="1" dirty="0" err="1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que</a:t>
            </a:r>
            <a:r>
              <a:rPr lang="en-US" sz="4999" b="1" i="1" dirty="0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 2027 </a:t>
            </a:r>
            <a:r>
              <a:rPr lang="en-US" sz="4999" b="1" i="1" dirty="0" err="1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será</a:t>
            </a:r>
            <a:r>
              <a:rPr lang="en-US" sz="4999" b="1" i="1" dirty="0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 el </a:t>
            </a:r>
            <a:r>
              <a:rPr lang="en-US" sz="4999" b="1" i="1" dirty="0" err="1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último</a:t>
            </a:r>
            <a:r>
              <a:rPr lang="en-US" sz="4999" b="1" i="1" dirty="0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 </a:t>
            </a:r>
            <a:r>
              <a:rPr lang="en-US" sz="4999" b="1" i="1" dirty="0" err="1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año</a:t>
            </a:r>
            <a:r>
              <a:rPr lang="en-US" sz="4999" b="1" i="1" dirty="0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 de </a:t>
            </a:r>
            <a:r>
              <a:rPr lang="en-US" sz="4999" b="1" i="1" dirty="0" err="1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financiamiento</a:t>
            </a:r>
            <a:r>
              <a:rPr lang="en-US" sz="4999" b="1" i="1" dirty="0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 para el </a:t>
            </a:r>
            <a:r>
              <a:rPr lang="en-US" sz="4999" b="1" i="1" dirty="0" err="1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funcionamiento</a:t>
            </a:r>
            <a:r>
              <a:rPr lang="en-US" sz="4999" b="1" i="1" dirty="0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 del MCP-ES.</a:t>
            </a:r>
          </a:p>
          <a:p>
            <a:pPr algn="l">
              <a:lnSpc>
                <a:spcPts val="5249"/>
              </a:lnSpc>
            </a:pPr>
            <a:endParaRPr lang="en-US" sz="4999" b="1" i="1" dirty="0">
              <a:solidFill>
                <a:srgbClr val="273136"/>
              </a:solidFill>
              <a:latin typeface="29LT Zarid Sans Bold Italics"/>
              <a:ea typeface="29LT Zarid Sans Bold Italics"/>
              <a:cs typeface="29LT Zarid Sans Bold Italics"/>
              <a:sym typeface="29LT Zarid Sans Bold Italics"/>
            </a:endParaRPr>
          </a:p>
          <a:p>
            <a:pPr marL="685800" indent="-685800" algn="l">
              <a:lnSpc>
                <a:spcPts val="524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El Pleno ha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mandatado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al Comité de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Sostenibilidad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a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conducir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el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proceso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.</a:t>
            </a:r>
          </a:p>
          <a:p>
            <a:pPr marL="685800" indent="-685800" algn="l">
              <a:lnSpc>
                <a:spcPts val="5249"/>
              </a:lnSpc>
              <a:buFont typeface="Arial" panose="020B0604020202020204" pitchFamily="34" charset="0"/>
              <a:buChar char="•"/>
            </a:pP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Existe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incertidumbre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sobre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cooperación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técnica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futura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.</a:t>
            </a:r>
          </a:p>
          <a:p>
            <a:pPr marL="685800" indent="-685800" algn="l">
              <a:lnSpc>
                <a:spcPts val="5249"/>
              </a:lnSpc>
              <a:buFont typeface="Arial" panose="020B0604020202020204" pitchFamily="34" charset="0"/>
              <a:buChar char="•"/>
            </a:pP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El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reto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no es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reaccionar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en 2027,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sino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anticiparnos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desde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ahora</a:t>
            </a:r>
            <a:r>
              <a:rPr lang="en-US" sz="4999" dirty="0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.</a:t>
            </a:r>
          </a:p>
          <a:p>
            <a:pPr algn="l">
              <a:lnSpc>
                <a:spcPts val="4199"/>
              </a:lnSpc>
            </a:pPr>
            <a:endParaRPr lang="en-US" sz="4999" dirty="0">
              <a:solidFill>
                <a:srgbClr val="273136"/>
              </a:solidFill>
              <a:latin typeface="29LT Zarid Sans"/>
              <a:ea typeface="29LT Zarid Sans"/>
              <a:cs typeface="29LT Zarid Sans"/>
              <a:sym typeface="29LT Zarid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483247" y="7546770"/>
            <a:ext cx="2947693" cy="3160295"/>
          </a:xfrm>
          <a:custGeom>
            <a:avLst/>
            <a:gdLst/>
            <a:ahLst/>
            <a:cxnLst/>
            <a:rect l="l" t="t" r="r" b="b"/>
            <a:pathLst>
              <a:path w="2947693" h="3160295">
                <a:moveTo>
                  <a:pt x="0" y="0"/>
                </a:moveTo>
                <a:lnTo>
                  <a:pt x="2947694" y="0"/>
                </a:lnTo>
                <a:lnTo>
                  <a:pt x="2947694" y="3160295"/>
                </a:lnTo>
                <a:lnTo>
                  <a:pt x="0" y="3160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684981" y="409020"/>
            <a:ext cx="1787538" cy="619680"/>
          </a:xfrm>
          <a:custGeom>
            <a:avLst/>
            <a:gdLst/>
            <a:ahLst/>
            <a:cxnLst/>
            <a:rect l="l" t="t" r="r" b="b"/>
            <a:pathLst>
              <a:path w="1787538" h="619680">
                <a:moveTo>
                  <a:pt x="0" y="0"/>
                </a:moveTo>
                <a:lnTo>
                  <a:pt x="1787538" y="0"/>
                </a:lnTo>
                <a:lnTo>
                  <a:pt x="1787538" y="619680"/>
                </a:lnTo>
                <a:lnTo>
                  <a:pt x="0" y="619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887488" y="-272789"/>
            <a:ext cx="4442048" cy="4644727"/>
          </a:xfrm>
          <a:custGeom>
            <a:avLst/>
            <a:gdLst/>
            <a:ahLst/>
            <a:cxnLst/>
            <a:rect l="l" t="t" r="r" b="b"/>
            <a:pathLst>
              <a:path w="4442048" h="4644727">
                <a:moveTo>
                  <a:pt x="0" y="0"/>
                </a:moveTo>
                <a:lnTo>
                  <a:pt x="4442048" y="0"/>
                </a:lnTo>
                <a:lnTo>
                  <a:pt x="4442048" y="4644726"/>
                </a:lnTo>
                <a:lnTo>
                  <a:pt x="0" y="4644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028700" y="1194621"/>
            <a:ext cx="12757448" cy="173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28"/>
              </a:lnSpc>
            </a:pPr>
            <a:r>
              <a:rPr lang="en-US" sz="10107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Alcance del Comité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156771"/>
            <a:ext cx="15079812" cy="657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4999" b="1" i="1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Este proceso NO trata sobre:</a:t>
            </a:r>
          </a:p>
          <a:p>
            <a:pPr algn="l">
              <a:lnSpc>
                <a:spcPts val="5799"/>
              </a:lnSpc>
            </a:pPr>
            <a:r>
              <a:rPr lang="en-US" sz="4999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–La transición de la respuesta nacional al VIH.</a:t>
            </a:r>
          </a:p>
          <a:p>
            <a:pPr algn="l">
              <a:lnSpc>
                <a:spcPts val="5799"/>
              </a:lnSpc>
            </a:pPr>
            <a:r>
              <a:rPr lang="en-US" sz="4999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–El financiamiento del programa nacional.</a:t>
            </a:r>
          </a:p>
          <a:p>
            <a:pPr algn="l">
              <a:lnSpc>
                <a:spcPts val="5799"/>
              </a:lnSpc>
            </a:pPr>
            <a:r>
              <a:rPr lang="en-US" sz="4999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–Reformas estructurales del sistema de salud.</a:t>
            </a:r>
          </a:p>
          <a:p>
            <a:pPr algn="l">
              <a:lnSpc>
                <a:spcPts val="5799"/>
              </a:lnSpc>
            </a:pPr>
            <a:endParaRPr lang="en-US" sz="4999">
              <a:solidFill>
                <a:srgbClr val="273136"/>
              </a:solidFill>
              <a:latin typeface="29LT Zarid Sans"/>
              <a:ea typeface="29LT Zarid Sans"/>
              <a:cs typeface="29LT Zarid Sans"/>
              <a:sym typeface="29LT Zarid Sans"/>
            </a:endParaRPr>
          </a:p>
          <a:p>
            <a:pPr algn="l">
              <a:lnSpc>
                <a:spcPts val="5799"/>
              </a:lnSpc>
            </a:pPr>
            <a:r>
              <a:rPr lang="en-US" sz="4999" b="1" i="1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–Este proceso SÍ trata sobre:</a:t>
            </a:r>
          </a:p>
          <a:p>
            <a:pPr algn="l">
              <a:lnSpc>
                <a:spcPts val="5799"/>
              </a:lnSpc>
            </a:pPr>
            <a:r>
              <a:rPr lang="en-US" sz="4999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–La sostenibilidad del MCP-ES como mecanismo de coordinación y gobernanza.</a:t>
            </a:r>
          </a:p>
          <a:p>
            <a:pPr algn="l">
              <a:lnSpc>
                <a:spcPts val="4639"/>
              </a:lnSpc>
            </a:pPr>
            <a:endParaRPr lang="en-US" sz="4999">
              <a:solidFill>
                <a:srgbClr val="273136"/>
              </a:solidFill>
              <a:latin typeface="29LT Zarid Sans"/>
              <a:ea typeface="29LT Zarid Sans"/>
              <a:cs typeface="29LT Zarid Sans"/>
              <a:sym typeface="29LT Zarid San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1829210" y="9655223"/>
            <a:ext cx="21946420" cy="0"/>
          </a:xfrm>
          <a:prstGeom prst="line">
            <a:avLst/>
          </a:prstGeom>
          <a:ln w="266700" cap="flat">
            <a:solidFill>
              <a:srgbClr val="F1F0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684981" y="409020"/>
            <a:ext cx="1787538" cy="619680"/>
          </a:xfrm>
          <a:custGeom>
            <a:avLst/>
            <a:gdLst/>
            <a:ahLst/>
            <a:cxnLst/>
            <a:rect l="l" t="t" r="r" b="b"/>
            <a:pathLst>
              <a:path w="1787538" h="619680">
                <a:moveTo>
                  <a:pt x="0" y="0"/>
                </a:moveTo>
                <a:lnTo>
                  <a:pt x="1787538" y="0"/>
                </a:lnTo>
                <a:lnTo>
                  <a:pt x="1787538" y="619680"/>
                </a:lnTo>
                <a:lnTo>
                  <a:pt x="0" y="619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5564" y="-216316"/>
            <a:ext cx="4442048" cy="4644727"/>
          </a:xfrm>
          <a:custGeom>
            <a:avLst/>
            <a:gdLst/>
            <a:ahLst/>
            <a:cxnLst/>
            <a:rect l="l" t="t" r="r" b="b"/>
            <a:pathLst>
              <a:path w="4442048" h="4644727">
                <a:moveTo>
                  <a:pt x="0" y="0"/>
                </a:moveTo>
                <a:lnTo>
                  <a:pt x="4442048" y="0"/>
                </a:lnTo>
                <a:lnTo>
                  <a:pt x="4442048" y="4644727"/>
                </a:lnTo>
                <a:lnTo>
                  <a:pt x="0" y="4644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AutoShape 3"/>
          <p:cNvSpPr/>
          <p:nvPr/>
        </p:nvSpPr>
        <p:spPr>
          <a:xfrm>
            <a:off x="-1829210" y="9655223"/>
            <a:ext cx="21946420" cy="0"/>
          </a:xfrm>
          <a:prstGeom prst="line">
            <a:avLst/>
          </a:prstGeom>
          <a:ln w="266700" cap="flat">
            <a:solidFill>
              <a:srgbClr val="F1F0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1219200" y="1637586"/>
            <a:ext cx="16230600" cy="187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9"/>
              </a:lnSpc>
            </a:pPr>
            <a:r>
              <a:rPr lang="en-US" sz="10999" dirty="0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Objetivo de </a:t>
            </a:r>
            <a:r>
              <a:rPr lang="en-US" sz="10999" dirty="0" err="1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esta</a:t>
            </a:r>
            <a:r>
              <a:rPr lang="en-US" sz="10999" dirty="0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 sesión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514011"/>
            <a:ext cx="16230600" cy="4787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49"/>
              </a:lnSpc>
            </a:pPr>
            <a:r>
              <a:rPr lang="en-US" sz="5699" b="1" i="1">
                <a:solidFill>
                  <a:srgbClr val="273136"/>
                </a:solidFill>
                <a:latin typeface="29LT Zarid Sans Bold Italics"/>
                <a:ea typeface="29LT Zarid Sans Bold Italics"/>
                <a:cs typeface="29LT Zarid Sans Bold Italics"/>
                <a:sym typeface="29LT Zarid Sans Bold Italics"/>
              </a:rPr>
              <a:t>Reflexionar sobre el escenario más realista post-2027.</a:t>
            </a:r>
          </a:p>
          <a:p>
            <a:pPr algn="l">
              <a:lnSpc>
                <a:spcPts val="7499"/>
              </a:lnSpc>
            </a:pPr>
            <a:r>
              <a:rPr lang="en-US" sz="4999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–Identificar qué funciones son esenciales para el MCP-ES.</a:t>
            </a:r>
          </a:p>
          <a:p>
            <a:pPr algn="l">
              <a:lnSpc>
                <a:spcPts val="7499"/>
              </a:lnSpc>
            </a:pPr>
            <a:r>
              <a:rPr lang="en-US" sz="4999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–Construir una base común para el siguiente paso del proceso.</a:t>
            </a:r>
          </a:p>
          <a:p>
            <a:pPr algn="l">
              <a:lnSpc>
                <a:spcPts val="7499"/>
              </a:lnSpc>
            </a:pPr>
            <a:r>
              <a:rPr lang="en-US" sz="4999">
                <a:solidFill>
                  <a:srgbClr val="273136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–Hoy no se tomarán decisiones finales.</a:t>
            </a:r>
          </a:p>
          <a:p>
            <a:pPr algn="l">
              <a:lnSpc>
                <a:spcPts val="5999"/>
              </a:lnSpc>
            </a:pPr>
            <a:endParaRPr lang="en-US" sz="4999">
              <a:solidFill>
                <a:srgbClr val="273136"/>
              </a:solidFill>
              <a:latin typeface="29LT Zarid Sans"/>
              <a:ea typeface="29LT Zarid Sans"/>
              <a:cs typeface="29LT Zarid Sans"/>
              <a:sym typeface="29LT Zarid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84981" y="409020"/>
            <a:ext cx="1787538" cy="619680"/>
          </a:xfrm>
          <a:custGeom>
            <a:avLst/>
            <a:gdLst/>
            <a:ahLst/>
            <a:cxnLst/>
            <a:rect l="l" t="t" r="r" b="b"/>
            <a:pathLst>
              <a:path w="1787538" h="619680">
                <a:moveTo>
                  <a:pt x="0" y="0"/>
                </a:moveTo>
                <a:lnTo>
                  <a:pt x="1787538" y="0"/>
                </a:lnTo>
                <a:lnTo>
                  <a:pt x="1787538" y="619680"/>
                </a:lnTo>
                <a:lnTo>
                  <a:pt x="0" y="619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408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663699" y="2096161"/>
            <a:ext cx="14967471" cy="1259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9999" dirty="0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Pregunta </a:t>
            </a:r>
            <a:r>
              <a:rPr lang="en-US" sz="9999" dirty="0" err="1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estratégica</a:t>
            </a:r>
            <a:r>
              <a:rPr lang="en-US" sz="9999" dirty="0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 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26828" y="4693310"/>
            <a:ext cx="13704343" cy="5407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¿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Desde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qué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escenario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debemos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planificar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?</a:t>
            </a:r>
          </a:p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–• ¿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A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signación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estatal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parcial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?</a:t>
            </a:r>
          </a:p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–• ¿Modelo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mixto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con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aportes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en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especie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?</a:t>
            </a:r>
          </a:p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–• ¿Modelo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mínimo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con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recursos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limitados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?</a:t>
            </a:r>
          </a:p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Planificar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con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realismo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es la base de la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sostenibilidad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.</a:t>
            </a:r>
          </a:p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endParaRPr lang="en-US" sz="4999" u="none" dirty="0">
              <a:solidFill>
                <a:srgbClr val="000000"/>
              </a:solidFill>
              <a:latin typeface="29LT Zarid Sans"/>
              <a:ea typeface="29LT Zarid Sans"/>
              <a:cs typeface="29LT Zarid Sans"/>
              <a:sym typeface="29LT Zarid San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1829210" y="9655223"/>
            <a:ext cx="21946420" cy="0"/>
          </a:xfrm>
          <a:prstGeom prst="line">
            <a:avLst/>
          </a:prstGeom>
          <a:ln w="266700" cap="flat">
            <a:solidFill>
              <a:srgbClr val="F1F0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684981" y="409020"/>
            <a:ext cx="1787538" cy="619680"/>
          </a:xfrm>
          <a:custGeom>
            <a:avLst/>
            <a:gdLst/>
            <a:ahLst/>
            <a:cxnLst/>
            <a:rect l="l" t="t" r="r" b="b"/>
            <a:pathLst>
              <a:path w="1787538" h="619680">
                <a:moveTo>
                  <a:pt x="0" y="0"/>
                </a:moveTo>
                <a:lnTo>
                  <a:pt x="1787538" y="0"/>
                </a:lnTo>
                <a:lnTo>
                  <a:pt x="1787538" y="619680"/>
                </a:lnTo>
                <a:lnTo>
                  <a:pt x="0" y="619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5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408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663700" y="2096161"/>
            <a:ext cx="14795500" cy="1259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9999" dirty="0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Pregunta </a:t>
            </a:r>
            <a:r>
              <a:rPr lang="en-US" sz="9999" dirty="0" err="1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estratégica</a:t>
            </a:r>
            <a:r>
              <a:rPr lang="en-US" sz="9999" dirty="0">
                <a:solidFill>
                  <a:srgbClr val="273136"/>
                </a:solidFill>
                <a:latin typeface="Chunk Five"/>
                <a:ea typeface="Chunk Five"/>
                <a:cs typeface="Chunk Five"/>
                <a:sym typeface="Chunk Five"/>
              </a:rPr>
              <a:t> 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81200" y="3784517"/>
            <a:ext cx="14999743" cy="6292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¿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Qué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hace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que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el MCP-ES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siga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siendo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el MCP-ES?</a:t>
            </a:r>
          </a:p>
          <a:p>
            <a:pPr algn="l"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–Si los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recursos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fueran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limitados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:</a:t>
            </a:r>
          </a:p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–• ¿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Qué</a:t>
            </a:r>
            <a:r>
              <a:rPr lang="en-US" sz="4999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fu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nciones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son indispensables?</a:t>
            </a:r>
          </a:p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–• ¿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Qué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podría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ajustarse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?</a:t>
            </a:r>
          </a:p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–• ¿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Qué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podría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transformarse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?</a:t>
            </a:r>
          </a:p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–La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sostenibilidad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comienza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por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definir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 la </a:t>
            </a:r>
            <a:r>
              <a:rPr lang="en-US" sz="4999" u="none" dirty="0" err="1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esencia</a:t>
            </a:r>
            <a:r>
              <a:rPr lang="en-US" sz="4999" u="none" dirty="0">
                <a:solidFill>
                  <a:srgbClr val="000000"/>
                </a:solidFill>
                <a:latin typeface="29LT Zarid Sans"/>
                <a:ea typeface="29LT Zarid Sans"/>
                <a:cs typeface="29LT Zarid Sans"/>
                <a:sym typeface="29LT Zarid Sans"/>
              </a:rPr>
              <a:t>.</a:t>
            </a:r>
          </a:p>
          <a:p>
            <a:pPr marL="0" lvl="0" indent="0" algn="l">
              <a:lnSpc>
                <a:spcPts val="6999"/>
              </a:lnSpc>
              <a:spcBef>
                <a:spcPct val="0"/>
              </a:spcBef>
            </a:pPr>
            <a:endParaRPr lang="en-US" sz="4999" u="none" dirty="0">
              <a:solidFill>
                <a:srgbClr val="000000"/>
              </a:solidFill>
              <a:latin typeface="29LT Zarid Sans"/>
              <a:ea typeface="29LT Zarid Sans"/>
              <a:cs typeface="29LT Zarid Sans"/>
              <a:sym typeface="29LT Zarid San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1829210" y="9655223"/>
            <a:ext cx="21946420" cy="0"/>
          </a:xfrm>
          <a:prstGeom prst="line">
            <a:avLst/>
          </a:prstGeom>
          <a:ln w="266700" cap="flat">
            <a:solidFill>
              <a:srgbClr val="F1F0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684981" y="409020"/>
            <a:ext cx="1787538" cy="619680"/>
          </a:xfrm>
          <a:custGeom>
            <a:avLst/>
            <a:gdLst/>
            <a:ahLst/>
            <a:cxnLst/>
            <a:rect l="l" t="t" r="r" b="b"/>
            <a:pathLst>
              <a:path w="1787538" h="619680">
                <a:moveTo>
                  <a:pt x="0" y="0"/>
                </a:moveTo>
                <a:lnTo>
                  <a:pt x="1787538" y="0"/>
                </a:lnTo>
                <a:lnTo>
                  <a:pt x="1787538" y="619680"/>
                </a:lnTo>
                <a:lnTo>
                  <a:pt x="0" y="619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4026096" y="5829416"/>
            <a:ext cx="4442048" cy="4644727"/>
          </a:xfrm>
          <a:custGeom>
            <a:avLst/>
            <a:gdLst/>
            <a:ahLst/>
            <a:cxnLst/>
            <a:rect l="l" t="t" r="r" b="b"/>
            <a:pathLst>
              <a:path w="4442048" h="4644727">
                <a:moveTo>
                  <a:pt x="4442048" y="4644727"/>
                </a:moveTo>
                <a:lnTo>
                  <a:pt x="0" y="4644727"/>
                </a:lnTo>
                <a:lnTo>
                  <a:pt x="0" y="0"/>
                </a:lnTo>
                <a:lnTo>
                  <a:pt x="4442048" y="0"/>
                </a:lnTo>
                <a:lnTo>
                  <a:pt x="4442048" y="4644727"/>
                </a:lnTo>
                <a:close/>
              </a:path>
            </a:pathLst>
          </a:custGeom>
          <a:blipFill>
            <a:blip r:embed="rId2">
              <a:alphaModFix amt="6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684981" y="409020"/>
            <a:ext cx="1787538" cy="619680"/>
          </a:xfrm>
          <a:custGeom>
            <a:avLst/>
            <a:gdLst/>
            <a:ahLst/>
            <a:cxnLst/>
            <a:rect l="l" t="t" r="r" b="b"/>
            <a:pathLst>
              <a:path w="1787538" h="619680">
                <a:moveTo>
                  <a:pt x="0" y="0"/>
                </a:moveTo>
                <a:lnTo>
                  <a:pt x="1787538" y="0"/>
                </a:lnTo>
                <a:lnTo>
                  <a:pt x="1787538" y="619680"/>
                </a:lnTo>
                <a:lnTo>
                  <a:pt x="0" y="619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2472519" y="0"/>
            <a:ext cx="14246658" cy="10054798"/>
          </a:xfrm>
          <a:custGeom>
            <a:avLst/>
            <a:gdLst/>
            <a:ahLst/>
            <a:cxnLst/>
            <a:rect l="l" t="t" r="r" b="b"/>
            <a:pathLst>
              <a:path w="14246658" h="10054798">
                <a:moveTo>
                  <a:pt x="0" y="0"/>
                </a:moveTo>
                <a:lnTo>
                  <a:pt x="14246657" y="0"/>
                </a:lnTo>
                <a:lnTo>
                  <a:pt x="14246657" y="10054798"/>
                </a:lnTo>
                <a:lnTo>
                  <a:pt x="0" y="10054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269</Words>
  <Application>Microsoft Office PowerPoint</Application>
  <PresentationFormat>Personalizado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Noto Serif Italics</vt:lpstr>
      <vt:lpstr>Calibri</vt:lpstr>
      <vt:lpstr>Arial</vt:lpstr>
      <vt:lpstr>29LT Zarid Sans Bold Italics</vt:lpstr>
      <vt:lpstr>29LT Zarid Sans</vt:lpstr>
      <vt:lpstr>Chunk Five</vt:lpstr>
      <vt:lpstr>29LT Zarid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Plan de Marketing Corporativo Blanco Rojo</dc:title>
  <dc:creator>María Eugenia Ochoa Valencia</dc:creator>
  <cp:lastModifiedBy>Marta Alicia Alvarado de Magaña</cp:lastModifiedBy>
  <cp:revision>2</cp:revision>
  <dcterms:created xsi:type="dcterms:W3CDTF">2006-08-16T00:00:00Z</dcterms:created>
  <dcterms:modified xsi:type="dcterms:W3CDTF">2026-03-04T17:58:06Z</dcterms:modified>
  <dc:identifier>DAHDAOWWh4w</dc:identifier>
</cp:coreProperties>
</file>