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</p:sldIdLst>
  <p:sldSz cx="18288000" cy="10287000"/>
  <p:notesSz cx="6858000" cy="9144000"/>
  <p:embeddedFontLst>
    <p:embeddedFont>
      <p:font typeface="Century" panose="02040604050505020304" pitchFamily="18" charset="0"/>
      <p:regular r:id="rId5"/>
    </p:embeddedFont>
    <p:embeddedFont>
      <p:font typeface="Open Sans" panose="020B0606030504020204" pitchFamily="34" charset="0"/>
      <p:regular r:id="rId6"/>
      <p:bold r:id="rId7"/>
      <p:italic r:id="rId8"/>
      <p:boldItalic r:id="rId9"/>
    </p:embeddedFont>
    <p:embeddedFont>
      <p:font typeface="Open Sans Bold" panose="020B0806030504020204" charset="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7" d="100"/>
          <a:sy n="37" d="100"/>
        </p:scale>
        <p:origin x="98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5" Type="http://schemas.microsoft.com/office/2016/11/relationships/changesInfo" Target="changesInfos/changesInfo1.xml"/><Relationship Id="rId10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ministración y Comunicaciones MCP" userId="6e1c2796-b399-4b97-baca-0d887e5a0dc8" providerId="ADAL" clId="{4B4658E8-BF8C-4094-9923-A8A426596295}"/>
    <pc:docChg chg="delSld modSld">
      <pc:chgData name="Administración y Comunicaciones MCP" userId="6e1c2796-b399-4b97-baca-0d887e5a0dc8" providerId="ADAL" clId="{4B4658E8-BF8C-4094-9923-A8A426596295}" dt="2026-03-26T15:51:07.430" v="24" actId="14734"/>
      <pc:docMkLst>
        <pc:docMk/>
      </pc:docMkLst>
      <pc:sldChg chg="modSp mod">
        <pc:chgData name="Administración y Comunicaciones MCP" userId="6e1c2796-b399-4b97-baca-0d887e5a0dc8" providerId="ADAL" clId="{4B4658E8-BF8C-4094-9923-A8A426596295}" dt="2026-03-26T15:51:07.430" v="24" actId="14734"/>
        <pc:sldMkLst>
          <pc:docMk/>
          <pc:sldMk cId="0" sldId="257"/>
        </pc:sldMkLst>
        <pc:graphicFrameChg chg="modGraphic">
          <ac:chgData name="Administración y Comunicaciones MCP" userId="6e1c2796-b399-4b97-baca-0d887e5a0dc8" providerId="ADAL" clId="{4B4658E8-BF8C-4094-9923-A8A426596295}" dt="2026-03-26T15:51:07.430" v="24" actId="14734"/>
          <ac:graphicFrameMkLst>
            <pc:docMk/>
            <pc:sldMk cId="0" sldId="257"/>
            <ac:graphicFrameMk id="2" creationId="{00000000-0000-0000-0000-000000000000}"/>
          </ac:graphicFrameMkLst>
        </pc:graphicFrameChg>
      </pc:sldChg>
      <pc:sldChg chg="addSp modSp mod">
        <pc:chgData name="Administración y Comunicaciones MCP" userId="6e1c2796-b399-4b97-baca-0d887e5a0dc8" providerId="ADAL" clId="{4B4658E8-BF8C-4094-9923-A8A426596295}" dt="2026-03-23T20:47:57.612" v="22" actId="1076"/>
        <pc:sldMkLst>
          <pc:docMk/>
          <pc:sldMk cId="0" sldId="258"/>
        </pc:sldMkLst>
        <pc:spChg chg="mod">
          <ac:chgData name="Administración y Comunicaciones MCP" userId="6e1c2796-b399-4b97-baca-0d887e5a0dc8" providerId="ADAL" clId="{4B4658E8-BF8C-4094-9923-A8A426596295}" dt="2026-03-23T20:47:57.612" v="22" actId="1076"/>
          <ac:spMkLst>
            <pc:docMk/>
            <pc:sldMk cId="0" sldId="258"/>
            <ac:spMk id="2" creationId="{00000000-0000-0000-0000-000000000000}"/>
          </ac:spMkLst>
        </pc:spChg>
        <pc:spChg chg="mod">
          <ac:chgData name="Administración y Comunicaciones MCP" userId="6e1c2796-b399-4b97-baca-0d887e5a0dc8" providerId="ADAL" clId="{4B4658E8-BF8C-4094-9923-A8A426596295}" dt="2026-03-23T20:47:52.081" v="21" actId="14100"/>
          <ac:spMkLst>
            <pc:docMk/>
            <pc:sldMk cId="0" sldId="258"/>
            <ac:spMk id="3" creationId="{00000000-0000-0000-0000-000000000000}"/>
          </ac:spMkLst>
        </pc:spChg>
        <pc:spChg chg="add mod">
          <ac:chgData name="Administración y Comunicaciones MCP" userId="6e1c2796-b399-4b97-baca-0d887e5a0dc8" providerId="ADAL" clId="{4B4658E8-BF8C-4094-9923-A8A426596295}" dt="2026-03-23T20:47:47.707" v="20" actId="1076"/>
          <ac:spMkLst>
            <pc:docMk/>
            <pc:sldMk cId="0" sldId="258"/>
            <ac:spMk id="4" creationId="{FB9FF929-7789-E03B-0218-D760AD8D015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560607" y="2257570"/>
            <a:ext cx="15698693" cy="5771861"/>
            <a:chOff x="0" y="0"/>
            <a:chExt cx="4134635" cy="152016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134635" cy="1520161"/>
            </a:xfrm>
            <a:custGeom>
              <a:avLst/>
              <a:gdLst/>
              <a:ahLst/>
              <a:cxnLst/>
              <a:rect l="l" t="t" r="r" b="b"/>
              <a:pathLst>
                <a:path w="4134635" h="1520161">
                  <a:moveTo>
                    <a:pt x="14795" y="0"/>
                  </a:moveTo>
                  <a:lnTo>
                    <a:pt x="4119840" y="0"/>
                  </a:lnTo>
                  <a:cubicBezTo>
                    <a:pt x="4128012" y="0"/>
                    <a:pt x="4134635" y="6624"/>
                    <a:pt x="4134635" y="14795"/>
                  </a:cubicBezTo>
                  <a:lnTo>
                    <a:pt x="4134635" y="1505366"/>
                  </a:lnTo>
                  <a:cubicBezTo>
                    <a:pt x="4134635" y="1509290"/>
                    <a:pt x="4133076" y="1513053"/>
                    <a:pt x="4130302" y="1515828"/>
                  </a:cubicBezTo>
                  <a:cubicBezTo>
                    <a:pt x="4127528" y="1518602"/>
                    <a:pt x="4123764" y="1520161"/>
                    <a:pt x="4119840" y="1520161"/>
                  </a:cubicBezTo>
                  <a:lnTo>
                    <a:pt x="14795" y="1520161"/>
                  </a:lnTo>
                  <a:cubicBezTo>
                    <a:pt x="10871" y="1520161"/>
                    <a:pt x="7108" y="1518602"/>
                    <a:pt x="4333" y="1515828"/>
                  </a:cubicBezTo>
                  <a:cubicBezTo>
                    <a:pt x="1559" y="1513053"/>
                    <a:pt x="0" y="1509290"/>
                    <a:pt x="0" y="1505366"/>
                  </a:cubicBezTo>
                  <a:lnTo>
                    <a:pt x="0" y="14795"/>
                  </a:lnTo>
                  <a:cubicBezTo>
                    <a:pt x="0" y="10871"/>
                    <a:pt x="1559" y="7108"/>
                    <a:pt x="4333" y="4333"/>
                  </a:cubicBezTo>
                  <a:cubicBezTo>
                    <a:pt x="7108" y="1559"/>
                    <a:pt x="10871" y="0"/>
                    <a:pt x="14795" y="0"/>
                  </a:cubicBezTo>
                  <a:close/>
                </a:path>
              </a:pathLst>
            </a:custGeom>
            <a:solidFill>
              <a:srgbClr val="FFFFFF"/>
            </a:solidFill>
            <a:ln w="57150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4134635" cy="155826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6592744" y="243373"/>
            <a:ext cx="4530734" cy="1570654"/>
          </a:xfrm>
          <a:custGeom>
            <a:avLst/>
            <a:gdLst/>
            <a:ahLst/>
            <a:cxnLst/>
            <a:rect l="l" t="t" r="r" b="b"/>
            <a:pathLst>
              <a:path w="4530734" h="1570654">
                <a:moveTo>
                  <a:pt x="0" y="0"/>
                </a:moveTo>
                <a:lnTo>
                  <a:pt x="4530733" y="0"/>
                </a:lnTo>
                <a:lnTo>
                  <a:pt x="4530733" y="1570654"/>
                </a:lnTo>
                <a:lnTo>
                  <a:pt x="0" y="157065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TextBox 6"/>
          <p:cNvSpPr txBox="1"/>
          <p:nvPr/>
        </p:nvSpPr>
        <p:spPr>
          <a:xfrm>
            <a:off x="2609571" y="3141207"/>
            <a:ext cx="13878864" cy="13989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362"/>
              </a:lnSpc>
            </a:pPr>
            <a:r>
              <a:rPr lang="en-US" sz="5585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ACTIVIDADES DEL MCP-ES A DESARROLLAR EN EL MES DE ABRIL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5433950" y="5952488"/>
            <a:ext cx="7420100" cy="16987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42"/>
              </a:lnSpc>
            </a:pPr>
            <a:r>
              <a:rPr lang="en-US" sz="3244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Presenta</a:t>
            </a:r>
          </a:p>
          <a:p>
            <a:pPr algn="ctr">
              <a:lnSpc>
                <a:spcPts val="4542"/>
              </a:lnSpc>
            </a:pPr>
            <a:r>
              <a:rPr lang="en-US" sz="3244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Lcda. Marta Alicia </a:t>
            </a:r>
          </a:p>
          <a:p>
            <a:pPr algn="ctr">
              <a:lnSpc>
                <a:spcPts val="4542"/>
              </a:lnSpc>
              <a:spcBef>
                <a:spcPct val="0"/>
              </a:spcBef>
            </a:pPr>
            <a:r>
              <a:rPr lang="en-US" sz="3244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Directora Ejecutiva 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5433950" y="4735653"/>
            <a:ext cx="7420100" cy="68783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662"/>
              </a:lnSpc>
              <a:spcBef>
                <a:spcPct val="0"/>
              </a:spcBef>
            </a:pPr>
            <a:r>
              <a:rPr lang="en-US" sz="4044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Plenaria ME02-2026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1118408"/>
              </p:ext>
            </p:extLst>
          </p:nvPr>
        </p:nvGraphicFramePr>
        <p:xfrm>
          <a:off x="1028700" y="1028700"/>
          <a:ext cx="15425417" cy="8555052"/>
        </p:xfrm>
        <a:graphic>
          <a:graphicData uri="http://schemas.openxmlformats.org/drawingml/2006/table">
            <a:tbl>
              <a:tblPr/>
              <a:tblGrid>
                <a:gridCol w="23400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86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50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263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756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896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544652">
                <a:tc>
                  <a:txBody>
                    <a:bodyPr/>
                    <a:lstStyle/>
                    <a:p>
                      <a:pPr algn="ctr">
                        <a:lnSpc>
                          <a:spcPts val="4059"/>
                        </a:lnSpc>
                        <a:defRPr/>
                      </a:pPr>
                      <a:r>
                        <a:rPr lang="en-US" sz="28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No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059"/>
                        </a:lnSpc>
                        <a:defRPr/>
                      </a:pPr>
                      <a:r>
                        <a:rPr lang="en-US" sz="28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Actividad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059"/>
                        </a:lnSpc>
                        <a:defRPr/>
                      </a:pPr>
                      <a:r>
                        <a:rPr lang="en-US" sz="28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Fecha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059"/>
                        </a:lnSpc>
                        <a:defRPr/>
                      </a:pPr>
                      <a:r>
                        <a:rPr lang="en-US" sz="28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Lugar 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059"/>
                        </a:lnSpc>
                        <a:defRPr/>
                      </a:pPr>
                      <a:r>
                        <a:rPr lang="en-US" sz="28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Participantes 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C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4059"/>
                        </a:lnSpc>
                        <a:defRPr/>
                      </a:pPr>
                      <a:r>
                        <a:rPr lang="en-US" sz="2899" b="1">
                          <a:solidFill>
                            <a:srgbClr val="000000"/>
                          </a:solidFill>
                          <a:latin typeface="Open Sans Bold"/>
                          <a:ea typeface="Open Sans Bold"/>
                          <a:cs typeface="Open Sans Bold"/>
                          <a:sym typeface="Open Sans Bold"/>
                        </a:rPr>
                        <a:t>Organizador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D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465">
                <a:tc>
                  <a:txBody>
                    <a:bodyPr/>
                    <a:lstStyle/>
                    <a:p>
                      <a:pPr algn="ctr">
                        <a:lnSpc>
                          <a:spcPts val="2659"/>
                        </a:lnSpc>
                        <a:defRPr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1</a:t>
                      </a:r>
                      <a:endParaRPr lang="en-US" sz="2400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659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2400" u="none" strike="noStrike" dirty="0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Comité Adhoc de </a:t>
                      </a:r>
                      <a:r>
                        <a:rPr lang="en-US" sz="2400" u="none" strike="noStrike" dirty="0" err="1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Sostenibilidad</a:t>
                      </a:r>
                      <a:endParaRPr lang="en-US" sz="2400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659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2400" u="none" strike="noStrike" dirty="0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9</a:t>
                      </a:r>
                      <a:endParaRPr lang="en-US" sz="2400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59"/>
                        </a:lnSpc>
                        <a:defRPr/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CSSP</a:t>
                      </a:r>
                      <a:endParaRPr lang="en-US" sz="24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659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2400" u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Miembros del Comité de Sostenibilidad y Comité Ejecutivo Ampliado</a:t>
                      </a:r>
                      <a:endParaRPr lang="en-US" sz="24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659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2400" u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Comité Ejecutivo y Dirección Ejecutiva</a:t>
                      </a:r>
                      <a:endParaRPr lang="en-US" sz="24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2772">
                <a:tc>
                  <a:txBody>
                    <a:bodyPr/>
                    <a:lstStyle/>
                    <a:p>
                      <a:pPr algn="ctr">
                        <a:lnSpc>
                          <a:spcPts val="2659"/>
                        </a:lnSpc>
                        <a:defRPr/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</a:t>
                      </a:r>
                      <a:endParaRPr lang="en-US" sz="24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659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2400" u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Comité Ejecutivo ampliado</a:t>
                      </a:r>
                      <a:endParaRPr lang="en-US" sz="24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659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2400" u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23</a:t>
                      </a:r>
                      <a:endParaRPr lang="en-US" sz="24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59"/>
                        </a:lnSpc>
                        <a:defRPr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PASMO</a:t>
                      </a:r>
                      <a:endParaRPr lang="en-US" sz="2400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59"/>
                        </a:lnSpc>
                        <a:defRPr/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Miembros Comité Ejecutivo ampliado</a:t>
                      </a:r>
                      <a:endParaRPr lang="en-US" sz="24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659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2400" u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Comité Ejecutivo y Dirección Ejecutiva</a:t>
                      </a:r>
                      <a:endParaRPr lang="en-US" sz="24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66133">
                <a:tc>
                  <a:txBody>
                    <a:bodyPr/>
                    <a:lstStyle/>
                    <a:p>
                      <a:pPr algn="ctr">
                        <a:lnSpc>
                          <a:spcPts val="2659"/>
                        </a:lnSpc>
                        <a:defRPr/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</a:t>
                      </a:r>
                      <a:endParaRPr lang="en-US" sz="24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59"/>
                        </a:lnSpc>
                        <a:defRPr/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Plenarias ME03-2026</a:t>
                      </a:r>
                      <a:endParaRPr lang="en-US" sz="24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659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2400" u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30</a:t>
                      </a:r>
                      <a:endParaRPr lang="en-US" sz="24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59"/>
                        </a:lnSpc>
                        <a:defRPr/>
                      </a:pPr>
                      <a:r>
                        <a:rPr lang="en-US" sz="2400" dirty="0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MONTEMILIA </a:t>
                      </a:r>
                      <a:endParaRPr lang="en-US" sz="2400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659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2400" u="none" strike="noStrike" dirty="0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Todos los Miembros</a:t>
                      </a:r>
                      <a:endParaRPr lang="en-US" sz="2400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659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2400" u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Comité Ejecutivo y Dirección Ejecutiva</a:t>
                      </a:r>
                      <a:endParaRPr lang="en-US" sz="24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465">
                <a:tc>
                  <a:txBody>
                    <a:bodyPr/>
                    <a:lstStyle/>
                    <a:p>
                      <a:pPr algn="ctr">
                        <a:lnSpc>
                          <a:spcPts val="2659"/>
                        </a:lnSpc>
                        <a:defRPr/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4</a:t>
                      </a:r>
                      <a:endParaRPr lang="en-US" sz="24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59"/>
                        </a:lnSpc>
                        <a:defRPr/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Tablero de mando proyectos de pais FM</a:t>
                      </a:r>
                      <a:endParaRPr lang="en-US" sz="24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659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2400" u="none" strike="noStrike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30</a:t>
                      </a:r>
                      <a:endParaRPr lang="en-US" sz="24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659"/>
                        </a:lnSpc>
                        <a:defRPr/>
                      </a:pPr>
                      <a:r>
                        <a:rPr lang="en-US" sz="2400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MONTEMILIA</a:t>
                      </a:r>
                      <a:endParaRPr lang="en-US" sz="24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659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2400" u="none" strike="noStrike" dirty="0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Todos los Miembros</a:t>
                      </a:r>
                      <a:endParaRPr lang="en-US" sz="2400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ts val="2659"/>
                        </a:lnSpc>
                        <a:spcBef>
                          <a:spcPct val="0"/>
                        </a:spcBef>
                        <a:defRPr/>
                      </a:pPr>
                      <a:r>
                        <a:rPr lang="en-US" sz="2400" u="none" strike="noStrike" dirty="0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Comité de Monitoreo/ Comité Ejecutivo y </a:t>
                      </a:r>
                      <a:r>
                        <a:rPr lang="en-US" sz="2400" u="none" strike="noStrike" dirty="0" err="1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Dirección</a:t>
                      </a:r>
                      <a:r>
                        <a:rPr lang="en-US" sz="2400" u="none" strike="noStrike" dirty="0">
                          <a:solidFill>
                            <a:srgbClr val="000000"/>
                          </a:solidFill>
                          <a:latin typeface="Open Sans"/>
                          <a:ea typeface="Open Sans"/>
                          <a:cs typeface="Open Sans"/>
                          <a:sym typeface="Open Sans"/>
                        </a:rPr>
                        <a:t> Ejecutiva</a:t>
                      </a:r>
                      <a:endParaRPr lang="en-US" sz="2400" dirty="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4800600" y="3451832"/>
            <a:ext cx="9299123" cy="6562999"/>
          </a:xfrm>
          <a:custGeom>
            <a:avLst/>
            <a:gdLst/>
            <a:ahLst/>
            <a:cxnLst/>
            <a:rect l="l" t="t" r="r" b="b"/>
            <a:pathLst>
              <a:path w="9299123" h="6562999">
                <a:moveTo>
                  <a:pt x="0" y="0"/>
                </a:moveTo>
                <a:lnTo>
                  <a:pt x="9299122" y="0"/>
                </a:lnTo>
                <a:lnTo>
                  <a:pt x="9299122" y="6563000"/>
                </a:lnTo>
                <a:lnTo>
                  <a:pt x="0" y="6563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3" name="TextBox 3"/>
          <p:cNvSpPr txBox="1"/>
          <p:nvPr/>
        </p:nvSpPr>
        <p:spPr>
          <a:xfrm>
            <a:off x="5867400" y="2324100"/>
            <a:ext cx="5867400" cy="15132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 algn="l">
              <a:lnSpc>
                <a:spcPts val="11820"/>
              </a:lnSpc>
              <a:spcBef>
                <a:spcPct val="0"/>
              </a:spcBef>
            </a:pPr>
            <a:r>
              <a:rPr lang="en-US" sz="12313" dirty="0">
                <a:solidFill>
                  <a:srgbClr val="000000"/>
                </a:solidFill>
                <a:latin typeface="Century" panose="02040604050505020304" pitchFamily="18" charset="0"/>
                <a:ea typeface="Childling"/>
                <a:cs typeface="Childling"/>
                <a:sym typeface="Childling"/>
              </a:rPr>
              <a:t>Gracias </a:t>
            </a:r>
          </a:p>
        </p:txBody>
      </p:sp>
      <p:sp>
        <p:nvSpPr>
          <p:cNvPr id="4" name="Freeform 5">
            <a:extLst>
              <a:ext uri="{FF2B5EF4-FFF2-40B4-BE49-F238E27FC236}">
                <a16:creationId xmlns:a16="http://schemas.microsoft.com/office/drawing/2014/main" id="{FB9FF929-7789-E03B-0218-D760AD8D0159}"/>
              </a:ext>
            </a:extLst>
          </p:cNvPr>
          <p:cNvSpPr/>
          <p:nvPr/>
        </p:nvSpPr>
        <p:spPr>
          <a:xfrm>
            <a:off x="6248400" y="272169"/>
            <a:ext cx="4530734" cy="1570654"/>
          </a:xfrm>
          <a:custGeom>
            <a:avLst/>
            <a:gdLst/>
            <a:ahLst/>
            <a:cxnLst/>
            <a:rect l="l" t="t" r="r" b="b"/>
            <a:pathLst>
              <a:path w="4530734" h="1570654">
                <a:moveTo>
                  <a:pt x="0" y="0"/>
                </a:moveTo>
                <a:lnTo>
                  <a:pt x="4530733" y="0"/>
                </a:lnTo>
                <a:lnTo>
                  <a:pt x="4530733" y="1570654"/>
                </a:lnTo>
                <a:lnTo>
                  <a:pt x="0" y="157065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97</Words>
  <Application>Microsoft Office PowerPoint</Application>
  <PresentationFormat>Personalizado</PresentationFormat>
  <Paragraphs>36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Century</vt:lpstr>
      <vt:lpstr>Open Sans</vt:lpstr>
      <vt:lpstr>Open Sans Bold</vt:lpstr>
      <vt:lpstr>Arial</vt:lpstr>
      <vt:lpstr>Calibri</vt:lpstr>
      <vt:lpstr>Office Theme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actividades</dc:title>
  <dc:creator>María Eugenia Ochoa Valencia</dc:creator>
  <cp:lastModifiedBy>Administración y Comunicaciones MCP</cp:lastModifiedBy>
  <cp:revision>1</cp:revision>
  <dcterms:created xsi:type="dcterms:W3CDTF">2006-08-16T00:00:00Z</dcterms:created>
  <dcterms:modified xsi:type="dcterms:W3CDTF">2026-03-26T15:51:10Z</dcterms:modified>
  <dc:identifier>DAHEzBw044I</dc:identifier>
</cp:coreProperties>
</file>