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8288000" cy="10287000"/>
  <p:notesSz cx="6858000" cy="9144000"/>
  <p:embeddedFontLst>
    <p:embeddedFont>
      <p:font typeface="Anantason SemiCondensed" panose="020B0604020202020204" charset="-34"/>
      <p:regular r:id="rId18"/>
    </p:embeddedFont>
    <p:embeddedFont>
      <p:font typeface="Anantason SemiCondensed Bold" panose="020B0604020202020204" charset="-34"/>
      <p:regular r:id="rId19"/>
    </p:embeddedFont>
    <p:embeddedFont>
      <p:font typeface="Anantason SemiCondensed Heavy" panose="020B0604020202020204" charset="-34"/>
      <p:regular r:id="rId20"/>
    </p:embeddedFont>
    <p:embeddedFont>
      <p:font typeface="Anantason SemiCondensed Medium" panose="020B0604020202020204" charset="-34"/>
      <p:regular r:id="rId21"/>
    </p:embeddedFont>
    <p:embeddedFont>
      <p:font typeface="Anantason SemiCondensed Semi-Bold" panose="020B0604020202020204" charset="-34"/>
      <p:regular r:id="rId22"/>
    </p:embeddedFont>
    <p:embeddedFont>
      <p:font typeface="Poppins" panose="00000500000000000000" pitchFamily="2" charset="0"/>
      <p:regular r:id="rId23"/>
    </p:embeddedFont>
    <p:embeddedFont>
      <p:font typeface="Poppins Bold" panose="00000800000000000000" charset="0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609884-469D-4D52-B52C-521405B5023D}" v="3" dt="2026-03-23T19:09:11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custSel modSld sldOrd">
      <pc:chgData name="Administración y Comunicaciones MCP" userId="6e1c2796-b399-4b97-baca-0d887e5a0dc8" providerId="ADAL" clId="{4B4658E8-BF8C-4094-9923-A8A426596295}" dt="2026-03-23T19:40:23.058" v="14" actId="478"/>
      <pc:docMkLst>
        <pc:docMk/>
      </pc:docMkLst>
      <pc:sldChg chg="delSp modSp mod">
        <pc:chgData name="Administración y Comunicaciones MCP" userId="6e1c2796-b399-4b97-baca-0d887e5a0dc8" providerId="ADAL" clId="{4B4658E8-BF8C-4094-9923-A8A426596295}" dt="2026-03-23T19:39:31.337" v="3" actId="1076"/>
        <pc:sldMkLst>
          <pc:docMk/>
          <pc:sldMk cId="0" sldId="258"/>
        </pc:sldMkLst>
        <pc:spChg chg="mod">
          <ac:chgData name="Administración y Comunicaciones MCP" userId="6e1c2796-b399-4b97-baca-0d887e5a0dc8" providerId="ADAL" clId="{4B4658E8-BF8C-4094-9923-A8A426596295}" dt="2026-03-23T19:39:31.337" v="3" actId="1076"/>
          <ac:spMkLst>
            <pc:docMk/>
            <pc:sldMk cId="0" sldId="258"/>
            <ac:spMk id="21" creationId="{00000000-0000-0000-0000-000000000000}"/>
          </ac:spMkLst>
        </pc:spChg>
        <pc:grpChg chg="del">
          <ac:chgData name="Administración y Comunicaciones MCP" userId="6e1c2796-b399-4b97-baca-0d887e5a0dc8" providerId="ADAL" clId="{4B4658E8-BF8C-4094-9923-A8A426596295}" dt="2026-03-23T19:39:30.414" v="2" actId="478"/>
          <ac:grpSpMkLst>
            <pc:docMk/>
            <pc:sldMk cId="0" sldId="258"/>
            <ac:grpSpMk id="5" creationId="{00000000-0000-0000-0000-000000000000}"/>
          </ac:grpSpMkLst>
        </pc:grpChg>
      </pc:sldChg>
      <pc:sldChg chg="delSp modSp mod">
        <pc:chgData name="Administración y Comunicaciones MCP" userId="6e1c2796-b399-4b97-baca-0d887e5a0dc8" providerId="ADAL" clId="{4B4658E8-BF8C-4094-9923-A8A426596295}" dt="2026-03-23T19:38:49.647" v="1" actId="1076"/>
        <pc:sldMkLst>
          <pc:docMk/>
          <pc:sldMk cId="0" sldId="259"/>
        </pc:sldMkLst>
        <pc:spChg chg="del topLvl">
          <ac:chgData name="Administración y Comunicaciones MCP" userId="6e1c2796-b399-4b97-baca-0d887e5a0dc8" providerId="ADAL" clId="{4B4658E8-BF8C-4094-9923-A8A426596295}" dt="2026-03-23T19:38:41.761" v="0" actId="478"/>
          <ac:spMkLst>
            <pc:docMk/>
            <pc:sldMk cId="0" sldId="259"/>
            <ac:spMk id="3" creationId="{00000000-0000-0000-0000-000000000000}"/>
          </ac:spMkLst>
        </pc:spChg>
        <pc:spChg chg="topLvl">
          <ac:chgData name="Administración y Comunicaciones MCP" userId="6e1c2796-b399-4b97-baca-0d887e5a0dc8" providerId="ADAL" clId="{4B4658E8-BF8C-4094-9923-A8A426596295}" dt="2026-03-23T19:38:41.761" v="0" actId="478"/>
          <ac:spMkLst>
            <pc:docMk/>
            <pc:sldMk cId="0" sldId="259"/>
            <ac:spMk id="4" creationId="{00000000-0000-0000-0000-000000000000}"/>
          </ac:spMkLst>
        </pc:spChg>
        <pc:grpChg chg="del">
          <ac:chgData name="Administración y Comunicaciones MCP" userId="6e1c2796-b399-4b97-baca-0d887e5a0dc8" providerId="ADAL" clId="{4B4658E8-BF8C-4094-9923-A8A426596295}" dt="2026-03-23T19:38:41.761" v="0" actId="478"/>
          <ac:grpSpMkLst>
            <pc:docMk/>
            <pc:sldMk cId="0" sldId="259"/>
            <ac:grpSpMk id="2" creationId="{00000000-0000-0000-0000-000000000000}"/>
          </ac:grpSpMkLst>
        </pc:grpChg>
        <pc:grpChg chg="mod">
          <ac:chgData name="Administración y Comunicaciones MCP" userId="6e1c2796-b399-4b97-baca-0d887e5a0dc8" providerId="ADAL" clId="{4B4658E8-BF8C-4094-9923-A8A426596295}" dt="2026-03-23T19:38:49.647" v="1" actId="1076"/>
          <ac:grpSpMkLst>
            <pc:docMk/>
            <pc:sldMk cId="0" sldId="259"/>
            <ac:grpSpMk id="5" creationId="{00000000-0000-0000-0000-000000000000}"/>
          </ac:grpSpMkLst>
        </pc:grpChg>
      </pc:sldChg>
      <pc:sldChg chg="delSp mod">
        <pc:chgData name="Administración y Comunicaciones MCP" userId="6e1c2796-b399-4b97-baca-0d887e5a0dc8" providerId="ADAL" clId="{4B4658E8-BF8C-4094-9923-A8A426596295}" dt="2026-03-23T19:39:46.480" v="4" actId="478"/>
        <pc:sldMkLst>
          <pc:docMk/>
          <pc:sldMk cId="0" sldId="264"/>
        </pc:sldMkLst>
        <pc:grpChg chg="del">
          <ac:chgData name="Administración y Comunicaciones MCP" userId="6e1c2796-b399-4b97-baca-0d887e5a0dc8" providerId="ADAL" clId="{4B4658E8-BF8C-4094-9923-A8A426596295}" dt="2026-03-23T19:39:46.480" v="4" actId="478"/>
          <ac:grpSpMkLst>
            <pc:docMk/>
            <pc:sldMk cId="0" sldId="264"/>
            <ac:grpSpMk id="2" creationId="{00000000-0000-0000-0000-000000000000}"/>
          </ac:grpSpMkLst>
        </pc:grpChg>
      </pc:sldChg>
      <pc:sldChg chg="delSp mod">
        <pc:chgData name="Administración y Comunicaciones MCP" userId="6e1c2796-b399-4b97-baca-0d887e5a0dc8" providerId="ADAL" clId="{4B4658E8-BF8C-4094-9923-A8A426596295}" dt="2026-03-23T19:39:56.797" v="5" actId="478"/>
        <pc:sldMkLst>
          <pc:docMk/>
          <pc:sldMk cId="0" sldId="266"/>
        </pc:sldMkLst>
        <pc:grpChg chg="del">
          <ac:chgData name="Administración y Comunicaciones MCP" userId="6e1c2796-b399-4b97-baca-0d887e5a0dc8" providerId="ADAL" clId="{4B4658E8-BF8C-4094-9923-A8A426596295}" dt="2026-03-23T19:39:56.797" v="5" actId="478"/>
          <ac:grpSpMkLst>
            <pc:docMk/>
            <pc:sldMk cId="0" sldId="266"/>
            <ac:grpSpMk id="2" creationId="{00000000-0000-0000-0000-000000000000}"/>
          </ac:grpSpMkLst>
        </pc:grpChg>
      </pc:sldChg>
      <pc:sldChg chg="addSp delSp modSp mod ord">
        <pc:chgData name="Administración y Comunicaciones MCP" userId="6e1c2796-b399-4b97-baca-0d887e5a0dc8" providerId="ADAL" clId="{4B4658E8-BF8C-4094-9923-A8A426596295}" dt="2026-03-23T19:40:09.584" v="11" actId="478"/>
        <pc:sldMkLst>
          <pc:docMk/>
          <pc:sldMk cId="0" sldId="267"/>
        </pc:sldMkLst>
        <pc:spChg chg="mod">
          <ac:chgData name="Administración y Comunicaciones MCP" userId="6e1c2796-b399-4b97-baca-0d887e5a0dc8" providerId="ADAL" clId="{4B4658E8-BF8C-4094-9923-A8A426596295}" dt="2026-03-23T19:40:03.496" v="9" actId="1076"/>
          <ac:spMkLst>
            <pc:docMk/>
            <pc:sldMk cId="0" sldId="267"/>
            <ac:spMk id="7" creationId="{00000000-0000-0000-0000-000000000000}"/>
          </ac:spMkLst>
        </pc:spChg>
        <pc:grpChg chg="del">
          <ac:chgData name="Administración y Comunicaciones MCP" userId="6e1c2796-b399-4b97-baca-0d887e5a0dc8" providerId="ADAL" clId="{4B4658E8-BF8C-4094-9923-A8A426596295}" dt="2026-03-23T19:40:09.584" v="11" actId="478"/>
          <ac:grpSpMkLst>
            <pc:docMk/>
            <pc:sldMk cId="0" sldId="267"/>
            <ac:grpSpMk id="2" creationId="{00000000-0000-0000-0000-000000000000}"/>
          </ac:grpSpMkLst>
        </pc:grpChg>
        <pc:graphicFrameChg chg="add del modGraphic">
          <ac:chgData name="Administración y Comunicaciones MCP" userId="6e1c2796-b399-4b97-baca-0d887e5a0dc8" providerId="ADAL" clId="{4B4658E8-BF8C-4094-9923-A8A426596295}" dt="2026-03-23T19:40:05.324" v="10" actId="478"/>
          <ac:graphicFrameMkLst>
            <pc:docMk/>
            <pc:sldMk cId="0" sldId="267"/>
            <ac:graphicFrameMk id="11" creationId="{B722889D-2208-EB75-95FC-BA13A88335E8}"/>
          </ac:graphicFrameMkLst>
        </pc:graphicFrameChg>
      </pc:sldChg>
      <pc:sldChg chg="delSp modSp mod">
        <pc:chgData name="Administración y Comunicaciones MCP" userId="6e1c2796-b399-4b97-baca-0d887e5a0dc8" providerId="ADAL" clId="{4B4658E8-BF8C-4094-9923-A8A426596295}" dt="2026-03-23T19:40:19.691" v="13" actId="1076"/>
        <pc:sldMkLst>
          <pc:docMk/>
          <pc:sldMk cId="0" sldId="268"/>
        </pc:sldMkLst>
        <pc:spChg chg="del topLvl">
          <ac:chgData name="Administración y Comunicaciones MCP" userId="6e1c2796-b399-4b97-baca-0d887e5a0dc8" providerId="ADAL" clId="{4B4658E8-BF8C-4094-9923-A8A426596295}" dt="2026-03-23T19:40:15.659" v="12" actId="478"/>
          <ac:spMkLst>
            <pc:docMk/>
            <pc:sldMk cId="0" sldId="268"/>
            <ac:spMk id="3" creationId="{00000000-0000-0000-0000-000000000000}"/>
          </ac:spMkLst>
        </pc:spChg>
        <pc:spChg chg="topLvl">
          <ac:chgData name="Administración y Comunicaciones MCP" userId="6e1c2796-b399-4b97-baca-0d887e5a0dc8" providerId="ADAL" clId="{4B4658E8-BF8C-4094-9923-A8A426596295}" dt="2026-03-23T19:40:15.659" v="12" actId="478"/>
          <ac:spMkLst>
            <pc:docMk/>
            <pc:sldMk cId="0" sldId="268"/>
            <ac:spMk id="4" creationId="{00000000-0000-0000-0000-000000000000}"/>
          </ac:spMkLst>
        </pc:spChg>
        <pc:grpChg chg="del">
          <ac:chgData name="Administración y Comunicaciones MCP" userId="6e1c2796-b399-4b97-baca-0d887e5a0dc8" providerId="ADAL" clId="{4B4658E8-BF8C-4094-9923-A8A426596295}" dt="2026-03-23T19:40:15.659" v="12" actId="478"/>
          <ac:grpSpMkLst>
            <pc:docMk/>
            <pc:sldMk cId="0" sldId="268"/>
            <ac:grpSpMk id="2" creationId="{00000000-0000-0000-0000-000000000000}"/>
          </ac:grpSpMkLst>
        </pc:grpChg>
        <pc:grpChg chg="mod">
          <ac:chgData name="Administración y Comunicaciones MCP" userId="6e1c2796-b399-4b97-baca-0d887e5a0dc8" providerId="ADAL" clId="{4B4658E8-BF8C-4094-9923-A8A426596295}" dt="2026-03-23T19:40:19.691" v="13" actId="1076"/>
          <ac:grpSpMkLst>
            <pc:docMk/>
            <pc:sldMk cId="0" sldId="268"/>
            <ac:grpSpMk id="5" creationId="{00000000-0000-0000-0000-000000000000}"/>
          </ac:grpSpMkLst>
        </pc:grpChg>
      </pc:sldChg>
      <pc:sldChg chg="delSp mod">
        <pc:chgData name="Administración y Comunicaciones MCP" userId="6e1c2796-b399-4b97-baca-0d887e5a0dc8" providerId="ADAL" clId="{4B4658E8-BF8C-4094-9923-A8A426596295}" dt="2026-03-23T19:40:23.058" v="14" actId="478"/>
        <pc:sldMkLst>
          <pc:docMk/>
          <pc:sldMk cId="0" sldId="269"/>
        </pc:sldMkLst>
        <pc:grpChg chg="del">
          <ac:chgData name="Administración y Comunicaciones MCP" userId="6e1c2796-b399-4b97-baca-0d887e5a0dc8" providerId="ADAL" clId="{4B4658E8-BF8C-4094-9923-A8A426596295}" dt="2026-03-23T19:40:23.058" v="14" actId="478"/>
          <ac:grpSpMkLst>
            <pc:docMk/>
            <pc:sldMk cId="0" sldId="269"/>
            <ac:grpSpMk id="2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15879-968A-4C41-8B51-13E486DAA669}" type="datetimeFigureOut">
              <a:rPr lang="es-SV" smtClean="0"/>
              <a:t>23/3/2026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0C6B3-0505-4228-8D51-235AAA23F22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13098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E0C6B3-0505-4228-8D51-235AAA23F221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5237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384912" y="5049330"/>
            <a:ext cx="13176848" cy="13176848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3761916" y="-3761916"/>
            <a:ext cx="9581233" cy="9581233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-3761916" y="7271433"/>
            <a:ext cx="8406062" cy="8406062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0661349" y="-630186"/>
            <a:ext cx="11561824" cy="11547371"/>
          </a:xfrm>
          <a:custGeom>
            <a:avLst/>
            <a:gdLst/>
            <a:ahLst/>
            <a:cxnLst/>
            <a:rect l="l" t="t" r="r" b="b"/>
            <a:pathLst>
              <a:path w="11561824" h="11547371">
                <a:moveTo>
                  <a:pt x="0" y="0"/>
                </a:moveTo>
                <a:lnTo>
                  <a:pt x="11561823" y="0"/>
                </a:lnTo>
                <a:lnTo>
                  <a:pt x="11561823" y="11547372"/>
                </a:lnTo>
                <a:lnTo>
                  <a:pt x="0" y="115473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>
            <a:off x="13883558" y="3801505"/>
            <a:ext cx="3871140" cy="1341995"/>
          </a:xfrm>
          <a:custGeom>
            <a:avLst/>
            <a:gdLst/>
            <a:ahLst/>
            <a:cxnLst/>
            <a:rect l="l" t="t" r="r" b="b"/>
            <a:pathLst>
              <a:path w="3871140" h="1341995">
                <a:moveTo>
                  <a:pt x="0" y="0"/>
                </a:moveTo>
                <a:lnTo>
                  <a:pt x="3871140" y="0"/>
                </a:lnTo>
                <a:lnTo>
                  <a:pt x="3871140" y="1341995"/>
                </a:lnTo>
                <a:lnTo>
                  <a:pt x="0" y="134199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3" name="TextBox 13"/>
          <p:cNvSpPr txBox="1"/>
          <p:nvPr/>
        </p:nvSpPr>
        <p:spPr>
          <a:xfrm>
            <a:off x="150860" y="3433868"/>
            <a:ext cx="10737763" cy="68870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63"/>
              </a:lnSpc>
            </a:pPr>
            <a:r>
              <a:rPr lang="en-US" sz="7341" b="1" dirty="0">
                <a:solidFill>
                  <a:srgbClr val="BF8B2E"/>
                </a:solidFill>
                <a:latin typeface="Anantason SemiCondensed Bold"/>
                <a:ea typeface="Anantason SemiCondensed Bold"/>
                <a:cs typeface="Anantason SemiCondensed Bold"/>
                <a:sym typeface="Anantason SemiCondensed Bold"/>
              </a:rPr>
              <a:t>ELEMENTOS CLAVE Y PROCESO A SEGUIR</a:t>
            </a:r>
          </a:p>
          <a:p>
            <a:pPr algn="ctr">
              <a:lnSpc>
                <a:spcPts val="8663"/>
              </a:lnSpc>
            </a:pPr>
            <a:r>
              <a:rPr lang="en-US" sz="7341" b="1" dirty="0">
                <a:solidFill>
                  <a:srgbClr val="BF8B2E"/>
                </a:solidFill>
                <a:latin typeface="Anantason SemiCondensed Bold"/>
                <a:ea typeface="Anantason SemiCondensed Bold"/>
                <a:cs typeface="Anantason SemiCondensed Bold"/>
                <a:sym typeface="Anantason SemiCondensed Bold"/>
              </a:rPr>
              <a:t> POR EL MCP-ES</a:t>
            </a:r>
          </a:p>
          <a:p>
            <a:pPr algn="l">
              <a:lnSpc>
                <a:spcPts val="9489"/>
              </a:lnSpc>
            </a:pPr>
            <a:endParaRPr lang="en-US" sz="7341" b="1" dirty="0">
              <a:solidFill>
                <a:srgbClr val="BF8B2E"/>
              </a:solidFill>
              <a:latin typeface="Anantason SemiCondensed Bold"/>
              <a:ea typeface="Anantason SemiCondensed Bold"/>
              <a:cs typeface="Anantason SemiCondensed Bold"/>
              <a:sym typeface="Anantason SemiCondensed Bold"/>
            </a:endParaRPr>
          </a:p>
          <a:p>
            <a:pPr algn="l">
              <a:lnSpc>
                <a:spcPts val="9489"/>
              </a:lnSpc>
            </a:pPr>
            <a:endParaRPr lang="en-US" sz="7341" b="1" dirty="0">
              <a:solidFill>
                <a:srgbClr val="BF8B2E"/>
              </a:solidFill>
              <a:latin typeface="Anantason SemiCondensed Bold"/>
              <a:ea typeface="Anantason SemiCondensed Bold"/>
              <a:cs typeface="Anantason SemiCondensed Bold"/>
              <a:sym typeface="Anantason SemiCondensed Bold"/>
            </a:endParaRPr>
          </a:p>
          <a:p>
            <a:pPr algn="l">
              <a:lnSpc>
                <a:spcPts val="9489"/>
              </a:lnSpc>
            </a:pPr>
            <a:endParaRPr lang="en-US" sz="7341" b="1" dirty="0">
              <a:solidFill>
                <a:srgbClr val="BF8B2E"/>
              </a:solidFill>
              <a:latin typeface="Anantason SemiCondensed Bold"/>
              <a:ea typeface="Anantason SemiCondensed Bold"/>
              <a:cs typeface="Anantason SemiCondensed Bold"/>
              <a:sym typeface="Anantason SemiCondensed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028700" y="1556334"/>
            <a:ext cx="8926318" cy="19236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87"/>
              </a:lnSpc>
            </a:pPr>
            <a:r>
              <a:rPr lang="en-US" sz="5348" b="1" dirty="0">
                <a:solidFill>
                  <a:srgbClr val="3B3B3B"/>
                </a:solidFill>
                <a:latin typeface="Anantason SemiCondensed Medium"/>
                <a:ea typeface="Anantason SemiCondensed Medium"/>
                <a:cs typeface="Anantason SemiCondensed Medium"/>
                <a:sym typeface="Anantason SemiCondensed Medium"/>
              </a:rPr>
              <a:t>CARTA DE ASIGNACIÓN GC8: 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547193" y="675532"/>
            <a:ext cx="8544248" cy="4885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3200" dirty="0">
                <a:solidFill>
                  <a:srgbClr val="3B3B3B"/>
                </a:solidFill>
                <a:latin typeface="Anantason SemiCondensed"/>
                <a:ea typeface="Anantason SemiCondensed"/>
                <a:cs typeface="Anantason SemiCondensed"/>
                <a:sym typeface="Anantason SemiCondensed"/>
              </a:rPr>
              <a:t>PLENARIA ME02-2026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547193" y="7473124"/>
            <a:ext cx="8544248" cy="1407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699" b="1">
                <a:solidFill>
                  <a:srgbClr val="3B3B3B"/>
                </a:solidFill>
                <a:latin typeface="Anantason SemiCondensed Medium"/>
                <a:ea typeface="Anantason SemiCondensed Medium"/>
                <a:cs typeface="Anantason SemiCondensed Medium"/>
                <a:sym typeface="Anantason SemiCondensed Medium"/>
              </a:rPr>
              <a:t>Presenta</a:t>
            </a:r>
          </a:p>
          <a:p>
            <a:pPr algn="l">
              <a:lnSpc>
                <a:spcPts val="3779"/>
              </a:lnSpc>
            </a:pPr>
            <a:r>
              <a:rPr lang="en-US" sz="2699" b="1">
                <a:solidFill>
                  <a:srgbClr val="3B3B3B"/>
                </a:solidFill>
                <a:latin typeface="Anantason SemiCondensed Medium"/>
                <a:ea typeface="Anantason SemiCondensed Medium"/>
                <a:cs typeface="Anantason SemiCondensed Medium"/>
                <a:sym typeface="Anantason SemiCondensed Medium"/>
              </a:rPr>
              <a:t>Dra. Celina de Miranda </a:t>
            </a:r>
          </a:p>
          <a:p>
            <a:pPr algn="l">
              <a:lnSpc>
                <a:spcPts val="3779"/>
              </a:lnSpc>
            </a:pPr>
            <a:r>
              <a:rPr lang="en-US" sz="2699" b="1">
                <a:solidFill>
                  <a:srgbClr val="3B3B3B"/>
                </a:solidFill>
                <a:latin typeface="Anantason SemiCondensed Medium"/>
                <a:ea typeface="Anantason SemiCondensed Medium"/>
                <a:cs typeface="Anantason SemiCondensed Medium"/>
                <a:sym typeface="Anantason SemiCondensed Medium"/>
              </a:rPr>
              <a:t>Presidenta del MCP-ES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69444" y="-190500"/>
            <a:ext cx="11525312" cy="11525312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653252" y="-876300"/>
            <a:ext cx="11525312" cy="11525312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36551" y="4113287"/>
            <a:ext cx="15235950" cy="52230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 algn="just">
              <a:lnSpc>
                <a:spcPts val="8400"/>
              </a:lnSpc>
              <a:buFont typeface="Arial" panose="020B0604020202020204" pitchFamily="34" charset="0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Integración de servicios comunitarios en p</a:t>
            </a:r>
            <a:r>
              <a:rPr lang="es-SV" sz="4299" noProof="0" dirty="0">
                <a:solidFill>
                  <a:srgbClr val="3B3B3B"/>
                </a:solidFill>
                <a:latin typeface="Poppins"/>
                <a:cs typeface="Poppins"/>
                <a:sym typeface="Anantason SemiCondensed Semi-Bold"/>
              </a:rPr>
              <a:t>lataformas de atención primaria de salud (APS).</a:t>
            </a: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marL="571500" indent="-571500" algn="just">
              <a:lnSpc>
                <a:spcPts val="8400"/>
              </a:lnSpc>
              <a:buFont typeface="Arial" panose="020B0604020202020204" pitchFamily="34" charset="0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Enfoque en poblaciones clave</a:t>
            </a:r>
          </a:p>
          <a:p>
            <a:pPr algn="l">
              <a:lnSpc>
                <a:spcPts val="6019"/>
              </a:lnSpc>
              <a:spcBef>
                <a:spcPct val="0"/>
              </a:spcBef>
            </a:pPr>
            <a:endParaRPr lang="es-SV" sz="4299" noProof="0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00608" y="2160905"/>
            <a:ext cx="17530192" cy="2028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5400" b="1" dirty="0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PRIORIDADES SUGERIDAS POR EL FONDO MUNDIAL</a:t>
            </a:r>
          </a:p>
          <a:p>
            <a:pPr algn="l">
              <a:lnSpc>
                <a:spcPts val="8400"/>
              </a:lnSpc>
            </a:pPr>
            <a:endParaRPr lang="en-US" sz="4000" dirty="0">
              <a:solidFill>
                <a:srgbClr val="3B3B3B"/>
              </a:solidFill>
              <a:latin typeface="Poppins"/>
              <a:cs typeface="Poppins"/>
              <a:sym typeface="Anantason SemiCondensed Semi-Bold"/>
            </a:endParaRPr>
          </a:p>
        </p:txBody>
      </p:sp>
      <p:sp>
        <p:nvSpPr>
          <p:cNvPr id="12" name="Freeform 12"/>
          <p:cNvSpPr/>
          <p:nvPr/>
        </p:nvSpPr>
        <p:spPr>
          <a:xfrm>
            <a:off x="13672985" y="1028700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4"/>
                </a:lnTo>
                <a:lnTo>
                  <a:pt x="0" y="11611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3" name="TextBox 13"/>
          <p:cNvSpPr txBox="1"/>
          <p:nvPr/>
        </p:nvSpPr>
        <p:spPr>
          <a:xfrm>
            <a:off x="950404" y="6259538"/>
            <a:ext cx="16230600" cy="43088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57250" indent="-857250" algn="l">
              <a:lnSpc>
                <a:spcPts val="8400"/>
              </a:lnSpc>
              <a:buFont typeface="Wingdings" panose="05000000000000000000" pitchFamily="2" charset="2"/>
              <a:buChar char="ü"/>
            </a:pPr>
            <a:endParaRPr lang="en-US" sz="6000" b="1" dirty="0">
              <a:solidFill>
                <a:srgbClr val="3B3B3B"/>
              </a:solidFill>
              <a:latin typeface="Anantason SemiCondensed Semi-Bold"/>
              <a:ea typeface="Anantason SemiCondensed Semi-Bold"/>
              <a:cs typeface="Anantason SemiCondensed Semi-Bold"/>
              <a:sym typeface="Anantason SemiCondensed Semi-Bold"/>
            </a:endParaRPr>
          </a:p>
          <a:p>
            <a:pPr algn="l">
              <a:lnSpc>
                <a:spcPts val="8400"/>
              </a:lnSpc>
            </a:pPr>
            <a:r>
              <a:rPr lang="en-US" sz="6000" b="1" dirty="0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TUBERCULOSIS:</a:t>
            </a:r>
          </a:p>
          <a:p>
            <a:pPr algn="l">
              <a:lnSpc>
                <a:spcPts val="8400"/>
              </a:lnSpc>
            </a:pPr>
            <a:endParaRPr lang="en-US" sz="6000" b="1" dirty="0">
              <a:solidFill>
                <a:srgbClr val="3B3B3B"/>
              </a:solidFill>
              <a:latin typeface="Anantason SemiCondensed Semi-Bold"/>
              <a:ea typeface="Anantason SemiCondensed Semi-Bold"/>
              <a:cs typeface="Anantason SemiCondensed Semi-Bold"/>
              <a:sym typeface="Anantason SemiCondensed Semi-Bold"/>
            </a:endParaRPr>
          </a:p>
          <a:p>
            <a:pPr algn="l">
              <a:lnSpc>
                <a:spcPts val="8400"/>
              </a:lnSpc>
            </a:pPr>
            <a:endParaRPr lang="en-US" sz="6000" b="1" dirty="0">
              <a:solidFill>
                <a:srgbClr val="3B3B3B"/>
              </a:solidFill>
              <a:latin typeface="Anantason SemiCondensed Semi-Bold"/>
              <a:ea typeface="Anantason SemiCondensed Semi-Bold"/>
              <a:cs typeface="Anantason SemiCondensed Semi-Bold"/>
              <a:sym typeface="Anantason SemiCondensed Semi-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-190286" y="8722064"/>
            <a:ext cx="15209653" cy="1184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Intervención en sistema penitenciario </a:t>
            </a: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E835B4-03D2-8258-B170-AA025583FFB2}"/>
              </a:ext>
            </a:extLst>
          </p:cNvPr>
          <p:cNvSpPr txBox="1"/>
          <p:nvPr/>
        </p:nvSpPr>
        <p:spPr>
          <a:xfrm>
            <a:off x="467264" y="3366644"/>
            <a:ext cx="2037150" cy="2028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5400" b="1" dirty="0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VIH:</a:t>
            </a:r>
          </a:p>
          <a:p>
            <a:pPr algn="l">
              <a:lnSpc>
                <a:spcPts val="8400"/>
              </a:lnSpc>
            </a:pPr>
            <a:endParaRPr lang="en-US" sz="4000" dirty="0">
              <a:solidFill>
                <a:srgbClr val="3B3B3B"/>
              </a:solidFill>
              <a:latin typeface="Poppins"/>
              <a:cs typeface="Poppins"/>
              <a:sym typeface="Anantason SemiCondensed Semi-Bo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-4733956" y="-3477926"/>
            <a:ext cx="11525312" cy="11525312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547902" y="1654174"/>
            <a:ext cx="15209653" cy="3470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Cumplimiento de elegibilidad del MCP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Proceso participativo (diálogo país)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Solicitud única integrada </a:t>
            </a:r>
          </a:p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28700" y="447675"/>
            <a:ext cx="16230600" cy="1038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REQUISITOS CLAVE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4376776"/>
            <a:ext cx="16230600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COFINANCIAMIENTO</a:t>
            </a:r>
          </a:p>
          <a:p>
            <a:pPr algn="l">
              <a:lnSpc>
                <a:spcPts val="8400"/>
              </a:lnSpc>
            </a:pPr>
            <a:endParaRPr lang="en-US" sz="6000" b="1">
              <a:solidFill>
                <a:srgbClr val="3B3B3B"/>
              </a:solidFill>
              <a:latin typeface="Anantason SemiCondensed Semi-Bold"/>
              <a:ea typeface="Anantason SemiCondensed Semi-Bold"/>
              <a:cs typeface="Anantason SemiCondensed Semi-Bold"/>
              <a:sym typeface="Anantason SemiCondensed Semi-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296982" y="5831235"/>
            <a:ext cx="15209653" cy="43180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n-US" sz="42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30% de la asignación condicionada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n-US" sz="42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Compromiso mínimo: USD 2.9 millones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n-US" sz="42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Enfocado en sostenibilidad y transición </a:t>
            </a:r>
          </a:p>
          <a:p>
            <a:pPr algn="l">
              <a:lnSpc>
                <a:spcPts val="6019"/>
              </a:lnSpc>
              <a:spcBef>
                <a:spcPct val="0"/>
              </a:spcBef>
            </a:pPr>
            <a:endParaRPr lang="en-US" sz="4299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799" b="1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Mensaje: mayor responsabilidad país</a:t>
            </a: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799" b="1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12" name="Freeform 12"/>
          <p:cNvSpPr/>
          <p:nvPr/>
        </p:nvSpPr>
        <p:spPr>
          <a:xfrm>
            <a:off x="13909760" y="448113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4"/>
                </a:lnTo>
                <a:lnTo>
                  <a:pt x="0" y="116117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547902" y="1654174"/>
            <a:ext cx="15209653" cy="3470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n-US" sz="42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Demanda de calidad no financiada (PAAR)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n-US" sz="42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Inversiones conjuntas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n-US" sz="42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Mecanismos innovadores (ej. Debt2Health) </a:t>
            </a:r>
          </a:p>
          <a:p>
            <a:pPr algn="l">
              <a:lnSpc>
                <a:spcPts val="6019"/>
              </a:lnSpc>
              <a:spcBef>
                <a:spcPct val="0"/>
              </a:spcBef>
            </a:pPr>
            <a:endParaRPr lang="en-US" sz="4299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299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28700" y="447675"/>
            <a:ext cx="16230600" cy="1038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OPORTUNIDADES ADICIONALES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-1143000" y="4955175"/>
            <a:ext cx="16230600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PROCESO A SEGUIR </a:t>
            </a:r>
          </a:p>
          <a:p>
            <a:pPr algn="l">
              <a:lnSpc>
                <a:spcPts val="8400"/>
              </a:lnSpc>
            </a:pPr>
            <a:endParaRPr lang="en-US" sz="6000" b="1">
              <a:solidFill>
                <a:srgbClr val="3B3B3B"/>
              </a:solidFill>
              <a:latin typeface="Anantason SemiCondensed Semi-Bold"/>
              <a:ea typeface="Anantason SemiCondensed Semi-Bold"/>
              <a:cs typeface="Anantason SemiCondensed Semi-Bold"/>
              <a:sym typeface="Anantason SemiCondensed Semi-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96982" y="5831235"/>
            <a:ext cx="15209653" cy="3470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Revisión técnica de la carta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Convocatoria del Comité de Propuestas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Inicio del diálogo país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Definición preliminar de prioridades</a:t>
            </a: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14082785" y="302500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4"/>
                </a:lnTo>
                <a:lnTo>
                  <a:pt x="0" y="11611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3981044" y="7331605"/>
            <a:ext cx="9364316" cy="9904565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endParaRPr/>
          </a:p>
        </p:txBody>
      </p:sp>
      <p:grpSp>
        <p:nvGrpSpPr>
          <p:cNvPr id="5" name="Group 5"/>
          <p:cNvGrpSpPr/>
          <p:nvPr/>
        </p:nvGrpSpPr>
        <p:grpSpPr>
          <a:xfrm>
            <a:off x="-2590800" y="-1550671"/>
            <a:ext cx="11525312" cy="11525312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2049647" y="4211985"/>
            <a:ext cx="15209653" cy="38354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04" lvl="1" indent="-518152" algn="l">
              <a:lnSpc>
                <a:spcPts val="6719"/>
              </a:lnSpc>
              <a:buFont typeface="Arial"/>
              <a:buChar char="•"/>
            </a:pPr>
            <a:r>
              <a:rPr lang="en-US" sz="47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Coordinar el diálogo país</a:t>
            </a:r>
          </a:p>
          <a:p>
            <a:pPr marL="1036304" lvl="1" indent="-518152" algn="l">
              <a:lnSpc>
                <a:spcPts val="6719"/>
              </a:lnSpc>
              <a:buFont typeface="Arial"/>
              <a:buChar char="•"/>
            </a:pPr>
            <a:r>
              <a:rPr lang="en-US" sz="47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Validar prioridades </a:t>
            </a:r>
          </a:p>
          <a:p>
            <a:pPr marL="1036304" lvl="1" indent="-518152" algn="l">
              <a:lnSpc>
                <a:spcPts val="6719"/>
              </a:lnSpc>
              <a:buFont typeface="Arial"/>
              <a:buChar char="•"/>
            </a:pPr>
            <a:r>
              <a:rPr lang="en-US" sz="47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Asegurar participación multisectorial </a:t>
            </a:r>
          </a:p>
          <a:p>
            <a:pPr marL="1036304" lvl="1" indent="-518152" algn="l">
              <a:lnSpc>
                <a:spcPts val="6719"/>
              </a:lnSpc>
              <a:buFont typeface="Arial"/>
              <a:buChar char="•"/>
            </a:pPr>
            <a:r>
              <a:rPr lang="en-US" sz="47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Supervisar el proceso </a:t>
            </a: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799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0" y="1867648"/>
            <a:ext cx="16230600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ROL DEL MCP-ES</a:t>
            </a:r>
          </a:p>
          <a:p>
            <a:pPr algn="l">
              <a:lnSpc>
                <a:spcPts val="8400"/>
              </a:lnSpc>
            </a:pPr>
            <a:endParaRPr lang="en-US" sz="6000" b="1">
              <a:solidFill>
                <a:srgbClr val="3B3B3B"/>
              </a:solidFill>
              <a:latin typeface="Anantason SemiCondensed Semi-Bold"/>
              <a:ea typeface="Anantason SemiCondensed Semi-Bold"/>
              <a:cs typeface="Anantason SemiCondensed Semi-Bold"/>
              <a:sym typeface="Anantason SemiCondensed Semi-Bold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13909760" y="448113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4"/>
                </a:lnTo>
                <a:lnTo>
                  <a:pt x="0" y="11611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-4733956" y="-3477926"/>
            <a:ext cx="11525312" cy="11525312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539174" y="4454339"/>
            <a:ext cx="15209653" cy="30137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04" lvl="1" indent="-518152" algn="l">
              <a:lnSpc>
                <a:spcPts val="6719"/>
              </a:lnSpc>
              <a:buFont typeface="Arial"/>
              <a:buChar char="•"/>
            </a:pPr>
            <a:r>
              <a:rPr lang="en-US" sz="47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Oportunidad clave para transición </a:t>
            </a:r>
          </a:p>
          <a:p>
            <a:pPr marL="1036304" lvl="1" indent="-518152" algn="l">
              <a:lnSpc>
                <a:spcPts val="6719"/>
              </a:lnSpc>
              <a:buFont typeface="Arial"/>
              <a:buChar char="•"/>
            </a:pPr>
            <a:r>
              <a:rPr lang="en-US" sz="47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Necesidad de planificación estratégica </a:t>
            </a:r>
          </a:p>
          <a:p>
            <a:pPr marL="1036304" lvl="1" indent="-518152" algn="l">
              <a:lnSpc>
                <a:spcPts val="6719"/>
              </a:lnSpc>
              <a:buFont typeface="Arial"/>
              <a:buChar char="•"/>
            </a:pPr>
            <a:r>
              <a:rPr lang="en-US" sz="4799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Importancia de articulación nacional </a:t>
            </a:r>
          </a:p>
          <a:p>
            <a:pPr algn="l">
              <a:lnSpc>
                <a:spcPts val="3359"/>
              </a:lnSpc>
              <a:spcBef>
                <a:spcPct val="0"/>
              </a:spcBef>
            </a:pPr>
            <a:endParaRPr lang="en-US" sz="4799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264400" y="2492189"/>
            <a:ext cx="16230600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MENSAJE FINAL</a:t>
            </a:r>
          </a:p>
          <a:p>
            <a:pPr algn="l">
              <a:lnSpc>
                <a:spcPts val="8400"/>
              </a:lnSpc>
            </a:pPr>
            <a:endParaRPr lang="en-US" sz="6000" b="1">
              <a:solidFill>
                <a:srgbClr val="3B3B3B"/>
              </a:solidFill>
              <a:latin typeface="Anantason SemiCondensed Semi-Bold"/>
              <a:ea typeface="Anantason SemiCondensed Semi-Bold"/>
              <a:cs typeface="Anantason SemiCondensed Semi-Bold"/>
              <a:sym typeface="Anantason SemiCondensed Semi-Bold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13909760" y="448113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4"/>
                </a:lnTo>
                <a:lnTo>
                  <a:pt x="0" y="11611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74000" y="-1626500"/>
            <a:ext cx="13540000" cy="13540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3836092" y="2133573"/>
            <a:ext cx="11293713" cy="7970712"/>
          </a:xfrm>
          <a:custGeom>
            <a:avLst/>
            <a:gdLst/>
            <a:ahLst/>
            <a:cxnLst/>
            <a:rect l="l" t="t" r="r" b="b"/>
            <a:pathLst>
              <a:path w="11293713" h="7970712">
                <a:moveTo>
                  <a:pt x="0" y="0"/>
                </a:moveTo>
                <a:lnTo>
                  <a:pt x="11293712" y="0"/>
                </a:lnTo>
                <a:lnTo>
                  <a:pt x="11293712" y="7970712"/>
                </a:lnTo>
                <a:lnTo>
                  <a:pt x="0" y="79707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4611230" y="1038225"/>
            <a:ext cx="9065540" cy="10953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9"/>
              </a:lnSpc>
            </a:pPr>
            <a:r>
              <a:rPr lang="en-US" sz="7279" b="1">
                <a:solidFill>
                  <a:srgbClr val="F2811D"/>
                </a:solidFill>
                <a:latin typeface="Anantason SemiCondensed Bold"/>
                <a:ea typeface="Anantason SemiCondensed Bold"/>
                <a:cs typeface="Anantason SemiCondensed Bold"/>
                <a:sym typeface="Anantason SemiCondensed Bold"/>
              </a:rPr>
              <a:t>¡MUCHAS GRACIAS!</a:t>
            </a:r>
          </a:p>
        </p:txBody>
      </p:sp>
      <p:sp>
        <p:nvSpPr>
          <p:cNvPr id="7" name="Freeform 7"/>
          <p:cNvSpPr/>
          <p:nvPr/>
        </p:nvSpPr>
        <p:spPr>
          <a:xfrm>
            <a:off x="14723158" y="179121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4"/>
                </a:lnTo>
                <a:lnTo>
                  <a:pt x="0" y="116117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761916" y="-3761916"/>
            <a:ext cx="9581233" cy="9581233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413418" y="1381244"/>
            <a:ext cx="11055267" cy="1038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 dirty="0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CONTEXTO GENERAL DEL GC8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84815" y="3139242"/>
            <a:ext cx="15533655" cy="55562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Ciclo de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Subvenciones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8 (2026–2028)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Enfoque en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sostenibilidad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y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transición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Contexto global de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reducción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de financiamiento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externo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algn="l">
              <a:lnSpc>
                <a:spcPts val="489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489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7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7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77172" y="5724066"/>
            <a:ext cx="15533655" cy="24993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99"/>
              </a:lnSpc>
              <a:spcBef>
                <a:spcPct val="0"/>
              </a:spcBef>
            </a:pPr>
            <a:endParaRPr dirty="0"/>
          </a:p>
          <a:p>
            <a:pPr algn="l">
              <a:lnSpc>
                <a:spcPts val="4899"/>
              </a:lnSpc>
              <a:spcBef>
                <a:spcPct val="0"/>
              </a:spcBef>
            </a:pPr>
            <a:endParaRPr dirty="0"/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7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4799" b="1" dirty="0" err="1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Mensaje</a:t>
            </a:r>
            <a:r>
              <a:rPr lang="en-US" sz="4799" b="1" dirty="0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 clave: Cambio </a:t>
            </a:r>
            <a:r>
              <a:rPr lang="en-US" sz="4799" b="1" dirty="0" err="1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hacia</a:t>
            </a:r>
            <a:r>
              <a:rPr lang="en-US" sz="4799" b="1" dirty="0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4799" b="1" dirty="0" err="1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autosuficiencia</a:t>
            </a:r>
            <a:endParaRPr lang="en-US" sz="4799" b="1" dirty="0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799" b="1" dirty="0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4008719" y="357702"/>
            <a:ext cx="3871140" cy="1341995"/>
          </a:xfrm>
          <a:custGeom>
            <a:avLst/>
            <a:gdLst/>
            <a:ahLst/>
            <a:cxnLst/>
            <a:rect l="l" t="t" r="r" b="b"/>
            <a:pathLst>
              <a:path w="3871140" h="1341995">
                <a:moveTo>
                  <a:pt x="0" y="0"/>
                </a:moveTo>
                <a:lnTo>
                  <a:pt x="3871139" y="0"/>
                </a:lnTo>
                <a:lnTo>
                  <a:pt x="3871139" y="1341996"/>
                </a:lnTo>
                <a:lnTo>
                  <a:pt x="0" y="13419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139000" y="1252637"/>
            <a:ext cx="11525312" cy="11525312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306057" y="2806029"/>
            <a:ext cx="1879882" cy="1879882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B75C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306057" y="4910661"/>
            <a:ext cx="1879882" cy="1879882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4EBCE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2306057" y="7015293"/>
            <a:ext cx="1879882" cy="1879882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675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2257219" y="1148679"/>
            <a:ext cx="13122436" cy="1038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ASIGNACIÓN PARA EL SALVADOR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590983" y="3042180"/>
            <a:ext cx="1310031" cy="1513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97"/>
              </a:lnSpc>
            </a:pPr>
            <a:r>
              <a:rPr lang="en-US" sz="8427" b="1" dirty="0">
                <a:solidFill>
                  <a:srgbClr val="F4F3EE"/>
                </a:solidFill>
                <a:latin typeface="Anantason SemiCondensed Heavy"/>
                <a:ea typeface="Anantason SemiCondensed Heavy"/>
                <a:cs typeface="Anantason SemiCondensed Heavy"/>
                <a:sym typeface="Anantason SemiCondensed Heavy"/>
              </a:rPr>
              <a:t>-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647086" y="3261783"/>
            <a:ext cx="9395711" cy="17953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79501" lvl="1" indent="-539750" algn="l">
              <a:lnSpc>
                <a:spcPts val="7000"/>
              </a:lnSpc>
              <a:buFont typeface="Arial"/>
              <a:buChar char="•"/>
            </a:pPr>
            <a:r>
              <a:rPr lang="en-US" sz="5000" b="1" dirty="0"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TOTAL: USD 8,361,522 </a:t>
            </a:r>
          </a:p>
          <a:p>
            <a:pPr algn="l">
              <a:lnSpc>
                <a:spcPts val="7000"/>
              </a:lnSpc>
            </a:pPr>
            <a:endParaRPr lang="en-US" sz="5000" b="1" dirty="0">
              <a:solidFill>
                <a:srgbClr val="FFB75C"/>
              </a:solidFill>
              <a:latin typeface="Anantason SemiCondensed Semi-Bold"/>
              <a:ea typeface="Anantason SemiCondensed Semi-Bold"/>
              <a:cs typeface="Anantason SemiCondensed Semi-Bold"/>
              <a:sym typeface="Anantason SemiCondensed Semi-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4647086" y="5366415"/>
            <a:ext cx="8342703" cy="17953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79501" lvl="1" indent="-539750" algn="l">
              <a:lnSpc>
                <a:spcPts val="7000"/>
              </a:lnSpc>
              <a:buFont typeface="Arial"/>
              <a:buChar char="•"/>
            </a:pPr>
            <a:r>
              <a:rPr lang="en-US" sz="5000" b="1" dirty="0"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VIH: USD 6,924,291 </a:t>
            </a:r>
          </a:p>
          <a:p>
            <a:pPr algn="l">
              <a:lnSpc>
                <a:spcPts val="7000"/>
              </a:lnSpc>
            </a:pPr>
            <a:endParaRPr lang="en-US" sz="5000" b="1" dirty="0">
              <a:solidFill>
                <a:srgbClr val="4EBCEF"/>
              </a:solidFill>
              <a:latin typeface="Anantason SemiCondensed Semi-Bold"/>
              <a:ea typeface="Anantason SemiCondensed Semi-Bold"/>
              <a:cs typeface="Anantason SemiCondensed Semi-Bold"/>
              <a:sym typeface="Anantason SemiCondensed Semi-Bold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4039949" y="7214462"/>
            <a:ext cx="10853722" cy="17953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79501" lvl="1" indent="-539750" algn="l">
              <a:lnSpc>
                <a:spcPts val="7000"/>
              </a:lnSpc>
              <a:buFont typeface="Arial"/>
              <a:buChar char="•"/>
            </a:pPr>
            <a:r>
              <a:rPr lang="en-US" sz="5000" dirty="0"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TUBERCULOSIS: USD 1,437,231 </a:t>
            </a:r>
          </a:p>
          <a:p>
            <a:pPr algn="l">
              <a:lnSpc>
                <a:spcPts val="7000"/>
              </a:lnSpc>
            </a:pPr>
            <a:endParaRPr lang="en-US" sz="5000" b="1" dirty="0">
              <a:solidFill>
                <a:srgbClr val="FF6753"/>
              </a:solidFill>
              <a:latin typeface="Anantason SemiCondensed Semi-Bold"/>
              <a:ea typeface="Anantason SemiCondensed Semi-Bold"/>
              <a:cs typeface="Anantason SemiCondensed Semi-Bold"/>
              <a:sym typeface="Anantason SemiCondensed Semi-Bold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2590983" y="5146812"/>
            <a:ext cx="1310031" cy="1513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97"/>
              </a:lnSpc>
            </a:pPr>
            <a:r>
              <a:rPr lang="en-US" sz="8427" b="1" dirty="0">
                <a:solidFill>
                  <a:srgbClr val="F4F3EE"/>
                </a:solidFill>
                <a:latin typeface="Anantason SemiCondensed Heavy"/>
                <a:ea typeface="Anantason SemiCondensed Heavy"/>
                <a:cs typeface="Anantason SemiCondensed Heavy"/>
                <a:sym typeface="Anantason SemiCondensed Heavy"/>
              </a:rPr>
              <a:t>-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590983" y="7251444"/>
            <a:ext cx="1310031" cy="1513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97"/>
              </a:lnSpc>
            </a:pPr>
            <a:r>
              <a:rPr lang="en-US" sz="8427" b="1" dirty="0">
                <a:solidFill>
                  <a:srgbClr val="F4F3EE"/>
                </a:solidFill>
                <a:latin typeface="Anantason SemiCondensed Heavy"/>
                <a:ea typeface="Anantason SemiCondensed Heavy"/>
                <a:cs typeface="Anantason SemiCondensed Heavy"/>
                <a:sym typeface="Anantason SemiCondensed Heavy"/>
              </a:rPr>
              <a:t>-</a:t>
            </a:r>
          </a:p>
        </p:txBody>
      </p:sp>
      <p:sp>
        <p:nvSpPr>
          <p:cNvPr id="24" name="Freeform 24"/>
          <p:cNvSpPr/>
          <p:nvPr/>
        </p:nvSpPr>
        <p:spPr>
          <a:xfrm>
            <a:off x="14008719" y="357702"/>
            <a:ext cx="3871140" cy="1341995"/>
          </a:xfrm>
          <a:custGeom>
            <a:avLst/>
            <a:gdLst/>
            <a:ahLst/>
            <a:cxnLst/>
            <a:rect l="l" t="t" r="r" b="b"/>
            <a:pathLst>
              <a:path w="3871140" h="1341995">
                <a:moveTo>
                  <a:pt x="0" y="0"/>
                </a:moveTo>
                <a:lnTo>
                  <a:pt x="3871139" y="0"/>
                </a:lnTo>
                <a:lnTo>
                  <a:pt x="3871139" y="1341996"/>
                </a:lnTo>
                <a:lnTo>
                  <a:pt x="0" y="13419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3981044" y="7331605"/>
            <a:ext cx="9364316" cy="9904565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endParaRPr/>
          </a:p>
        </p:txBody>
      </p:sp>
      <p:grpSp>
        <p:nvGrpSpPr>
          <p:cNvPr id="5" name="Group 5"/>
          <p:cNvGrpSpPr/>
          <p:nvPr/>
        </p:nvGrpSpPr>
        <p:grpSpPr>
          <a:xfrm>
            <a:off x="-2490962" y="-1452578"/>
            <a:ext cx="11525312" cy="11525312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268990" y="3070240"/>
            <a:ext cx="533115" cy="562654"/>
          </a:xfrm>
          <a:custGeom>
            <a:avLst/>
            <a:gdLst/>
            <a:ahLst/>
            <a:cxnLst/>
            <a:rect l="l" t="t" r="r" b="b"/>
            <a:pathLst>
              <a:path w="533115" h="562654">
                <a:moveTo>
                  <a:pt x="0" y="0"/>
                </a:moveTo>
                <a:lnTo>
                  <a:pt x="533115" y="0"/>
                </a:lnTo>
                <a:lnTo>
                  <a:pt x="533115" y="562655"/>
                </a:lnTo>
                <a:lnTo>
                  <a:pt x="0" y="56265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9" name="TextBox 9"/>
          <p:cNvSpPr txBox="1"/>
          <p:nvPr/>
        </p:nvSpPr>
        <p:spPr>
          <a:xfrm>
            <a:off x="1028700" y="2955940"/>
            <a:ext cx="15209653" cy="2708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         Ejecución: 2028–2030 </a:t>
            </a:r>
          </a:p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         Un solo acceso a la asignación por ciclo </a:t>
            </a:r>
          </a:p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1268990" y="4085901"/>
            <a:ext cx="533115" cy="562654"/>
          </a:xfrm>
          <a:custGeom>
            <a:avLst/>
            <a:gdLst/>
            <a:ahLst/>
            <a:cxnLst/>
            <a:rect l="l" t="t" r="r" b="b"/>
            <a:pathLst>
              <a:path w="533115" h="562654">
                <a:moveTo>
                  <a:pt x="0" y="0"/>
                </a:moveTo>
                <a:lnTo>
                  <a:pt x="533115" y="0"/>
                </a:lnTo>
                <a:lnTo>
                  <a:pt x="533115" y="562654"/>
                </a:lnTo>
                <a:lnTo>
                  <a:pt x="0" y="5626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1" name="TextBox 11"/>
          <p:cNvSpPr txBox="1"/>
          <p:nvPr/>
        </p:nvSpPr>
        <p:spPr>
          <a:xfrm>
            <a:off x="1028700" y="904875"/>
            <a:ext cx="12148775" cy="1038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PERIODO DE IMPLEMENTACIÓN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535548" y="5142261"/>
            <a:ext cx="15412155" cy="21399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719"/>
              </a:lnSpc>
              <a:spcBef>
                <a:spcPct val="0"/>
              </a:spcBef>
            </a:pPr>
            <a:endParaRPr dirty="0"/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7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4799" b="1" dirty="0" err="1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Mensaje</a:t>
            </a:r>
            <a:r>
              <a:rPr lang="en-US" sz="4799" b="1" dirty="0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: </a:t>
            </a:r>
            <a:r>
              <a:rPr lang="en-US" sz="4799" b="1" dirty="0" err="1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planificación</a:t>
            </a:r>
            <a:r>
              <a:rPr lang="en-US" sz="4799" b="1" dirty="0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4799" b="1" dirty="0" err="1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estratégica</a:t>
            </a:r>
            <a:r>
              <a:rPr lang="en-US" sz="4799" b="1" dirty="0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4799" b="1" dirty="0" err="1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desde</a:t>
            </a:r>
            <a:r>
              <a:rPr lang="en-US" sz="4799" b="1" dirty="0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4799" b="1" dirty="0" err="1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ahora</a:t>
            </a:r>
            <a:endParaRPr lang="en-US" sz="4799" b="1" dirty="0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799" b="1" dirty="0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13" name="Freeform 13"/>
          <p:cNvSpPr/>
          <p:nvPr/>
        </p:nvSpPr>
        <p:spPr>
          <a:xfrm>
            <a:off x="14008719" y="357702"/>
            <a:ext cx="3871140" cy="1341995"/>
          </a:xfrm>
          <a:custGeom>
            <a:avLst/>
            <a:gdLst/>
            <a:ahLst/>
            <a:cxnLst/>
            <a:rect l="l" t="t" r="r" b="b"/>
            <a:pathLst>
              <a:path w="3871140" h="1341995">
                <a:moveTo>
                  <a:pt x="0" y="0"/>
                </a:moveTo>
                <a:lnTo>
                  <a:pt x="3871139" y="0"/>
                </a:lnTo>
                <a:lnTo>
                  <a:pt x="3871139" y="1341996"/>
                </a:lnTo>
                <a:lnTo>
                  <a:pt x="0" y="13419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028700"/>
            <a:ext cx="16823782" cy="8229600"/>
            <a:chOff x="0" y="0"/>
            <a:chExt cx="4430955" cy="21674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430955" cy="2167467"/>
            </a:xfrm>
            <a:custGeom>
              <a:avLst/>
              <a:gdLst/>
              <a:ahLst/>
              <a:cxnLst/>
              <a:rect l="l" t="t" r="r" b="b"/>
              <a:pathLst>
                <a:path w="4430955" h="2167467">
                  <a:moveTo>
                    <a:pt x="0" y="0"/>
                  </a:moveTo>
                  <a:lnTo>
                    <a:pt x="4430955" y="0"/>
                  </a:lnTo>
                  <a:lnTo>
                    <a:pt x="4430955" y="2167467"/>
                  </a:lnTo>
                  <a:lnTo>
                    <a:pt x="0" y="2167467"/>
                  </a:lnTo>
                  <a:close/>
                </a:path>
              </a:pathLst>
            </a:custGeom>
            <a:ln w="47625" cap="sq">
              <a:solidFill>
                <a:srgbClr val="E5243B"/>
              </a:solidFill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430955" cy="22055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265475" y="2241681"/>
            <a:ext cx="15757050" cy="83264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  <a:spcBef>
                <a:spcPct val="0"/>
              </a:spcBef>
            </a:pPr>
            <a:r>
              <a:rPr lang="en-US" sz="4799" b="1" dirty="0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Último ciclo de financiamiento para–El Salvador (VIH y TB)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El Fondo Mundial ha definido que el CS8 será la última asignación para VIH y tuberculosis en El Salvador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Responde a: </a:t>
            </a:r>
          </a:p>
          <a:p>
            <a:pPr marL="1856713" lvl="2" indent="-618904" algn="l">
              <a:lnSpc>
                <a:spcPts val="6019"/>
              </a:lnSpc>
              <a:spcBef>
                <a:spcPct val="0"/>
              </a:spcBef>
              <a:buFont typeface="Arial"/>
              <a:buChar char="⚬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Clasificación de país de ingreso medio alto </a:t>
            </a:r>
          </a:p>
          <a:p>
            <a:pPr marL="1856713" lvl="2" indent="-618904" algn="l">
              <a:lnSpc>
                <a:spcPts val="6019"/>
              </a:lnSpc>
              <a:spcBef>
                <a:spcPct val="0"/>
              </a:spcBef>
              <a:buFont typeface="Arial"/>
              <a:buChar char="⚬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Enfoque global hacia sostenibilidad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Implica una transición progresiva al financiamiento nacional </a:t>
            </a:r>
          </a:p>
          <a:p>
            <a:pPr marL="1856713" lvl="2" indent="-618904" algn="l">
              <a:lnSpc>
                <a:spcPts val="6019"/>
              </a:lnSpc>
              <a:spcBef>
                <a:spcPct val="0"/>
              </a:spcBef>
              <a:buFont typeface="Arial"/>
              <a:buChar char="⚬"/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13672985" y="1028700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4"/>
                </a:lnTo>
                <a:lnTo>
                  <a:pt x="0" y="11611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028700"/>
            <a:ext cx="16823782" cy="8999106"/>
            <a:chOff x="0" y="0"/>
            <a:chExt cx="4430955" cy="237013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430955" cy="2370135"/>
            </a:xfrm>
            <a:custGeom>
              <a:avLst/>
              <a:gdLst/>
              <a:ahLst/>
              <a:cxnLst/>
              <a:rect l="l" t="t" r="r" b="b"/>
              <a:pathLst>
                <a:path w="4430955" h="2370135">
                  <a:moveTo>
                    <a:pt x="0" y="0"/>
                  </a:moveTo>
                  <a:lnTo>
                    <a:pt x="4430955" y="0"/>
                  </a:lnTo>
                  <a:lnTo>
                    <a:pt x="4430955" y="2370135"/>
                  </a:lnTo>
                  <a:lnTo>
                    <a:pt x="0" y="2370135"/>
                  </a:lnTo>
                  <a:close/>
                </a:path>
              </a:pathLst>
            </a:custGeom>
            <a:ln w="47625" cap="sq">
              <a:solidFill>
                <a:srgbClr val="E5243B"/>
              </a:solidFill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430955" cy="24082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265475" y="2241681"/>
            <a:ext cx="15757050" cy="90836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  <a:spcBef>
                <a:spcPct val="0"/>
              </a:spcBef>
            </a:pPr>
            <a:r>
              <a:rPr lang="es-SV" sz="4799" b="1" noProof="0" dirty="0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Implicaciones estratégicas: ¿Qué significa esto para el país?</a:t>
            </a:r>
          </a:p>
          <a:p>
            <a:pPr algn="ctr">
              <a:lnSpc>
                <a:spcPts val="6719"/>
              </a:lnSpc>
              <a:spcBef>
                <a:spcPct val="0"/>
              </a:spcBef>
            </a:pPr>
            <a:endParaRPr lang="es-SV" sz="4799" b="1" noProof="0" dirty="0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Necesidad de asumir progresivamente los costos de la respuesta nacional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Priorización de intervenciones más costo-efectivas y sostenibles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Integración de servicios (VIH y TB) en el sistema de salud general </a:t>
            </a:r>
          </a:p>
          <a:p>
            <a:pPr algn="l">
              <a:lnSpc>
                <a:spcPts val="601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1856713" lvl="2" indent="-618904" algn="l">
              <a:lnSpc>
                <a:spcPts val="6019"/>
              </a:lnSpc>
              <a:spcBef>
                <a:spcPct val="0"/>
              </a:spcBef>
              <a:buFont typeface="Arial"/>
              <a:buChar char="⚬"/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13672985" y="1223383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3"/>
                </a:lnTo>
                <a:lnTo>
                  <a:pt x="0" y="116117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028700"/>
            <a:ext cx="16823782" cy="8229600"/>
            <a:chOff x="0" y="0"/>
            <a:chExt cx="4430955" cy="21674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430955" cy="2167467"/>
            </a:xfrm>
            <a:custGeom>
              <a:avLst/>
              <a:gdLst/>
              <a:ahLst/>
              <a:cxnLst/>
              <a:rect l="l" t="t" r="r" b="b"/>
              <a:pathLst>
                <a:path w="4430955" h="2167467">
                  <a:moveTo>
                    <a:pt x="0" y="0"/>
                  </a:moveTo>
                  <a:lnTo>
                    <a:pt x="4430955" y="0"/>
                  </a:lnTo>
                  <a:lnTo>
                    <a:pt x="4430955" y="2167467"/>
                  </a:lnTo>
                  <a:lnTo>
                    <a:pt x="0" y="2167467"/>
                  </a:lnTo>
                  <a:close/>
                </a:path>
              </a:pathLst>
            </a:custGeom>
            <a:ln w="47625" cap="sq">
              <a:solidFill>
                <a:srgbClr val="E5243B"/>
              </a:solidFill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430955" cy="22055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265475" y="2241681"/>
            <a:ext cx="16587007" cy="75596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  <a:spcBef>
                <a:spcPct val="0"/>
              </a:spcBef>
            </a:pPr>
            <a:r>
              <a:rPr lang="es-SV" sz="4799" b="1" noProof="0" dirty="0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Implicaciones estratégicas: ¿Qué significa esto para el país?</a:t>
            </a:r>
          </a:p>
          <a:p>
            <a:pPr algn="ctr">
              <a:lnSpc>
                <a:spcPts val="6719"/>
              </a:lnSpc>
              <a:spcBef>
                <a:spcPct val="0"/>
              </a:spcBef>
            </a:pPr>
            <a:endParaRPr lang="es-SV" sz="4799" b="1" noProof="0" dirty="0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Fortalecimiento de sistemas comunitarios y participación de poblaciones clave </a:t>
            </a:r>
          </a:p>
          <a:p>
            <a:pPr marL="928357" lvl="1" indent="-464178" algn="l">
              <a:lnSpc>
                <a:spcPts val="6019"/>
              </a:lnSpc>
              <a:spcBef>
                <a:spcPct val="0"/>
              </a:spcBef>
              <a:buFont typeface="Arial"/>
              <a:buChar char="•"/>
            </a:pPr>
            <a:r>
              <a:rPr lang="es-SV" sz="4299" noProof="0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El financiamiento del Fondo Mundial pasa de:  expansión → a → transición y sostenibilidad </a:t>
            </a:r>
          </a:p>
          <a:p>
            <a:pPr algn="l">
              <a:lnSpc>
                <a:spcPts val="601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601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13672985" y="1028700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4"/>
                </a:lnTo>
                <a:lnTo>
                  <a:pt x="0" y="11611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028700"/>
            <a:ext cx="16823782" cy="8229600"/>
            <a:chOff x="0" y="0"/>
            <a:chExt cx="4430955" cy="21674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430955" cy="2167467"/>
            </a:xfrm>
            <a:custGeom>
              <a:avLst/>
              <a:gdLst/>
              <a:ahLst/>
              <a:cxnLst/>
              <a:rect l="l" t="t" r="r" b="b"/>
              <a:pathLst>
                <a:path w="4430955" h="2167467">
                  <a:moveTo>
                    <a:pt x="0" y="0"/>
                  </a:moveTo>
                  <a:lnTo>
                    <a:pt x="4430955" y="0"/>
                  </a:lnTo>
                  <a:lnTo>
                    <a:pt x="4430955" y="2167467"/>
                  </a:lnTo>
                  <a:lnTo>
                    <a:pt x="0" y="2167467"/>
                  </a:lnTo>
                  <a:close/>
                </a:path>
              </a:pathLst>
            </a:custGeom>
            <a:ln w="47625" cap="sq">
              <a:solidFill>
                <a:srgbClr val="E5243B"/>
              </a:solidFill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430955" cy="22055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265475" y="3416190"/>
            <a:ext cx="16587007" cy="78168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  <a:spcBef>
                <a:spcPct val="0"/>
              </a:spcBef>
            </a:pPr>
            <a:r>
              <a:rPr lang="en-US" sz="4799" b="1">
                <a:solidFill>
                  <a:srgbClr val="3B3B3B"/>
                </a:solidFill>
                <a:latin typeface="Poppins Bold"/>
                <a:ea typeface="Poppins Bold"/>
                <a:cs typeface="Poppins Bold"/>
                <a:sym typeface="Poppins Bold"/>
              </a:rPr>
              <a:t>“Este no es solo un dato financiero, es un cambio estructural. El país debe prepararse para sostener la respuesta al VIH y la tuberculosis con recursos nacionales en el corto plazo.”</a:t>
            </a:r>
          </a:p>
          <a:p>
            <a:pPr algn="ctr">
              <a:lnSpc>
                <a:spcPts val="6719"/>
              </a:lnSpc>
              <a:spcBef>
                <a:spcPct val="0"/>
              </a:spcBef>
            </a:pPr>
            <a:endParaRPr lang="en-US" sz="4799" b="1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6719"/>
              </a:lnSpc>
              <a:spcBef>
                <a:spcPct val="0"/>
              </a:spcBef>
            </a:pPr>
            <a:endParaRPr lang="en-US" sz="4799" b="1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ts val="6019"/>
              </a:lnSpc>
              <a:spcBef>
                <a:spcPct val="0"/>
              </a:spcBef>
            </a:pPr>
            <a:endParaRPr lang="en-US" sz="4799" b="1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ts val="6019"/>
              </a:lnSpc>
              <a:spcBef>
                <a:spcPct val="0"/>
              </a:spcBef>
            </a:pPr>
            <a:endParaRPr lang="en-US" sz="4799" b="1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ts val="6019"/>
              </a:lnSpc>
              <a:spcBef>
                <a:spcPct val="0"/>
              </a:spcBef>
            </a:pPr>
            <a:endParaRPr lang="en-US" sz="4799" b="1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799" b="1">
              <a:solidFill>
                <a:srgbClr val="3B3B3B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13909760" y="1514704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4"/>
                </a:lnTo>
                <a:lnTo>
                  <a:pt x="0" y="11611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-4733956" y="-3477926"/>
            <a:ext cx="11525312" cy="11525312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268990" y="3070240"/>
            <a:ext cx="533115" cy="562654"/>
          </a:xfrm>
          <a:custGeom>
            <a:avLst/>
            <a:gdLst/>
            <a:ahLst/>
            <a:cxnLst/>
            <a:rect l="l" t="t" r="r" b="b"/>
            <a:pathLst>
              <a:path w="533115" h="562654">
                <a:moveTo>
                  <a:pt x="0" y="0"/>
                </a:moveTo>
                <a:lnTo>
                  <a:pt x="533115" y="0"/>
                </a:lnTo>
                <a:lnTo>
                  <a:pt x="533115" y="562655"/>
                </a:lnTo>
                <a:lnTo>
                  <a:pt x="0" y="56265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9" name="TextBox 9"/>
          <p:cNvSpPr txBox="1"/>
          <p:nvPr/>
        </p:nvSpPr>
        <p:spPr>
          <a:xfrm>
            <a:off x="2049647" y="3069885"/>
            <a:ext cx="15209653" cy="3470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19"/>
              </a:lnSpc>
            </a:pP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     Transición al financiamiento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nacional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     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Integración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en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sistema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de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salud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     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Optimización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de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recursos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      Fortalecimiento de </a:t>
            </a:r>
            <a:r>
              <a:rPr lang="en-US" sz="4299" dirty="0" err="1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sistemas</a:t>
            </a:r>
            <a:r>
              <a:rPr lang="en-US" sz="4299" dirty="0">
                <a:solidFill>
                  <a:srgbClr val="3B3B3B"/>
                </a:solidFill>
                <a:latin typeface="Poppins"/>
                <a:ea typeface="Poppins"/>
                <a:cs typeface="Poppins"/>
                <a:sym typeface="Poppins"/>
              </a:rPr>
              <a:t> y comunidad </a:t>
            </a:r>
          </a:p>
          <a:p>
            <a:pPr algn="l">
              <a:lnSpc>
                <a:spcPts val="3079"/>
              </a:lnSpc>
              <a:spcBef>
                <a:spcPct val="0"/>
              </a:spcBef>
            </a:pPr>
            <a:endParaRPr lang="en-US" sz="4299" dirty="0">
              <a:solidFill>
                <a:srgbClr val="3B3B3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1268990" y="4085901"/>
            <a:ext cx="533115" cy="562654"/>
          </a:xfrm>
          <a:custGeom>
            <a:avLst/>
            <a:gdLst/>
            <a:ahLst/>
            <a:cxnLst/>
            <a:rect l="l" t="t" r="r" b="b"/>
            <a:pathLst>
              <a:path w="533115" h="562654">
                <a:moveTo>
                  <a:pt x="0" y="0"/>
                </a:moveTo>
                <a:lnTo>
                  <a:pt x="533115" y="0"/>
                </a:lnTo>
                <a:lnTo>
                  <a:pt x="533115" y="562654"/>
                </a:lnTo>
                <a:lnTo>
                  <a:pt x="0" y="5626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1" name="TextBox 11"/>
          <p:cNvSpPr txBox="1"/>
          <p:nvPr/>
        </p:nvSpPr>
        <p:spPr>
          <a:xfrm>
            <a:off x="2900546" y="1703705"/>
            <a:ext cx="12148775" cy="1038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ENFOQUE ESTRATÉGICO DEL GC8</a:t>
            </a:r>
          </a:p>
        </p:txBody>
      </p:sp>
      <p:sp>
        <p:nvSpPr>
          <p:cNvPr id="12" name="Freeform 12"/>
          <p:cNvSpPr/>
          <p:nvPr/>
        </p:nvSpPr>
        <p:spPr>
          <a:xfrm>
            <a:off x="1268990" y="4862173"/>
            <a:ext cx="533115" cy="562654"/>
          </a:xfrm>
          <a:custGeom>
            <a:avLst/>
            <a:gdLst/>
            <a:ahLst/>
            <a:cxnLst/>
            <a:rect l="l" t="t" r="r" b="b"/>
            <a:pathLst>
              <a:path w="533115" h="562654">
                <a:moveTo>
                  <a:pt x="0" y="0"/>
                </a:moveTo>
                <a:lnTo>
                  <a:pt x="533115" y="0"/>
                </a:lnTo>
                <a:lnTo>
                  <a:pt x="533115" y="562654"/>
                </a:lnTo>
                <a:lnTo>
                  <a:pt x="0" y="5626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1268990" y="5634377"/>
            <a:ext cx="533115" cy="562654"/>
          </a:xfrm>
          <a:custGeom>
            <a:avLst/>
            <a:gdLst/>
            <a:ahLst/>
            <a:cxnLst/>
            <a:rect l="l" t="t" r="r" b="b"/>
            <a:pathLst>
              <a:path w="533115" h="562654">
                <a:moveTo>
                  <a:pt x="0" y="0"/>
                </a:moveTo>
                <a:lnTo>
                  <a:pt x="533115" y="0"/>
                </a:lnTo>
                <a:lnTo>
                  <a:pt x="533115" y="562655"/>
                </a:lnTo>
                <a:lnTo>
                  <a:pt x="0" y="56265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4" name="Freeform 14"/>
          <p:cNvSpPr/>
          <p:nvPr/>
        </p:nvSpPr>
        <p:spPr>
          <a:xfrm>
            <a:off x="13909760" y="448113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4"/>
                </a:lnTo>
                <a:lnTo>
                  <a:pt x="0" y="116117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437</Words>
  <Application>Microsoft Office PowerPoint</Application>
  <PresentationFormat>Personalizado</PresentationFormat>
  <Paragraphs>98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7" baseType="lpstr">
      <vt:lpstr>Anantason SemiCondensed Semi-Bold</vt:lpstr>
      <vt:lpstr>Poppins</vt:lpstr>
      <vt:lpstr>Poppins Bold</vt:lpstr>
      <vt:lpstr>Anantason SemiCondensed Heavy</vt:lpstr>
      <vt:lpstr>Wingdings</vt:lpstr>
      <vt:lpstr>Anantason SemiCondensed Bold</vt:lpstr>
      <vt:lpstr>Anantason SemiCondensed Medium</vt:lpstr>
      <vt:lpstr>Aptos</vt:lpstr>
      <vt:lpstr>Anantason SemiCondensed</vt:lpstr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Objetivos de desarrollo sostenible</dc:title>
  <dc:creator>María Eugenia Ochoa Valencia</dc:creator>
  <cp:lastModifiedBy>Administración y Comunicaciones MCP</cp:lastModifiedBy>
  <cp:revision>3</cp:revision>
  <dcterms:created xsi:type="dcterms:W3CDTF">2006-08-16T00:00:00Z</dcterms:created>
  <dcterms:modified xsi:type="dcterms:W3CDTF">2026-03-23T19:40:25Z</dcterms:modified>
  <dc:identifier>DAHEyGvf3pU</dc:identifier>
</cp:coreProperties>
</file>