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8288000" cy="10287000"/>
  <p:notesSz cx="6858000" cy="9144000"/>
  <p:embeddedFontLst>
    <p:embeddedFont>
      <p:font typeface="Kingred Modern" panose="020B0604020202020204" charset="0"/>
      <p:regular r:id="rId8"/>
    </p:embeddedFont>
    <p:embeddedFont>
      <p:font typeface="Open Sans" panose="020B0606030504020204" pitchFamily="34" charset="0"/>
      <p:regular r:id="rId9"/>
    </p:embeddedFont>
    <p:embeddedFont>
      <p:font typeface="Open Sans Bold" panose="020B0806030504020204" charset="0"/>
      <p:regular r:id="rId10"/>
    </p:embeddedFont>
    <p:embeddedFont>
      <p:font typeface="Sloop Script Pro" panose="020B0604020202020204" charset="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37" d="100"/>
          <a:sy n="37" d="100"/>
        </p:scale>
        <p:origin x="988" y="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sv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8.sv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svg"/><Relationship Id="rId5" Type="http://schemas.openxmlformats.org/officeDocument/2006/relationships/image" Target="../media/image6.sv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B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flipV="1">
            <a:off x="-509229" y="7331421"/>
            <a:ext cx="19557114" cy="3789191"/>
          </a:xfrm>
          <a:custGeom>
            <a:avLst/>
            <a:gdLst/>
            <a:ahLst/>
            <a:cxnLst/>
            <a:rect l="l" t="t" r="r" b="b"/>
            <a:pathLst>
              <a:path w="19557114" h="3789191">
                <a:moveTo>
                  <a:pt x="0" y="3789191"/>
                </a:moveTo>
                <a:lnTo>
                  <a:pt x="19557114" y="3789191"/>
                </a:lnTo>
                <a:lnTo>
                  <a:pt x="19557114" y="0"/>
                </a:lnTo>
                <a:lnTo>
                  <a:pt x="0" y="0"/>
                </a:lnTo>
                <a:lnTo>
                  <a:pt x="0" y="3789191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flipH="1">
            <a:off x="-509229" y="-665235"/>
            <a:ext cx="19557114" cy="3789191"/>
          </a:xfrm>
          <a:custGeom>
            <a:avLst/>
            <a:gdLst/>
            <a:ahLst/>
            <a:cxnLst/>
            <a:rect l="l" t="t" r="r" b="b"/>
            <a:pathLst>
              <a:path w="19557114" h="3789191">
                <a:moveTo>
                  <a:pt x="19557114" y="0"/>
                </a:moveTo>
                <a:lnTo>
                  <a:pt x="0" y="0"/>
                </a:lnTo>
                <a:lnTo>
                  <a:pt x="0" y="3789190"/>
                </a:lnTo>
                <a:lnTo>
                  <a:pt x="19557114" y="3789190"/>
                </a:lnTo>
                <a:lnTo>
                  <a:pt x="19557114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>
            <a:off x="7150753" y="1719796"/>
            <a:ext cx="3512270" cy="1217587"/>
          </a:xfrm>
          <a:custGeom>
            <a:avLst/>
            <a:gdLst/>
            <a:ahLst/>
            <a:cxnLst/>
            <a:rect l="l" t="t" r="r" b="b"/>
            <a:pathLst>
              <a:path w="3512270" h="1217587">
                <a:moveTo>
                  <a:pt x="0" y="0"/>
                </a:moveTo>
                <a:lnTo>
                  <a:pt x="3512271" y="0"/>
                </a:lnTo>
                <a:lnTo>
                  <a:pt x="3512271" y="1217587"/>
                </a:lnTo>
                <a:lnTo>
                  <a:pt x="0" y="121758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5" name="TextBox 5"/>
          <p:cNvSpPr txBox="1"/>
          <p:nvPr/>
        </p:nvSpPr>
        <p:spPr>
          <a:xfrm>
            <a:off x="1679241" y="4680657"/>
            <a:ext cx="15114836" cy="22860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7939"/>
              </a:lnSpc>
            </a:pPr>
            <a:r>
              <a:rPr lang="en-US" sz="15074" spc="1326">
                <a:solidFill>
                  <a:srgbClr val="30220F"/>
                </a:solidFill>
                <a:latin typeface="Kingred Modern"/>
                <a:ea typeface="Kingred Modern"/>
                <a:cs typeface="Kingred Modern"/>
                <a:sym typeface="Kingred Modern"/>
              </a:rPr>
              <a:t>CP01-2026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3631177" y="3308858"/>
            <a:ext cx="11025646" cy="18251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398"/>
              </a:lnSpc>
            </a:pPr>
            <a:r>
              <a:rPr lang="en-US" sz="12099">
                <a:solidFill>
                  <a:srgbClr val="30220F"/>
                </a:solidFill>
                <a:latin typeface="Sloop Script Pro"/>
                <a:ea typeface="Sloop Script Pro"/>
                <a:cs typeface="Sloop Script Pro"/>
                <a:sym typeface="Sloop Script Pro"/>
              </a:rPr>
              <a:t>Reunión 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3862522" y="9198431"/>
            <a:ext cx="3396778" cy="2819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r">
              <a:lnSpc>
                <a:spcPts val="2340"/>
              </a:lnSpc>
              <a:spcBef>
                <a:spcPct val="0"/>
              </a:spcBef>
            </a:pPr>
            <a:r>
              <a:rPr lang="en-US" sz="1800">
                <a:solidFill>
                  <a:srgbClr val="30220F"/>
                </a:solidFill>
                <a:latin typeface="Open Sans"/>
                <a:ea typeface="Open Sans"/>
                <a:cs typeface="Open Sans"/>
                <a:sym typeface="Open Sans"/>
              </a:rPr>
              <a:t>19 de mayo de 2026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6238913" y="7633864"/>
            <a:ext cx="4756684" cy="2997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just">
              <a:lnSpc>
                <a:spcPts val="2470"/>
              </a:lnSpc>
              <a:spcBef>
                <a:spcPct val="0"/>
              </a:spcBef>
            </a:pPr>
            <a:r>
              <a:rPr lang="en-US" sz="1900" b="1">
                <a:solidFill>
                  <a:srgbClr val="30220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Presentado por: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6238913" y="7888499"/>
            <a:ext cx="4756684" cy="9093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2470"/>
              </a:lnSpc>
            </a:pPr>
            <a:r>
              <a:rPr lang="en-US" sz="1900">
                <a:solidFill>
                  <a:srgbClr val="30220F"/>
                </a:solidFill>
                <a:latin typeface="Open Sans"/>
                <a:ea typeface="Open Sans"/>
                <a:cs typeface="Open Sans"/>
                <a:sym typeface="Open Sans"/>
              </a:rPr>
              <a:t>Lcda. Marta Alicia de Magaña</a:t>
            </a:r>
          </a:p>
          <a:p>
            <a:pPr algn="just">
              <a:lnSpc>
                <a:spcPts val="2470"/>
              </a:lnSpc>
            </a:pPr>
            <a:r>
              <a:rPr lang="en-US" sz="1900">
                <a:solidFill>
                  <a:srgbClr val="30220F"/>
                </a:solidFill>
                <a:latin typeface="Open Sans"/>
                <a:ea typeface="Open Sans"/>
                <a:cs typeface="Open Sans"/>
                <a:sym typeface="Open Sans"/>
              </a:rPr>
              <a:t>Directora Ejecutiva </a:t>
            </a:r>
          </a:p>
          <a:p>
            <a:pPr marL="0" lvl="0" indent="0" algn="just">
              <a:lnSpc>
                <a:spcPts val="2470"/>
              </a:lnSpc>
              <a:spcBef>
                <a:spcPct val="0"/>
              </a:spcBef>
            </a:pPr>
            <a:r>
              <a:rPr lang="en-US" sz="1900">
                <a:solidFill>
                  <a:srgbClr val="30220F"/>
                </a:solidFill>
                <a:latin typeface="Open Sans"/>
                <a:ea typeface="Open Sans"/>
                <a:cs typeface="Open Sans"/>
                <a:sym typeface="Open Sans"/>
              </a:rPr>
              <a:t>MCP-ES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B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240504" y="2491956"/>
            <a:ext cx="13302822" cy="31051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246"/>
              </a:lnSpc>
            </a:pPr>
            <a:r>
              <a:rPr lang="en-US" sz="5205" dirty="0">
                <a:solidFill>
                  <a:srgbClr val="30220F"/>
                </a:solidFill>
                <a:latin typeface="Kingred Modern"/>
                <a:ea typeface="Kingred Modern"/>
                <a:cs typeface="Kingred Modern"/>
                <a:sym typeface="Kingred Modern"/>
              </a:rPr>
              <a:t>ALCANCE Y RESPONSABILIDADES DEL COMITÉ DE PROPUESTAS</a:t>
            </a:r>
          </a:p>
          <a:p>
            <a:pPr algn="ctr">
              <a:lnSpc>
                <a:spcPts val="12005"/>
              </a:lnSpc>
            </a:pPr>
            <a:endParaRPr lang="en-US" sz="5205" dirty="0">
              <a:solidFill>
                <a:srgbClr val="30220F"/>
              </a:solidFill>
              <a:latin typeface="Kingred Modern"/>
              <a:ea typeface="Kingred Modern"/>
              <a:cs typeface="Kingred Modern"/>
              <a:sym typeface="Kingred Modern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028700" y="5559299"/>
            <a:ext cx="15102064" cy="42740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819"/>
              </a:lnSpc>
            </a:pPr>
            <a:r>
              <a:rPr lang="en-US" sz="2728">
                <a:solidFill>
                  <a:srgbClr val="30220F"/>
                </a:solidFill>
                <a:latin typeface="Open Sans"/>
                <a:ea typeface="Open Sans"/>
                <a:cs typeface="Open Sans"/>
                <a:sym typeface="Open Sans"/>
              </a:rPr>
              <a:t>El Comité de Propuestas es la instancia responsable de coordinar el proceso de preparación, consulta, presentación y seguimiento de las propuestas dirigidas al Fondo Mundial y otros cooperantes.</a:t>
            </a:r>
          </a:p>
          <a:p>
            <a:pPr algn="just">
              <a:lnSpc>
                <a:spcPts val="3819"/>
              </a:lnSpc>
            </a:pPr>
            <a:r>
              <a:rPr lang="en-US" sz="2728" b="1">
                <a:solidFill>
                  <a:srgbClr val="30220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Entre sus principales responsabilidades se encuentran:</a:t>
            </a:r>
          </a:p>
          <a:p>
            <a:pPr algn="just">
              <a:lnSpc>
                <a:spcPts val="3819"/>
              </a:lnSpc>
            </a:pPr>
            <a:r>
              <a:rPr lang="en-US" sz="2728">
                <a:solidFill>
                  <a:srgbClr val="30220F"/>
                </a:solidFill>
                <a:latin typeface="Open Sans"/>
                <a:ea typeface="Open Sans"/>
                <a:cs typeface="Open Sans"/>
                <a:sym typeface="Open Sans"/>
              </a:rPr>
              <a:t>1. Coordinación y conducción del proceso</a:t>
            </a:r>
          </a:p>
          <a:p>
            <a:pPr marL="589096" lvl="1" indent="-294548" algn="just">
              <a:lnSpc>
                <a:spcPts val="3819"/>
              </a:lnSpc>
              <a:buFont typeface="Arial"/>
              <a:buChar char="•"/>
            </a:pPr>
            <a:r>
              <a:rPr lang="en-US" sz="2728">
                <a:solidFill>
                  <a:srgbClr val="30220F"/>
                </a:solidFill>
                <a:latin typeface="Open Sans"/>
                <a:ea typeface="Open Sans"/>
                <a:cs typeface="Open Sans"/>
                <a:sym typeface="Open Sans"/>
              </a:rPr>
              <a:t>Coordinar el desarrollo participativo de la propuesta.</a:t>
            </a:r>
          </a:p>
          <a:p>
            <a:pPr marL="589096" lvl="1" indent="-294548" algn="just">
              <a:lnSpc>
                <a:spcPts val="3819"/>
              </a:lnSpc>
              <a:buFont typeface="Arial"/>
              <a:buChar char="•"/>
            </a:pPr>
            <a:r>
              <a:rPr lang="en-US" sz="2728">
                <a:solidFill>
                  <a:srgbClr val="30220F"/>
                </a:solidFill>
                <a:latin typeface="Open Sans"/>
                <a:ea typeface="Open Sans"/>
                <a:cs typeface="Open Sans"/>
                <a:sym typeface="Open Sans"/>
              </a:rPr>
              <a:t>Dar seguimiento a las etapas de clarificación y negociación.</a:t>
            </a:r>
          </a:p>
          <a:p>
            <a:pPr marL="589096" lvl="1" indent="-294548" algn="just">
              <a:lnSpc>
                <a:spcPts val="3819"/>
              </a:lnSpc>
              <a:buFont typeface="Arial"/>
              <a:buChar char="•"/>
            </a:pPr>
            <a:r>
              <a:rPr lang="en-US" sz="2728">
                <a:solidFill>
                  <a:srgbClr val="30220F"/>
                </a:solidFill>
                <a:latin typeface="Open Sans"/>
                <a:ea typeface="Open Sans"/>
                <a:cs typeface="Open Sans"/>
                <a:sym typeface="Open Sans"/>
              </a:rPr>
              <a:t>Supervisar el trabajo técnico relacionado con la formulación.</a:t>
            </a:r>
          </a:p>
          <a:p>
            <a:pPr algn="just">
              <a:lnSpc>
                <a:spcPts val="3819"/>
              </a:lnSpc>
            </a:pPr>
            <a:endParaRPr lang="en-US" sz="2728">
              <a:solidFill>
                <a:srgbClr val="30220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492589" y="4330281"/>
            <a:ext cx="13302822" cy="9403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just">
              <a:lnSpc>
                <a:spcPts val="3819"/>
              </a:lnSpc>
              <a:spcBef>
                <a:spcPct val="0"/>
              </a:spcBef>
            </a:pPr>
            <a:r>
              <a:rPr lang="en-US" sz="2728" u="none" strike="noStrike">
                <a:solidFill>
                  <a:srgbClr val="30220F"/>
                </a:solidFill>
                <a:latin typeface="Open Sans"/>
                <a:ea typeface="Open Sans"/>
                <a:cs typeface="Open Sans"/>
                <a:sym typeface="Open Sans"/>
              </a:rPr>
              <a:t>(Síntesis orientadora basada en el Artículo 88 del Reglamento Interno del MCP-ES)</a:t>
            </a:r>
          </a:p>
          <a:p>
            <a:pPr marL="0" lvl="0" indent="0" algn="just">
              <a:lnSpc>
                <a:spcPts val="3819"/>
              </a:lnSpc>
              <a:spcBef>
                <a:spcPct val="0"/>
              </a:spcBef>
            </a:pPr>
            <a:endParaRPr lang="en-US" sz="2728" u="none" strike="noStrike">
              <a:solidFill>
                <a:srgbClr val="30220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grpSp>
        <p:nvGrpSpPr>
          <p:cNvPr id="5" name="Group 5"/>
          <p:cNvGrpSpPr/>
          <p:nvPr/>
        </p:nvGrpSpPr>
        <p:grpSpPr>
          <a:xfrm rot="-5400000">
            <a:off x="6421607" y="2892500"/>
            <a:ext cx="6940617" cy="20062152"/>
            <a:chOff x="0" y="0"/>
            <a:chExt cx="1827981" cy="528385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827981" cy="5283859"/>
            </a:xfrm>
            <a:custGeom>
              <a:avLst/>
              <a:gdLst/>
              <a:ahLst/>
              <a:cxnLst/>
              <a:rect l="l" t="t" r="r" b="b"/>
              <a:pathLst>
                <a:path w="1827981" h="5283859">
                  <a:moveTo>
                    <a:pt x="0" y="0"/>
                  </a:moveTo>
                  <a:lnTo>
                    <a:pt x="1827981" y="0"/>
                  </a:lnTo>
                  <a:lnTo>
                    <a:pt x="1827981" y="5283859"/>
                  </a:lnTo>
                  <a:lnTo>
                    <a:pt x="0" y="5283859"/>
                  </a:lnTo>
                  <a:close/>
                </a:path>
              </a:pathLst>
            </a:custGeom>
            <a:solidFill>
              <a:srgbClr val="D3CAC3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1827981" cy="533148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 rot="-5400000">
            <a:off x="5797193" y="-12805126"/>
            <a:ext cx="2431375" cy="24933559"/>
            <a:chOff x="0" y="0"/>
            <a:chExt cx="640362" cy="6566863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640362" cy="6566864"/>
            </a:xfrm>
            <a:custGeom>
              <a:avLst/>
              <a:gdLst/>
              <a:ahLst/>
              <a:cxnLst/>
              <a:rect l="l" t="t" r="r" b="b"/>
              <a:pathLst>
                <a:path w="640362" h="6566864">
                  <a:moveTo>
                    <a:pt x="0" y="0"/>
                  </a:moveTo>
                  <a:lnTo>
                    <a:pt x="640362" y="0"/>
                  </a:lnTo>
                  <a:lnTo>
                    <a:pt x="640362" y="6566864"/>
                  </a:lnTo>
                  <a:lnTo>
                    <a:pt x="0" y="6566864"/>
                  </a:lnTo>
                  <a:close/>
                </a:path>
              </a:pathLst>
            </a:custGeom>
            <a:solidFill>
              <a:srgbClr val="EB5252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47625"/>
              <a:ext cx="640362" cy="661448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sp>
        <p:nvSpPr>
          <p:cNvPr id="11" name="Freeform 11"/>
          <p:cNvSpPr/>
          <p:nvPr/>
        </p:nvSpPr>
        <p:spPr>
          <a:xfrm>
            <a:off x="736454" y="1274369"/>
            <a:ext cx="3512270" cy="1217587"/>
          </a:xfrm>
          <a:custGeom>
            <a:avLst/>
            <a:gdLst/>
            <a:ahLst/>
            <a:cxnLst/>
            <a:rect l="l" t="t" r="r" b="b"/>
            <a:pathLst>
              <a:path w="3512270" h="1217587">
                <a:moveTo>
                  <a:pt x="0" y="0"/>
                </a:moveTo>
                <a:lnTo>
                  <a:pt x="3512270" y="0"/>
                </a:lnTo>
                <a:lnTo>
                  <a:pt x="3512270" y="1217587"/>
                </a:lnTo>
                <a:lnTo>
                  <a:pt x="0" y="121758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B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736454" y="2834856"/>
            <a:ext cx="15102064" cy="57028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819"/>
              </a:lnSpc>
            </a:pPr>
            <a:r>
              <a:rPr lang="en-US" sz="2728" b="1">
                <a:solidFill>
                  <a:srgbClr val="30220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2. Participación y diálogo multisectorial</a:t>
            </a:r>
          </a:p>
          <a:p>
            <a:pPr algn="just">
              <a:lnSpc>
                <a:spcPts val="3819"/>
              </a:lnSpc>
            </a:pPr>
            <a:endParaRPr lang="en-US" sz="2728" b="1">
              <a:solidFill>
                <a:srgbClr val="30220F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  <a:p>
            <a:pPr marL="589096" lvl="1" indent="-294548" algn="just">
              <a:lnSpc>
                <a:spcPts val="3819"/>
              </a:lnSpc>
              <a:buFont typeface="Arial"/>
              <a:buChar char="•"/>
            </a:pPr>
            <a:r>
              <a:rPr lang="en-US" sz="2728">
                <a:solidFill>
                  <a:srgbClr val="30220F"/>
                </a:solidFill>
                <a:latin typeface="Open Sans"/>
                <a:ea typeface="Open Sans"/>
                <a:cs typeface="Open Sans"/>
                <a:sym typeface="Open Sans"/>
              </a:rPr>
              <a:t>Garantizar procesos amplios y transparentes de consulta.</a:t>
            </a:r>
          </a:p>
          <a:p>
            <a:pPr marL="589096" lvl="1" indent="-294548" algn="just">
              <a:lnSpc>
                <a:spcPts val="3819"/>
              </a:lnSpc>
              <a:buFont typeface="Arial"/>
              <a:buChar char="•"/>
            </a:pPr>
            <a:r>
              <a:rPr lang="en-US" sz="2728">
                <a:solidFill>
                  <a:srgbClr val="30220F"/>
                </a:solidFill>
                <a:latin typeface="Open Sans"/>
                <a:ea typeface="Open Sans"/>
                <a:cs typeface="Open Sans"/>
                <a:sym typeface="Open Sans"/>
              </a:rPr>
              <a:t>Facilitar el diálogo de país con actores clave.</a:t>
            </a:r>
          </a:p>
          <a:p>
            <a:pPr marL="589096" lvl="1" indent="-294548" algn="just">
              <a:lnSpc>
                <a:spcPts val="3819"/>
              </a:lnSpc>
              <a:buFont typeface="Arial"/>
              <a:buChar char="•"/>
            </a:pPr>
            <a:r>
              <a:rPr lang="en-US" sz="2728">
                <a:solidFill>
                  <a:srgbClr val="30220F"/>
                </a:solidFill>
                <a:latin typeface="Open Sans"/>
                <a:ea typeface="Open Sans"/>
                <a:cs typeface="Open Sans"/>
                <a:sym typeface="Open Sans"/>
              </a:rPr>
              <a:t>Promover la participación de sectores representados y poblaciones afectadas.</a:t>
            </a:r>
          </a:p>
          <a:p>
            <a:pPr algn="just">
              <a:lnSpc>
                <a:spcPts val="3819"/>
              </a:lnSpc>
            </a:pPr>
            <a:endParaRPr lang="en-US" sz="2728">
              <a:solidFill>
                <a:srgbClr val="30220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3819"/>
              </a:lnSpc>
            </a:pPr>
            <a:r>
              <a:rPr lang="en-US" sz="2728" b="1">
                <a:solidFill>
                  <a:srgbClr val="30220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3. Análisis estratégico y toma de decisiones</a:t>
            </a:r>
          </a:p>
          <a:p>
            <a:pPr algn="just">
              <a:lnSpc>
                <a:spcPts val="3819"/>
              </a:lnSpc>
            </a:pPr>
            <a:endParaRPr lang="en-US" sz="2728" b="1">
              <a:solidFill>
                <a:srgbClr val="30220F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  <a:p>
            <a:pPr marL="589096" lvl="1" indent="-294548" algn="just">
              <a:lnSpc>
                <a:spcPts val="3819"/>
              </a:lnSpc>
              <a:buFont typeface="Arial"/>
              <a:buChar char="•"/>
            </a:pPr>
            <a:r>
              <a:rPr lang="en-US" sz="2728">
                <a:solidFill>
                  <a:srgbClr val="30220F"/>
                </a:solidFill>
                <a:latin typeface="Open Sans"/>
                <a:ea typeface="Open Sans"/>
                <a:cs typeface="Open Sans"/>
                <a:sym typeface="Open Sans"/>
              </a:rPr>
              <a:t>Analizar necesidades programáticas y financieras.</a:t>
            </a:r>
          </a:p>
          <a:p>
            <a:pPr marL="589096" lvl="1" indent="-294548" algn="just">
              <a:lnSpc>
                <a:spcPts val="3819"/>
              </a:lnSpc>
              <a:buFont typeface="Arial"/>
              <a:buChar char="•"/>
            </a:pPr>
            <a:r>
              <a:rPr lang="en-US" sz="2728">
                <a:solidFill>
                  <a:srgbClr val="30220F"/>
                </a:solidFill>
                <a:latin typeface="Open Sans"/>
                <a:ea typeface="Open Sans"/>
                <a:cs typeface="Open Sans"/>
                <a:sym typeface="Open Sans"/>
              </a:rPr>
              <a:t>Identificar prioridades y recomendaciones estratégicas.</a:t>
            </a:r>
          </a:p>
          <a:p>
            <a:pPr marL="589096" lvl="1" indent="-294548" algn="just">
              <a:lnSpc>
                <a:spcPts val="3819"/>
              </a:lnSpc>
              <a:buFont typeface="Arial"/>
              <a:buChar char="•"/>
            </a:pPr>
            <a:r>
              <a:rPr lang="en-US" sz="2728">
                <a:solidFill>
                  <a:srgbClr val="30220F"/>
                </a:solidFill>
                <a:latin typeface="Open Sans"/>
                <a:ea typeface="Open Sans"/>
                <a:cs typeface="Open Sans"/>
                <a:sym typeface="Open Sans"/>
              </a:rPr>
              <a:t>Presentar avances y recomendaciones al pleno del MCP-ES.</a:t>
            </a:r>
          </a:p>
          <a:p>
            <a:pPr algn="just">
              <a:lnSpc>
                <a:spcPts val="3819"/>
              </a:lnSpc>
            </a:pPr>
            <a:endParaRPr lang="en-US" sz="2728">
              <a:solidFill>
                <a:srgbClr val="30220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grpSp>
        <p:nvGrpSpPr>
          <p:cNvPr id="3" name="Group 3"/>
          <p:cNvGrpSpPr/>
          <p:nvPr/>
        </p:nvGrpSpPr>
        <p:grpSpPr>
          <a:xfrm rot="-5400000">
            <a:off x="6421607" y="2892500"/>
            <a:ext cx="6940617" cy="20062152"/>
            <a:chOff x="0" y="0"/>
            <a:chExt cx="1827981" cy="5283859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1827981" cy="5283859"/>
            </a:xfrm>
            <a:custGeom>
              <a:avLst/>
              <a:gdLst/>
              <a:ahLst/>
              <a:cxnLst/>
              <a:rect l="l" t="t" r="r" b="b"/>
              <a:pathLst>
                <a:path w="1827981" h="5283859">
                  <a:moveTo>
                    <a:pt x="0" y="0"/>
                  </a:moveTo>
                  <a:lnTo>
                    <a:pt x="1827981" y="0"/>
                  </a:lnTo>
                  <a:lnTo>
                    <a:pt x="1827981" y="5283859"/>
                  </a:lnTo>
                  <a:lnTo>
                    <a:pt x="0" y="5283859"/>
                  </a:lnTo>
                  <a:close/>
                </a:path>
              </a:pathLst>
            </a:custGeom>
            <a:solidFill>
              <a:srgbClr val="D3CAC3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47625"/>
              <a:ext cx="1827981" cy="533148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grpSp>
        <p:nvGrpSpPr>
          <p:cNvPr id="6" name="Group 6"/>
          <p:cNvGrpSpPr/>
          <p:nvPr/>
        </p:nvGrpSpPr>
        <p:grpSpPr>
          <a:xfrm rot="-5400000">
            <a:off x="5797193" y="-12805126"/>
            <a:ext cx="2431375" cy="24933559"/>
            <a:chOff x="0" y="0"/>
            <a:chExt cx="640362" cy="6566863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640362" cy="6566864"/>
            </a:xfrm>
            <a:custGeom>
              <a:avLst/>
              <a:gdLst/>
              <a:ahLst/>
              <a:cxnLst/>
              <a:rect l="l" t="t" r="r" b="b"/>
              <a:pathLst>
                <a:path w="640362" h="6566864">
                  <a:moveTo>
                    <a:pt x="0" y="0"/>
                  </a:moveTo>
                  <a:lnTo>
                    <a:pt x="640362" y="0"/>
                  </a:lnTo>
                  <a:lnTo>
                    <a:pt x="640362" y="6566864"/>
                  </a:lnTo>
                  <a:lnTo>
                    <a:pt x="0" y="6566864"/>
                  </a:lnTo>
                  <a:close/>
                </a:path>
              </a:pathLst>
            </a:custGeom>
            <a:solidFill>
              <a:srgbClr val="EB5252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-47625"/>
              <a:ext cx="640362" cy="661448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sp>
        <p:nvSpPr>
          <p:cNvPr id="9" name="Freeform 9"/>
          <p:cNvSpPr/>
          <p:nvPr/>
        </p:nvSpPr>
        <p:spPr>
          <a:xfrm>
            <a:off x="736454" y="1274369"/>
            <a:ext cx="3512270" cy="1217587"/>
          </a:xfrm>
          <a:custGeom>
            <a:avLst/>
            <a:gdLst/>
            <a:ahLst/>
            <a:cxnLst/>
            <a:rect l="l" t="t" r="r" b="b"/>
            <a:pathLst>
              <a:path w="3512270" h="1217587">
                <a:moveTo>
                  <a:pt x="0" y="0"/>
                </a:moveTo>
                <a:lnTo>
                  <a:pt x="3512270" y="0"/>
                </a:lnTo>
                <a:lnTo>
                  <a:pt x="3512270" y="1217587"/>
                </a:lnTo>
                <a:lnTo>
                  <a:pt x="0" y="121758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B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736454" y="2834856"/>
            <a:ext cx="15102064" cy="61790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819"/>
              </a:lnSpc>
            </a:pPr>
            <a:r>
              <a:rPr lang="en-US" sz="2728" b="1">
                <a:solidFill>
                  <a:srgbClr val="30220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4. Articulación y coordinación institucional</a:t>
            </a:r>
          </a:p>
          <a:p>
            <a:pPr algn="just">
              <a:lnSpc>
                <a:spcPts val="3819"/>
              </a:lnSpc>
            </a:pPr>
            <a:endParaRPr lang="en-US" sz="2728" b="1">
              <a:solidFill>
                <a:srgbClr val="30220F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  <a:p>
            <a:pPr marL="589096" lvl="1" indent="-294548" algn="just">
              <a:lnSpc>
                <a:spcPts val="3819"/>
              </a:lnSpc>
              <a:buFont typeface="Arial"/>
              <a:buChar char="•"/>
            </a:pPr>
            <a:r>
              <a:rPr lang="en-US" sz="2728">
                <a:solidFill>
                  <a:srgbClr val="30220F"/>
                </a:solidFill>
                <a:latin typeface="Open Sans"/>
                <a:ea typeface="Open Sans"/>
                <a:cs typeface="Open Sans"/>
                <a:sym typeface="Open Sans"/>
              </a:rPr>
              <a:t>Favorecer la coordinación con cooperantes y socios técnicos.</a:t>
            </a:r>
          </a:p>
          <a:p>
            <a:pPr marL="589096" lvl="1" indent="-294548" algn="just">
              <a:lnSpc>
                <a:spcPts val="3819"/>
              </a:lnSpc>
              <a:buFont typeface="Arial"/>
              <a:buChar char="•"/>
            </a:pPr>
            <a:r>
              <a:rPr lang="en-US" sz="2728">
                <a:solidFill>
                  <a:srgbClr val="30220F"/>
                </a:solidFill>
                <a:latin typeface="Open Sans"/>
                <a:ea typeface="Open Sans"/>
                <a:cs typeface="Open Sans"/>
                <a:sym typeface="Open Sans"/>
              </a:rPr>
              <a:t>Evitar duplicaciones y promover alineamiento de intervenciones.</a:t>
            </a:r>
          </a:p>
          <a:p>
            <a:pPr marL="589096" lvl="1" indent="-294548" algn="just">
              <a:lnSpc>
                <a:spcPts val="3819"/>
              </a:lnSpc>
              <a:buFont typeface="Arial"/>
              <a:buChar char="•"/>
            </a:pPr>
            <a:r>
              <a:rPr lang="en-US" sz="2728">
                <a:solidFill>
                  <a:srgbClr val="30220F"/>
                </a:solidFill>
                <a:latin typeface="Open Sans"/>
                <a:ea typeface="Open Sans"/>
                <a:cs typeface="Open Sans"/>
                <a:sym typeface="Open Sans"/>
              </a:rPr>
              <a:t>Gestionar asistencia técnica cuando sea necesaria.</a:t>
            </a:r>
          </a:p>
          <a:p>
            <a:pPr algn="just">
              <a:lnSpc>
                <a:spcPts val="3819"/>
              </a:lnSpc>
            </a:pPr>
            <a:endParaRPr lang="en-US" sz="2728">
              <a:solidFill>
                <a:srgbClr val="30220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3819"/>
              </a:lnSpc>
            </a:pPr>
            <a:r>
              <a:rPr lang="en-US" sz="2728" b="1">
                <a:solidFill>
                  <a:srgbClr val="30220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5. Organización y funcionamiento del comité</a:t>
            </a:r>
          </a:p>
          <a:p>
            <a:pPr algn="just">
              <a:lnSpc>
                <a:spcPts val="3819"/>
              </a:lnSpc>
            </a:pPr>
            <a:endParaRPr lang="en-US" sz="2728" b="1">
              <a:solidFill>
                <a:srgbClr val="30220F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  <a:p>
            <a:pPr marL="589096" lvl="1" indent="-294548" algn="just">
              <a:lnSpc>
                <a:spcPts val="3819"/>
              </a:lnSpc>
              <a:buFont typeface="Arial"/>
              <a:buChar char="•"/>
            </a:pPr>
            <a:r>
              <a:rPr lang="en-US" sz="2728">
                <a:solidFill>
                  <a:srgbClr val="30220F"/>
                </a:solidFill>
                <a:latin typeface="Open Sans"/>
                <a:ea typeface="Open Sans"/>
                <a:cs typeface="Open Sans"/>
                <a:sym typeface="Open Sans"/>
              </a:rPr>
              <a:t>El comité estará integrado por representantes de los distintos sectores del MCP-ES.</a:t>
            </a:r>
          </a:p>
          <a:p>
            <a:pPr marL="589096" lvl="1" indent="-294548" algn="just">
              <a:lnSpc>
                <a:spcPts val="3819"/>
              </a:lnSpc>
              <a:buFont typeface="Arial"/>
              <a:buChar char="•"/>
            </a:pPr>
            <a:r>
              <a:rPr lang="en-US" sz="2728">
                <a:solidFill>
                  <a:srgbClr val="30220F"/>
                </a:solidFill>
                <a:latin typeface="Open Sans"/>
                <a:ea typeface="Open Sans"/>
                <a:cs typeface="Open Sans"/>
                <a:sym typeface="Open Sans"/>
              </a:rPr>
              <a:t>La Dirección Ejecutiva participa como miembro permanente sin derecho a voto.</a:t>
            </a:r>
          </a:p>
          <a:p>
            <a:pPr marL="589096" lvl="1" indent="-294548" algn="just">
              <a:lnSpc>
                <a:spcPts val="3819"/>
              </a:lnSpc>
              <a:buFont typeface="Arial"/>
              <a:buChar char="•"/>
            </a:pPr>
            <a:r>
              <a:rPr lang="en-US" sz="2728">
                <a:solidFill>
                  <a:srgbClr val="30220F"/>
                </a:solidFill>
                <a:latin typeface="Open Sans"/>
                <a:ea typeface="Open Sans"/>
                <a:cs typeface="Open Sans"/>
                <a:sym typeface="Open Sans"/>
              </a:rPr>
              <a:t>El trabajo del comité se desarrollará hasta la presentación y negociación de la propuesta.</a:t>
            </a:r>
          </a:p>
          <a:p>
            <a:pPr algn="just">
              <a:lnSpc>
                <a:spcPts val="3819"/>
              </a:lnSpc>
            </a:pPr>
            <a:endParaRPr lang="en-US" sz="2728">
              <a:solidFill>
                <a:srgbClr val="30220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3819"/>
              </a:lnSpc>
            </a:pPr>
            <a:endParaRPr lang="en-US" sz="2728">
              <a:solidFill>
                <a:srgbClr val="30220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grpSp>
        <p:nvGrpSpPr>
          <p:cNvPr id="3" name="Group 3"/>
          <p:cNvGrpSpPr/>
          <p:nvPr/>
        </p:nvGrpSpPr>
        <p:grpSpPr>
          <a:xfrm rot="-5400000">
            <a:off x="6421607" y="2892500"/>
            <a:ext cx="6940617" cy="20062152"/>
            <a:chOff x="0" y="0"/>
            <a:chExt cx="1827981" cy="5283859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1827981" cy="5283859"/>
            </a:xfrm>
            <a:custGeom>
              <a:avLst/>
              <a:gdLst/>
              <a:ahLst/>
              <a:cxnLst/>
              <a:rect l="l" t="t" r="r" b="b"/>
              <a:pathLst>
                <a:path w="1827981" h="5283859">
                  <a:moveTo>
                    <a:pt x="0" y="0"/>
                  </a:moveTo>
                  <a:lnTo>
                    <a:pt x="1827981" y="0"/>
                  </a:lnTo>
                  <a:lnTo>
                    <a:pt x="1827981" y="5283859"/>
                  </a:lnTo>
                  <a:lnTo>
                    <a:pt x="0" y="5283859"/>
                  </a:lnTo>
                  <a:close/>
                </a:path>
              </a:pathLst>
            </a:custGeom>
            <a:solidFill>
              <a:srgbClr val="D3CAC3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47625"/>
              <a:ext cx="1827981" cy="533148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grpSp>
        <p:nvGrpSpPr>
          <p:cNvPr id="6" name="Group 6"/>
          <p:cNvGrpSpPr/>
          <p:nvPr/>
        </p:nvGrpSpPr>
        <p:grpSpPr>
          <a:xfrm rot="-5400000">
            <a:off x="5797193" y="-12805126"/>
            <a:ext cx="2431375" cy="24933559"/>
            <a:chOff x="0" y="0"/>
            <a:chExt cx="640362" cy="6566863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640362" cy="6566864"/>
            </a:xfrm>
            <a:custGeom>
              <a:avLst/>
              <a:gdLst/>
              <a:ahLst/>
              <a:cxnLst/>
              <a:rect l="l" t="t" r="r" b="b"/>
              <a:pathLst>
                <a:path w="640362" h="6566864">
                  <a:moveTo>
                    <a:pt x="0" y="0"/>
                  </a:moveTo>
                  <a:lnTo>
                    <a:pt x="640362" y="0"/>
                  </a:lnTo>
                  <a:lnTo>
                    <a:pt x="640362" y="6566864"/>
                  </a:lnTo>
                  <a:lnTo>
                    <a:pt x="0" y="6566864"/>
                  </a:lnTo>
                  <a:close/>
                </a:path>
              </a:pathLst>
            </a:custGeom>
            <a:solidFill>
              <a:srgbClr val="EB5252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-47625"/>
              <a:ext cx="640362" cy="661448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sp>
        <p:nvSpPr>
          <p:cNvPr id="9" name="Freeform 9"/>
          <p:cNvSpPr/>
          <p:nvPr/>
        </p:nvSpPr>
        <p:spPr>
          <a:xfrm>
            <a:off x="736454" y="1274369"/>
            <a:ext cx="3512270" cy="1217587"/>
          </a:xfrm>
          <a:custGeom>
            <a:avLst/>
            <a:gdLst/>
            <a:ahLst/>
            <a:cxnLst/>
            <a:rect l="l" t="t" r="r" b="b"/>
            <a:pathLst>
              <a:path w="3512270" h="1217587">
                <a:moveTo>
                  <a:pt x="0" y="0"/>
                </a:moveTo>
                <a:lnTo>
                  <a:pt x="3512270" y="0"/>
                </a:lnTo>
                <a:lnTo>
                  <a:pt x="3512270" y="1217587"/>
                </a:lnTo>
                <a:lnTo>
                  <a:pt x="0" y="121758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B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28700" y="4022604"/>
            <a:ext cx="15940417" cy="40844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368"/>
              </a:lnSpc>
            </a:pPr>
            <a:r>
              <a:rPr lang="en-US" sz="5212" spc="166">
                <a:solidFill>
                  <a:srgbClr val="30220F"/>
                </a:solidFill>
                <a:latin typeface="Kingred Modern"/>
                <a:ea typeface="Kingred Modern"/>
                <a:cs typeface="Kingred Modern"/>
                <a:sym typeface="Kingred Modern"/>
              </a:rPr>
              <a:t>¿QUÉ ELEMENTOS CONSIDERAN FUNDAMENTALES PARA ASEGURAR UN TRABAJO PARTICIPATIVO, EFECTIVO Y TRANSPARENTE DEL COMITÉ DURANTE ESTE PROCESO?</a:t>
            </a:r>
          </a:p>
          <a:p>
            <a:pPr algn="ctr">
              <a:lnSpc>
                <a:spcPts val="5368"/>
              </a:lnSpc>
            </a:pPr>
            <a:endParaRPr lang="en-US" sz="5212" spc="166">
              <a:solidFill>
                <a:srgbClr val="30220F"/>
              </a:solidFill>
              <a:latin typeface="Kingred Modern"/>
              <a:ea typeface="Kingred Modern"/>
              <a:cs typeface="Kingred Modern"/>
              <a:sym typeface="Kingred Modern"/>
            </a:endParaRPr>
          </a:p>
        </p:txBody>
      </p:sp>
      <p:grpSp>
        <p:nvGrpSpPr>
          <p:cNvPr id="3" name="Group 3"/>
          <p:cNvGrpSpPr/>
          <p:nvPr/>
        </p:nvGrpSpPr>
        <p:grpSpPr>
          <a:xfrm rot="-5400000">
            <a:off x="5797193" y="-12805126"/>
            <a:ext cx="2431375" cy="24933559"/>
            <a:chOff x="0" y="0"/>
            <a:chExt cx="640362" cy="6566863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640362" cy="6566864"/>
            </a:xfrm>
            <a:custGeom>
              <a:avLst/>
              <a:gdLst/>
              <a:ahLst/>
              <a:cxnLst/>
              <a:rect l="l" t="t" r="r" b="b"/>
              <a:pathLst>
                <a:path w="640362" h="6566864">
                  <a:moveTo>
                    <a:pt x="0" y="0"/>
                  </a:moveTo>
                  <a:lnTo>
                    <a:pt x="640362" y="0"/>
                  </a:lnTo>
                  <a:lnTo>
                    <a:pt x="640362" y="6566864"/>
                  </a:lnTo>
                  <a:lnTo>
                    <a:pt x="0" y="6566864"/>
                  </a:lnTo>
                  <a:close/>
                </a:path>
              </a:pathLst>
            </a:custGeom>
            <a:solidFill>
              <a:srgbClr val="EB5252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47625"/>
              <a:ext cx="640362" cy="661448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 rot="5400000">
            <a:off x="16364861" y="508113"/>
            <a:ext cx="1316406" cy="1337245"/>
          </a:xfrm>
          <a:custGeom>
            <a:avLst/>
            <a:gdLst/>
            <a:ahLst/>
            <a:cxnLst/>
            <a:rect l="l" t="t" r="r" b="b"/>
            <a:pathLst>
              <a:path w="1316406" h="1337245">
                <a:moveTo>
                  <a:pt x="0" y="0"/>
                </a:moveTo>
                <a:lnTo>
                  <a:pt x="1316406" y="0"/>
                </a:lnTo>
                <a:lnTo>
                  <a:pt x="1316406" y="1337245"/>
                </a:lnTo>
                <a:lnTo>
                  <a:pt x="0" y="133724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 t="-106701"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736454" y="1274369"/>
            <a:ext cx="3512270" cy="1217587"/>
          </a:xfrm>
          <a:custGeom>
            <a:avLst/>
            <a:gdLst/>
            <a:ahLst/>
            <a:cxnLst/>
            <a:rect l="l" t="t" r="r" b="b"/>
            <a:pathLst>
              <a:path w="3512270" h="1217587">
                <a:moveTo>
                  <a:pt x="0" y="0"/>
                </a:moveTo>
                <a:lnTo>
                  <a:pt x="3512270" y="0"/>
                </a:lnTo>
                <a:lnTo>
                  <a:pt x="3512270" y="1217587"/>
                </a:lnTo>
                <a:lnTo>
                  <a:pt x="0" y="121758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144464" y="4230683"/>
            <a:ext cx="15114836" cy="22860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7939"/>
              </a:lnSpc>
            </a:pPr>
            <a:r>
              <a:rPr lang="en-US" sz="15074" spc="1326">
                <a:solidFill>
                  <a:srgbClr val="30220F"/>
                </a:solidFill>
                <a:latin typeface="Kingred Modern"/>
                <a:ea typeface="Kingred Modern"/>
                <a:cs typeface="Kingred Modern"/>
                <a:sym typeface="Kingred Modern"/>
              </a:rPr>
              <a:t>SÍGUENOS</a:t>
            </a:r>
          </a:p>
        </p:txBody>
      </p:sp>
      <p:sp>
        <p:nvSpPr>
          <p:cNvPr id="3" name="Freeform 3"/>
          <p:cNvSpPr/>
          <p:nvPr/>
        </p:nvSpPr>
        <p:spPr>
          <a:xfrm flipV="1">
            <a:off x="-509229" y="7331421"/>
            <a:ext cx="19557114" cy="3789191"/>
          </a:xfrm>
          <a:custGeom>
            <a:avLst/>
            <a:gdLst/>
            <a:ahLst/>
            <a:cxnLst/>
            <a:rect l="l" t="t" r="r" b="b"/>
            <a:pathLst>
              <a:path w="19557114" h="3789191">
                <a:moveTo>
                  <a:pt x="0" y="3789191"/>
                </a:moveTo>
                <a:lnTo>
                  <a:pt x="19557114" y="3789191"/>
                </a:lnTo>
                <a:lnTo>
                  <a:pt x="19557114" y="0"/>
                </a:lnTo>
                <a:lnTo>
                  <a:pt x="0" y="0"/>
                </a:lnTo>
                <a:lnTo>
                  <a:pt x="0" y="3789191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flipH="1">
            <a:off x="-509229" y="-665235"/>
            <a:ext cx="19557114" cy="3789191"/>
          </a:xfrm>
          <a:custGeom>
            <a:avLst/>
            <a:gdLst/>
            <a:ahLst/>
            <a:cxnLst/>
            <a:rect l="l" t="t" r="r" b="b"/>
            <a:pathLst>
              <a:path w="19557114" h="3789191">
                <a:moveTo>
                  <a:pt x="19557114" y="0"/>
                </a:moveTo>
                <a:lnTo>
                  <a:pt x="0" y="0"/>
                </a:lnTo>
                <a:lnTo>
                  <a:pt x="0" y="3789190"/>
                </a:lnTo>
                <a:lnTo>
                  <a:pt x="19557114" y="3789190"/>
                </a:lnTo>
                <a:lnTo>
                  <a:pt x="19557114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>
            <a:off x="6972082" y="2188928"/>
            <a:ext cx="3512270" cy="1217587"/>
          </a:xfrm>
          <a:custGeom>
            <a:avLst/>
            <a:gdLst/>
            <a:ahLst/>
            <a:cxnLst/>
            <a:rect l="l" t="t" r="r" b="b"/>
            <a:pathLst>
              <a:path w="3512270" h="1217587">
                <a:moveTo>
                  <a:pt x="0" y="0"/>
                </a:moveTo>
                <a:lnTo>
                  <a:pt x="3512270" y="0"/>
                </a:lnTo>
                <a:lnTo>
                  <a:pt x="3512270" y="1217587"/>
                </a:lnTo>
                <a:lnTo>
                  <a:pt x="0" y="121758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grpSp>
        <p:nvGrpSpPr>
          <p:cNvPr id="6" name="Group 6"/>
          <p:cNvGrpSpPr/>
          <p:nvPr/>
        </p:nvGrpSpPr>
        <p:grpSpPr>
          <a:xfrm>
            <a:off x="4905512" y="6864053"/>
            <a:ext cx="9039087" cy="749927"/>
            <a:chOff x="0" y="0"/>
            <a:chExt cx="11636840" cy="635857"/>
          </a:xfrm>
        </p:grpSpPr>
        <p:grpSp>
          <p:nvGrpSpPr>
            <p:cNvPr id="7" name="Group 7"/>
            <p:cNvGrpSpPr/>
            <p:nvPr/>
          </p:nvGrpSpPr>
          <p:grpSpPr>
            <a:xfrm>
              <a:off x="5162021" y="471781"/>
              <a:ext cx="1041911" cy="146960"/>
              <a:chOff x="0" y="0"/>
              <a:chExt cx="1041911" cy="146960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0" y="0"/>
                <a:ext cx="1041911" cy="146960"/>
              </a:xfrm>
              <a:custGeom>
                <a:avLst/>
                <a:gdLst/>
                <a:ahLst/>
                <a:cxnLst/>
                <a:rect l="l" t="t" r="r" b="b"/>
                <a:pathLst>
                  <a:path w="1041911" h="146960">
                    <a:moveTo>
                      <a:pt x="0" y="0"/>
                    </a:moveTo>
                    <a:lnTo>
                      <a:pt x="1041911" y="0"/>
                    </a:lnTo>
                    <a:lnTo>
                      <a:pt x="1041911" y="146960"/>
                    </a:lnTo>
                    <a:lnTo>
                      <a:pt x="0" y="14696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s-SV"/>
              </a:p>
            </p:txBody>
          </p:sp>
        </p:grpSp>
        <p:sp>
          <p:nvSpPr>
            <p:cNvPr id="9" name="Freeform 9"/>
            <p:cNvSpPr/>
            <p:nvPr/>
          </p:nvSpPr>
          <p:spPr>
            <a:xfrm>
              <a:off x="8418437" y="0"/>
              <a:ext cx="635857" cy="635857"/>
            </a:xfrm>
            <a:custGeom>
              <a:avLst/>
              <a:gdLst/>
              <a:ahLst/>
              <a:cxnLst/>
              <a:rect l="l" t="t" r="r" b="b"/>
              <a:pathLst>
                <a:path w="635857" h="635857">
                  <a:moveTo>
                    <a:pt x="0" y="0"/>
                  </a:moveTo>
                  <a:lnTo>
                    <a:pt x="635857" y="0"/>
                  </a:lnTo>
                  <a:lnTo>
                    <a:pt x="635857" y="635857"/>
                  </a:lnTo>
                  <a:lnTo>
                    <a:pt x="0" y="63585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SV"/>
            </a:p>
          </p:txBody>
        </p:sp>
        <p:sp>
          <p:nvSpPr>
            <p:cNvPr id="10" name="Freeform 10"/>
            <p:cNvSpPr/>
            <p:nvPr/>
          </p:nvSpPr>
          <p:spPr>
            <a:xfrm>
              <a:off x="0" y="171748"/>
              <a:ext cx="409058" cy="315827"/>
            </a:xfrm>
            <a:custGeom>
              <a:avLst/>
              <a:gdLst/>
              <a:ahLst/>
              <a:cxnLst/>
              <a:rect l="l" t="t" r="r" b="b"/>
              <a:pathLst>
                <a:path w="409058" h="315827">
                  <a:moveTo>
                    <a:pt x="0" y="0"/>
                  </a:moveTo>
                  <a:lnTo>
                    <a:pt x="409058" y="0"/>
                  </a:lnTo>
                  <a:lnTo>
                    <a:pt x="409058" y="315828"/>
                  </a:lnTo>
                  <a:lnTo>
                    <a:pt x="0" y="3158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SV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2736965" y="60207"/>
              <a:ext cx="538910" cy="538910"/>
            </a:xfrm>
            <a:custGeom>
              <a:avLst/>
              <a:gdLst/>
              <a:ahLst/>
              <a:cxnLst/>
              <a:rect l="l" t="t" r="r" b="b"/>
              <a:pathLst>
                <a:path w="538910" h="538910">
                  <a:moveTo>
                    <a:pt x="0" y="0"/>
                  </a:moveTo>
                  <a:lnTo>
                    <a:pt x="538910" y="0"/>
                  </a:lnTo>
                  <a:lnTo>
                    <a:pt x="538910" y="538910"/>
                  </a:lnTo>
                  <a:lnTo>
                    <a:pt x="0" y="53891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SV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516678" y="172910"/>
              <a:ext cx="1909366" cy="29887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1820"/>
                </a:lnSpc>
                <a:spcBef>
                  <a:spcPct val="0"/>
                </a:spcBef>
              </a:pPr>
              <a:r>
                <a:rPr lang="en-US" sz="1300" b="1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MCPELSALVADOR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3377475" y="194924"/>
              <a:ext cx="1909366" cy="29887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1820"/>
                </a:lnSpc>
                <a:spcBef>
                  <a:spcPct val="0"/>
                </a:spcBef>
              </a:pPr>
              <a:r>
                <a:rPr lang="en-US" sz="1300" b="1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MCPELSALVADOR</a:t>
              </a: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6268333" y="161176"/>
              <a:ext cx="1909366" cy="29887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1820"/>
                </a:lnSpc>
                <a:spcBef>
                  <a:spcPct val="0"/>
                </a:spcBef>
              </a:pPr>
              <a:r>
                <a:rPr lang="en-US" sz="1300" b="1" dirty="0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ELSALVADORMCP</a:t>
              </a:r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9155894" y="133648"/>
              <a:ext cx="2480947" cy="29887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1820"/>
                </a:lnSpc>
                <a:spcBef>
                  <a:spcPct val="0"/>
                </a:spcBef>
              </a:pPr>
              <a:r>
                <a:rPr lang="en-US" sz="1300" b="1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MCPELSALVADORORG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276</Words>
  <Application>Microsoft Office PowerPoint</Application>
  <PresentationFormat>Personalizado</PresentationFormat>
  <Paragraphs>43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Kingred Modern</vt:lpstr>
      <vt:lpstr>Open Sans</vt:lpstr>
      <vt:lpstr>Calibri</vt:lpstr>
      <vt:lpstr>Sloop Script Pro</vt:lpstr>
      <vt:lpstr>Open Sans Bold</vt:lpstr>
      <vt:lpstr>Arial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CP01-2026</dc:title>
  <dc:creator>María Eugenia Ochoa Valencia</dc:creator>
  <cp:lastModifiedBy>Administración y Comunicaciones MCP</cp:lastModifiedBy>
  <cp:revision>2</cp:revision>
  <dcterms:created xsi:type="dcterms:W3CDTF">2006-08-16T00:00:00Z</dcterms:created>
  <dcterms:modified xsi:type="dcterms:W3CDTF">2026-05-18T15:20:23Z</dcterms:modified>
  <dc:identifier>DAHKBlAHZRc</dc:identifier>
</cp:coreProperties>
</file>