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Kingred Modern" panose="020B0604020202020204" charset="0"/>
      <p:regular r:id="rId9"/>
    </p:embeddedFont>
    <p:embeddedFont>
      <p:font typeface="Open Sans" panose="020B0606030504020204" pitchFamily="34" charset="0"/>
      <p:regular r:id="rId10"/>
    </p:embeddedFont>
    <p:embeddedFont>
      <p:font typeface="Open Sans Bold" panose="020B0806030504020204" charset="0"/>
      <p:regular r:id="rId11"/>
    </p:embeddedFont>
    <p:embeddedFont>
      <p:font typeface="Sitka Banner Semibold" pitchFamily="2" charset="0"/>
      <p:bold r:id="rId12"/>
      <p:boldItalic r:id="rId13"/>
    </p:embeddedFont>
    <p:embeddedFont>
      <p:font typeface="Sloop Script Pro" panose="020B0604020202020204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6729D7F-F791-413B-98B7-E9C9A6B6796A}" v="11" dt="2026-05-18T16:05:07.2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9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ministración y Comunicaciones MCP" userId="6e1c2796-b399-4b97-baca-0d887e5a0dc8" providerId="ADAL" clId="{4B4658E8-BF8C-4094-9923-A8A426596295}"/>
    <pc:docChg chg="undo custSel modSld">
      <pc:chgData name="Administración y Comunicaciones MCP" userId="6e1c2796-b399-4b97-baca-0d887e5a0dc8" providerId="ADAL" clId="{4B4658E8-BF8C-4094-9923-A8A426596295}" dt="2026-05-18T16:06:52.407" v="56" actId="1076"/>
      <pc:docMkLst>
        <pc:docMk/>
      </pc:docMkLst>
      <pc:sldChg chg="addSp modSp mod">
        <pc:chgData name="Administración y Comunicaciones MCP" userId="6e1c2796-b399-4b97-baca-0d887e5a0dc8" providerId="ADAL" clId="{4B4658E8-BF8C-4094-9923-A8A426596295}" dt="2026-05-18T16:06:52.407" v="56" actId="1076"/>
        <pc:sldMkLst>
          <pc:docMk/>
          <pc:sldMk cId="0" sldId="256"/>
        </pc:sldMkLst>
        <pc:spChg chg="mod">
          <ac:chgData name="Administración y Comunicaciones MCP" userId="6e1c2796-b399-4b97-baca-0d887e5a0dc8" providerId="ADAL" clId="{4B4658E8-BF8C-4094-9923-A8A426596295}" dt="2026-05-18T16:06:21.555" v="51" actId="1076"/>
          <ac:spMkLst>
            <pc:docMk/>
            <pc:sldMk cId="0" sldId="256"/>
            <ac:spMk id="5" creationId="{00000000-0000-0000-0000-000000000000}"/>
          </ac:spMkLst>
        </pc:spChg>
        <pc:spChg chg="mod">
          <ac:chgData name="Administración y Comunicaciones MCP" userId="6e1c2796-b399-4b97-baca-0d887e5a0dc8" providerId="ADAL" clId="{4B4658E8-BF8C-4094-9923-A8A426596295}" dt="2026-05-18T16:04:57.120" v="38"/>
          <ac:spMkLst>
            <pc:docMk/>
            <pc:sldMk cId="0" sldId="256"/>
            <ac:spMk id="6" creationId="{00000000-0000-0000-0000-000000000000}"/>
          </ac:spMkLst>
        </pc:spChg>
        <pc:spChg chg="add mod">
          <ac:chgData name="Administración y Comunicaciones MCP" userId="6e1c2796-b399-4b97-baca-0d887e5a0dc8" providerId="ADAL" clId="{4B4658E8-BF8C-4094-9923-A8A426596295}" dt="2026-05-18T16:04:40.141" v="36" actId="1076"/>
          <ac:spMkLst>
            <pc:docMk/>
            <pc:sldMk cId="0" sldId="256"/>
            <ac:spMk id="10" creationId="{8560578F-7B8F-78A0-FEB0-DDC94B09A910}"/>
          </ac:spMkLst>
        </pc:spChg>
        <pc:spChg chg="add mod">
          <ac:chgData name="Administración y Comunicaciones MCP" userId="6e1c2796-b399-4b97-baca-0d887e5a0dc8" providerId="ADAL" clId="{4B4658E8-BF8C-4094-9923-A8A426596295}" dt="2026-05-18T16:03:20.532" v="4"/>
          <ac:spMkLst>
            <pc:docMk/>
            <pc:sldMk cId="0" sldId="256"/>
            <ac:spMk id="11" creationId="{9C1EEBBD-A5A8-F48E-3AA9-ECC73E689FA4}"/>
          </ac:spMkLst>
        </pc:spChg>
        <pc:spChg chg="add mod">
          <ac:chgData name="Administración y Comunicaciones MCP" userId="6e1c2796-b399-4b97-baca-0d887e5a0dc8" providerId="ADAL" clId="{4B4658E8-BF8C-4094-9923-A8A426596295}" dt="2026-05-18T16:06:52.407" v="56" actId="1076"/>
          <ac:spMkLst>
            <pc:docMk/>
            <pc:sldMk cId="0" sldId="256"/>
            <ac:spMk id="12" creationId="{5C092155-94C1-3075-627B-648894772D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sv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5" Type="http://schemas.openxmlformats.org/officeDocument/2006/relationships/image" Target="../media/image16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09229" y="7331421"/>
            <a:ext cx="19557114" cy="3789191"/>
          </a:xfrm>
          <a:custGeom>
            <a:avLst/>
            <a:gdLst/>
            <a:ahLst/>
            <a:cxnLst/>
            <a:rect l="l" t="t" r="r" b="b"/>
            <a:pathLst>
              <a:path w="19557114" h="3789191">
                <a:moveTo>
                  <a:pt x="0" y="3789191"/>
                </a:moveTo>
                <a:lnTo>
                  <a:pt x="19557114" y="3789191"/>
                </a:lnTo>
                <a:lnTo>
                  <a:pt x="19557114" y="0"/>
                </a:lnTo>
                <a:lnTo>
                  <a:pt x="0" y="0"/>
                </a:lnTo>
                <a:lnTo>
                  <a:pt x="0" y="378919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 flipH="1">
            <a:off x="-509229" y="-665235"/>
            <a:ext cx="19557114" cy="3789191"/>
          </a:xfrm>
          <a:custGeom>
            <a:avLst/>
            <a:gdLst/>
            <a:ahLst/>
            <a:cxnLst/>
            <a:rect l="l" t="t" r="r" b="b"/>
            <a:pathLst>
              <a:path w="19557114" h="3789191">
                <a:moveTo>
                  <a:pt x="19557114" y="0"/>
                </a:moveTo>
                <a:lnTo>
                  <a:pt x="0" y="0"/>
                </a:lnTo>
                <a:lnTo>
                  <a:pt x="0" y="3789190"/>
                </a:lnTo>
                <a:lnTo>
                  <a:pt x="19557114" y="3789190"/>
                </a:lnTo>
                <a:lnTo>
                  <a:pt x="1955711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>
            <a:off x="6759930" y="1670619"/>
            <a:ext cx="4192315" cy="1453336"/>
          </a:xfrm>
          <a:custGeom>
            <a:avLst/>
            <a:gdLst/>
            <a:ahLst/>
            <a:cxnLst/>
            <a:rect l="l" t="t" r="r" b="b"/>
            <a:pathLst>
              <a:path w="4192315" h="1453336">
                <a:moveTo>
                  <a:pt x="0" y="0"/>
                </a:moveTo>
                <a:lnTo>
                  <a:pt x="4192316" y="0"/>
                </a:lnTo>
                <a:lnTo>
                  <a:pt x="4192316" y="1453336"/>
                </a:lnTo>
                <a:lnTo>
                  <a:pt x="0" y="1453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TextBox 5"/>
          <p:cNvSpPr txBox="1"/>
          <p:nvPr/>
        </p:nvSpPr>
        <p:spPr>
          <a:xfrm>
            <a:off x="1891382" y="4055696"/>
            <a:ext cx="15114836" cy="172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39"/>
              </a:lnSpc>
            </a:pPr>
            <a:r>
              <a:rPr lang="en-US" sz="10000" spc="1326" dirty="0">
                <a:solidFill>
                  <a:srgbClr val="30220F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CP01-2026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505200" y="2996592"/>
            <a:ext cx="11025646" cy="18251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398"/>
              </a:lnSpc>
            </a:pPr>
            <a:r>
              <a:rPr lang="en-US" sz="12099" dirty="0">
                <a:solidFill>
                  <a:srgbClr val="30220F"/>
                </a:solidFill>
                <a:latin typeface="Sloop Script Pro"/>
                <a:ea typeface="Sloop Script Pro"/>
                <a:cs typeface="Sloop Script Pro"/>
                <a:sym typeface="Sloop Script Pro"/>
              </a:rPr>
              <a:t>Reunión 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3862522" y="9188906"/>
            <a:ext cx="3396778" cy="36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2989"/>
              </a:lnSpc>
              <a:spcBef>
                <a:spcPct val="0"/>
              </a:spcBef>
            </a:pPr>
            <a:r>
              <a:rPr lang="en-US" sz="2299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19 de mayo de 2026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200232" y="7620981"/>
            <a:ext cx="4756684" cy="327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600"/>
              </a:lnSpc>
              <a:spcBef>
                <a:spcPct val="0"/>
              </a:spcBef>
            </a:pPr>
            <a:r>
              <a:rPr lang="en-US" sz="2000" b="1">
                <a:solidFill>
                  <a:srgbClr val="30220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Presentado por: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200232" y="7919431"/>
            <a:ext cx="4756684" cy="974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600"/>
              </a:lnSpc>
            </a:pPr>
            <a:r>
              <a:rPr lang="en-US" sz="2000" dirty="0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Lcda. Marta Alicia de Magaña</a:t>
            </a:r>
          </a:p>
          <a:p>
            <a:pPr algn="just">
              <a:lnSpc>
                <a:spcPts val="2600"/>
              </a:lnSpc>
            </a:pPr>
            <a:r>
              <a:rPr lang="en-US" sz="2000" dirty="0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Directora </a:t>
            </a:r>
            <a:r>
              <a:rPr lang="en-US" sz="2000" dirty="0" err="1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Ejecitiva</a:t>
            </a:r>
            <a:r>
              <a:rPr lang="en-US" sz="2000" dirty="0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0" lvl="0" indent="0" algn="just">
              <a:lnSpc>
                <a:spcPts val="2600"/>
              </a:lnSpc>
              <a:spcBef>
                <a:spcPct val="0"/>
              </a:spcBef>
            </a:pPr>
            <a:r>
              <a:rPr lang="en-US" sz="2000" dirty="0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MCP-ES</a:t>
            </a:r>
          </a:p>
        </p:txBody>
      </p:sp>
      <p:sp>
        <p:nvSpPr>
          <p:cNvPr id="12" name="TextBox 6">
            <a:extLst>
              <a:ext uri="{FF2B5EF4-FFF2-40B4-BE49-F238E27FC236}">
                <a16:creationId xmlns:a16="http://schemas.microsoft.com/office/drawing/2014/main" id="{5C092155-94C1-3075-627B-648894772DAB}"/>
              </a:ext>
            </a:extLst>
          </p:cNvPr>
          <p:cNvSpPr txBox="1"/>
          <p:nvPr/>
        </p:nvSpPr>
        <p:spPr>
          <a:xfrm>
            <a:off x="3935977" y="5995158"/>
            <a:ext cx="11025646" cy="1359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00"/>
              </a:lnSpc>
            </a:pPr>
            <a:r>
              <a:rPr lang="es-MX" sz="4500" dirty="0">
                <a:solidFill>
                  <a:srgbClr val="30220F"/>
                </a:solidFill>
                <a:latin typeface="Sitka Banner Semibold" pitchFamily="2" charset="0"/>
                <a:ea typeface="Sloop Script Pro"/>
                <a:cs typeface="Sloop Script Pro"/>
                <a:sym typeface="Sloop Script Pro"/>
              </a:rPr>
              <a:t>Intercambio participativo de experiencias y aprendizajes de procesos anteriores</a:t>
            </a:r>
            <a:r>
              <a:rPr lang="en-US" sz="4500" dirty="0">
                <a:solidFill>
                  <a:srgbClr val="30220F"/>
                </a:solidFill>
                <a:latin typeface="Sitka Banner Semibold" pitchFamily="2" charset="0"/>
                <a:ea typeface="Sloop Script Pro"/>
                <a:cs typeface="Sloop Script Pro"/>
                <a:sym typeface="Sloop Script Pro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92589" y="2834856"/>
            <a:ext cx="13302822" cy="30374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5"/>
              </a:lnSpc>
            </a:pPr>
            <a:r>
              <a:rPr lang="en-US" sz="10004">
                <a:solidFill>
                  <a:srgbClr val="30220F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OBJETIVO</a:t>
            </a:r>
          </a:p>
          <a:p>
            <a:pPr algn="ctr">
              <a:lnSpc>
                <a:spcPts val="12005"/>
              </a:lnSpc>
            </a:pPr>
            <a:endParaRPr lang="en-US" sz="10004">
              <a:solidFill>
                <a:srgbClr val="30220F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986354" y="5559299"/>
            <a:ext cx="10315292" cy="2369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19"/>
              </a:lnSpc>
            </a:pPr>
            <a:r>
              <a:rPr lang="en-US" sz="2728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Recuperar experiencias previas relacionadas con procesos de formulación de propuestas, identificando elementos que deberían mantenerse, fortalecerse o evitarse en el nuevo período de trabajo.</a:t>
            </a:r>
          </a:p>
          <a:p>
            <a:pPr algn="just">
              <a:lnSpc>
                <a:spcPts val="3819"/>
              </a:lnSpc>
            </a:pPr>
            <a:endParaRPr lang="en-US" sz="2728">
              <a:solidFill>
                <a:srgbClr val="3022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" name="Group 4"/>
          <p:cNvGrpSpPr/>
          <p:nvPr/>
        </p:nvGrpSpPr>
        <p:grpSpPr>
          <a:xfrm rot="-5400000">
            <a:off x="6421607" y="2892500"/>
            <a:ext cx="6940617" cy="20062152"/>
            <a:chOff x="0" y="0"/>
            <a:chExt cx="1827981" cy="528385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827981" cy="5283859"/>
            </a:xfrm>
            <a:custGeom>
              <a:avLst/>
              <a:gdLst/>
              <a:ahLst/>
              <a:cxnLst/>
              <a:rect l="l" t="t" r="r" b="b"/>
              <a:pathLst>
                <a:path w="1827981" h="5283859">
                  <a:moveTo>
                    <a:pt x="0" y="0"/>
                  </a:moveTo>
                  <a:lnTo>
                    <a:pt x="1827981" y="0"/>
                  </a:lnTo>
                  <a:lnTo>
                    <a:pt x="1827981" y="5283859"/>
                  </a:lnTo>
                  <a:lnTo>
                    <a:pt x="0" y="5283859"/>
                  </a:lnTo>
                  <a:close/>
                </a:path>
              </a:pathLst>
            </a:custGeom>
            <a:solidFill>
              <a:srgbClr val="D3CAC3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827981" cy="53314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5400000">
            <a:off x="5797193" y="-12805126"/>
            <a:ext cx="2431375" cy="24933559"/>
            <a:chOff x="0" y="0"/>
            <a:chExt cx="640362" cy="6566863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40362" cy="6566864"/>
            </a:xfrm>
            <a:custGeom>
              <a:avLst/>
              <a:gdLst/>
              <a:ahLst/>
              <a:cxnLst/>
              <a:rect l="l" t="t" r="r" b="b"/>
              <a:pathLst>
                <a:path w="640362" h="6566864">
                  <a:moveTo>
                    <a:pt x="0" y="0"/>
                  </a:moveTo>
                  <a:lnTo>
                    <a:pt x="640362" y="0"/>
                  </a:lnTo>
                  <a:lnTo>
                    <a:pt x="640362" y="6566864"/>
                  </a:lnTo>
                  <a:lnTo>
                    <a:pt x="0" y="6566864"/>
                  </a:lnTo>
                  <a:close/>
                </a:path>
              </a:pathLst>
            </a:custGeom>
            <a:solidFill>
              <a:srgbClr val="EB525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640362" cy="661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1028700" y="1381520"/>
            <a:ext cx="4192315" cy="1453336"/>
          </a:xfrm>
          <a:custGeom>
            <a:avLst/>
            <a:gdLst/>
            <a:ahLst/>
            <a:cxnLst/>
            <a:rect l="l" t="t" r="r" b="b"/>
            <a:pathLst>
              <a:path w="4192315" h="1453336">
                <a:moveTo>
                  <a:pt x="0" y="0"/>
                </a:moveTo>
                <a:lnTo>
                  <a:pt x="4192315" y="0"/>
                </a:lnTo>
                <a:lnTo>
                  <a:pt x="4192315" y="1453336"/>
                </a:lnTo>
                <a:lnTo>
                  <a:pt x="0" y="145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2899307"/>
            <a:ext cx="3164295" cy="31642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2"/>
              <a:stretch>
                <a:fillRect l="-16747" r="-16747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028700" y="6358877"/>
            <a:ext cx="3164295" cy="31642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3"/>
              <a:stretch>
                <a:fillRect l="-16747" r="-16747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430733" y="2899307"/>
            <a:ext cx="3164295" cy="316429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43492" r="-43492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5797193" y="-12805126"/>
            <a:ext cx="2431375" cy="24933559"/>
            <a:chOff x="0" y="0"/>
            <a:chExt cx="640362" cy="65668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40362" cy="6566864"/>
            </a:xfrm>
            <a:custGeom>
              <a:avLst/>
              <a:gdLst/>
              <a:ahLst/>
              <a:cxnLst/>
              <a:rect l="l" t="t" r="r" b="b"/>
              <a:pathLst>
                <a:path w="640362" h="6566864">
                  <a:moveTo>
                    <a:pt x="0" y="0"/>
                  </a:moveTo>
                  <a:lnTo>
                    <a:pt x="640362" y="0"/>
                  </a:lnTo>
                  <a:lnTo>
                    <a:pt x="640362" y="6566864"/>
                  </a:lnTo>
                  <a:lnTo>
                    <a:pt x="0" y="6566864"/>
                  </a:lnTo>
                  <a:close/>
                </a:path>
              </a:pathLst>
            </a:custGeom>
            <a:solidFill>
              <a:srgbClr val="EB525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40362" cy="661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rot="5400000">
            <a:off x="16364861" y="508113"/>
            <a:ext cx="1316406" cy="1337245"/>
          </a:xfrm>
          <a:custGeom>
            <a:avLst/>
            <a:gdLst/>
            <a:ahLst/>
            <a:cxnLst/>
            <a:rect l="l" t="t" r="r" b="b"/>
            <a:pathLst>
              <a:path w="1316406" h="1337245">
                <a:moveTo>
                  <a:pt x="0" y="0"/>
                </a:moveTo>
                <a:lnTo>
                  <a:pt x="1316406" y="0"/>
                </a:lnTo>
                <a:lnTo>
                  <a:pt x="1316406" y="1337245"/>
                </a:lnTo>
                <a:lnTo>
                  <a:pt x="0" y="133724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106701"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12" name="Group 12"/>
          <p:cNvGrpSpPr/>
          <p:nvPr/>
        </p:nvGrpSpPr>
        <p:grpSpPr>
          <a:xfrm>
            <a:off x="5867849" y="6358877"/>
            <a:ext cx="3164295" cy="316429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6"/>
              <a:stretch>
                <a:fillRect l="-49750" r="-49750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709846" y="1119586"/>
            <a:ext cx="14644596" cy="1886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62"/>
              </a:lnSpc>
            </a:pPr>
            <a:r>
              <a:rPr lang="en-US" sz="3473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No se busca evaluar personas, sino recuperar aprendizajes institucionales.</a:t>
            </a:r>
          </a:p>
          <a:p>
            <a:pPr algn="ctr">
              <a:lnSpc>
                <a:spcPts val="5562"/>
              </a:lnSpc>
            </a:pPr>
            <a:endParaRPr lang="en-US" sz="3473">
              <a:solidFill>
                <a:srgbClr val="3022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15" name="Group 15"/>
          <p:cNvGrpSpPr/>
          <p:nvPr/>
        </p:nvGrpSpPr>
        <p:grpSpPr>
          <a:xfrm>
            <a:off x="9833278" y="2899307"/>
            <a:ext cx="3164295" cy="3164295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7"/>
              <a:stretch>
                <a:fillRect l="-26815" r="-26815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235823" y="2899307"/>
            <a:ext cx="3164295" cy="31642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8"/>
              <a:stretch>
                <a:fillRect l="-16747" r="-16747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9833278" y="6358877"/>
            <a:ext cx="3164295" cy="3164295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9"/>
              <a:stretch>
                <a:fillRect l="-38888" r="-38888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4494324" y="6361034"/>
            <a:ext cx="3164295" cy="3164295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10"/>
              <a:stretch>
                <a:fillRect l="-70481" r="-70481"/>
              </a:stretch>
            </a:blipFill>
            <a:ln w="85725" cap="sq">
              <a:solidFill>
                <a:srgbClr val="30220F"/>
              </a:solidFill>
              <a:prstDash val="solid"/>
              <a:miter/>
            </a:ln>
          </p:spPr>
          <p:txBody>
            <a:bodyPr/>
            <a:lstStyle/>
            <a:p>
              <a:endParaRPr lang="es-SV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253578" y="3281178"/>
            <a:ext cx="16774784" cy="6033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99"/>
              </a:lnSpc>
            </a:pPr>
            <a:endParaRPr/>
          </a:p>
          <a:p>
            <a:pPr marL="935497" lvl="1" indent="-467749" algn="just">
              <a:lnSpc>
                <a:spcPts val="6499"/>
              </a:lnSpc>
              <a:buFont typeface="Arial"/>
              <a:buChar char="•"/>
            </a:pPr>
            <a:r>
              <a:rPr lang="en-US" sz="4333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¿Qué aspectos funcionaron bien en procesos anteriores?</a:t>
            </a:r>
          </a:p>
          <a:p>
            <a:pPr marL="935497" lvl="1" indent="-467749" algn="just">
              <a:lnSpc>
                <a:spcPts val="6499"/>
              </a:lnSpc>
              <a:buFont typeface="Arial"/>
              <a:buChar char="•"/>
            </a:pPr>
            <a:r>
              <a:rPr lang="en-US" sz="4333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¿Qué desafíos o dificultades se identificaron?</a:t>
            </a:r>
          </a:p>
          <a:p>
            <a:pPr marL="935497" lvl="1" indent="-467749" algn="just">
              <a:lnSpc>
                <a:spcPts val="6499"/>
              </a:lnSpc>
              <a:buFont typeface="Arial"/>
              <a:buChar char="•"/>
            </a:pPr>
            <a:r>
              <a:rPr lang="en-US" sz="4333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¿Qué aprendizajes deberíamos mantener para este nuevo proceso?</a:t>
            </a:r>
          </a:p>
          <a:p>
            <a:pPr marL="935497" lvl="1" indent="-467749" algn="just">
              <a:lnSpc>
                <a:spcPts val="6499"/>
              </a:lnSpc>
              <a:buFont typeface="Arial"/>
              <a:buChar char="•"/>
            </a:pPr>
            <a:r>
              <a:rPr lang="en-US" sz="4333">
                <a:solidFill>
                  <a:srgbClr val="30220F"/>
                </a:solidFill>
                <a:latin typeface="Open Sans"/>
                <a:ea typeface="Open Sans"/>
                <a:cs typeface="Open Sans"/>
                <a:sym typeface="Open Sans"/>
              </a:rPr>
              <a:t>¿Qué recomendarían para mejorar el funcionamiento del comité?</a:t>
            </a:r>
          </a:p>
          <a:p>
            <a:pPr algn="just">
              <a:lnSpc>
                <a:spcPts val="6499"/>
              </a:lnSpc>
            </a:pPr>
            <a:endParaRPr lang="en-US" sz="4333">
              <a:solidFill>
                <a:srgbClr val="30220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-977116" y="-2710122"/>
            <a:ext cx="19615407" cy="3587462"/>
            <a:chOff x="0" y="0"/>
            <a:chExt cx="5166198" cy="94484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5166198" cy="944846"/>
            </a:xfrm>
            <a:custGeom>
              <a:avLst/>
              <a:gdLst/>
              <a:ahLst/>
              <a:cxnLst/>
              <a:rect l="l" t="t" r="r" b="b"/>
              <a:pathLst>
                <a:path w="5166198" h="944846">
                  <a:moveTo>
                    <a:pt x="0" y="0"/>
                  </a:moveTo>
                  <a:lnTo>
                    <a:pt x="5166198" y="0"/>
                  </a:lnTo>
                  <a:lnTo>
                    <a:pt x="5166198" y="944846"/>
                  </a:lnTo>
                  <a:lnTo>
                    <a:pt x="0" y="944846"/>
                  </a:lnTo>
                  <a:close/>
                </a:path>
              </a:pathLst>
            </a:custGeom>
            <a:solidFill>
              <a:srgbClr val="EB525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5166198" cy="9924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-79325" y="987534"/>
            <a:ext cx="2034312" cy="848557"/>
          </a:xfrm>
          <a:custGeom>
            <a:avLst/>
            <a:gdLst/>
            <a:ahLst/>
            <a:cxnLst/>
            <a:rect l="l" t="t" r="r" b="b"/>
            <a:pathLst>
              <a:path w="2034312" h="848557">
                <a:moveTo>
                  <a:pt x="0" y="0"/>
                </a:moveTo>
                <a:lnTo>
                  <a:pt x="2034312" y="0"/>
                </a:lnTo>
                <a:lnTo>
                  <a:pt x="2034312" y="848558"/>
                </a:lnTo>
                <a:lnTo>
                  <a:pt x="0" y="84855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50994"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7" name="Freeform 7"/>
          <p:cNvSpPr/>
          <p:nvPr/>
        </p:nvSpPr>
        <p:spPr>
          <a:xfrm>
            <a:off x="2486711" y="1381166"/>
            <a:ext cx="4192315" cy="1453336"/>
          </a:xfrm>
          <a:custGeom>
            <a:avLst/>
            <a:gdLst/>
            <a:ahLst/>
            <a:cxnLst/>
            <a:rect l="l" t="t" r="r" b="b"/>
            <a:pathLst>
              <a:path w="4192315" h="1453336">
                <a:moveTo>
                  <a:pt x="0" y="0"/>
                </a:moveTo>
                <a:lnTo>
                  <a:pt x="4192316" y="0"/>
                </a:lnTo>
                <a:lnTo>
                  <a:pt x="4192316" y="1453336"/>
                </a:lnTo>
                <a:lnTo>
                  <a:pt x="0" y="14533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43200" y="1028700"/>
            <a:ext cx="14777964" cy="28084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345"/>
              </a:lnSpc>
            </a:pPr>
            <a:r>
              <a:rPr lang="en-US" sz="6121" dirty="0">
                <a:solidFill>
                  <a:srgbClr val="30220F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MATRIZ</a:t>
            </a:r>
          </a:p>
          <a:p>
            <a:pPr algn="ctr">
              <a:lnSpc>
                <a:spcPts val="7345"/>
              </a:lnSpc>
            </a:pPr>
            <a:r>
              <a:rPr lang="en-US" sz="6121" dirty="0">
                <a:solidFill>
                  <a:srgbClr val="30220F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 DE TRABAJO GRUPAL</a:t>
            </a:r>
          </a:p>
          <a:p>
            <a:pPr algn="ctr">
              <a:lnSpc>
                <a:spcPts val="7345"/>
              </a:lnSpc>
            </a:pPr>
            <a:endParaRPr lang="en-US" sz="6121" dirty="0">
              <a:solidFill>
                <a:srgbClr val="30220F"/>
              </a:solidFill>
              <a:latin typeface="Kingred Modern"/>
              <a:ea typeface="Kingred Modern"/>
              <a:cs typeface="Kingred Modern"/>
              <a:sym typeface="Kingred Modern"/>
            </a:endParaRPr>
          </a:p>
        </p:txBody>
      </p:sp>
      <p:grpSp>
        <p:nvGrpSpPr>
          <p:cNvPr id="3" name="Group 3"/>
          <p:cNvGrpSpPr/>
          <p:nvPr/>
        </p:nvGrpSpPr>
        <p:grpSpPr>
          <a:xfrm rot="-5400000">
            <a:off x="5797193" y="-12805126"/>
            <a:ext cx="2431375" cy="24933559"/>
            <a:chOff x="0" y="0"/>
            <a:chExt cx="640362" cy="65668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40362" cy="6566864"/>
            </a:xfrm>
            <a:custGeom>
              <a:avLst/>
              <a:gdLst/>
              <a:ahLst/>
              <a:cxnLst/>
              <a:rect l="l" t="t" r="r" b="b"/>
              <a:pathLst>
                <a:path w="640362" h="6566864">
                  <a:moveTo>
                    <a:pt x="0" y="0"/>
                  </a:moveTo>
                  <a:lnTo>
                    <a:pt x="640362" y="0"/>
                  </a:lnTo>
                  <a:lnTo>
                    <a:pt x="640362" y="6566864"/>
                  </a:lnTo>
                  <a:lnTo>
                    <a:pt x="0" y="6566864"/>
                  </a:lnTo>
                  <a:close/>
                </a:path>
              </a:pathLst>
            </a:custGeom>
            <a:solidFill>
              <a:srgbClr val="EB5252"/>
            </a:solidFill>
          </p:spPr>
          <p:txBody>
            <a:bodyPr/>
            <a:lstStyle/>
            <a:p>
              <a:endParaRPr lang="es-SV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640362" cy="66144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71094" y="1028700"/>
            <a:ext cx="4192315" cy="1453336"/>
          </a:xfrm>
          <a:custGeom>
            <a:avLst/>
            <a:gdLst/>
            <a:ahLst/>
            <a:cxnLst/>
            <a:rect l="l" t="t" r="r" b="b"/>
            <a:pathLst>
              <a:path w="4192315" h="1453336">
                <a:moveTo>
                  <a:pt x="0" y="0"/>
                </a:moveTo>
                <a:lnTo>
                  <a:pt x="4192315" y="0"/>
                </a:lnTo>
                <a:lnTo>
                  <a:pt x="4192315" y="1453336"/>
                </a:lnTo>
                <a:lnTo>
                  <a:pt x="0" y="14533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53F6CE07-4F0B-AED6-2853-5ECAAF32F2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405394"/>
              </p:ext>
            </p:extLst>
          </p:nvPr>
        </p:nvGraphicFramePr>
        <p:xfrm>
          <a:off x="4876800" y="3238500"/>
          <a:ext cx="10972800" cy="683001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55615">
                  <a:extLst>
                    <a:ext uri="{9D8B030D-6E8A-4147-A177-3AD203B41FA5}">
                      <a16:colId xmlns:a16="http://schemas.microsoft.com/office/drawing/2014/main" val="3128865463"/>
                    </a:ext>
                  </a:extLst>
                </a:gridCol>
                <a:gridCol w="4104330">
                  <a:extLst>
                    <a:ext uri="{9D8B030D-6E8A-4147-A177-3AD203B41FA5}">
                      <a16:colId xmlns:a16="http://schemas.microsoft.com/office/drawing/2014/main" val="1895882378"/>
                    </a:ext>
                  </a:extLst>
                </a:gridCol>
                <a:gridCol w="2512855">
                  <a:extLst>
                    <a:ext uri="{9D8B030D-6E8A-4147-A177-3AD203B41FA5}">
                      <a16:colId xmlns:a16="http://schemas.microsoft.com/office/drawing/2014/main" val="4049937192"/>
                    </a:ext>
                  </a:extLst>
                </a:gridCol>
              </a:tblGrid>
              <a:tr h="69261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solidFill>
                            <a:schemeClr val="bg1"/>
                          </a:solidFill>
                          <a:effectLst/>
                        </a:rPr>
                        <a:t>Buenas prácticas que debemos mantener</a:t>
                      </a:r>
                      <a:endParaRPr lang="es-SV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solidFill>
                            <a:schemeClr val="bg1"/>
                          </a:solidFill>
                          <a:effectLst/>
                        </a:rPr>
                        <a:t>Desafíos o dificultades identificadas</a:t>
                      </a:r>
                      <a:endParaRPr lang="es-SV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solidFill>
                            <a:schemeClr val="bg1"/>
                          </a:solidFill>
                          <a:effectLst/>
                        </a:rPr>
                        <a:t>Recomendaciones para este nuevo proceso</a:t>
                      </a:r>
                      <a:endParaRPr lang="es-SV" sz="2400" kern="100" dirty="0">
                        <a:solidFill>
                          <a:schemeClr val="bg1"/>
                        </a:solidFill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387928"/>
                  </a:ext>
                </a:extLst>
              </a:tr>
              <a:tr h="104076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effectLst/>
                        </a:rPr>
                        <a:t>¿Qué funcionó bien?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effectLst/>
                        </a:rPr>
                        <a:t> </a:t>
                      </a:r>
                      <a:endParaRPr lang="es-SV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effectLst/>
                        </a:rPr>
                        <a:t>¿Qué limitó o dificultó el proceso?</a:t>
                      </a:r>
                      <a:endParaRPr lang="es-SV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2400" kern="100" dirty="0">
                          <a:effectLst/>
                        </a:rPr>
                        <a:t>¿Qué deberíamos hacer diferente o fortalecer?</a:t>
                      </a:r>
                      <a:endParaRPr lang="es-SV" sz="2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extLst>
                  <a:ext uri="{0D108BD9-81ED-4DB2-BD59-A6C34878D82A}">
                    <a16:rowId xmlns:a16="http://schemas.microsoft.com/office/drawing/2014/main" val="3173582709"/>
                  </a:ext>
                </a:extLst>
              </a:tr>
              <a:tr h="973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>
                          <a:effectLst/>
                        </a:rPr>
                        <a:t> </a:t>
                      </a:r>
                      <a:endParaRPr lang="es-SV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>
                          <a:effectLst/>
                        </a:rPr>
                        <a:t> </a:t>
                      </a:r>
                      <a:endParaRPr lang="es-SV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 dirty="0">
                          <a:effectLst/>
                        </a:rPr>
                        <a:t> </a:t>
                      </a:r>
                      <a:endParaRPr lang="es-SV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extLst>
                  <a:ext uri="{0D108BD9-81ED-4DB2-BD59-A6C34878D82A}">
                    <a16:rowId xmlns:a16="http://schemas.microsoft.com/office/drawing/2014/main" val="310732260"/>
                  </a:ext>
                </a:extLst>
              </a:tr>
              <a:tr h="973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>
                          <a:effectLst/>
                        </a:rPr>
                        <a:t> </a:t>
                      </a:r>
                      <a:endParaRPr lang="es-SV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 dirty="0">
                          <a:effectLst/>
                        </a:rPr>
                        <a:t> </a:t>
                      </a:r>
                      <a:endParaRPr lang="es-SV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>
                          <a:effectLst/>
                        </a:rPr>
                        <a:t> </a:t>
                      </a:r>
                      <a:endParaRPr lang="es-SV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extLst>
                  <a:ext uri="{0D108BD9-81ED-4DB2-BD59-A6C34878D82A}">
                    <a16:rowId xmlns:a16="http://schemas.microsoft.com/office/drawing/2014/main" val="1601062919"/>
                  </a:ext>
                </a:extLst>
              </a:tr>
              <a:tr h="973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>
                          <a:effectLst/>
                        </a:rPr>
                        <a:t> </a:t>
                      </a:r>
                      <a:endParaRPr lang="es-SV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 dirty="0">
                          <a:effectLst/>
                        </a:rPr>
                        <a:t> </a:t>
                      </a:r>
                      <a:endParaRPr lang="es-SV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 dirty="0">
                          <a:effectLst/>
                        </a:rPr>
                        <a:t> </a:t>
                      </a:r>
                      <a:endParaRPr lang="es-SV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extLst>
                  <a:ext uri="{0D108BD9-81ED-4DB2-BD59-A6C34878D82A}">
                    <a16:rowId xmlns:a16="http://schemas.microsoft.com/office/drawing/2014/main" val="617158495"/>
                  </a:ext>
                </a:extLst>
              </a:tr>
              <a:tr h="97363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 dirty="0">
                          <a:effectLst/>
                        </a:rPr>
                        <a:t> </a:t>
                      </a:r>
                      <a:endParaRPr lang="es-SV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>
                          <a:effectLst/>
                        </a:rPr>
                        <a:t> </a:t>
                      </a:r>
                      <a:endParaRPr lang="es-SV" sz="11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s-SV" sz="1100" kern="100" dirty="0">
                          <a:effectLst/>
                        </a:rPr>
                        <a:t> </a:t>
                      </a:r>
                      <a:endParaRPr lang="es-SV" sz="11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607" marR="8607" marT="8607" marB="8607" anchor="ctr"/>
                </a:tc>
                <a:extLst>
                  <a:ext uri="{0D108BD9-81ED-4DB2-BD59-A6C34878D82A}">
                    <a16:rowId xmlns:a16="http://schemas.microsoft.com/office/drawing/2014/main" val="235239999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V="1">
            <a:off x="-509229" y="7331421"/>
            <a:ext cx="19557114" cy="3789191"/>
          </a:xfrm>
          <a:custGeom>
            <a:avLst/>
            <a:gdLst/>
            <a:ahLst/>
            <a:cxnLst/>
            <a:rect l="l" t="t" r="r" b="b"/>
            <a:pathLst>
              <a:path w="19557114" h="3789191">
                <a:moveTo>
                  <a:pt x="0" y="3789191"/>
                </a:moveTo>
                <a:lnTo>
                  <a:pt x="19557114" y="3789191"/>
                </a:lnTo>
                <a:lnTo>
                  <a:pt x="19557114" y="0"/>
                </a:lnTo>
                <a:lnTo>
                  <a:pt x="0" y="0"/>
                </a:lnTo>
                <a:lnTo>
                  <a:pt x="0" y="378919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3" name="Freeform 3"/>
          <p:cNvSpPr/>
          <p:nvPr/>
        </p:nvSpPr>
        <p:spPr>
          <a:xfrm flipH="1">
            <a:off x="-509229" y="-665235"/>
            <a:ext cx="19557114" cy="3789191"/>
          </a:xfrm>
          <a:custGeom>
            <a:avLst/>
            <a:gdLst/>
            <a:ahLst/>
            <a:cxnLst/>
            <a:rect l="l" t="t" r="r" b="b"/>
            <a:pathLst>
              <a:path w="19557114" h="3789191">
                <a:moveTo>
                  <a:pt x="19557114" y="0"/>
                </a:moveTo>
                <a:lnTo>
                  <a:pt x="0" y="0"/>
                </a:lnTo>
                <a:lnTo>
                  <a:pt x="0" y="3789190"/>
                </a:lnTo>
                <a:lnTo>
                  <a:pt x="19557114" y="3789190"/>
                </a:lnTo>
                <a:lnTo>
                  <a:pt x="1955711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144464" y="4230683"/>
            <a:ext cx="15114836" cy="2286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939"/>
              </a:lnSpc>
            </a:pPr>
            <a:r>
              <a:rPr lang="en-US" sz="15074" spc="1326">
                <a:solidFill>
                  <a:srgbClr val="30220F"/>
                </a:solidFill>
                <a:latin typeface="Kingred Modern"/>
                <a:ea typeface="Kingred Modern"/>
                <a:cs typeface="Kingred Modern"/>
                <a:sym typeface="Kingred Modern"/>
              </a:rPr>
              <a:t>SÍGUENOS</a:t>
            </a:r>
          </a:p>
        </p:txBody>
      </p:sp>
      <p:sp>
        <p:nvSpPr>
          <p:cNvPr id="3" name="Freeform 3"/>
          <p:cNvSpPr/>
          <p:nvPr/>
        </p:nvSpPr>
        <p:spPr>
          <a:xfrm flipV="1">
            <a:off x="-509229" y="7331421"/>
            <a:ext cx="19557114" cy="3789191"/>
          </a:xfrm>
          <a:custGeom>
            <a:avLst/>
            <a:gdLst/>
            <a:ahLst/>
            <a:cxnLst/>
            <a:rect l="l" t="t" r="r" b="b"/>
            <a:pathLst>
              <a:path w="19557114" h="3789191">
                <a:moveTo>
                  <a:pt x="0" y="3789191"/>
                </a:moveTo>
                <a:lnTo>
                  <a:pt x="19557114" y="3789191"/>
                </a:lnTo>
                <a:lnTo>
                  <a:pt x="19557114" y="0"/>
                </a:lnTo>
                <a:lnTo>
                  <a:pt x="0" y="0"/>
                </a:lnTo>
                <a:lnTo>
                  <a:pt x="0" y="3789191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4" name="Freeform 4"/>
          <p:cNvSpPr/>
          <p:nvPr/>
        </p:nvSpPr>
        <p:spPr>
          <a:xfrm flipH="1">
            <a:off x="-509229" y="-665235"/>
            <a:ext cx="19557114" cy="3789191"/>
          </a:xfrm>
          <a:custGeom>
            <a:avLst/>
            <a:gdLst/>
            <a:ahLst/>
            <a:cxnLst/>
            <a:rect l="l" t="t" r="r" b="b"/>
            <a:pathLst>
              <a:path w="19557114" h="3789191">
                <a:moveTo>
                  <a:pt x="19557114" y="0"/>
                </a:moveTo>
                <a:lnTo>
                  <a:pt x="0" y="0"/>
                </a:lnTo>
                <a:lnTo>
                  <a:pt x="0" y="3789190"/>
                </a:lnTo>
                <a:lnTo>
                  <a:pt x="19557114" y="3789190"/>
                </a:lnTo>
                <a:lnTo>
                  <a:pt x="19557114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sp>
        <p:nvSpPr>
          <p:cNvPr id="5" name="Freeform 5"/>
          <p:cNvSpPr/>
          <p:nvPr/>
        </p:nvSpPr>
        <p:spPr>
          <a:xfrm>
            <a:off x="6972082" y="2188928"/>
            <a:ext cx="3512270" cy="1217587"/>
          </a:xfrm>
          <a:custGeom>
            <a:avLst/>
            <a:gdLst/>
            <a:ahLst/>
            <a:cxnLst/>
            <a:rect l="l" t="t" r="r" b="b"/>
            <a:pathLst>
              <a:path w="3512270" h="1217587">
                <a:moveTo>
                  <a:pt x="0" y="0"/>
                </a:moveTo>
                <a:lnTo>
                  <a:pt x="3512270" y="0"/>
                </a:lnTo>
                <a:lnTo>
                  <a:pt x="3512270" y="1217587"/>
                </a:lnTo>
                <a:lnTo>
                  <a:pt x="0" y="12175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SV"/>
          </a:p>
        </p:txBody>
      </p:sp>
      <p:grpSp>
        <p:nvGrpSpPr>
          <p:cNvPr id="6" name="Group 6"/>
          <p:cNvGrpSpPr/>
          <p:nvPr/>
        </p:nvGrpSpPr>
        <p:grpSpPr>
          <a:xfrm>
            <a:off x="4905512" y="6864053"/>
            <a:ext cx="9039087" cy="749927"/>
            <a:chOff x="0" y="0"/>
            <a:chExt cx="11636840" cy="635857"/>
          </a:xfrm>
        </p:grpSpPr>
        <p:grpSp>
          <p:nvGrpSpPr>
            <p:cNvPr id="7" name="Group 7"/>
            <p:cNvGrpSpPr/>
            <p:nvPr/>
          </p:nvGrpSpPr>
          <p:grpSpPr>
            <a:xfrm>
              <a:off x="5162021" y="471781"/>
              <a:ext cx="1041911" cy="146960"/>
              <a:chOff x="0" y="0"/>
              <a:chExt cx="1041911" cy="14696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41911" cy="146960"/>
              </a:xfrm>
              <a:custGeom>
                <a:avLst/>
                <a:gdLst/>
                <a:ahLst/>
                <a:cxnLst/>
                <a:rect l="l" t="t" r="r" b="b"/>
                <a:pathLst>
                  <a:path w="1041911" h="146960">
                    <a:moveTo>
                      <a:pt x="0" y="0"/>
                    </a:moveTo>
                    <a:lnTo>
                      <a:pt x="1041911" y="0"/>
                    </a:lnTo>
                    <a:lnTo>
                      <a:pt x="1041911" y="146960"/>
                    </a:lnTo>
                    <a:lnTo>
                      <a:pt x="0" y="14696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s-SV"/>
              </a:p>
            </p:txBody>
          </p:sp>
        </p:grpSp>
        <p:sp>
          <p:nvSpPr>
            <p:cNvPr id="9" name="Freeform 9"/>
            <p:cNvSpPr/>
            <p:nvPr/>
          </p:nvSpPr>
          <p:spPr>
            <a:xfrm>
              <a:off x="8418437" y="0"/>
              <a:ext cx="635857" cy="635857"/>
            </a:xfrm>
            <a:custGeom>
              <a:avLst/>
              <a:gdLst/>
              <a:ahLst/>
              <a:cxnLst/>
              <a:rect l="l" t="t" r="r" b="b"/>
              <a:pathLst>
                <a:path w="635857" h="635857">
                  <a:moveTo>
                    <a:pt x="0" y="0"/>
                  </a:moveTo>
                  <a:lnTo>
                    <a:pt x="635857" y="0"/>
                  </a:lnTo>
                  <a:lnTo>
                    <a:pt x="635857" y="635857"/>
                  </a:lnTo>
                  <a:lnTo>
                    <a:pt x="0" y="6358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0" y="171748"/>
              <a:ext cx="409058" cy="315827"/>
            </a:xfrm>
            <a:custGeom>
              <a:avLst/>
              <a:gdLst/>
              <a:ahLst/>
              <a:cxnLst/>
              <a:rect l="l" t="t" r="r" b="b"/>
              <a:pathLst>
                <a:path w="409058" h="315827">
                  <a:moveTo>
                    <a:pt x="0" y="0"/>
                  </a:moveTo>
                  <a:lnTo>
                    <a:pt x="409058" y="0"/>
                  </a:lnTo>
                  <a:lnTo>
                    <a:pt x="409058" y="315828"/>
                  </a:lnTo>
                  <a:lnTo>
                    <a:pt x="0" y="3158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2736965" y="60207"/>
              <a:ext cx="538910" cy="538910"/>
            </a:xfrm>
            <a:custGeom>
              <a:avLst/>
              <a:gdLst/>
              <a:ahLst/>
              <a:cxnLst/>
              <a:rect l="l" t="t" r="r" b="b"/>
              <a:pathLst>
                <a:path w="538910" h="538910">
                  <a:moveTo>
                    <a:pt x="0" y="0"/>
                  </a:moveTo>
                  <a:lnTo>
                    <a:pt x="538910" y="0"/>
                  </a:lnTo>
                  <a:lnTo>
                    <a:pt x="538910" y="538910"/>
                  </a:lnTo>
                  <a:lnTo>
                    <a:pt x="0" y="5389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s-SV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16678" y="172910"/>
              <a:ext cx="1909366" cy="298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MCPELSALVADOR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77475" y="194924"/>
              <a:ext cx="1909366" cy="298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MCPELSALVADOR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6268333" y="161176"/>
              <a:ext cx="1909366" cy="298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 dirty="0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ELSALVADORMCP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9155894" y="133648"/>
              <a:ext cx="2480947" cy="2988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820"/>
                </a:lnSpc>
                <a:spcBef>
                  <a:spcPct val="0"/>
                </a:spcBef>
              </a:pPr>
              <a:r>
                <a:rPr lang="en-US" sz="1300" b="1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MCPELSALVADORORG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162</Words>
  <Application>Microsoft Office PowerPoint</Application>
  <PresentationFormat>Personalizado</PresentationFormat>
  <Paragraphs>42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Open Sans</vt:lpstr>
      <vt:lpstr>Sloop Script Pro</vt:lpstr>
      <vt:lpstr>Calibri</vt:lpstr>
      <vt:lpstr>Aptos</vt:lpstr>
      <vt:lpstr>Open Sans Bold</vt:lpstr>
      <vt:lpstr>Sitka Banner Semibold</vt:lpstr>
      <vt:lpstr>Kingred Modern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Objetivo</dc:title>
  <dc:creator>María Eugenia Ochoa Valencia</dc:creator>
  <cp:lastModifiedBy>Administración y Comunicaciones MCP</cp:lastModifiedBy>
  <cp:revision>2</cp:revision>
  <dcterms:created xsi:type="dcterms:W3CDTF">2006-08-16T00:00:00Z</dcterms:created>
  <dcterms:modified xsi:type="dcterms:W3CDTF">2026-05-18T16:06:56Z</dcterms:modified>
  <dc:identifier>DAHKB2z1eHw</dc:identifier>
</cp:coreProperties>
</file>