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</p:sldIdLst>
  <p:sldSz cx="18288000" cy="10287000"/>
  <p:notesSz cx="6858000" cy="9144000"/>
  <p:embeddedFontLst>
    <p:embeddedFont>
      <p:font typeface="Canva Sans" panose="020B0604020202020204" charset="0"/>
      <p:regular r:id="rId11"/>
    </p:embeddedFont>
    <p:embeddedFont>
      <p:font typeface="Canva Sans Bold" panose="020B0604020202020204" charset="0"/>
      <p:regular r:id="rId12"/>
    </p:embeddedFont>
    <p:embeddedFont>
      <p:font typeface="Canva Sans Bold Italics" panose="020B0604020202020204" charset="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09D39F-B1E7-4B2E-A287-BF93A2A283EC}" v="1" dt="2026-05-27T21:02:09.0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7" d="100"/>
          <a:sy n="37" d="100"/>
        </p:scale>
        <p:origin x="98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ministración y Comunicaciones MCP" userId="6e1c2796-b399-4b97-baca-0d887e5a0dc8" providerId="ADAL" clId="{4B4658E8-BF8C-4094-9923-A8A426596295}"/>
    <pc:docChg chg="addSld modSld">
      <pc:chgData name="Administración y Comunicaciones MCP" userId="6e1c2796-b399-4b97-baca-0d887e5a0dc8" providerId="ADAL" clId="{4B4658E8-BF8C-4094-9923-A8A426596295}" dt="2026-05-27T21:02:09.027" v="33" actId="20577"/>
      <pc:docMkLst>
        <pc:docMk/>
      </pc:docMkLst>
      <pc:sldChg chg="modSp add mod">
        <pc:chgData name="Administración y Comunicaciones MCP" userId="6e1c2796-b399-4b97-baca-0d887e5a0dc8" providerId="ADAL" clId="{4B4658E8-BF8C-4094-9923-A8A426596295}" dt="2026-05-27T21:02:09.027" v="33" actId="20577"/>
        <pc:sldMkLst>
          <pc:docMk/>
          <pc:sldMk cId="1619255902" sldId="264"/>
        </pc:sldMkLst>
        <pc:spChg chg="mod">
          <ac:chgData name="Administración y Comunicaciones MCP" userId="6e1c2796-b399-4b97-baca-0d887e5a0dc8" providerId="ADAL" clId="{4B4658E8-BF8C-4094-9923-A8A426596295}" dt="2026-05-27T21:02:09.027" v="33" actId="20577"/>
          <ac:spMkLst>
            <pc:docMk/>
            <pc:sldMk cId="1619255902" sldId="264"/>
            <ac:spMk id="5" creationId="{AED4495D-3FED-CF2D-0C03-0C864469CB7A}"/>
          </ac:spMkLst>
        </pc:spChg>
        <pc:spChg chg="mod">
          <ac:chgData name="Administración y Comunicaciones MCP" userId="6e1c2796-b399-4b97-baca-0d887e5a0dc8" providerId="ADAL" clId="{4B4658E8-BF8C-4094-9923-A8A426596295}" dt="2026-05-27T20:57:55.203" v="31" actId="20577"/>
          <ac:spMkLst>
            <pc:docMk/>
            <pc:sldMk cId="1619255902" sldId="264"/>
            <ac:spMk id="6" creationId="{6932020F-71C8-FBCA-42E5-536BA0E2210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5/27/2026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mcpelsalvador.org.sv/proyecto-2309/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181118"/>
            <a:ext cx="10747629" cy="1527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881"/>
              </a:lnSpc>
            </a:pPr>
            <a:r>
              <a:rPr lang="en-US" sz="10608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Plenaria 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71702" y="3793852"/>
            <a:ext cx="10747629" cy="1517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881"/>
              </a:lnSpc>
            </a:pPr>
            <a:r>
              <a:rPr lang="en-US" sz="10608" b="1">
                <a:solidFill>
                  <a:srgbClr val="62A9C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02-2026</a:t>
            </a:r>
          </a:p>
        </p:txBody>
      </p:sp>
      <p:sp>
        <p:nvSpPr>
          <p:cNvPr id="7" name="AutoShape 7"/>
          <p:cNvSpPr/>
          <p:nvPr/>
        </p:nvSpPr>
        <p:spPr>
          <a:xfrm>
            <a:off x="1028700" y="5363803"/>
            <a:ext cx="1466112" cy="0"/>
          </a:xfrm>
          <a:prstGeom prst="line">
            <a:avLst/>
          </a:prstGeom>
          <a:ln w="104775" cap="rnd">
            <a:solidFill>
              <a:srgbClr val="FFBD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8" name="Freeform 8"/>
          <p:cNvSpPr/>
          <p:nvPr/>
        </p:nvSpPr>
        <p:spPr>
          <a:xfrm rot="-5400000">
            <a:off x="12737335" y="1701908"/>
            <a:ext cx="5195172" cy="3848757"/>
          </a:xfrm>
          <a:custGeom>
            <a:avLst/>
            <a:gdLst/>
            <a:ahLst/>
            <a:cxnLst/>
            <a:rect l="l" t="t" r="r" b="b"/>
            <a:pathLst>
              <a:path w="5195172" h="3848757">
                <a:moveTo>
                  <a:pt x="0" y="0"/>
                </a:moveTo>
                <a:lnTo>
                  <a:pt x="5195173" y="0"/>
                </a:lnTo>
                <a:lnTo>
                  <a:pt x="5195173" y="3848757"/>
                </a:lnTo>
                <a:lnTo>
                  <a:pt x="0" y="384875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9" name="Freeform 9"/>
          <p:cNvSpPr/>
          <p:nvPr/>
        </p:nvSpPr>
        <p:spPr>
          <a:xfrm>
            <a:off x="623230" y="508363"/>
            <a:ext cx="4577971" cy="1587030"/>
          </a:xfrm>
          <a:custGeom>
            <a:avLst/>
            <a:gdLst/>
            <a:ahLst/>
            <a:cxnLst/>
            <a:rect l="l" t="t" r="r" b="b"/>
            <a:pathLst>
              <a:path w="4577971" h="1587030">
                <a:moveTo>
                  <a:pt x="0" y="0"/>
                </a:moveTo>
                <a:lnTo>
                  <a:pt x="4577972" y="0"/>
                </a:lnTo>
                <a:lnTo>
                  <a:pt x="4577972" y="1587030"/>
                </a:lnTo>
                <a:lnTo>
                  <a:pt x="0" y="158703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10" name="TextBox 10"/>
          <p:cNvSpPr txBox="1"/>
          <p:nvPr/>
        </p:nvSpPr>
        <p:spPr>
          <a:xfrm>
            <a:off x="1028700" y="5970054"/>
            <a:ext cx="15105716" cy="40468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85"/>
              </a:lnSpc>
            </a:pPr>
            <a:r>
              <a:rPr lang="en-US" sz="35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INFORME EJECUTIVO </a:t>
            </a:r>
          </a:p>
          <a:p>
            <a:pPr algn="ctr">
              <a:lnSpc>
                <a:spcPts val="4585"/>
              </a:lnSpc>
            </a:pPr>
            <a:r>
              <a:rPr lang="en-US" sz="35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Auditoría Externa MCP-ES / SISCA</a:t>
            </a:r>
          </a:p>
          <a:p>
            <a:pPr algn="ctr">
              <a:lnSpc>
                <a:spcPts val="4585"/>
              </a:lnSpc>
            </a:pPr>
            <a:r>
              <a:rPr lang="en-US" sz="35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Subvención SLV CFUND–2309</a:t>
            </a:r>
          </a:p>
          <a:p>
            <a:pPr algn="ctr">
              <a:lnSpc>
                <a:spcPts val="4585"/>
              </a:lnSpc>
            </a:pPr>
            <a:r>
              <a:rPr lang="en-US" sz="35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Período auditado: 1 de enero de 2023 al 31 de diciembre de 2025</a:t>
            </a:r>
          </a:p>
          <a:p>
            <a:pPr algn="l">
              <a:lnSpc>
                <a:spcPts val="4585"/>
              </a:lnSpc>
            </a:pPr>
            <a:endParaRPr lang="en-US" sz="35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4585"/>
              </a:lnSpc>
            </a:pPr>
            <a:endParaRPr lang="en-US" sz="35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4585"/>
              </a:lnSpc>
            </a:pPr>
            <a:endParaRPr lang="en-US" sz="35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1371326" y="7979194"/>
            <a:ext cx="6462079" cy="1722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85"/>
              </a:lnSpc>
            </a:pPr>
            <a:endParaRPr/>
          </a:p>
          <a:p>
            <a:pPr algn="ctr">
              <a:lnSpc>
                <a:spcPts val="4585"/>
              </a:lnSpc>
            </a:pPr>
            <a:r>
              <a:rPr lang="en-US" sz="35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Presentador por:</a:t>
            </a:r>
          </a:p>
          <a:p>
            <a:pPr algn="ctr">
              <a:lnSpc>
                <a:spcPts val="4585"/>
              </a:lnSpc>
            </a:pPr>
            <a:r>
              <a:rPr lang="en-US" sz="35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Lcda. Marta Alicia de Magaña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 rot="-5400000" flipH="1">
            <a:off x="10098432" y="2092806"/>
            <a:ext cx="8224974" cy="6096762"/>
          </a:xfrm>
          <a:custGeom>
            <a:avLst/>
            <a:gdLst/>
            <a:ahLst/>
            <a:cxnLst/>
            <a:rect l="l" t="t" r="r" b="b"/>
            <a:pathLst>
              <a:path w="8224974" h="6096762">
                <a:moveTo>
                  <a:pt x="8224974" y="0"/>
                </a:moveTo>
                <a:lnTo>
                  <a:pt x="0" y="0"/>
                </a:lnTo>
                <a:lnTo>
                  <a:pt x="0" y="6096762"/>
                </a:lnTo>
                <a:lnTo>
                  <a:pt x="8224974" y="6096762"/>
                </a:lnTo>
                <a:lnTo>
                  <a:pt x="8224974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6" name="TextBox 6"/>
          <p:cNvSpPr txBox="1"/>
          <p:nvPr/>
        </p:nvSpPr>
        <p:spPr>
          <a:xfrm>
            <a:off x="1028700" y="2220564"/>
            <a:ext cx="10425010" cy="29206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66"/>
              </a:lnSpc>
              <a:spcBef>
                <a:spcPct val="0"/>
              </a:spcBef>
            </a:pPr>
            <a:r>
              <a:rPr lang="en-US" sz="39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Período auditado: 1 de enero de 2023 al 31 de di</a:t>
            </a:r>
            <a:r>
              <a:rPr lang="en-US" sz="39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ciembre de 2025</a:t>
            </a: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39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39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200290" y="6716628"/>
            <a:ext cx="10739591" cy="7359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360"/>
              </a:lnSpc>
            </a:pPr>
            <a:endParaRPr/>
          </a:p>
          <a:p>
            <a:pPr algn="l">
              <a:lnSpc>
                <a:spcPts val="2660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1200290" y="3880168"/>
            <a:ext cx="10167626" cy="486981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460"/>
              </a:lnSpc>
            </a:pPr>
            <a:r>
              <a:rPr lang="en-US" sz="39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La auditoría fue realizada por Corpeño y Asociados sobre los recursos administrados por SISCA para el proyecto “Mecanismo Coordinador de País El Salvador (MCP-ES)”, financiado por el Fondo Mundial.</a:t>
            </a:r>
          </a:p>
          <a:p>
            <a:pPr algn="just">
              <a:lnSpc>
                <a:spcPts val="3360"/>
              </a:lnSpc>
            </a:pPr>
            <a:endParaRPr lang="en-US" sz="39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2660"/>
              </a:lnSpc>
            </a:pPr>
            <a:endParaRPr lang="en-US" sz="39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9" name="Freeform 9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41916"/>
            <a:ext cx="16602237" cy="2377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Aspectos más impor</a:t>
            </a:r>
            <a:r>
              <a:rPr lang="en-US" sz="5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tantes</a:t>
            </a:r>
          </a:p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endParaRPr lang="en-US" sz="5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5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28700" y="3297161"/>
            <a:ext cx="15601298" cy="62947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La firma auditora emitió una </a:t>
            </a:r>
            <a:r>
              <a:rPr lang="en-US" sz="33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opinión limpia o no modificada,</a:t>
            </a: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concluyendo que los estados financieros presentan razonablemente la situación financiera del proyecto.</a:t>
            </a:r>
          </a:p>
          <a:p>
            <a:pPr algn="l">
              <a:lnSpc>
                <a:spcPts val="4620"/>
              </a:lnSpc>
            </a:pPr>
            <a:endParaRPr lang="en-US" sz="33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4620"/>
              </a:lnSpc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Durante el período auditado, el monto total del acuerdo de financiamiento fue de </a:t>
            </a:r>
            <a:r>
              <a:rPr lang="en-US" sz="33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US$418,193.86.</a:t>
            </a:r>
          </a:p>
          <a:p>
            <a:pPr algn="l">
              <a:lnSpc>
                <a:spcPts val="4620"/>
              </a:lnSpc>
            </a:pPr>
            <a:endParaRPr lang="en-US" sz="33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4620"/>
              </a:lnSpc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Al cierre del período, la ejecución acumulada fue de </a:t>
            </a:r>
            <a:r>
              <a:rPr lang="en-US" sz="33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US$409,101.86,</a:t>
            </a: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quedando un saldo disponible de</a:t>
            </a:r>
            <a:r>
              <a:rPr lang="en-US" sz="33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 US$9,091.73.</a:t>
            </a:r>
          </a:p>
          <a:p>
            <a:pPr algn="l">
              <a:lnSpc>
                <a:spcPts val="4620"/>
              </a:lnSpc>
            </a:pPr>
            <a:endParaRPr lang="en-US" sz="33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algn="l">
              <a:lnSpc>
                <a:spcPts val="3920"/>
              </a:lnSpc>
            </a:pPr>
            <a:endParaRPr lang="en-US" sz="3300" b="1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241916"/>
            <a:ext cx="16602237" cy="23771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 i="1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Los auditor</a:t>
            </a:r>
            <a:r>
              <a:rPr lang="en-US" sz="5600" b="1" i="1" u="none" strike="noStrike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es indicaron que:</a:t>
            </a:r>
          </a:p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endParaRPr lang="en-US" sz="5600" b="1" i="1" u="none" strike="noStrike">
              <a:solidFill>
                <a:srgbClr val="336276"/>
              </a:solidFill>
              <a:latin typeface="Canva Sans Bold Italics"/>
              <a:ea typeface="Canva Sans Bold Italics"/>
              <a:cs typeface="Canva Sans Bold Italics"/>
              <a:sym typeface="Canva Sans Bold Italics"/>
            </a:endParaRPr>
          </a:p>
          <a:p>
            <a:pPr marL="0" lvl="0" indent="0" algn="l">
              <a:lnSpc>
                <a:spcPts val="7520"/>
              </a:lnSpc>
              <a:spcBef>
                <a:spcPct val="0"/>
              </a:spcBef>
            </a:pPr>
            <a:endParaRPr lang="en-US" sz="5600" b="1" i="1" u="none" strike="noStrike">
              <a:solidFill>
                <a:srgbClr val="336276"/>
              </a:solidFill>
              <a:latin typeface="Canva Sans Bold Italics"/>
              <a:ea typeface="Canva Sans Bold Italics"/>
              <a:cs typeface="Canva Sans Bold Italics"/>
              <a:sym typeface="Canva Sans Bold Italic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28700" y="3705861"/>
            <a:ext cx="16059010" cy="680529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No hubo limitaciones durante el desarrollo de la auditoría. </a:t>
            </a:r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No se identificaron condiciones reportables en el sistema de control interno. </a:t>
            </a:r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No se observaron incumplimientos de leyes y regulaciones aplicables. </a:t>
            </a:r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Los activos adquiridos con fondos de la subvención cuentan con registro y mecanismos de control. </a:t>
            </a:r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No existen hallazgos de auditoría anteriores pendientes de seguimiento. </a:t>
            </a:r>
          </a:p>
          <a:p>
            <a:pPr algn="l">
              <a:lnSpc>
                <a:spcPts val="462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392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371879" y="3026595"/>
            <a:ext cx="16059010" cy="5713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endParaRPr/>
          </a:p>
          <a:p>
            <a:pPr algn="l">
              <a:lnSpc>
                <a:spcPts val="4620"/>
              </a:lnSpc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Durante el período 2023–2025, el MCP-ES dio seguimiento a procesos clave, entre ellos: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Presentación de propuestas de financiamiento: una para VIH y una  para tuberculosis.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Coordinación de espacios de diálogo permanente con participación de poblaciones clave y afectadas. </a:t>
            </a:r>
          </a:p>
          <a:p>
            <a:pPr marL="712480" lvl="1" indent="-356240" algn="l">
              <a:lnSpc>
                <a:spcPts val="4620"/>
              </a:lnSpc>
              <a:buFont typeface="Arial"/>
              <a:buChar char="•"/>
            </a:pPr>
            <a:r>
              <a:rPr lang="en-US" sz="33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Apoyo técnico a los equipos responsables de formular solicitudes de fondos. </a:t>
            </a:r>
          </a:p>
          <a:p>
            <a:pPr algn="l">
              <a:lnSpc>
                <a:spcPts val="3920"/>
              </a:lnSpc>
            </a:pPr>
            <a:endParaRPr lang="en-US" sz="33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71879" y="2342699"/>
            <a:ext cx="16059010" cy="229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 i="1" u="none" strike="noStrike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Resultados estratégicos relevantes</a:t>
            </a:r>
          </a:p>
          <a:p>
            <a:pPr marL="0" lvl="0" indent="0" algn="l">
              <a:lnSpc>
                <a:spcPts val="6204"/>
              </a:lnSpc>
              <a:spcBef>
                <a:spcPct val="0"/>
              </a:spcBef>
            </a:pPr>
            <a:endParaRPr lang="en-US" sz="5600" b="1" i="1" u="none" strike="noStrike">
              <a:solidFill>
                <a:srgbClr val="336276"/>
              </a:solidFill>
              <a:latin typeface="Canva Sans Bold Italics"/>
              <a:ea typeface="Canva Sans Bold Italics"/>
              <a:cs typeface="Canva Sans Bold Italics"/>
              <a:sym typeface="Canva Sans Bold Italics"/>
            </a:endParaRPr>
          </a:p>
          <a:p>
            <a:pPr marL="0" lvl="0" indent="0" algn="l">
              <a:lnSpc>
                <a:spcPts val="6204"/>
              </a:lnSpc>
              <a:spcBef>
                <a:spcPct val="0"/>
              </a:spcBef>
            </a:pPr>
            <a:endParaRPr lang="en-US" sz="5600" b="1" i="1" u="none" strike="noStrike">
              <a:solidFill>
                <a:srgbClr val="336276"/>
              </a:solidFill>
              <a:latin typeface="Canva Sans Bold Italics"/>
              <a:ea typeface="Canva Sans Bold Italics"/>
              <a:cs typeface="Canva Sans Bold Italics"/>
              <a:sym typeface="Canva Sans Bold Italics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2142674"/>
            <a:ext cx="16059010" cy="797115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endParaRPr/>
          </a:p>
          <a:p>
            <a:pPr algn="l">
              <a:lnSpc>
                <a:spcPts val="4620"/>
              </a:lnSpc>
            </a:pPr>
            <a:endParaRPr/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Seguimiento estratégico a la implementación de subvenciones. </a:t>
            </a:r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Acompañamiento al proceso de asignación de financiamiento recibido en diciembre de 2022. </a:t>
            </a:r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Elaboración de un Plan de Monitoreo Estratégico. </a:t>
            </a:r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Realización de visitas de campo, reuniones con Receptores Principales y sesiones plenarias. </a:t>
            </a:r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Fortalecimiento de capacidades de miembros del MCP-ES. </a:t>
            </a:r>
          </a:p>
          <a:p>
            <a:pPr marL="777248" lvl="1" indent="-388624" algn="l">
              <a:lnSpc>
                <a:spcPts val="5040"/>
              </a:lnSpc>
              <a:buFont typeface="Arial"/>
              <a:buChar char="•"/>
            </a:pPr>
            <a:r>
              <a:rPr lang="en-US" sz="36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Difusión de información mediante redes sociales, página web y boletines. </a:t>
            </a:r>
          </a:p>
          <a:p>
            <a:pPr algn="l">
              <a:lnSpc>
                <a:spcPts val="462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3920"/>
              </a:lnSpc>
            </a:pPr>
            <a:endParaRPr lang="en-US" sz="360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71879" y="2342699"/>
            <a:ext cx="16059010" cy="229692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264"/>
              </a:lnSpc>
              <a:spcBef>
                <a:spcPct val="0"/>
              </a:spcBef>
            </a:pPr>
            <a:r>
              <a:rPr lang="en-US" sz="5600" b="1" i="1" u="none" strike="noStrike">
                <a:solidFill>
                  <a:srgbClr val="336276"/>
                </a:solidFill>
                <a:latin typeface="Canva Sans Bold Italics"/>
                <a:ea typeface="Canva Sans Bold Italics"/>
                <a:cs typeface="Canva Sans Bold Italics"/>
                <a:sym typeface="Canva Sans Bold Italics"/>
              </a:rPr>
              <a:t>Resultados estratégicos relevantes</a:t>
            </a:r>
          </a:p>
          <a:p>
            <a:pPr marL="0" lvl="0" indent="0" algn="l">
              <a:lnSpc>
                <a:spcPts val="6204"/>
              </a:lnSpc>
              <a:spcBef>
                <a:spcPct val="0"/>
              </a:spcBef>
            </a:pPr>
            <a:endParaRPr lang="en-US" sz="5600" b="1" i="1" u="none" strike="noStrike">
              <a:solidFill>
                <a:srgbClr val="336276"/>
              </a:solidFill>
              <a:latin typeface="Canva Sans Bold Italics"/>
              <a:ea typeface="Canva Sans Bold Italics"/>
              <a:cs typeface="Canva Sans Bold Italics"/>
              <a:sym typeface="Canva Sans Bold Italics"/>
            </a:endParaRPr>
          </a:p>
          <a:p>
            <a:pPr marL="0" lvl="0" indent="0" algn="l">
              <a:lnSpc>
                <a:spcPts val="6204"/>
              </a:lnSpc>
              <a:spcBef>
                <a:spcPct val="0"/>
              </a:spcBef>
            </a:pPr>
            <a:endParaRPr lang="en-US" sz="5600" b="1" i="1" u="none" strike="noStrike">
              <a:solidFill>
                <a:srgbClr val="336276"/>
              </a:solidFill>
              <a:latin typeface="Canva Sans Bold Italics"/>
              <a:ea typeface="Canva Sans Bold Italics"/>
              <a:cs typeface="Canva Sans Bold Italics"/>
              <a:sym typeface="Canva Sans Bold Italics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114495" y="3031103"/>
            <a:ext cx="16059010" cy="71139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endParaRPr dirty="0"/>
          </a:p>
          <a:p>
            <a:pPr algn="ctr">
              <a:lnSpc>
                <a:spcPts val="6160"/>
              </a:lnSpc>
            </a:pP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La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auditoría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confirma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que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la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administración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del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proyecto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MCP-ES / SISCA, Subvención SLV CFUND–2309, se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realizó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 forma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razonable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transparente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y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conforme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al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acuerdo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financiamiento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. No se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identificaron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hallazgos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significativos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,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incumplimientos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normativos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ni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debilidades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reportables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 de control </a:t>
            </a:r>
            <a:r>
              <a:rPr lang="en-US" sz="4400" dirty="0" err="1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interno</a:t>
            </a: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.</a:t>
            </a:r>
          </a:p>
          <a:p>
            <a:pPr algn="ctr">
              <a:lnSpc>
                <a:spcPts val="6160"/>
              </a:lnSpc>
            </a:pPr>
            <a:endParaRPr lang="en-US" sz="4400" dirty="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4620"/>
              </a:lnSpc>
            </a:pPr>
            <a:endParaRPr lang="en-US" sz="4400" dirty="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3920"/>
              </a:lnSpc>
            </a:pPr>
            <a:endParaRPr lang="en-US" sz="4400" dirty="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371879" y="2247449"/>
            <a:ext cx="14829144" cy="173875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5198"/>
              </a:lnSpc>
              <a:spcBef>
                <a:spcPct val="0"/>
              </a:spcBef>
            </a:pPr>
            <a:r>
              <a:rPr lang="en-US" sz="4600" b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C</a:t>
            </a:r>
            <a:r>
              <a:rPr lang="en-US" sz="4600" b="1" u="none" strike="noStrike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onclusión para presentar en plenaria</a:t>
            </a:r>
          </a:p>
          <a:p>
            <a:pPr marL="0" lvl="0" indent="0" algn="just">
              <a:lnSpc>
                <a:spcPts val="5198"/>
              </a:lnSpc>
              <a:spcBef>
                <a:spcPct val="0"/>
              </a:spcBef>
            </a:pPr>
            <a:endParaRPr lang="en-US" sz="4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4600" b="1" u="none" strike="noStrike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03E7B02-0E95-8234-3C48-81458408AF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7990D43-9DF3-E4EF-C909-9E89CB68CB39}"/>
              </a:ext>
            </a:extLst>
          </p:cNvPr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3FF127F-0AAE-39B5-32D6-2B9D9FB4B397}"/>
                </a:ext>
              </a:extLst>
            </p:cNvPr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7F3728B-D766-D4B9-C21A-3BF603E19841}"/>
                </a:ext>
              </a:extLst>
            </p:cNvPr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AED4495D-3FED-CF2D-0C03-0C864469CB7A}"/>
              </a:ext>
            </a:extLst>
          </p:cNvPr>
          <p:cNvSpPr txBox="1"/>
          <p:nvPr/>
        </p:nvSpPr>
        <p:spPr>
          <a:xfrm>
            <a:off x="1114495" y="3031103"/>
            <a:ext cx="16059010" cy="32907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620"/>
              </a:lnSpc>
            </a:pPr>
            <a:endParaRPr dirty="0"/>
          </a:p>
          <a:p>
            <a:pPr algn="ctr">
              <a:lnSpc>
                <a:spcPts val="6160"/>
              </a:lnSpc>
            </a:pPr>
            <a:r>
              <a:rPr lang="en-US" sz="4400" dirty="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  <a:hlinkClick r:id="rId2"/>
              </a:rPr>
              <a:t>https://mcpelsalvador.org.sv/proyecto-2309/</a:t>
            </a:r>
            <a:endParaRPr lang="en-US" sz="4400" dirty="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ctr">
              <a:lnSpc>
                <a:spcPts val="6160"/>
              </a:lnSpc>
            </a:pPr>
            <a:endParaRPr lang="en-US" sz="4400" dirty="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4620"/>
              </a:lnSpc>
            </a:pPr>
            <a:endParaRPr lang="en-US" sz="4400" dirty="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  <a:p>
            <a:pPr algn="l">
              <a:lnSpc>
                <a:spcPts val="3920"/>
              </a:lnSpc>
            </a:pPr>
            <a:endParaRPr lang="en-US" sz="4400" dirty="0">
              <a:solidFill>
                <a:srgbClr val="336276"/>
              </a:solidFill>
              <a:latin typeface="Canva Sans"/>
              <a:ea typeface="Canva Sans"/>
              <a:cs typeface="Canva Sans"/>
              <a:sym typeface="Canva Sans"/>
            </a:endParaRP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6932020F-71C8-FBCA-42E5-536BA0E2210B}"/>
              </a:ext>
            </a:extLst>
          </p:cNvPr>
          <p:cNvSpPr txBox="1"/>
          <p:nvPr/>
        </p:nvSpPr>
        <p:spPr>
          <a:xfrm>
            <a:off x="1371879" y="2247449"/>
            <a:ext cx="14829144" cy="18129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5198"/>
              </a:lnSpc>
              <a:spcBef>
                <a:spcPct val="0"/>
              </a:spcBef>
            </a:pPr>
            <a:r>
              <a:rPr lang="en-US" sz="4600" b="1" dirty="0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Enlace para acceder al </a:t>
            </a:r>
            <a:r>
              <a:rPr lang="en-US" sz="4600" b="1" dirty="0" err="1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informe</a:t>
            </a:r>
            <a:r>
              <a:rPr lang="en-US" sz="4600" b="1" dirty="0">
                <a:solidFill>
                  <a:srgbClr val="336276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:</a:t>
            </a:r>
            <a:endParaRPr lang="en-US" sz="4600" b="1" u="none" strike="noStrike" dirty="0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0" lvl="0" indent="0" algn="just">
              <a:lnSpc>
                <a:spcPts val="5198"/>
              </a:lnSpc>
              <a:spcBef>
                <a:spcPct val="0"/>
              </a:spcBef>
            </a:pPr>
            <a:endParaRPr lang="en-US" sz="4600" b="1" u="none" strike="noStrike" dirty="0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  <a:p>
            <a:pPr marL="0" lvl="0" indent="0" algn="just">
              <a:lnSpc>
                <a:spcPts val="3390"/>
              </a:lnSpc>
              <a:spcBef>
                <a:spcPct val="0"/>
              </a:spcBef>
            </a:pPr>
            <a:endParaRPr lang="en-US" sz="4600" b="1" u="none" strike="noStrike" dirty="0">
              <a:solidFill>
                <a:srgbClr val="336276"/>
              </a:solidFill>
              <a:latin typeface="Canva Sans Bold"/>
              <a:ea typeface="Canva Sans Bold"/>
              <a:cs typeface="Canva Sans Bold"/>
              <a:sym typeface="Canva Sans Bold"/>
            </a:endParaRPr>
          </a:p>
        </p:txBody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DDC0377A-F349-E423-4652-FB34ABE84015}"/>
              </a:ext>
            </a:extLst>
          </p:cNvPr>
          <p:cNvSpPr/>
          <p:nvPr/>
        </p:nvSpPr>
        <p:spPr>
          <a:xfrm>
            <a:off x="623230" y="508363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6192559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2A9C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57175" y="257175"/>
            <a:ext cx="17773650" cy="9772650"/>
            <a:chOff x="0" y="0"/>
            <a:chExt cx="6386393" cy="351149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6386393" cy="3511490"/>
            </a:xfrm>
            <a:custGeom>
              <a:avLst/>
              <a:gdLst/>
              <a:ahLst/>
              <a:cxnLst/>
              <a:rect l="l" t="t" r="r" b="b"/>
              <a:pathLst>
                <a:path w="6386393" h="3511490">
                  <a:moveTo>
                    <a:pt x="27442" y="0"/>
                  </a:moveTo>
                  <a:lnTo>
                    <a:pt x="6358951" y="0"/>
                  </a:lnTo>
                  <a:cubicBezTo>
                    <a:pt x="6366229" y="0"/>
                    <a:pt x="6373209" y="2891"/>
                    <a:pt x="6378356" y="8038"/>
                  </a:cubicBezTo>
                  <a:cubicBezTo>
                    <a:pt x="6383502" y="13184"/>
                    <a:pt x="6386393" y="20164"/>
                    <a:pt x="6386393" y="27442"/>
                  </a:cubicBezTo>
                  <a:lnTo>
                    <a:pt x="6386393" y="3484048"/>
                  </a:lnTo>
                  <a:cubicBezTo>
                    <a:pt x="6386393" y="3491326"/>
                    <a:pt x="6383502" y="3498306"/>
                    <a:pt x="6378356" y="3503452"/>
                  </a:cubicBezTo>
                  <a:cubicBezTo>
                    <a:pt x="6373209" y="3508598"/>
                    <a:pt x="6366229" y="3511490"/>
                    <a:pt x="6358951" y="3511490"/>
                  </a:cubicBezTo>
                  <a:lnTo>
                    <a:pt x="27442" y="3511490"/>
                  </a:lnTo>
                  <a:cubicBezTo>
                    <a:pt x="20164" y="3511490"/>
                    <a:pt x="13184" y="3508598"/>
                    <a:pt x="8038" y="3503452"/>
                  </a:cubicBezTo>
                  <a:cubicBezTo>
                    <a:pt x="2891" y="3498306"/>
                    <a:pt x="0" y="3491326"/>
                    <a:pt x="0" y="3484048"/>
                  </a:cubicBezTo>
                  <a:lnTo>
                    <a:pt x="0" y="27442"/>
                  </a:lnTo>
                  <a:cubicBezTo>
                    <a:pt x="0" y="20164"/>
                    <a:pt x="2891" y="13184"/>
                    <a:pt x="8038" y="8038"/>
                  </a:cubicBezTo>
                  <a:cubicBezTo>
                    <a:pt x="13184" y="2891"/>
                    <a:pt x="20164" y="0"/>
                    <a:pt x="27442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s-SV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6386393" cy="3511490"/>
            </a:xfrm>
            <a:prstGeom prst="rect">
              <a:avLst/>
            </a:prstGeom>
          </p:spPr>
          <p:txBody>
            <a:bodyPr lIns="50667" tIns="50667" rIns="50667" bIns="50667" rtlCol="0" anchor="ctr"/>
            <a:lstStyle/>
            <a:p>
              <a:pPr algn="ctr">
                <a:lnSpc>
                  <a:spcPts val="1388"/>
                </a:lnSpc>
              </a:pPr>
              <a:endParaRPr/>
            </a:p>
          </p:txBody>
        </p:sp>
      </p:grpSp>
      <p:sp>
        <p:nvSpPr>
          <p:cNvPr id="5" name="AutoShape 5"/>
          <p:cNvSpPr/>
          <p:nvPr/>
        </p:nvSpPr>
        <p:spPr>
          <a:xfrm>
            <a:off x="1028700" y="7271530"/>
            <a:ext cx="1466112" cy="0"/>
          </a:xfrm>
          <a:prstGeom prst="line">
            <a:avLst/>
          </a:prstGeom>
          <a:ln w="104775" cap="rnd">
            <a:solidFill>
              <a:srgbClr val="FFBD59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s-SV"/>
          </a:p>
        </p:txBody>
      </p:sp>
      <p:sp>
        <p:nvSpPr>
          <p:cNvPr id="6" name="Freeform 6"/>
          <p:cNvSpPr/>
          <p:nvPr/>
        </p:nvSpPr>
        <p:spPr>
          <a:xfrm>
            <a:off x="7527418" y="580004"/>
            <a:ext cx="3604763" cy="1249651"/>
          </a:xfrm>
          <a:custGeom>
            <a:avLst/>
            <a:gdLst/>
            <a:ahLst/>
            <a:cxnLst/>
            <a:rect l="l" t="t" r="r" b="b"/>
            <a:pathLst>
              <a:path w="3604763" h="1249651">
                <a:moveTo>
                  <a:pt x="0" y="0"/>
                </a:moveTo>
                <a:lnTo>
                  <a:pt x="3604763" y="0"/>
                </a:lnTo>
                <a:lnTo>
                  <a:pt x="3604763" y="1249651"/>
                </a:lnTo>
                <a:lnTo>
                  <a:pt x="0" y="1249651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7" name="Freeform 7"/>
          <p:cNvSpPr/>
          <p:nvPr/>
        </p:nvSpPr>
        <p:spPr>
          <a:xfrm>
            <a:off x="6905879" y="2578611"/>
            <a:ext cx="10353421" cy="7307087"/>
          </a:xfrm>
          <a:custGeom>
            <a:avLst/>
            <a:gdLst/>
            <a:ahLst/>
            <a:cxnLst/>
            <a:rect l="l" t="t" r="r" b="b"/>
            <a:pathLst>
              <a:path w="10353421" h="7307087">
                <a:moveTo>
                  <a:pt x="0" y="0"/>
                </a:moveTo>
                <a:lnTo>
                  <a:pt x="10353421" y="0"/>
                </a:lnTo>
                <a:lnTo>
                  <a:pt x="10353421" y="7307087"/>
                </a:lnTo>
                <a:lnTo>
                  <a:pt x="0" y="73070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s-SV"/>
          </a:p>
        </p:txBody>
      </p:sp>
      <p:sp>
        <p:nvSpPr>
          <p:cNvPr id="8" name="TextBox 8"/>
          <p:cNvSpPr txBox="1"/>
          <p:nvPr/>
        </p:nvSpPr>
        <p:spPr>
          <a:xfrm>
            <a:off x="1028700" y="3658455"/>
            <a:ext cx="10747629" cy="152700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881"/>
              </a:lnSpc>
            </a:pPr>
            <a:r>
              <a:rPr lang="en-US" sz="10608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Muchas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028700" y="4880351"/>
            <a:ext cx="10747629" cy="151756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11881"/>
              </a:lnSpc>
            </a:pPr>
            <a:r>
              <a:rPr lang="en-US" sz="10608" b="1">
                <a:solidFill>
                  <a:srgbClr val="62A9C8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gracias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28700" y="8116571"/>
            <a:ext cx="7532157" cy="56070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585"/>
              </a:lnSpc>
            </a:pPr>
            <a:r>
              <a:rPr lang="en-US" sz="3500">
                <a:solidFill>
                  <a:srgbClr val="336276"/>
                </a:solidFill>
                <a:latin typeface="Canva Sans"/>
                <a:ea typeface="Canva Sans"/>
                <a:cs typeface="Canva Sans"/>
                <a:sym typeface="Canva Sans"/>
              </a:rPr>
              <a:t>Plenaria 02-2026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412</Words>
  <Application>Microsoft Office PowerPoint</Application>
  <PresentationFormat>Personalizado</PresentationFormat>
  <Paragraphs>50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5" baseType="lpstr">
      <vt:lpstr>Canva Sans</vt:lpstr>
      <vt:lpstr>Arial</vt:lpstr>
      <vt:lpstr>Canva Sans Bold</vt:lpstr>
      <vt:lpstr>Canva Sans Bold Italics</vt:lpstr>
      <vt:lpstr>Calibri</vt:lpstr>
      <vt:lpstr>Office Theme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Anexo Informe Auditoría Externa MCP-ES / SISCA</dc:title>
  <dc:creator>María Eugenia Ochoa Valencia</dc:creator>
  <cp:lastModifiedBy>Administración y Comunicaciones MCP</cp:lastModifiedBy>
  <cp:revision>1</cp:revision>
  <dcterms:created xsi:type="dcterms:W3CDTF">2006-08-16T00:00:00Z</dcterms:created>
  <dcterms:modified xsi:type="dcterms:W3CDTF">2026-05-27T21:02:13Z</dcterms:modified>
  <dc:identifier>DAHK4WXgQtE</dc:identifier>
</cp:coreProperties>
</file>