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16"/>
  </p:notesMasterIdLst>
  <p:sldIdLst>
    <p:sldId id="368" r:id="rId5"/>
    <p:sldId id="358" r:id="rId6"/>
    <p:sldId id="362" r:id="rId7"/>
    <p:sldId id="369" r:id="rId8"/>
    <p:sldId id="370" r:id="rId9"/>
    <p:sldId id="365" r:id="rId10"/>
    <p:sldId id="371" r:id="rId11"/>
    <p:sldId id="366" r:id="rId12"/>
    <p:sldId id="372" r:id="rId13"/>
    <p:sldId id="367" r:id="rId14"/>
    <p:sldId id="270" r:id="rId15"/>
  </p:sldIdLst>
  <p:sldSz cx="12192000" cy="6858000"/>
  <p:notesSz cx="7010400" cy="9296400"/>
  <p:embeddedFontLst>
    <p:embeddedFont>
      <p:font typeface="Agrandir Narrow" panose="020B0604020202020204" pitchFamily="34" charset="0"/>
      <p:regular r:id="rId17"/>
    </p:embeddedFont>
    <p:embeddedFont>
      <p:font typeface="Agrandir Narrow Bold" panose="020B0604020202020204" pitchFamily="34" charset="0"/>
      <p:regular r:id="rId18"/>
    </p:embeddedFont>
    <p:embeddedFont>
      <p:font typeface="Poppins"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beIwNpgXrnVx3f6G0LsJdhZhqg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A7719-85DC-9F1A-EBB3-B70895BD7DB5}" name="Abner Estrada Mendoza" initials="AM" userId="S::abner.estrada@plan-international.org::8e915f21-138b-4719-866e-a64c13b2c4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FF6200"/>
    <a:srgbClr val="FFD600"/>
    <a:srgbClr val="DC0080"/>
    <a:srgbClr val="EF008C"/>
    <a:srgbClr val="ED7D31"/>
    <a:srgbClr val="9900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font" Target="fonts/font2.fntdata" /><Relationship Id="rId26" Type="http://schemas.openxmlformats.org/officeDocument/2006/relationships/font" Target="fonts/font10.fntdata" /><Relationship Id="rId3" Type="http://schemas.openxmlformats.org/officeDocument/2006/relationships/customXml" Target="../customXml/item3.xml" /><Relationship Id="rId21" Type="http://schemas.openxmlformats.org/officeDocument/2006/relationships/font" Target="fonts/font5.fntdata" /><Relationship Id="rId63" Type="http://customschemas.google.com/relationships/presentationmetadata" Target="metadata" /><Relationship Id="rId68" Type="http://schemas.microsoft.com/office/2018/10/relationships/authors" Target="author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font" Target="fonts/font1.fntdata" /><Relationship Id="rId25" Type="http://schemas.openxmlformats.org/officeDocument/2006/relationships/font" Target="fonts/font9.fntdata" /><Relationship Id="rId67"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notesMaster" Target="notesMasters/notesMaster1.xml" /><Relationship Id="rId20" Type="http://schemas.openxmlformats.org/officeDocument/2006/relationships/font" Target="fonts/font4.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font" Target="fonts/font8.fntdata" /><Relationship Id="rId66"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font" Target="fonts/font7.fntdata" /><Relationship Id="rId10" Type="http://schemas.openxmlformats.org/officeDocument/2006/relationships/slide" Target="slides/slide6.xml" /><Relationship Id="rId19" Type="http://schemas.openxmlformats.org/officeDocument/2006/relationships/font" Target="fonts/font3.fntdata" /><Relationship Id="rId65"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font" Target="fonts/font6.fntdata" /><Relationship Id="rId6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SV"/>
          </a:p>
        </p:txBody>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IE" sz="1200" smtClean="0">
                <a:solidFill>
                  <a:schemeClr val="dk1"/>
                </a:solidFill>
                <a:latin typeface="Calibri"/>
                <a:ea typeface="Calibri"/>
                <a:cs typeface="Calibri"/>
                <a:sym typeface="Calibri"/>
              </a:rPr>
              <a:pPr algn="r"/>
              <a:t>‹Nº›</a:t>
            </a:fld>
            <a:endParaRPr lang="en-IE"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689CB78D-BC6D-CAD6-FD5B-C69C9BB10DAE}"/>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5F0ECD6C-BA0E-5B0F-B348-D6DE7A7D078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232965F1-B2E9-5B43-0AD8-610D45C404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209249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2448FBC-853D-5F29-62A6-734ABF30BCF7}"/>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44986845-E983-2EBE-C3A8-8AA322E4B8F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D880F94F-328C-39CC-521F-5911B6B5C5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34873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640F207-7F4F-FD22-2D56-236125C3F177}"/>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BEBACA0B-C30D-56B6-5ED5-54766029532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B8466CA3-1AFB-718D-EEBB-62FC8B5312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67759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2EE7FAA-EE5C-144F-043A-B41B7ECC9BA3}"/>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A8D94EF1-2906-0BC8-2D86-073B04910DA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D833A893-FC62-3F43-DAC1-30F8D59788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51006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2CD2F918-C1C7-6E24-1585-E01B9BC14603}"/>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9D7B7955-C749-A1F1-76DD-6C40404D9C6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8164FC17-7C55-F1CE-33CE-BC3CE145C0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227571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B1AA8A03-32A5-1A63-90FF-8836F71903BF}"/>
            </a:ext>
          </a:extLst>
        </p:cNvPr>
        <p:cNvGrpSpPr/>
        <p:nvPr/>
      </p:nvGrpSpPr>
      <p:grpSpPr>
        <a:xfrm>
          <a:off x="0" y="0"/>
          <a:ext cx="0" cy="0"/>
          <a:chOff x="0" y="0"/>
          <a:chExt cx="0" cy="0"/>
        </a:xfrm>
      </p:grpSpPr>
      <p:sp>
        <p:nvSpPr>
          <p:cNvPr id="157" name="Google Shape;157;g1ee8b7cc481_2_1:notes">
            <a:extLst>
              <a:ext uri="{FF2B5EF4-FFF2-40B4-BE49-F238E27FC236}">
                <a16:creationId xmlns:a16="http://schemas.microsoft.com/office/drawing/2014/main" id="{E4583FD8-96A8-ACD8-9883-17986B5AA66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ee8b7cc481_2_1:notes">
            <a:extLst>
              <a:ext uri="{FF2B5EF4-FFF2-40B4-BE49-F238E27FC236}">
                <a16:creationId xmlns:a16="http://schemas.microsoft.com/office/drawing/2014/main" id="{2DC338D6-3C1F-8B33-24BB-7C35A69858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SV"/>
          </a:p>
        </p:txBody>
      </p:sp>
    </p:spTree>
    <p:extLst>
      <p:ext uri="{BB962C8B-B14F-4D97-AF65-F5344CB8AC3E}">
        <p14:creationId xmlns:p14="http://schemas.microsoft.com/office/powerpoint/2010/main" val="85612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2"/>
        <p:cNvGrpSpPr/>
        <p:nvPr/>
      </p:nvGrpSpPr>
      <p:grpSpPr>
        <a:xfrm>
          <a:off x="0" y="0"/>
          <a:ext cx="0" cy="0"/>
          <a:chOff x="0" y="0"/>
          <a:chExt cx="0" cy="0"/>
        </a:xfrm>
      </p:grpSpPr>
      <p:sp>
        <p:nvSpPr>
          <p:cNvPr id="63" name="Google Shape;63;p25"/>
          <p:cNvSpPr/>
          <p:nvPr/>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accent1"/>
              </a:solidFill>
              <a:latin typeface="Arial"/>
              <a:ea typeface="Arial"/>
              <a:cs typeface="Arial"/>
              <a:sym typeface="Arial"/>
            </a:endParaRPr>
          </a:p>
        </p:txBody>
      </p:sp>
      <p:sp>
        <p:nvSpPr>
          <p:cNvPr id="64" name="Google Shape;64;p25"/>
          <p:cNvSpPr txBox="1">
            <a:spLocks noGrp="1"/>
          </p:cNvSpPr>
          <p:nvPr>
            <p:ph type="title"/>
          </p:nvPr>
        </p:nvSpPr>
        <p:spPr>
          <a:xfrm>
            <a:off x="7150975" y="1525680"/>
            <a:ext cx="3932237" cy="4249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838200" y="1990725"/>
            <a:ext cx="5181600" cy="41862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
        <p:nvSpPr>
          <p:cNvPr id="69" name="Google Shape;69;p25"/>
          <p:cNvSpPr txBox="1">
            <a:spLocks noGrp="1"/>
          </p:cNvSpPr>
          <p:nvPr>
            <p:ph type="body" idx="2"/>
          </p:nvPr>
        </p:nvSpPr>
        <p:spPr>
          <a:xfrm>
            <a:off x="838200" y="755650"/>
            <a:ext cx="5181600" cy="12350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phasis">
  <p:cSld name="Emphasis">
    <p:spTree>
      <p:nvGrpSpPr>
        <p:cNvPr id="1" name="Shape 70"/>
        <p:cNvGrpSpPr/>
        <p:nvPr/>
      </p:nvGrpSpPr>
      <p:grpSpPr>
        <a:xfrm>
          <a:off x="0" y="0"/>
          <a:ext cx="0" cy="0"/>
          <a:chOff x="0" y="0"/>
          <a:chExt cx="0" cy="0"/>
        </a:xfrm>
      </p:grpSpPr>
      <p:sp>
        <p:nvSpPr>
          <p:cNvPr id="71" name="Google Shape;71;p26"/>
          <p:cNvSpPr/>
          <p:nvPr/>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72" name="Google Shape;72;p26"/>
          <p:cNvSpPr txBox="1">
            <a:spLocks noGrp="1"/>
          </p:cNvSpPr>
          <p:nvPr>
            <p:ph type="title"/>
          </p:nvPr>
        </p:nvSpPr>
        <p:spPr>
          <a:xfrm>
            <a:off x="1105985" y="1114425"/>
            <a:ext cx="3932237" cy="46612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6172200" y="2164701"/>
            <a:ext cx="5181600" cy="40122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
        <p:nvSpPr>
          <p:cNvPr id="75" name="Google Shape;75;p26"/>
          <p:cNvSpPr txBox="1">
            <a:spLocks noGrp="1"/>
          </p:cNvSpPr>
          <p:nvPr>
            <p:ph type="body" idx="2"/>
          </p:nvPr>
        </p:nvSpPr>
        <p:spPr>
          <a:xfrm>
            <a:off x="6172200" y="755650"/>
            <a:ext cx="5181600" cy="12350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7"/>
        <p:cNvGrpSpPr/>
        <p:nvPr/>
      </p:nvGrpSpPr>
      <p:grpSpPr>
        <a:xfrm>
          <a:off x="0" y="0"/>
          <a:ext cx="0" cy="0"/>
          <a:chOff x="0" y="0"/>
          <a:chExt cx="0" cy="0"/>
        </a:xfrm>
      </p:grpSpPr>
      <p:sp>
        <p:nvSpPr>
          <p:cNvPr id="98" name="Google Shape;9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5" name="Google Shape;105;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extLst>
      <p:ext uri="{BB962C8B-B14F-4D97-AF65-F5344CB8AC3E}">
        <p14:creationId xmlns:p14="http://schemas.microsoft.com/office/powerpoint/2010/main" val="398184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912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svg" /><Relationship Id="rId1" Type="http://schemas.openxmlformats.org/officeDocument/2006/relationships/slideLayout" Target="../slideLayouts/slideLayout9.xml" /></Relationships>
</file>

<file path=ppt/slides/_rels/slide10.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5.png"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sv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svg" /><Relationship Id="rId7"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8.xml" /><Relationship Id="rId6" Type="http://schemas.openxmlformats.org/officeDocument/2006/relationships/image" Target="../media/image7.png" /><Relationship Id="rId11" Type="http://schemas.openxmlformats.org/officeDocument/2006/relationships/image" Target="../media/image12.png" /><Relationship Id="rId5" Type="http://schemas.openxmlformats.org/officeDocument/2006/relationships/image" Target="../media/image6.png" /><Relationship Id="rId10" Type="http://schemas.openxmlformats.org/officeDocument/2006/relationships/image" Target="../media/image11.png" /><Relationship Id="rId4" Type="http://schemas.openxmlformats.org/officeDocument/2006/relationships/image" Target="../media/image5.png" /><Relationship Id="rId9" Type="http://schemas.openxmlformats.org/officeDocument/2006/relationships/image" Target="../media/image10.png" /></Relationships>
</file>

<file path=ppt/slides/_rels/slide5.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notesSlide" Target="../notesSlides/notesSlide2.xml" /><Relationship Id="rId1" Type="http://schemas.openxmlformats.org/officeDocument/2006/relationships/slideLayout" Target="../slideLayouts/slideLayout8.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image" Target="../media/image4.svg" /><Relationship Id="rId7" Type="http://schemas.openxmlformats.org/officeDocument/2006/relationships/image" Target="../media/image19.png" /><Relationship Id="rId2" Type="http://schemas.openxmlformats.org/officeDocument/2006/relationships/notesSlide" Target="../notesSlides/notesSlide3.xml" /><Relationship Id="rId1" Type="http://schemas.openxmlformats.org/officeDocument/2006/relationships/slideLayout" Target="../slideLayouts/slideLayout8.xml" /><Relationship Id="rId6" Type="http://schemas.openxmlformats.org/officeDocument/2006/relationships/image" Target="../media/image18.png" /><Relationship Id="rId11" Type="http://schemas.openxmlformats.org/officeDocument/2006/relationships/image" Target="../media/image23.png" /><Relationship Id="rId5" Type="http://schemas.openxmlformats.org/officeDocument/2006/relationships/image" Target="../media/image17.png" /><Relationship Id="rId10" Type="http://schemas.openxmlformats.org/officeDocument/2006/relationships/image" Target="../media/image22.png" /><Relationship Id="rId4" Type="http://schemas.openxmlformats.org/officeDocument/2006/relationships/image" Target="../media/image16.png" /><Relationship Id="rId9" Type="http://schemas.openxmlformats.org/officeDocument/2006/relationships/image" Target="../media/image21.png" /></Relationships>
</file>

<file path=ppt/slides/_rels/slide7.xml.rels><?xml version="1.0" encoding="UTF-8" standalone="yes"?>
<Relationships xmlns="http://schemas.openxmlformats.org/package/2006/relationships"><Relationship Id="rId8" Type="http://schemas.openxmlformats.org/officeDocument/2006/relationships/image" Target="../media/image28.png" /><Relationship Id="rId3" Type="http://schemas.openxmlformats.org/officeDocument/2006/relationships/image" Target="../media/image4.svg" /><Relationship Id="rId7" Type="http://schemas.openxmlformats.org/officeDocument/2006/relationships/image" Target="../media/image27.png" /><Relationship Id="rId2" Type="http://schemas.openxmlformats.org/officeDocument/2006/relationships/notesSlide" Target="../notesSlides/notesSlide4.xml" /><Relationship Id="rId1" Type="http://schemas.openxmlformats.org/officeDocument/2006/relationships/slideLayout" Target="../slideLayouts/slideLayout8.xml" /><Relationship Id="rId6" Type="http://schemas.openxmlformats.org/officeDocument/2006/relationships/image" Target="../media/image26.png" /><Relationship Id="rId5" Type="http://schemas.openxmlformats.org/officeDocument/2006/relationships/image" Target="../media/image25.png" /><Relationship Id="rId4" Type="http://schemas.openxmlformats.org/officeDocument/2006/relationships/image" Target="../media/image24.png" /><Relationship Id="rId9" Type="http://schemas.openxmlformats.org/officeDocument/2006/relationships/image" Target="../media/image29.png" /></Relationships>
</file>

<file path=ppt/slides/_rels/slide8.xml.rels><?xml version="1.0" encoding="UTF-8" standalone="yes"?>
<Relationships xmlns="http://schemas.openxmlformats.org/package/2006/relationships"><Relationship Id="rId8" Type="http://schemas.openxmlformats.org/officeDocument/2006/relationships/image" Target="../media/image34.png" /><Relationship Id="rId3" Type="http://schemas.openxmlformats.org/officeDocument/2006/relationships/image" Target="../media/image4.svg" /><Relationship Id="rId7" Type="http://schemas.openxmlformats.org/officeDocument/2006/relationships/image" Target="../media/image33.png" /><Relationship Id="rId2" Type="http://schemas.openxmlformats.org/officeDocument/2006/relationships/notesSlide" Target="../notesSlides/notesSlide5.xml" /><Relationship Id="rId1" Type="http://schemas.openxmlformats.org/officeDocument/2006/relationships/slideLayout" Target="../slideLayouts/slideLayout8.xml" /><Relationship Id="rId6" Type="http://schemas.openxmlformats.org/officeDocument/2006/relationships/image" Target="../media/image32.png" /><Relationship Id="rId5" Type="http://schemas.openxmlformats.org/officeDocument/2006/relationships/image" Target="../media/image31.png" /><Relationship Id="rId10" Type="http://schemas.openxmlformats.org/officeDocument/2006/relationships/image" Target="../media/image36.png" /><Relationship Id="rId4" Type="http://schemas.openxmlformats.org/officeDocument/2006/relationships/image" Target="../media/image30.png" /><Relationship Id="rId9" Type="http://schemas.openxmlformats.org/officeDocument/2006/relationships/image" Target="../media/image35.png" /></Relationships>
</file>

<file path=ppt/slides/_rels/slide9.xml.rels><?xml version="1.0" encoding="UTF-8" standalone="yes"?>
<Relationships xmlns="http://schemas.openxmlformats.org/package/2006/relationships"><Relationship Id="rId8" Type="http://schemas.openxmlformats.org/officeDocument/2006/relationships/image" Target="../media/image41.png" /><Relationship Id="rId3" Type="http://schemas.openxmlformats.org/officeDocument/2006/relationships/image" Target="../media/image4.svg" /><Relationship Id="rId7" Type="http://schemas.openxmlformats.org/officeDocument/2006/relationships/image" Target="../media/image40.png" /><Relationship Id="rId2" Type="http://schemas.openxmlformats.org/officeDocument/2006/relationships/notesSlide" Target="../notesSlides/notesSlide6.xml" /><Relationship Id="rId1" Type="http://schemas.openxmlformats.org/officeDocument/2006/relationships/slideLayout" Target="../slideLayouts/slideLayout8.xml" /><Relationship Id="rId6" Type="http://schemas.openxmlformats.org/officeDocument/2006/relationships/image" Target="../media/image39.png" /><Relationship Id="rId5" Type="http://schemas.openxmlformats.org/officeDocument/2006/relationships/image" Target="../media/image38.png" /><Relationship Id="rId10" Type="http://schemas.openxmlformats.org/officeDocument/2006/relationships/image" Target="../media/image43.png" /><Relationship Id="rId4" Type="http://schemas.openxmlformats.org/officeDocument/2006/relationships/image" Target="../media/image37.png" /><Relationship Id="rId9" Type="http://schemas.openxmlformats.org/officeDocument/2006/relationships/image" Target="../media/image4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98638" y="822180"/>
            <a:ext cx="993362" cy="1086630"/>
            <a:chOff x="0" y="0"/>
            <a:chExt cx="3138117" cy="3095537"/>
          </a:xfrm>
        </p:grpSpPr>
        <p:sp>
          <p:nvSpPr>
            <p:cNvPr id="3" name="Freeform 3"/>
            <p:cNvSpPr/>
            <p:nvPr/>
          </p:nvSpPr>
          <p:spPr>
            <a:xfrm>
              <a:off x="0" y="0"/>
              <a:ext cx="3138117" cy="1681735"/>
            </a:xfrm>
            <a:custGeom>
              <a:avLst/>
              <a:gdLst/>
              <a:ahLst/>
              <a:cxnLst/>
              <a:rect l="l" t="t" r="r" b="b"/>
              <a:pathLst>
                <a:path w="3138117" h="1681735">
                  <a:moveTo>
                    <a:pt x="0" y="0"/>
                  </a:moveTo>
                  <a:lnTo>
                    <a:pt x="3138117" y="0"/>
                  </a:lnTo>
                  <a:lnTo>
                    <a:pt x="3138117" y="1681735"/>
                  </a:lnTo>
                  <a:lnTo>
                    <a:pt x="0" y="16817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SV" sz="933"/>
            </a:p>
          </p:txBody>
        </p:sp>
        <p:sp>
          <p:nvSpPr>
            <p:cNvPr id="4" name="Freeform 4"/>
            <p:cNvSpPr/>
            <p:nvPr/>
          </p:nvSpPr>
          <p:spPr>
            <a:xfrm flipV="1">
              <a:off x="0" y="1413802"/>
              <a:ext cx="3138117" cy="1681735"/>
            </a:xfrm>
            <a:custGeom>
              <a:avLst/>
              <a:gdLst/>
              <a:ahLst/>
              <a:cxnLst/>
              <a:rect l="l" t="t" r="r" b="b"/>
              <a:pathLst>
                <a:path w="3138117" h="1681735">
                  <a:moveTo>
                    <a:pt x="0" y="1681735"/>
                  </a:moveTo>
                  <a:lnTo>
                    <a:pt x="3138117" y="1681735"/>
                  </a:lnTo>
                  <a:lnTo>
                    <a:pt x="3138117" y="0"/>
                  </a:lnTo>
                  <a:lnTo>
                    <a:pt x="0" y="0"/>
                  </a:lnTo>
                  <a:lnTo>
                    <a:pt x="0" y="1681735"/>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s-SV" sz="933"/>
            </a:p>
          </p:txBody>
        </p:sp>
      </p:grpSp>
      <p:sp>
        <p:nvSpPr>
          <p:cNvPr id="5" name="AutoShape 5"/>
          <p:cNvSpPr/>
          <p:nvPr/>
        </p:nvSpPr>
        <p:spPr>
          <a:xfrm flipV="1">
            <a:off x="685800" y="6100177"/>
            <a:ext cx="7830994" cy="4979"/>
          </a:xfrm>
          <a:prstGeom prst="line">
            <a:avLst/>
          </a:prstGeom>
          <a:ln w="19050" cap="flat">
            <a:solidFill>
              <a:srgbClr val="000000"/>
            </a:solidFill>
            <a:prstDash val="solid"/>
            <a:headEnd type="none" w="sm" len="sm"/>
            <a:tailEnd type="none" w="sm" len="sm"/>
          </a:ln>
        </p:spPr>
        <p:txBody>
          <a:bodyPr/>
          <a:lstStyle/>
          <a:p>
            <a:endParaRPr lang="es-SV" sz="933"/>
          </a:p>
        </p:txBody>
      </p:sp>
      <p:sp>
        <p:nvSpPr>
          <p:cNvPr id="6" name="AutoShape 6"/>
          <p:cNvSpPr/>
          <p:nvPr/>
        </p:nvSpPr>
        <p:spPr>
          <a:xfrm flipV="1">
            <a:off x="1839090" y="893567"/>
            <a:ext cx="9359548" cy="0"/>
          </a:xfrm>
          <a:prstGeom prst="line">
            <a:avLst/>
          </a:prstGeom>
          <a:ln w="19050" cap="flat">
            <a:solidFill>
              <a:srgbClr val="000000"/>
            </a:solidFill>
            <a:prstDash val="solid"/>
            <a:headEnd type="none" w="sm" len="sm"/>
            <a:tailEnd type="none" w="sm" len="sm"/>
          </a:ln>
        </p:spPr>
        <p:txBody>
          <a:bodyPr/>
          <a:lstStyle/>
          <a:p>
            <a:endParaRPr lang="es-SV" sz="933"/>
          </a:p>
        </p:txBody>
      </p:sp>
      <p:sp>
        <p:nvSpPr>
          <p:cNvPr id="7" name="Freeform 7"/>
          <p:cNvSpPr/>
          <p:nvPr/>
        </p:nvSpPr>
        <p:spPr>
          <a:xfrm>
            <a:off x="1971806" y="173754"/>
            <a:ext cx="1870457" cy="648425"/>
          </a:xfrm>
          <a:custGeom>
            <a:avLst/>
            <a:gdLst/>
            <a:ahLst/>
            <a:cxnLst/>
            <a:rect l="l" t="t" r="r" b="b"/>
            <a:pathLst>
              <a:path w="2805686" h="972638">
                <a:moveTo>
                  <a:pt x="0" y="0"/>
                </a:moveTo>
                <a:lnTo>
                  <a:pt x="2805686" y="0"/>
                </a:lnTo>
                <a:lnTo>
                  <a:pt x="2805686" y="972638"/>
                </a:lnTo>
                <a:lnTo>
                  <a:pt x="0" y="972638"/>
                </a:lnTo>
                <a:lnTo>
                  <a:pt x="0" y="0"/>
                </a:lnTo>
                <a:close/>
              </a:path>
            </a:pathLst>
          </a:custGeom>
          <a:blipFill>
            <a:blip r:embed="rId3"/>
            <a:stretch>
              <a:fillRect/>
            </a:stretch>
          </a:blipFill>
        </p:spPr>
        <p:txBody>
          <a:bodyPr/>
          <a:lstStyle/>
          <a:p>
            <a:endParaRPr lang="es-SV" sz="933"/>
          </a:p>
        </p:txBody>
      </p:sp>
      <p:sp>
        <p:nvSpPr>
          <p:cNvPr id="8" name="TextBox 8"/>
          <p:cNvSpPr txBox="1"/>
          <p:nvPr/>
        </p:nvSpPr>
        <p:spPr>
          <a:xfrm>
            <a:off x="1097280" y="1790070"/>
            <a:ext cx="9829800" cy="1564852"/>
          </a:xfrm>
          <a:prstGeom prst="rect">
            <a:avLst/>
          </a:prstGeom>
        </p:spPr>
        <p:txBody>
          <a:bodyPr wrap="square" lIns="0" tIns="0" rIns="0" bIns="0" rtlCol="0" anchor="t">
            <a:spAutoFit/>
          </a:bodyPr>
          <a:lstStyle/>
          <a:p>
            <a:pPr algn="ctr">
              <a:lnSpc>
                <a:spcPts val="4000"/>
              </a:lnSpc>
            </a:pPr>
            <a:r>
              <a:rPr lang="es-MX" sz="5280" b="1" dirty="0">
                <a:latin typeface="Agrandir Narrow Bold"/>
                <a:ea typeface="Agrandir Narrow Bold"/>
                <a:cs typeface="Agrandir Narrow Bold"/>
                <a:sym typeface="Agrandir Narrow Bold"/>
              </a:rPr>
              <a:t>Continuidad y sostenibilidad de servicios esenciales dirigidos a poblaciones clave</a:t>
            </a:r>
            <a:endParaRPr lang="en-US" sz="5280" b="1" dirty="0">
              <a:latin typeface="Agrandir Narrow Bold"/>
              <a:ea typeface="Agrandir Narrow Bold"/>
              <a:cs typeface="Agrandir Narrow Bold"/>
              <a:sym typeface="Agrandir Narrow Bold"/>
            </a:endParaRPr>
          </a:p>
        </p:txBody>
      </p:sp>
      <p:sp>
        <p:nvSpPr>
          <p:cNvPr id="9" name="TextBox 9"/>
          <p:cNvSpPr txBox="1"/>
          <p:nvPr/>
        </p:nvSpPr>
        <p:spPr>
          <a:xfrm>
            <a:off x="8753723" y="5949211"/>
            <a:ext cx="2444919" cy="416589"/>
          </a:xfrm>
          <a:prstGeom prst="rect">
            <a:avLst/>
          </a:prstGeom>
        </p:spPr>
        <p:txBody>
          <a:bodyPr lIns="0" tIns="0" rIns="0" bIns="0" rtlCol="0" anchor="t">
            <a:spAutoFit/>
          </a:bodyPr>
          <a:lstStyle/>
          <a:p>
            <a:pPr>
              <a:lnSpc>
                <a:spcPts val="1669"/>
              </a:lnSpc>
            </a:pPr>
            <a:r>
              <a:rPr lang="en-US" sz="1200" spc="284" dirty="0">
                <a:latin typeface="Agrandir Narrow"/>
                <a:ea typeface="Agrandir Narrow"/>
                <a:cs typeface="Agrandir Narrow"/>
                <a:sym typeface="Agrandir Narrow"/>
              </a:rPr>
              <a:t>PRESENTADO POR:</a:t>
            </a:r>
          </a:p>
          <a:p>
            <a:pPr>
              <a:lnSpc>
                <a:spcPts val="1669"/>
              </a:lnSpc>
            </a:pPr>
            <a:r>
              <a:rPr lang="en-US" sz="1200" b="1" spc="284" dirty="0">
                <a:latin typeface="Agrandir Narrow"/>
                <a:ea typeface="Agrandir Narrow"/>
                <a:cs typeface="Agrandir Narrow"/>
                <a:sym typeface="Agrandir Narrow"/>
              </a:rPr>
              <a:t>Dra. Maricela Herrera</a:t>
            </a:r>
          </a:p>
        </p:txBody>
      </p:sp>
      <p:sp>
        <p:nvSpPr>
          <p:cNvPr id="10" name="TextBox 10"/>
          <p:cNvSpPr txBox="1"/>
          <p:nvPr/>
        </p:nvSpPr>
        <p:spPr>
          <a:xfrm>
            <a:off x="1839090" y="3562350"/>
            <a:ext cx="8513821" cy="2115964"/>
          </a:xfrm>
          <a:prstGeom prst="rect">
            <a:avLst/>
          </a:prstGeom>
        </p:spPr>
        <p:txBody>
          <a:bodyPr lIns="0" tIns="0" rIns="0" bIns="0" rtlCol="0" anchor="t">
            <a:spAutoFit/>
          </a:bodyPr>
          <a:lstStyle/>
          <a:p>
            <a:pPr algn="ctr">
              <a:lnSpc>
                <a:spcPts val="3380"/>
              </a:lnSpc>
            </a:pPr>
            <a:endParaRPr sz="933" dirty="0"/>
          </a:p>
          <a:p>
            <a:pPr algn="ctr">
              <a:lnSpc>
                <a:spcPts val="3380"/>
              </a:lnSpc>
            </a:pPr>
            <a:endParaRPr sz="933" dirty="0"/>
          </a:p>
          <a:p>
            <a:pPr algn="ctr">
              <a:lnSpc>
                <a:spcPts val="2142"/>
              </a:lnSpc>
            </a:pPr>
            <a:r>
              <a:rPr lang="en-US" sz="3348" b="1" dirty="0">
                <a:latin typeface="Agrandir Narrow Bold"/>
                <a:ea typeface="Agrandir Narrow Bold"/>
                <a:cs typeface="Agrandir Narrow Bold"/>
                <a:sym typeface="Agrandir Narrow Bold"/>
              </a:rPr>
              <a:t>Diálogo de País para la elaboración de la</a:t>
            </a:r>
          </a:p>
          <a:p>
            <a:pPr algn="ctr">
              <a:lnSpc>
                <a:spcPts val="2142"/>
              </a:lnSpc>
            </a:pPr>
            <a:endParaRPr lang="en-US" sz="3348" b="1" dirty="0">
              <a:latin typeface="Agrandir Narrow Bold"/>
              <a:ea typeface="Agrandir Narrow Bold"/>
              <a:cs typeface="Agrandir Narrow Bold"/>
              <a:sym typeface="Agrandir Narrow Bold"/>
            </a:endParaRPr>
          </a:p>
          <a:p>
            <a:pPr algn="ctr">
              <a:lnSpc>
                <a:spcPts val="2142"/>
              </a:lnSpc>
            </a:pPr>
            <a:r>
              <a:rPr lang="en-US" sz="3348" b="1" dirty="0">
                <a:latin typeface="Agrandir Narrow Bold"/>
                <a:ea typeface="Agrandir Narrow Bold"/>
                <a:cs typeface="Agrandir Narrow Bold"/>
                <a:sym typeface="Agrandir Narrow Bold"/>
              </a:rPr>
              <a:t> </a:t>
            </a:r>
            <a:r>
              <a:rPr lang="en-US" sz="3348" b="1" dirty="0" err="1">
                <a:latin typeface="Agrandir Narrow Bold"/>
                <a:ea typeface="Agrandir Narrow Bold"/>
                <a:cs typeface="Agrandir Narrow Bold"/>
                <a:sym typeface="Agrandir Narrow Bold"/>
              </a:rPr>
              <a:t>Solicitud</a:t>
            </a:r>
            <a:r>
              <a:rPr lang="en-US" sz="3348" b="1" dirty="0">
                <a:latin typeface="Agrandir Narrow Bold"/>
                <a:ea typeface="Agrandir Narrow Bold"/>
                <a:cs typeface="Agrandir Narrow Bold"/>
                <a:sym typeface="Agrandir Narrow Bold"/>
              </a:rPr>
              <a:t> de Financiamiento</a:t>
            </a:r>
          </a:p>
          <a:p>
            <a:pPr algn="ctr">
              <a:lnSpc>
                <a:spcPts val="3380"/>
              </a:lnSpc>
            </a:pPr>
            <a:endParaRPr lang="en-US" sz="3348" b="1" dirty="0">
              <a:latin typeface="Agrandir Narrow Bold"/>
              <a:ea typeface="Agrandir Narrow Bold"/>
              <a:cs typeface="Agrandir Narrow Bold"/>
              <a:sym typeface="Agrandir Narrow Bold"/>
            </a:endParaRPr>
          </a:p>
        </p:txBody>
      </p:sp>
      <p:sp>
        <p:nvSpPr>
          <p:cNvPr id="11" name="TextBox 9">
            <a:extLst>
              <a:ext uri="{FF2B5EF4-FFF2-40B4-BE49-F238E27FC236}">
                <a16:creationId xmlns:a16="http://schemas.microsoft.com/office/drawing/2014/main" id="{68DDC360-2917-59BE-F405-19978FD826A2}"/>
              </a:ext>
            </a:extLst>
          </p:cNvPr>
          <p:cNvSpPr txBox="1"/>
          <p:nvPr/>
        </p:nvSpPr>
        <p:spPr>
          <a:xfrm>
            <a:off x="4594588" y="6191516"/>
            <a:ext cx="2444919" cy="189411"/>
          </a:xfrm>
          <a:prstGeom prst="rect">
            <a:avLst/>
          </a:prstGeom>
        </p:spPr>
        <p:txBody>
          <a:bodyPr lIns="0" tIns="0" rIns="0" bIns="0" rtlCol="0" anchor="t">
            <a:spAutoFit/>
          </a:bodyPr>
          <a:lstStyle/>
          <a:p>
            <a:pPr>
              <a:lnSpc>
                <a:spcPts val="1669"/>
              </a:lnSpc>
            </a:pPr>
            <a:r>
              <a:rPr lang="en-US" sz="887" spc="284" dirty="0">
                <a:latin typeface="Agrandir Narrow"/>
                <a:ea typeface="Agrandir Narrow"/>
                <a:cs typeface="Agrandir Narrow"/>
                <a:sym typeface="Agrandir Narrow"/>
              </a:rPr>
              <a:t>Martes, 16 de Junio de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ACD82-10F0-A2A3-5657-0CB7E6C3E939}"/>
            </a:ext>
          </a:extLst>
        </p:cNvPr>
        <p:cNvGrpSpPr/>
        <p:nvPr/>
      </p:nvGrpSpPr>
      <p:grpSpPr>
        <a:xfrm>
          <a:off x="0" y="0"/>
          <a:ext cx="0" cy="0"/>
          <a:chOff x="0" y="0"/>
          <a:chExt cx="0" cy="0"/>
        </a:xfrm>
      </p:grpSpPr>
      <p:sp>
        <p:nvSpPr>
          <p:cNvPr id="9" name="Google Shape;127;p1">
            <a:extLst>
              <a:ext uri="{FF2B5EF4-FFF2-40B4-BE49-F238E27FC236}">
                <a16:creationId xmlns:a16="http://schemas.microsoft.com/office/drawing/2014/main" id="{2241CDE1-D626-6A52-5187-0BB1E705EFDF}"/>
              </a:ext>
            </a:extLst>
          </p:cNvPr>
          <p:cNvSpPr txBox="1">
            <a:spLocks/>
          </p:cNvSpPr>
          <p:nvPr/>
        </p:nvSpPr>
        <p:spPr>
          <a:xfrm>
            <a:off x="8964826" y="1371326"/>
            <a:ext cx="2588713" cy="1287364"/>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000"/>
            </a:pPr>
            <a:endParaRPr lang="es-SV" sz="3200" b="1">
              <a:solidFill>
                <a:srgbClr val="0072CE"/>
              </a:solidFill>
              <a:latin typeface="Poppins"/>
              <a:ea typeface="Arial"/>
              <a:cs typeface="Arial"/>
            </a:endParaRPr>
          </a:p>
        </p:txBody>
      </p:sp>
      <p:pic>
        <p:nvPicPr>
          <p:cNvPr id="2" name="Picture 1" descr="A group of people posing for a photo&#10;&#10;AI-generated content may be incorrect.">
            <a:extLst>
              <a:ext uri="{FF2B5EF4-FFF2-40B4-BE49-F238E27FC236}">
                <a16:creationId xmlns:a16="http://schemas.microsoft.com/office/drawing/2014/main" id="{E166D16F-38D1-6D49-6748-C3838C044E9D}"/>
              </a:ext>
            </a:extLst>
          </p:cNvPr>
          <p:cNvPicPr>
            <a:picLocks noChangeAspect="1"/>
          </p:cNvPicPr>
          <p:nvPr/>
        </p:nvPicPr>
        <p:blipFill>
          <a:blip r:embed="rId2"/>
          <a:stretch>
            <a:fillRect/>
          </a:stretch>
        </p:blipFill>
        <p:spPr>
          <a:xfrm>
            <a:off x="-4996" y="0"/>
            <a:ext cx="8569444" cy="6858000"/>
          </a:xfrm>
          <a:prstGeom prst="rect">
            <a:avLst/>
          </a:prstGeom>
        </p:spPr>
      </p:pic>
      <p:sp>
        <p:nvSpPr>
          <p:cNvPr id="8" name="TextBox 7">
            <a:extLst>
              <a:ext uri="{FF2B5EF4-FFF2-40B4-BE49-F238E27FC236}">
                <a16:creationId xmlns:a16="http://schemas.microsoft.com/office/drawing/2014/main" id="{1C31A5B6-D968-9E46-B2E6-C90639D7B99F}"/>
              </a:ext>
            </a:extLst>
          </p:cNvPr>
          <p:cNvSpPr txBox="1"/>
          <p:nvPr/>
        </p:nvSpPr>
        <p:spPr>
          <a:xfrm>
            <a:off x="9144000" y="4199311"/>
            <a:ext cx="287054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400" b="1" i="0" u="none" strike="noStrike" baseline="0" dirty="0">
                <a:solidFill>
                  <a:schemeClr val="tx1"/>
                </a:solidFill>
                <a:latin typeface="Poppins"/>
              </a:rPr>
              <a:t>Necesitamos hacerlos sostenibles </a:t>
            </a:r>
            <a:endParaRPr lang="en-US" sz="2400" dirty="0">
              <a:solidFill>
                <a:schemeClr val="tx1"/>
              </a:solidFill>
            </a:endParaRPr>
          </a:p>
          <a:p>
            <a:pPr algn="ctr"/>
            <a:r>
              <a:rPr lang="es-MX" sz="2400" b="1" i="0" u="none" strike="noStrike" baseline="0" dirty="0">
                <a:solidFill>
                  <a:schemeClr val="tx1"/>
                </a:solidFill>
                <a:latin typeface="Poppins"/>
              </a:rPr>
              <a:t>a largo plazo</a:t>
            </a:r>
            <a:endParaRPr lang="en-US" sz="2400" dirty="0">
              <a:solidFill>
                <a:schemeClr val="tx1"/>
              </a:solidFill>
            </a:endParaRPr>
          </a:p>
          <a:p>
            <a:pPr algn="ctr"/>
            <a:endParaRPr lang="en-US" dirty="0"/>
          </a:p>
        </p:txBody>
      </p:sp>
      <p:sp>
        <p:nvSpPr>
          <p:cNvPr id="10" name="TextBox 9">
            <a:extLst>
              <a:ext uri="{FF2B5EF4-FFF2-40B4-BE49-F238E27FC236}">
                <a16:creationId xmlns:a16="http://schemas.microsoft.com/office/drawing/2014/main" id="{A33DCB4F-15BD-F548-28E5-D1ABC3F4D85A}"/>
              </a:ext>
            </a:extLst>
          </p:cNvPr>
          <p:cNvSpPr txBox="1"/>
          <p:nvPr/>
        </p:nvSpPr>
        <p:spPr>
          <a:xfrm>
            <a:off x="8966548" y="1539659"/>
            <a:ext cx="3225452"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400" b="1" i="0" u="none" strike="noStrike" baseline="0" dirty="0">
                <a:solidFill>
                  <a:srgbClr val="000000"/>
                </a:solidFill>
                <a:latin typeface="Poppins"/>
                <a:ea typeface="Segoe UI"/>
                <a:cs typeface="Segoe UI"/>
              </a:rPr>
              <a:t>Necesitamos que </a:t>
            </a:r>
            <a:endParaRPr lang="en-US" sz="2400" dirty="0"/>
          </a:p>
          <a:p>
            <a:pPr algn="ctr"/>
            <a:r>
              <a:rPr lang="es-MX" sz="2400" b="1" i="0" u="none" strike="noStrike" baseline="0" dirty="0">
                <a:solidFill>
                  <a:srgbClr val="000000"/>
                </a:solidFill>
                <a:latin typeface="Poppins"/>
                <a:ea typeface="Segoe UI"/>
                <a:cs typeface="Segoe UI"/>
              </a:rPr>
              <a:t>continúen</a:t>
            </a:r>
            <a:r>
              <a:rPr lang="en-US" sz="2400" b="0" i="0" dirty="0">
                <a:solidFill>
                  <a:srgbClr val="000000"/>
                </a:solidFill>
                <a:latin typeface="Poppins"/>
                <a:ea typeface="Segoe UI"/>
                <a:cs typeface="Segoe UI"/>
              </a:rPr>
              <a:t>​</a:t>
            </a:r>
            <a:endParaRPr lang="en-US" sz="2400" dirty="0"/>
          </a:p>
          <a:p>
            <a:pPr algn="ctr"/>
            <a:r>
              <a:rPr lang="es-MX" sz="2400" b="1" i="0" u="none" strike="noStrike" baseline="0" dirty="0">
                <a:solidFill>
                  <a:srgbClr val="000000"/>
                </a:solidFill>
                <a:latin typeface="Poppins"/>
                <a:ea typeface="Segoe UI"/>
                <a:cs typeface="Segoe UI"/>
              </a:rPr>
              <a:t>estos servicios desde</a:t>
            </a:r>
            <a:endParaRPr lang="es-MX" sz="2400" b="1" dirty="0">
              <a:latin typeface="Poppins"/>
              <a:ea typeface="Segoe UI"/>
              <a:cs typeface="Segoe UI"/>
            </a:endParaRPr>
          </a:p>
          <a:p>
            <a:pPr algn="ctr"/>
            <a:r>
              <a:rPr lang="es-MX" sz="2400" b="1" i="0" u="none" strike="noStrike" baseline="0" dirty="0">
                <a:solidFill>
                  <a:srgbClr val="000000"/>
                </a:solidFill>
                <a:latin typeface="Poppins"/>
                <a:ea typeface="Segoe UI"/>
                <a:cs typeface="Segoe UI"/>
              </a:rPr>
              <a:t>el Estado </a:t>
            </a:r>
            <a:endParaRPr lang="en-US" sz="2400" dirty="0"/>
          </a:p>
          <a:p>
            <a:pPr algn="ctr"/>
            <a:endParaRPr lang="en-US" dirty="0"/>
          </a:p>
        </p:txBody>
      </p:sp>
    </p:spTree>
    <p:extLst>
      <p:ext uri="{BB962C8B-B14F-4D97-AF65-F5344CB8AC3E}">
        <p14:creationId xmlns:p14="http://schemas.microsoft.com/office/powerpoint/2010/main" val="257168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4DC78E8F-B290-C934-5270-50A9891E63AD}"/>
              </a:ext>
            </a:extLst>
          </p:cNvPr>
          <p:cNvSpPr/>
          <p:nvPr/>
        </p:nvSpPr>
        <p:spPr>
          <a:xfrm>
            <a:off x="3821430" y="1623060"/>
            <a:ext cx="5538301" cy="4366873"/>
          </a:xfrm>
          <a:custGeom>
            <a:avLst/>
            <a:gdLst/>
            <a:ahLst/>
            <a:cxnLst/>
            <a:rect l="l" t="t" r="r" b="b"/>
            <a:pathLst>
              <a:path w="10353421" h="7307087">
                <a:moveTo>
                  <a:pt x="0" y="0"/>
                </a:moveTo>
                <a:lnTo>
                  <a:pt x="10353421" y="0"/>
                </a:lnTo>
                <a:lnTo>
                  <a:pt x="10353421" y="7307087"/>
                </a:lnTo>
                <a:lnTo>
                  <a:pt x="0" y="7307087"/>
                </a:lnTo>
                <a:lnTo>
                  <a:pt x="0" y="0"/>
                </a:lnTo>
                <a:close/>
              </a:path>
            </a:pathLst>
          </a:custGeom>
          <a:blipFill>
            <a:blip r:embed="rId2"/>
            <a:stretch>
              <a:fillRect/>
            </a:stretch>
          </a:blipFill>
        </p:spPr>
        <p:txBody>
          <a:bodyPr/>
          <a:lstStyle/>
          <a:p>
            <a:endParaRPr lang="es-SV" sz="933"/>
          </a:p>
        </p:txBody>
      </p:sp>
      <p:sp>
        <p:nvSpPr>
          <p:cNvPr id="8" name="Freeform 5">
            <a:extLst>
              <a:ext uri="{FF2B5EF4-FFF2-40B4-BE49-F238E27FC236}">
                <a16:creationId xmlns:a16="http://schemas.microsoft.com/office/drawing/2014/main" id="{D657B6F3-D769-52E8-A201-34E96151BA18}"/>
              </a:ext>
            </a:extLst>
          </p:cNvPr>
          <p:cNvSpPr/>
          <p:nvPr/>
        </p:nvSpPr>
        <p:spPr>
          <a:xfrm>
            <a:off x="4718050" y="266176"/>
            <a:ext cx="3328670" cy="1356884"/>
          </a:xfrm>
          <a:custGeom>
            <a:avLst/>
            <a:gdLst/>
            <a:ahLst/>
            <a:cxnLst/>
            <a:rect l="l" t="t" r="r" b="b"/>
            <a:pathLst>
              <a:path w="2805686" h="972638">
                <a:moveTo>
                  <a:pt x="0" y="0"/>
                </a:moveTo>
                <a:lnTo>
                  <a:pt x="2805686" y="0"/>
                </a:lnTo>
                <a:lnTo>
                  <a:pt x="2805686" y="972638"/>
                </a:lnTo>
                <a:lnTo>
                  <a:pt x="0" y="972638"/>
                </a:lnTo>
                <a:lnTo>
                  <a:pt x="0" y="0"/>
                </a:lnTo>
                <a:close/>
              </a:path>
            </a:pathLst>
          </a:custGeom>
          <a:blipFill>
            <a:blip r:embed="rId3"/>
            <a:stretch>
              <a:fillRect/>
            </a:stretch>
          </a:blipFill>
        </p:spPr>
        <p:txBody>
          <a:bodyPr/>
          <a:lstStyle/>
          <a:p>
            <a:endParaRPr lang="es-SV" sz="9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7966286-D236-3F48-D469-F79D8658B5FE}"/>
              </a:ext>
            </a:extLst>
          </p:cNvPr>
          <p:cNvSpPr>
            <a:spLocks noGrp="1"/>
          </p:cNvSpPr>
          <p:nvPr>
            <p:ph type="ctrTitle"/>
          </p:nvPr>
        </p:nvSpPr>
        <p:spPr/>
        <p:txBody>
          <a:bodyPr/>
          <a:lstStyle/>
          <a:p>
            <a:endParaRPr lang="es-SV"/>
          </a:p>
        </p:txBody>
      </p:sp>
      <p:sp>
        <p:nvSpPr>
          <p:cNvPr id="6" name="Subtítulo 5">
            <a:extLst>
              <a:ext uri="{FF2B5EF4-FFF2-40B4-BE49-F238E27FC236}">
                <a16:creationId xmlns:a16="http://schemas.microsoft.com/office/drawing/2014/main" id="{00C25A69-ADE6-71FB-A98F-2D4331322BFE}"/>
              </a:ext>
            </a:extLst>
          </p:cNvPr>
          <p:cNvSpPr>
            <a:spLocks noGrp="1"/>
          </p:cNvSpPr>
          <p:nvPr>
            <p:ph type="subTitle" idx="1"/>
          </p:nvPr>
        </p:nvSpPr>
        <p:spPr>
          <a:xfrm>
            <a:off x="1028700" y="3653549"/>
            <a:ext cx="10652760" cy="1655762"/>
          </a:xfrm>
        </p:spPr>
        <p:txBody>
          <a:bodyPr>
            <a:normAutofit/>
          </a:bodyPr>
          <a:lstStyle/>
          <a:p>
            <a:r>
              <a:rPr lang="es-MX" dirty="0"/>
              <a:t>La continuidad y sostenibilidad de los servicios esenciales dirigidos a </a:t>
            </a:r>
          </a:p>
          <a:p>
            <a:r>
              <a:rPr lang="es-MX" dirty="0"/>
              <a:t>poblaciones clave es un desafío crítico en el contexto del  Fondo Mundial.</a:t>
            </a:r>
            <a:endParaRPr lang="es-SV" dirty="0"/>
          </a:p>
        </p:txBody>
      </p:sp>
      <p:sp>
        <p:nvSpPr>
          <p:cNvPr id="9" name="Google Shape;127;p1">
            <a:extLst>
              <a:ext uri="{FF2B5EF4-FFF2-40B4-BE49-F238E27FC236}">
                <a16:creationId xmlns:a16="http://schemas.microsoft.com/office/drawing/2014/main" id="{320D44E3-DE76-AA58-57EC-5B55C064F56B}"/>
              </a:ext>
            </a:extLst>
          </p:cNvPr>
          <p:cNvSpPr txBox="1">
            <a:spLocks/>
          </p:cNvSpPr>
          <p:nvPr/>
        </p:nvSpPr>
        <p:spPr>
          <a:xfrm>
            <a:off x="1524000" y="1170432"/>
            <a:ext cx="9144000" cy="2483117"/>
          </a:xfrm>
          <a:prstGeom prst="rect">
            <a:avLst/>
          </a:prstGeom>
          <a:solidFill>
            <a:srgbClr val="FFD600"/>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000"/>
            </a:pPr>
            <a:endParaRPr lang="es-SV" sz="3200" b="1">
              <a:solidFill>
                <a:srgbClr val="0072CE"/>
              </a:solidFill>
              <a:latin typeface="Poppins"/>
              <a:ea typeface="Arial"/>
              <a:cs typeface="Arial"/>
            </a:endParaRPr>
          </a:p>
        </p:txBody>
      </p:sp>
      <p:sp>
        <p:nvSpPr>
          <p:cNvPr id="12" name="TextBox 2">
            <a:extLst>
              <a:ext uri="{FF2B5EF4-FFF2-40B4-BE49-F238E27FC236}">
                <a16:creationId xmlns:a16="http://schemas.microsoft.com/office/drawing/2014/main" id="{F15068FB-1594-76E6-DE97-6DF383B3DC22}"/>
              </a:ext>
            </a:extLst>
          </p:cNvPr>
          <p:cNvSpPr txBox="1"/>
          <p:nvPr/>
        </p:nvSpPr>
        <p:spPr>
          <a:xfrm>
            <a:off x="1924050" y="1666875"/>
            <a:ext cx="8477250" cy="15388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0" i="0" dirty="0">
                <a:solidFill>
                  <a:srgbClr val="000000"/>
                </a:solidFill>
                <a:latin typeface="Roboto"/>
                <a:ea typeface="Roboto"/>
                <a:cs typeface="Roboto"/>
              </a:rPr>
              <a:t>​</a:t>
            </a:r>
            <a:r>
              <a:rPr lang="es-MX" sz="2000" b="0" i="0" strike="noStrike" baseline="0" dirty="0">
                <a:solidFill>
                  <a:srgbClr val="0563C1"/>
                </a:solidFill>
                <a:latin typeface="Roboto"/>
                <a:ea typeface="Segoe UI"/>
                <a:cs typeface="Segoe UI"/>
              </a:rPr>
              <a:t>El Mecanismo de Coordinación de País de El Salvador ha discutido la necesidad de una hoja de ruta para enfrentar los desafíos tras la salida del Fondo Mundial en el país, priorizando la continuidad  de los servicios y la protección de los avances logrados hasta la fecha.</a:t>
            </a:r>
          </a:p>
          <a:p>
            <a:pPr algn="ctr"/>
            <a:endParaRPr lang="en-US" dirty="0"/>
          </a:p>
        </p:txBody>
      </p:sp>
      <p:sp>
        <p:nvSpPr>
          <p:cNvPr id="2" name="Freeform 7">
            <a:extLst>
              <a:ext uri="{FF2B5EF4-FFF2-40B4-BE49-F238E27FC236}">
                <a16:creationId xmlns:a16="http://schemas.microsoft.com/office/drawing/2014/main" id="{FBBD25BD-A364-F2F8-9F2E-C228CD305087}"/>
              </a:ext>
            </a:extLst>
          </p:cNvPr>
          <p:cNvSpPr/>
          <p:nvPr/>
        </p:nvSpPr>
        <p:spPr>
          <a:xfrm>
            <a:off x="317379" y="148010"/>
            <a:ext cx="2805686" cy="972638"/>
          </a:xfrm>
          <a:custGeom>
            <a:avLst/>
            <a:gdLst/>
            <a:ahLst/>
            <a:cxnLst/>
            <a:rect l="l" t="t" r="r" b="b"/>
            <a:pathLst>
              <a:path w="2805686" h="972638">
                <a:moveTo>
                  <a:pt x="0" y="0"/>
                </a:moveTo>
                <a:lnTo>
                  <a:pt x="2805686" y="0"/>
                </a:lnTo>
                <a:lnTo>
                  <a:pt x="2805686" y="972638"/>
                </a:lnTo>
                <a:lnTo>
                  <a:pt x="0" y="972638"/>
                </a:lnTo>
                <a:lnTo>
                  <a:pt x="0" y="0"/>
                </a:lnTo>
                <a:close/>
              </a:path>
            </a:pathLst>
          </a:custGeom>
          <a:blipFill>
            <a:blip r:embed="rId2"/>
            <a:stretch>
              <a:fillRect/>
            </a:stretch>
          </a:blipFill>
        </p:spPr>
        <p:txBody>
          <a:bodyPr/>
          <a:lstStyle/>
          <a:p>
            <a:endParaRPr lang="es-SV"/>
          </a:p>
        </p:txBody>
      </p:sp>
    </p:spTree>
    <p:extLst>
      <p:ext uri="{BB962C8B-B14F-4D97-AF65-F5344CB8AC3E}">
        <p14:creationId xmlns:p14="http://schemas.microsoft.com/office/powerpoint/2010/main" val="115882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E8B5-C898-24FA-56EC-DFA84737C911}"/>
            </a:ext>
          </a:extLst>
        </p:cNvPr>
        <p:cNvGrpSpPr/>
        <p:nvPr/>
      </p:nvGrpSpPr>
      <p:grpSpPr>
        <a:xfrm>
          <a:off x="0" y="0"/>
          <a:ext cx="0" cy="0"/>
          <a:chOff x="0" y="0"/>
          <a:chExt cx="0" cy="0"/>
        </a:xfrm>
      </p:grpSpPr>
      <p:sp>
        <p:nvSpPr>
          <p:cNvPr id="11" name="Google Shape;127;p1">
            <a:extLst>
              <a:ext uri="{FF2B5EF4-FFF2-40B4-BE49-F238E27FC236}">
                <a16:creationId xmlns:a16="http://schemas.microsoft.com/office/drawing/2014/main" id="{D9C8D067-7015-DB35-B8B1-AF88744AD488}"/>
              </a:ext>
            </a:extLst>
          </p:cNvPr>
          <p:cNvSpPr txBox="1">
            <a:spLocks/>
          </p:cNvSpPr>
          <p:nvPr/>
        </p:nvSpPr>
        <p:spPr>
          <a:xfrm>
            <a:off x="1468261" y="5226030"/>
            <a:ext cx="9144000" cy="1052903"/>
          </a:xfrm>
          <a:prstGeom prst="rect">
            <a:avLst/>
          </a:prstGeom>
          <a:solidFill>
            <a:schemeClr val="accent2">
              <a:lumMod val="40000"/>
              <a:lumOff val="6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000"/>
            </a:pPr>
            <a:endParaRPr lang="es-SV" sz="3200" b="1">
              <a:solidFill>
                <a:srgbClr val="0072CE"/>
              </a:solidFill>
              <a:latin typeface="Poppins"/>
              <a:ea typeface="Arial"/>
              <a:cs typeface="Arial"/>
            </a:endParaRPr>
          </a:p>
        </p:txBody>
      </p:sp>
      <p:sp>
        <p:nvSpPr>
          <p:cNvPr id="6" name="Subtítulo 5">
            <a:extLst>
              <a:ext uri="{FF2B5EF4-FFF2-40B4-BE49-F238E27FC236}">
                <a16:creationId xmlns:a16="http://schemas.microsoft.com/office/drawing/2014/main" id="{BA4DF75B-7BA7-C320-9C79-C94D04D92C4F}"/>
              </a:ext>
            </a:extLst>
          </p:cNvPr>
          <p:cNvSpPr>
            <a:spLocks noGrp="1"/>
          </p:cNvSpPr>
          <p:nvPr>
            <p:ph type="subTitle" idx="1"/>
          </p:nvPr>
        </p:nvSpPr>
        <p:spPr>
          <a:xfrm>
            <a:off x="1190369" y="2140686"/>
            <a:ext cx="9248628" cy="1655762"/>
          </a:xfrm>
        </p:spPr>
        <p:txBody>
          <a:bodyPr spcFirstLastPara="1" wrap="square" lIns="91425" tIns="45700" rIns="91425" bIns="45700" anchor="b" anchorCtr="0">
            <a:noAutofit/>
          </a:bodyPr>
          <a:lstStyle/>
          <a:p>
            <a:pPr algn="just">
              <a:lnSpc>
                <a:spcPct val="100000"/>
              </a:lnSpc>
            </a:pPr>
            <a:r>
              <a:rPr lang="es-MX" sz="2000" dirty="0">
                <a:solidFill>
                  <a:schemeClr val="tx1"/>
                </a:solidFill>
                <a:latin typeface="Poppins"/>
                <a:cs typeface="Poppins"/>
              </a:rPr>
              <a:t>      Propuestas </a:t>
            </a:r>
            <a:r>
              <a:rPr lang="es-MX" sz="2000" i="0" dirty="0">
                <a:solidFill>
                  <a:schemeClr val="tx1"/>
                </a:solidFill>
                <a:effectLst/>
                <a:latin typeface="Poppins"/>
                <a:cs typeface="Poppins"/>
              </a:rPr>
              <a:t>y</a:t>
            </a:r>
            <a:r>
              <a:rPr lang="es-MX" sz="2000" dirty="0">
                <a:solidFill>
                  <a:schemeClr val="tx1"/>
                </a:solidFill>
                <a:latin typeface="Poppins"/>
                <a:cs typeface="Poppins"/>
              </a:rPr>
              <a:t> alternativas para fortalecer la </a:t>
            </a:r>
            <a:r>
              <a:rPr lang="es-MX" sz="2000" i="0" dirty="0">
                <a:solidFill>
                  <a:schemeClr val="tx1"/>
                </a:solidFill>
                <a:effectLst/>
                <a:latin typeface="Poppins"/>
                <a:cs typeface="Poppins"/>
              </a:rPr>
              <a:t>sostenibilidad</a:t>
            </a:r>
            <a:r>
              <a:rPr lang="es-MX" sz="2000" dirty="0">
                <a:solidFill>
                  <a:schemeClr val="tx1"/>
                </a:solidFill>
                <a:latin typeface="Poppins"/>
                <a:cs typeface="Poppins"/>
              </a:rPr>
              <a:t>    de las acciones en salud, priorizando la continuidad </a:t>
            </a:r>
            <a:r>
              <a:rPr lang="es-MX" sz="2000" i="0" dirty="0">
                <a:solidFill>
                  <a:schemeClr val="tx1"/>
                </a:solidFill>
                <a:effectLst/>
                <a:latin typeface="Poppins"/>
                <a:cs typeface="Poppins"/>
              </a:rPr>
              <a:t>de</a:t>
            </a:r>
            <a:r>
              <a:rPr lang="es-MX" sz="2000" dirty="0">
                <a:solidFill>
                  <a:schemeClr val="tx1"/>
                </a:solidFill>
                <a:latin typeface="Poppins"/>
                <a:cs typeface="Poppins"/>
              </a:rPr>
              <a:t> </a:t>
            </a:r>
            <a:r>
              <a:rPr lang="es-MX" sz="2000" i="0" dirty="0">
                <a:solidFill>
                  <a:schemeClr val="tx1"/>
                </a:solidFill>
                <a:effectLst/>
                <a:latin typeface="Poppins"/>
                <a:cs typeface="Poppins"/>
              </a:rPr>
              <a:t>los</a:t>
            </a:r>
            <a:r>
              <a:rPr lang="es-MX" sz="2000" dirty="0">
                <a:solidFill>
                  <a:schemeClr val="tx1"/>
                </a:solidFill>
                <a:latin typeface="Poppins"/>
                <a:cs typeface="Poppins"/>
              </a:rPr>
              <a:t> </a:t>
            </a:r>
            <a:r>
              <a:rPr lang="es-MX" sz="2000" i="0" dirty="0">
                <a:solidFill>
                  <a:schemeClr val="tx1"/>
                </a:solidFill>
                <a:effectLst/>
                <a:latin typeface="Poppins"/>
                <a:cs typeface="Poppins"/>
              </a:rPr>
              <a:t>servicios</a:t>
            </a:r>
            <a:r>
              <a:rPr lang="es-MX" sz="2000" dirty="0">
                <a:solidFill>
                  <a:schemeClr val="tx1"/>
                </a:solidFill>
                <a:latin typeface="Poppins"/>
                <a:cs typeface="Poppins"/>
              </a:rPr>
              <a:t> y la protección de los avances logrados hasta la fecha.</a:t>
            </a:r>
            <a:br>
              <a:rPr lang="es-MX" sz="2000" dirty="0">
                <a:latin typeface="Poppins"/>
                <a:cs typeface="Poppins"/>
              </a:rPr>
            </a:br>
            <a:endParaRPr lang="es-MX" sz="1050" b="1" dirty="0">
              <a:solidFill>
                <a:schemeClr val="bg1"/>
              </a:solidFill>
              <a:latin typeface="Poppins"/>
              <a:cs typeface="Poppins"/>
            </a:endParaRPr>
          </a:p>
        </p:txBody>
      </p:sp>
      <p:sp>
        <p:nvSpPr>
          <p:cNvPr id="9" name="Google Shape;127;p1">
            <a:extLst>
              <a:ext uri="{FF2B5EF4-FFF2-40B4-BE49-F238E27FC236}">
                <a16:creationId xmlns:a16="http://schemas.microsoft.com/office/drawing/2014/main" id="{8AB0EA16-8A15-8CC0-F789-FB0412A9EEE7}"/>
              </a:ext>
            </a:extLst>
          </p:cNvPr>
          <p:cNvSpPr txBox="1">
            <a:spLocks/>
          </p:cNvSpPr>
          <p:nvPr/>
        </p:nvSpPr>
        <p:spPr>
          <a:xfrm>
            <a:off x="1468261" y="853322"/>
            <a:ext cx="9144000" cy="1287364"/>
          </a:xfrm>
          <a:prstGeom prst="rect">
            <a:avLst/>
          </a:prstGeom>
          <a:solidFill>
            <a:srgbClr val="FFD600"/>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000"/>
            </a:pPr>
            <a:endParaRPr lang="es-SV" sz="3200" b="1">
              <a:solidFill>
                <a:srgbClr val="0072CE"/>
              </a:solidFill>
              <a:latin typeface="Poppins"/>
              <a:ea typeface="Arial"/>
              <a:cs typeface="Arial"/>
            </a:endParaRPr>
          </a:p>
        </p:txBody>
      </p:sp>
      <p:sp>
        <p:nvSpPr>
          <p:cNvPr id="3" name="Subtítulo 5">
            <a:extLst>
              <a:ext uri="{FF2B5EF4-FFF2-40B4-BE49-F238E27FC236}">
                <a16:creationId xmlns:a16="http://schemas.microsoft.com/office/drawing/2014/main" id="{D440AF51-8A2F-3C47-97EA-E7C7B88C881D}"/>
              </a:ext>
            </a:extLst>
          </p:cNvPr>
          <p:cNvSpPr txBox="1">
            <a:spLocks/>
          </p:cNvSpPr>
          <p:nvPr/>
        </p:nvSpPr>
        <p:spPr>
          <a:xfrm>
            <a:off x="2044944" y="875690"/>
            <a:ext cx="8274294" cy="1690931"/>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lnSpc>
                <a:spcPct val="120000"/>
              </a:lnSpc>
            </a:pPr>
            <a:br>
              <a:rPr lang="es-MX" sz="2500" b="1" dirty="0"/>
            </a:br>
            <a:r>
              <a:rPr lang="es-MX" sz="4900" b="1" dirty="0">
                <a:solidFill>
                  <a:srgbClr val="002060"/>
                </a:solidFill>
                <a:latin typeface="Poppins"/>
                <a:cs typeface="Poppins"/>
              </a:rPr>
              <a:t>Los retos que enfrentará la respuesta nacional al VIH y la tuberculosis, en un contexto de disminución del financiamiento internacional.</a:t>
            </a:r>
            <a:br>
              <a:rPr lang="es-MX" sz="5600" b="1" dirty="0">
                <a:solidFill>
                  <a:srgbClr val="002060"/>
                </a:solidFill>
                <a:latin typeface="Poppins"/>
                <a:cs typeface="Poppins"/>
              </a:rPr>
            </a:br>
            <a:endParaRPr lang="es-MX" sz="5600" b="1" dirty="0">
              <a:solidFill>
                <a:srgbClr val="002060"/>
              </a:solidFill>
              <a:latin typeface="Poppins"/>
              <a:cs typeface="Poppins"/>
            </a:endParaRPr>
          </a:p>
        </p:txBody>
      </p:sp>
      <p:pic>
        <p:nvPicPr>
          <p:cNvPr id="7" name="Graphic 3">
            <a:extLst>
              <a:ext uri="{FF2B5EF4-FFF2-40B4-BE49-F238E27FC236}">
                <a16:creationId xmlns:a16="http://schemas.microsoft.com/office/drawing/2014/main" id="{981EAC0D-2E1C-A46F-06B7-4C420584E03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90369" y="944456"/>
            <a:ext cx="963632" cy="869070"/>
          </a:xfrm>
          <a:prstGeom prst="rect">
            <a:avLst/>
          </a:prstGeom>
        </p:spPr>
      </p:pic>
      <p:sp>
        <p:nvSpPr>
          <p:cNvPr id="8" name="TextBox 7">
            <a:extLst>
              <a:ext uri="{FF2B5EF4-FFF2-40B4-BE49-F238E27FC236}">
                <a16:creationId xmlns:a16="http://schemas.microsoft.com/office/drawing/2014/main" id="{9108B7DD-DDC8-292E-A7B4-BC9585D272CD}"/>
              </a:ext>
            </a:extLst>
          </p:cNvPr>
          <p:cNvSpPr txBox="1"/>
          <p:nvPr/>
        </p:nvSpPr>
        <p:spPr>
          <a:xfrm>
            <a:off x="1738350" y="3831617"/>
            <a:ext cx="8566234"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r>
              <a:rPr lang="es-MX" sz="2000" b="0" i="0" u="none" strike="noStrike" baseline="0" dirty="0">
                <a:solidFill>
                  <a:schemeClr val="tx1"/>
                </a:solidFill>
                <a:latin typeface="Poppins"/>
                <a:ea typeface="Segoe UI"/>
                <a:cs typeface="Segoe UI"/>
              </a:rPr>
              <a:t>La importancia de asegurar la participación activa y coordinada de todos los sectores clave,</a:t>
            </a:r>
            <a:r>
              <a:rPr lang="es-MX" sz="2000" b="1" i="0" u="none" strike="noStrike" baseline="0" dirty="0">
                <a:solidFill>
                  <a:schemeClr val="tx1"/>
                </a:solidFill>
                <a:latin typeface="Poppins"/>
                <a:ea typeface="Segoe UI"/>
                <a:cs typeface="Segoe UI"/>
              </a:rPr>
              <a:t> incluyendo gobierno, sociedad civil, población afectada y cooperación internacional.</a:t>
            </a:r>
            <a:r>
              <a:rPr lang="es-MX" sz="2000" b="1" i="0" dirty="0">
                <a:solidFill>
                  <a:schemeClr val="tx1"/>
                </a:solidFill>
                <a:latin typeface="Poppins"/>
                <a:ea typeface="Segoe UI"/>
                <a:cs typeface="Segoe UI"/>
              </a:rPr>
              <a:t>​</a:t>
            </a:r>
          </a:p>
          <a:p>
            <a:pPr algn="ctr" rtl="0"/>
            <a:r>
              <a:rPr lang="es-MX" sz="1200" b="0" i="0" dirty="0">
                <a:solidFill>
                  <a:schemeClr val="tx1"/>
                </a:solidFill>
                <a:latin typeface="Poppins"/>
                <a:ea typeface="Segoe UI"/>
                <a:cs typeface="Segoe UI"/>
              </a:rPr>
              <a:t>​</a:t>
            </a:r>
          </a:p>
          <a:p>
            <a:pPr algn="ctr"/>
            <a:endParaRPr lang="en-US" dirty="0"/>
          </a:p>
        </p:txBody>
      </p:sp>
      <p:sp>
        <p:nvSpPr>
          <p:cNvPr id="10" name="TextBox 9">
            <a:extLst>
              <a:ext uri="{FF2B5EF4-FFF2-40B4-BE49-F238E27FC236}">
                <a16:creationId xmlns:a16="http://schemas.microsoft.com/office/drawing/2014/main" id="{CBB55DE0-E04C-13A4-EC14-D49C7EE13DE3}"/>
              </a:ext>
            </a:extLst>
          </p:cNvPr>
          <p:cNvSpPr txBox="1"/>
          <p:nvPr/>
        </p:nvSpPr>
        <p:spPr>
          <a:xfrm>
            <a:off x="2356338" y="5375030"/>
            <a:ext cx="794824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400" b="0" i="0" u="none" strike="noStrike" baseline="0" dirty="0">
                <a:solidFill>
                  <a:srgbClr val="002060"/>
                </a:solidFill>
                <a:latin typeface="Poppins"/>
              </a:rPr>
              <a:t>​</a:t>
            </a:r>
            <a:r>
              <a:rPr sz="1400" b="0" i="0" dirty="0">
                <a:solidFill>
                  <a:srgbClr val="002060"/>
                </a:solidFill>
                <a:latin typeface="Poppins"/>
                <a:ea typeface="Poppins"/>
                <a:cs typeface="Poppins"/>
              </a:rPr>
              <a:t>​</a:t>
            </a:r>
            <a:br>
              <a:rPr sz="1400" b="0" i="0" dirty="0">
                <a:solidFill>
                  <a:srgbClr val="002060"/>
                </a:solidFill>
                <a:latin typeface="Poppins"/>
                <a:ea typeface="Poppins"/>
                <a:cs typeface="Poppins"/>
              </a:rPr>
            </a:br>
            <a:r>
              <a:rPr lang="es-MX" sz="1400" b="0" i="0" u="none" strike="noStrike" baseline="0" dirty="0">
                <a:solidFill>
                  <a:schemeClr val="tx1"/>
                </a:solidFill>
                <a:latin typeface="Poppins"/>
              </a:rPr>
              <a:t>ENFOQUES SOSTENIBLES DE FINANCIAMIENTO DE LOS SISTEMAS </a:t>
            </a:r>
            <a:r>
              <a:rPr lang="es-MX" sz="1400" i="0" u="none" strike="noStrike" baseline="0" dirty="0">
                <a:solidFill>
                  <a:schemeClr val="tx1"/>
                </a:solidFill>
                <a:latin typeface="Poppins"/>
              </a:rPr>
              <a:t>COMUNITARIOS ​</a:t>
            </a:r>
            <a:endParaRPr lang="en-US" dirty="0">
              <a:solidFill>
                <a:schemeClr val="tx1"/>
              </a:solidFill>
            </a:endParaRPr>
          </a:p>
          <a:p>
            <a:pPr algn="ctr"/>
            <a:endParaRPr lang="en-US" dirty="0"/>
          </a:p>
        </p:txBody>
      </p:sp>
      <p:sp>
        <p:nvSpPr>
          <p:cNvPr id="2" name="Freeform 7">
            <a:extLst>
              <a:ext uri="{FF2B5EF4-FFF2-40B4-BE49-F238E27FC236}">
                <a16:creationId xmlns:a16="http://schemas.microsoft.com/office/drawing/2014/main" id="{8AD39179-AFD3-75CB-69E3-4B6D641C70BB}"/>
              </a:ext>
            </a:extLst>
          </p:cNvPr>
          <p:cNvSpPr/>
          <p:nvPr/>
        </p:nvSpPr>
        <p:spPr>
          <a:xfrm>
            <a:off x="405943" y="169983"/>
            <a:ext cx="1932696" cy="631207"/>
          </a:xfrm>
          <a:custGeom>
            <a:avLst/>
            <a:gdLst/>
            <a:ahLst/>
            <a:cxnLst/>
            <a:rect l="l" t="t" r="r" b="b"/>
            <a:pathLst>
              <a:path w="2805686" h="972638">
                <a:moveTo>
                  <a:pt x="0" y="0"/>
                </a:moveTo>
                <a:lnTo>
                  <a:pt x="2805686" y="0"/>
                </a:lnTo>
                <a:lnTo>
                  <a:pt x="2805686" y="972638"/>
                </a:lnTo>
                <a:lnTo>
                  <a:pt x="0" y="972638"/>
                </a:lnTo>
                <a:lnTo>
                  <a:pt x="0" y="0"/>
                </a:lnTo>
                <a:close/>
              </a:path>
            </a:pathLst>
          </a:custGeom>
          <a:blipFill>
            <a:blip r:embed="rId3"/>
            <a:stretch>
              <a:fillRect/>
            </a:stretch>
          </a:blipFill>
        </p:spPr>
        <p:txBody>
          <a:bodyPr/>
          <a:lstStyle/>
          <a:p>
            <a:endParaRPr lang="es-SV"/>
          </a:p>
        </p:txBody>
      </p:sp>
    </p:spTree>
    <p:extLst>
      <p:ext uri="{BB962C8B-B14F-4D97-AF65-F5344CB8AC3E}">
        <p14:creationId xmlns:p14="http://schemas.microsoft.com/office/powerpoint/2010/main" val="92102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59">
          <a:extLst>
            <a:ext uri="{FF2B5EF4-FFF2-40B4-BE49-F238E27FC236}">
              <a16:creationId xmlns:a16="http://schemas.microsoft.com/office/drawing/2014/main" id="{AC38C843-CFD3-E17E-4460-9C4FCB0512EF}"/>
            </a:ext>
          </a:extLst>
        </p:cNvPr>
        <p:cNvGrpSpPr/>
        <p:nvPr/>
      </p:nvGrpSpPr>
      <p:grpSpPr>
        <a:xfrm>
          <a:off x="0" y="0"/>
          <a:ext cx="0" cy="0"/>
          <a:chOff x="0" y="0"/>
          <a:chExt cx="0" cy="0"/>
        </a:xfrm>
      </p:grpSpPr>
      <p:sp>
        <p:nvSpPr>
          <p:cNvPr id="163" name="Google Shape;163;g1ee8b7cc481_2_1">
            <a:extLst>
              <a:ext uri="{FF2B5EF4-FFF2-40B4-BE49-F238E27FC236}">
                <a16:creationId xmlns:a16="http://schemas.microsoft.com/office/drawing/2014/main" id="{C9CA0534-782D-822F-D5A3-292AEFB3AEA8}"/>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E"/>
              <a:t>4</a:t>
            </a:fld>
            <a:endParaRPr/>
          </a:p>
        </p:txBody>
      </p:sp>
      <p:sp>
        <p:nvSpPr>
          <p:cNvPr id="3" name="Google Shape;161;g1ee8b7cc481_2_1">
            <a:extLst>
              <a:ext uri="{FF2B5EF4-FFF2-40B4-BE49-F238E27FC236}">
                <a16:creationId xmlns:a16="http://schemas.microsoft.com/office/drawing/2014/main" id="{5F1692A9-8634-534E-D906-52C406CAEB95}"/>
              </a:ext>
            </a:extLst>
          </p:cNvPr>
          <p:cNvSpPr txBox="1">
            <a:spLocks/>
          </p:cNvSpPr>
          <p:nvPr/>
        </p:nvSpPr>
        <p:spPr>
          <a:xfrm>
            <a:off x="854001" y="230251"/>
            <a:ext cx="5803247" cy="57692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SV" sz="2400" b="1" dirty="0">
                <a:solidFill>
                  <a:schemeClr val="tx1"/>
                </a:solidFill>
                <a:latin typeface="Poppins"/>
                <a:cs typeface="Poppins"/>
              </a:rPr>
              <a:t>MUJERES TRABAJADORAS SEXUALES</a:t>
            </a:r>
            <a:endParaRPr lang="en-US" sz="2400" dirty="0">
              <a:solidFill>
                <a:schemeClr val="tx1"/>
              </a:solidFill>
            </a:endParaRPr>
          </a:p>
        </p:txBody>
      </p:sp>
      <p:sp>
        <p:nvSpPr>
          <p:cNvPr id="13" name="TextBox 12">
            <a:extLst>
              <a:ext uri="{FF2B5EF4-FFF2-40B4-BE49-F238E27FC236}">
                <a16:creationId xmlns:a16="http://schemas.microsoft.com/office/drawing/2014/main" id="{BF67E4AA-DFDD-3663-DB4D-26B88501147D}"/>
              </a:ext>
            </a:extLst>
          </p:cNvPr>
          <p:cNvSpPr txBox="1"/>
          <p:nvPr/>
        </p:nvSpPr>
        <p:spPr>
          <a:xfrm rot="10800000" flipV="1">
            <a:off x="7162549" y="82649"/>
            <a:ext cx="4974356" cy="954107"/>
          </a:xfrm>
          <a:prstGeom prst="rect">
            <a:avLst/>
          </a:prstGeom>
          <a:solidFill>
            <a:srgbClr val="FFD600"/>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2800" b="1" dirty="0">
                <a:solidFill>
                  <a:schemeClr val="tx1"/>
                </a:solidFill>
                <a:latin typeface="Poppins"/>
              </a:rPr>
              <a:t>Paquete de Servicios comunitarios</a:t>
            </a:r>
            <a:endParaRPr lang="en-US" sz="2800" dirty="0">
              <a:solidFill>
                <a:schemeClr val="tx1"/>
              </a:solidFill>
            </a:endParaRPr>
          </a:p>
        </p:txBody>
      </p:sp>
      <p:pic>
        <p:nvPicPr>
          <p:cNvPr id="17" name="Graphic 16">
            <a:extLst>
              <a:ext uri="{FF2B5EF4-FFF2-40B4-BE49-F238E27FC236}">
                <a16:creationId xmlns:a16="http://schemas.microsoft.com/office/drawing/2014/main" id="{1806A384-D25B-A607-1FA9-D360BC830C2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6626371" y="303542"/>
            <a:ext cx="567055" cy="412115"/>
          </a:xfrm>
          <a:prstGeom prst="rect">
            <a:avLst/>
          </a:prstGeom>
        </p:spPr>
      </p:pic>
      <p:pic>
        <p:nvPicPr>
          <p:cNvPr id="31" name="Graphic 30">
            <a:extLst>
              <a:ext uri="{FF2B5EF4-FFF2-40B4-BE49-F238E27FC236}">
                <a16:creationId xmlns:a16="http://schemas.microsoft.com/office/drawing/2014/main" id="{08BB8F23-E35D-2096-D1FD-E06B922F0B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147248" y="351684"/>
            <a:ext cx="627093" cy="416039"/>
          </a:xfrm>
          <a:prstGeom prst="rect">
            <a:avLst/>
          </a:prstGeom>
        </p:spPr>
      </p:pic>
      <p:sp>
        <p:nvSpPr>
          <p:cNvPr id="4" name="TextBox 3">
            <a:extLst>
              <a:ext uri="{FF2B5EF4-FFF2-40B4-BE49-F238E27FC236}">
                <a16:creationId xmlns:a16="http://schemas.microsoft.com/office/drawing/2014/main" id="{D99D839B-46D2-3C4D-2A96-C4F76AF7D880}"/>
              </a:ext>
            </a:extLst>
          </p:cNvPr>
          <p:cNvSpPr txBox="1"/>
          <p:nvPr/>
        </p:nvSpPr>
        <p:spPr>
          <a:xfrm rot="10800000" flipV="1">
            <a:off x="3753417" y="9565456"/>
            <a:ext cx="3643678" cy="1728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ea typeface="Segoe UI"/>
                <a:cs typeface="Poppins"/>
              </a:rPr>
              <a:t>Intervención </a:t>
            </a:r>
            <a:r>
              <a:rPr lang="es-SV" sz="1200" i="0" u="none" strike="noStrike" baseline="0">
                <a:solidFill>
                  <a:srgbClr val="0072CE"/>
                </a:solidFill>
                <a:latin typeface="Poppins"/>
                <a:ea typeface="Segoe UI"/>
                <a:cs typeface="Poppins"/>
              </a:rPr>
              <a:t>de </a:t>
            </a:r>
            <a:r>
              <a:rPr lang="es-SV" sz="1200">
                <a:solidFill>
                  <a:srgbClr val="0072CE"/>
                </a:solidFill>
                <a:latin typeface="Poppins"/>
                <a:ea typeface="Segoe UI"/>
                <a:cs typeface="Poppins"/>
              </a:rPr>
              <a:t>consejería basada en riesgo/identificación </a:t>
            </a:r>
            <a:r>
              <a:rPr lang="es-SV" sz="1200" i="0" u="none" strike="noStrike" baseline="0">
                <a:solidFill>
                  <a:srgbClr val="0072CE"/>
                </a:solidFill>
                <a:latin typeface="Poppins"/>
                <a:ea typeface="Segoe UI"/>
                <a:cs typeface="Poppins"/>
              </a:rPr>
              <a:t>de población y </a:t>
            </a:r>
            <a:r>
              <a:rPr lang="es-SV" sz="1200">
                <a:solidFill>
                  <a:srgbClr val="0072CE"/>
                </a:solidFill>
                <a:latin typeface="Poppins"/>
                <a:ea typeface="Segoe UI"/>
                <a:cs typeface="Poppins"/>
              </a:rPr>
              <a:t>riesgo </a:t>
            </a:r>
            <a:endParaRPr lang="en-US" sz="1200">
              <a:solidFill>
                <a:srgbClr val="0072CE"/>
              </a:solidFill>
              <a:latin typeface="Poppins"/>
              <a:ea typeface="Segoe UI"/>
              <a:cs typeface="Poppins"/>
            </a:endParaRPr>
          </a:p>
          <a:p>
            <a:pPr>
              <a:lnSpc>
                <a:spcPct val="150000"/>
              </a:lnSpc>
            </a:pPr>
            <a:r>
              <a:rPr lang="es-SV" sz="1200">
                <a:solidFill>
                  <a:srgbClr val="0072CE"/>
                </a:solidFill>
                <a:latin typeface="Poppins"/>
                <a:cs typeface="Poppins"/>
              </a:rPr>
              <a:t>Post consejería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Toma de pruebas duales (VIH – Sífilis)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Entrega de paquetes de prevención condones y lubricantes</a:t>
            </a:r>
            <a:endParaRPr lang="en-US" sz="1200">
              <a:solidFill>
                <a:srgbClr val="0072CE"/>
              </a:solidFill>
              <a:latin typeface="Poppins"/>
              <a:cs typeface="Poppins"/>
            </a:endParaRPr>
          </a:p>
        </p:txBody>
      </p:sp>
      <p:sp>
        <p:nvSpPr>
          <p:cNvPr id="6" name="TextBox 5">
            <a:extLst>
              <a:ext uri="{FF2B5EF4-FFF2-40B4-BE49-F238E27FC236}">
                <a16:creationId xmlns:a16="http://schemas.microsoft.com/office/drawing/2014/main" id="{765F4A29-6FE2-D27B-7F30-697146901C51}"/>
              </a:ext>
            </a:extLst>
          </p:cNvPr>
          <p:cNvSpPr txBox="1"/>
          <p:nvPr/>
        </p:nvSpPr>
        <p:spPr>
          <a:xfrm>
            <a:off x="205181" y="9412004"/>
            <a:ext cx="3510328" cy="228036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cs typeface="Poppins"/>
              </a:rPr>
              <a:t>Notificación asistida de contactos/parejas </a:t>
            </a:r>
            <a:endParaRPr lang="en-US" sz="1200">
              <a:solidFill>
                <a:srgbClr val="0072CE"/>
              </a:solidFill>
              <a:latin typeface="Poppins"/>
              <a:cs typeface="Poppins"/>
            </a:endParaRPr>
          </a:p>
          <a:p>
            <a:pPr>
              <a:lnSpc>
                <a:spcPct val="150000"/>
              </a:lnSpc>
            </a:pPr>
            <a:r>
              <a:rPr lang="es-SV" sz="1200" dirty="0">
                <a:solidFill>
                  <a:srgbClr val="0072CE"/>
                </a:solidFill>
                <a:latin typeface="Poppins"/>
                <a:cs typeface="Poppins"/>
              </a:rPr>
              <a:t>Vinculación a VICITS / amigable para ITS ( tratamiento otras ITS Referencia </a:t>
            </a:r>
            <a:r>
              <a:rPr lang="es-SV" sz="1200" dirty="0" err="1">
                <a:solidFill>
                  <a:srgbClr val="0072CE"/>
                </a:solidFill>
                <a:latin typeface="Poppins"/>
                <a:cs typeface="Poppins"/>
              </a:rPr>
              <a:t>Prep</a:t>
            </a:r>
            <a:r>
              <a:rPr lang="es-SV" sz="1200" dirty="0">
                <a:solidFill>
                  <a:srgbClr val="0072CE"/>
                </a:solidFill>
                <a:latin typeface="Poppins"/>
                <a:cs typeface="Poppins"/>
              </a:rPr>
              <a:t> )</a:t>
            </a:r>
            <a:endParaRPr lang="en-US" sz="1200" dirty="0">
              <a:solidFill>
                <a:srgbClr val="0072CE"/>
              </a:solidFill>
              <a:latin typeface="Poppins"/>
              <a:cs typeface="Poppins"/>
            </a:endParaRPr>
          </a:p>
          <a:p>
            <a:pPr>
              <a:lnSpc>
                <a:spcPct val="150000"/>
              </a:lnSpc>
            </a:pPr>
            <a:r>
              <a:rPr lang="es-SV" sz="1200">
                <a:solidFill>
                  <a:srgbClr val="0072CE"/>
                </a:solidFill>
                <a:latin typeface="Poppins"/>
                <a:cs typeface="Poppins"/>
              </a:rPr>
              <a:t>Sistemas de registro SUMEVE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Vinculación a CAI para VIH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Auto pruebas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Testeo Subsecuente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Asistencia violencia basada en genero </a:t>
            </a:r>
            <a:endParaRPr lang="es-SV">
              <a:solidFill>
                <a:srgbClr val="0072CE"/>
              </a:solidFill>
            </a:endParaRPr>
          </a:p>
        </p:txBody>
      </p:sp>
      <p:pic>
        <p:nvPicPr>
          <p:cNvPr id="23" name="Imagen 22">
            <a:extLst>
              <a:ext uri="{FF2B5EF4-FFF2-40B4-BE49-F238E27FC236}">
                <a16:creationId xmlns:a16="http://schemas.microsoft.com/office/drawing/2014/main" id="{C955EAA2-D5AE-F51E-8B0C-164DFD1E47D9}"/>
              </a:ext>
            </a:extLst>
          </p:cNvPr>
          <p:cNvPicPr>
            <a:picLocks noChangeAspect="1"/>
          </p:cNvPicPr>
          <p:nvPr/>
        </p:nvPicPr>
        <p:blipFill>
          <a:blip r:embed="rId4"/>
          <a:stretch>
            <a:fillRect/>
          </a:stretch>
        </p:blipFill>
        <p:spPr>
          <a:xfrm>
            <a:off x="0" y="1252699"/>
            <a:ext cx="2731346" cy="2731346"/>
          </a:xfrm>
          <a:prstGeom prst="rect">
            <a:avLst/>
          </a:prstGeom>
        </p:spPr>
      </p:pic>
      <p:pic>
        <p:nvPicPr>
          <p:cNvPr id="38" name="Imagen 37">
            <a:extLst>
              <a:ext uri="{FF2B5EF4-FFF2-40B4-BE49-F238E27FC236}">
                <a16:creationId xmlns:a16="http://schemas.microsoft.com/office/drawing/2014/main" id="{24368374-3689-EFA0-64AE-E5DB19F21D08}"/>
              </a:ext>
            </a:extLst>
          </p:cNvPr>
          <p:cNvPicPr>
            <a:picLocks noChangeAspect="1"/>
          </p:cNvPicPr>
          <p:nvPr/>
        </p:nvPicPr>
        <p:blipFill>
          <a:blip r:embed="rId5"/>
          <a:srcRect t="4020" b="3778"/>
          <a:stretch>
            <a:fillRect/>
          </a:stretch>
        </p:blipFill>
        <p:spPr>
          <a:xfrm>
            <a:off x="2774528" y="1252699"/>
            <a:ext cx="2811775" cy="2661212"/>
          </a:xfrm>
          <a:prstGeom prst="rect">
            <a:avLst/>
          </a:prstGeom>
        </p:spPr>
      </p:pic>
      <p:pic>
        <p:nvPicPr>
          <p:cNvPr id="43" name="Imagen 42">
            <a:extLst>
              <a:ext uri="{FF2B5EF4-FFF2-40B4-BE49-F238E27FC236}">
                <a16:creationId xmlns:a16="http://schemas.microsoft.com/office/drawing/2014/main" id="{FFF7C1D5-4213-8F6F-9AD2-C3B31FC34ECD}"/>
              </a:ext>
            </a:extLst>
          </p:cNvPr>
          <p:cNvPicPr>
            <a:picLocks noChangeAspect="1"/>
          </p:cNvPicPr>
          <p:nvPr/>
        </p:nvPicPr>
        <p:blipFill>
          <a:blip r:embed="rId6"/>
          <a:srcRect l="7321" t="7550" r="3310"/>
          <a:stretch>
            <a:fillRect/>
          </a:stretch>
        </p:blipFill>
        <p:spPr>
          <a:xfrm>
            <a:off x="5692563" y="1338121"/>
            <a:ext cx="2731347" cy="2653217"/>
          </a:xfrm>
          <a:prstGeom prst="rect">
            <a:avLst/>
          </a:prstGeom>
        </p:spPr>
      </p:pic>
      <p:pic>
        <p:nvPicPr>
          <p:cNvPr id="47" name="Imagen 46">
            <a:extLst>
              <a:ext uri="{FF2B5EF4-FFF2-40B4-BE49-F238E27FC236}">
                <a16:creationId xmlns:a16="http://schemas.microsoft.com/office/drawing/2014/main" id="{F3B83E66-9C32-E99C-ACAD-E93852F31E32}"/>
              </a:ext>
            </a:extLst>
          </p:cNvPr>
          <p:cNvPicPr>
            <a:picLocks noChangeAspect="1"/>
          </p:cNvPicPr>
          <p:nvPr/>
        </p:nvPicPr>
        <p:blipFill>
          <a:blip r:embed="rId7"/>
          <a:srcRect l="2122" t="9766" r="6049" b="3854"/>
          <a:stretch>
            <a:fillRect/>
          </a:stretch>
        </p:blipFill>
        <p:spPr>
          <a:xfrm>
            <a:off x="8610599" y="1252699"/>
            <a:ext cx="2941905" cy="2615477"/>
          </a:xfrm>
          <a:prstGeom prst="rect">
            <a:avLst/>
          </a:prstGeom>
        </p:spPr>
      </p:pic>
      <p:pic>
        <p:nvPicPr>
          <p:cNvPr id="49" name="Imagen 48">
            <a:extLst>
              <a:ext uri="{FF2B5EF4-FFF2-40B4-BE49-F238E27FC236}">
                <a16:creationId xmlns:a16="http://schemas.microsoft.com/office/drawing/2014/main" id="{0E0EF99E-9257-A5BD-2396-2F6A6A85B475}"/>
              </a:ext>
            </a:extLst>
          </p:cNvPr>
          <p:cNvPicPr>
            <a:picLocks noChangeAspect="1"/>
          </p:cNvPicPr>
          <p:nvPr/>
        </p:nvPicPr>
        <p:blipFill>
          <a:blip r:embed="rId8"/>
          <a:srcRect l="4891" t="2569" r="4301" b="2633"/>
          <a:stretch>
            <a:fillRect/>
          </a:stretch>
        </p:blipFill>
        <p:spPr>
          <a:xfrm>
            <a:off x="53130" y="3913911"/>
            <a:ext cx="2731346" cy="2851345"/>
          </a:xfrm>
          <a:prstGeom prst="rect">
            <a:avLst/>
          </a:prstGeom>
        </p:spPr>
      </p:pic>
      <p:pic>
        <p:nvPicPr>
          <p:cNvPr id="51" name="Imagen 50">
            <a:extLst>
              <a:ext uri="{FF2B5EF4-FFF2-40B4-BE49-F238E27FC236}">
                <a16:creationId xmlns:a16="http://schemas.microsoft.com/office/drawing/2014/main" id="{775BEED7-FA34-B5E5-B213-E84B528D658B}"/>
              </a:ext>
            </a:extLst>
          </p:cNvPr>
          <p:cNvPicPr>
            <a:picLocks noChangeAspect="1"/>
          </p:cNvPicPr>
          <p:nvPr/>
        </p:nvPicPr>
        <p:blipFill>
          <a:blip r:embed="rId9"/>
          <a:srcRect l="4246" t="4363"/>
          <a:stretch>
            <a:fillRect/>
          </a:stretch>
        </p:blipFill>
        <p:spPr>
          <a:xfrm>
            <a:off x="2836438" y="3979386"/>
            <a:ext cx="2669436" cy="2802051"/>
          </a:xfrm>
          <a:prstGeom prst="rect">
            <a:avLst/>
          </a:prstGeom>
        </p:spPr>
      </p:pic>
      <p:pic>
        <p:nvPicPr>
          <p:cNvPr id="53" name="Imagen 52">
            <a:extLst>
              <a:ext uri="{FF2B5EF4-FFF2-40B4-BE49-F238E27FC236}">
                <a16:creationId xmlns:a16="http://schemas.microsoft.com/office/drawing/2014/main" id="{A9974F56-F1A3-E893-78FF-A9DD4ABF8210}"/>
              </a:ext>
            </a:extLst>
          </p:cNvPr>
          <p:cNvPicPr>
            <a:picLocks noChangeAspect="1"/>
          </p:cNvPicPr>
          <p:nvPr/>
        </p:nvPicPr>
        <p:blipFill>
          <a:blip r:embed="rId10"/>
          <a:srcRect l="5780" t="7576" r="3141" b="4191"/>
          <a:stretch>
            <a:fillRect/>
          </a:stretch>
        </p:blipFill>
        <p:spPr>
          <a:xfrm>
            <a:off x="5694508" y="3991337"/>
            <a:ext cx="2743200" cy="2790343"/>
          </a:xfrm>
          <a:prstGeom prst="rect">
            <a:avLst/>
          </a:prstGeom>
        </p:spPr>
      </p:pic>
      <p:pic>
        <p:nvPicPr>
          <p:cNvPr id="55" name="Imagen 54">
            <a:extLst>
              <a:ext uri="{FF2B5EF4-FFF2-40B4-BE49-F238E27FC236}">
                <a16:creationId xmlns:a16="http://schemas.microsoft.com/office/drawing/2014/main" id="{61614FAF-506D-B72D-EEEE-9CB97A7B2894}"/>
              </a:ext>
            </a:extLst>
          </p:cNvPr>
          <p:cNvPicPr>
            <a:picLocks noChangeAspect="1"/>
          </p:cNvPicPr>
          <p:nvPr/>
        </p:nvPicPr>
        <p:blipFill>
          <a:blip r:embed="rId11"/>
          <a:srcRect l="2473" t="4815" r="3927" b="1903"/>
          <a:stretch>
            <a:fillRect/>
          </a:stretch>
        </p:blipFill>
        <p:spPr>
          <a:xfrm>
            <a:off x="8626342" y="3929258"/>
            <a:ext cx="2941904" cy="2839164"/>
          </a:xfrm>
          <a:prstGeom prst="rect">
            <a:avLst/>
          </a:prstGeom>
        </p:spPr>
      </p:pic>
    </p:spTree>
    <p:extLst>
      <p:ext uri="{BB962C8B-B14F-4D97-AF65-F5344CB8AC3E}">
        <p14:creationId xmlns:p14="http://schemas.microsoft.com/office/powerpoint/2010/main" val="59261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59">
          <a:extLst>
            <a:ext uri="{FF2B5EF4-FFF2-40B4-BE49-F238E27FC236}">
              <a16:creationId xmlns:a16="http://schemas.microsoft.com/office/drawing/2014/main" id="{4FC79831-5C27-9C2A-0476-DD1B0461733A}"/>
            </a:ext>
          </a:extLst>
        </p:cNvPr>
        <p:cNvGrpSpPr/>
        <p:nvPr/>
      </p:nvGrpSpPr>
      <p:grpSpPr>
        <a:xfrm>
          <a:off x="0" y="0"/>
          <a:ext cx="0" cy="0"/>
          <a:chOff x="0" y="0"/>
          <a:chExt cx="0" cy="0"/>
        </a:xfrm>
      </p:grpSpPr>
      <p:sp>
        <p:nvSpPr>
          <p:cNvPr id="163" name="Google Shape;163;g1ee8b7cc481_2_1">
            <a:extLst>
              <a:ext uri="{FF2B5EF4-FFF2-40B4-BE49-F238E27FC236}">
                <a16:creationId xmlns:a16="http://schemas.microsoft.com/office/drawing/2014/main" id="{577A26F3-12CA-A6C5-0D01-0FFCD8C4D0DC}"/>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E"/>
              <a:t>5</a:t>
            </a:fld>
            <a:endParaRPr/>
          </a:p>
        </p:txBody>
      </p:sp>
      <p:sp>
        <p:nvSpPr>
          <p:cNvPr id="3" name="Google Shape;161;g1ee8b7cc481_2_1">
            <a:extLst>
              <a:ext uri="{FF2B5EF4-FFF2-40B4-BE49-F238E27FC236}">
                <a16:creationId xmlns:a16="http://schemas.microsoft.com/office/drawing/2014/main" id="{4358E934-50C3-38DC-59C6-1EF4C9E8A1A7}"/>
              </a:ext>
            </a:extLst>
          </p:cNvPr>
          <p:cNvSpPr txBox="1">
            <a:spLocks/>
          </p:cNvSpPr>
          <p:nvPr/>
        </p:nvSpPr>
        <p:spPr>
          <a:xfrm>
            <a:off x="854001" y="230251"/>
            <a:ext cx="5803247" cy="57692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SV" sz="2400" b="1" dirty="0">
                <a:solidFill>
                  <a:schemeClr val="tx1"/>
                </a:solidFill>
                <a:latin typeface="Poppins"/>
                <a:cs typeface="Poppins"/>
              </a:rPr>
              <a:t>MUJERES TRABAJADORAS SEXUALES</a:t>
            </a:r>
            <a:endParaRPr lang="en-US" sz="2400" dirty="0">
              <a:solidFill>
                <a:schemeClr val="tx1"/>
              </a:solidFill>
            </a:endParaRPr>
          </a:p>
        </p:txBody>
      </p:sp>
      <p:sp>
        <p:nvSpPr>
          <p:cNvPr id="13" name="TextBox 12">
            <a:extLst>
              <a:ext uri="{FF2B5EF4-FFF2-40B4-BE49-F238E27FC236}">
                <a16:creationId xmlns:a16="http://schemas.microsoft.com/office/drawing/2014/main" id="{1EAE3508-B49A-E933-DA8A-582830B4A298}"/>
              </a:ext>
            </a:extLst>
          </p:cNvPr>
          <p:cNvSpPr txBox="1"/>
          <p:nvPr/>
        </p:nvSpPr>
        <p:spPr>
          <a:xfrm rot="10800000" flipV="1">
            <a:off x="2366009" y="1410315"/>
            <a:ext cx="8206739" cy="584775"/>
          </a:xfrm>
          <a:prstGeom prst="rect">
            <a:avLst/>
          </a:prstGeom>
          <a:solidFill>
            <a:srgbClr val="FFD600"/>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3200" b="1" dirty="0">
                <a:solidFill>
                  <a:schemeClr val="tx1"/>
                </a:solidFill>
                <a:latin typeface="Poppins"/>
              </a:rPr>
              <a:t>Paquete de Servicios comunitarios</a:t>
            </a:r>
            <a:endParaRPr lang="en-US" sz="3200" dirty="0">
              <a:solidFill>
                <a:schemeClr val="tx1"/>
              </a:solidFill>
            </a:endParaRPr>
          </a:p>
        </p:txBody>
      </p:sp>
      <p:pic>
        <p:nvPicPr>
          <p:cNvPr id="17" name="Graphic 16">
            <a:extLst>
              <a:ext uri="{FF2B5EF4-FFF2-40B4-BE49-F238E27FC236}">
                <a16:creationId xmlns:a16="http://schemas.microsoft.com/office/drawing/2014/main" id="{6DF574DA-CC2C-745D-EEDE-3D87263D4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6626371" y="303542"/>
            <a:ext cx="567055" cy="412115"/>
          </a:xfrm>
          <a:prstGeom prst="rect">
            <a:avLst/>
          </a:prstGeom>
        </p:spPr>
      </p:pic>
      <p:pic>
        <p:nvPicPr>
          <p:cNvPr id="31" name="Graphic 30">
            <a:extLst>
              <a:ext uri="{FF2B5EF4-FFF2-40B4-BE49-F238E27FC236}">
                <a16:creationId xmlns:a16="http://schemas.microsoft.com/office/drawing/2014/main" id="{B24AEC6E-8EA9-DF78-591F-BB20883B6AE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147248" y="351684"/>
            <a:ext cx="627093" cy="416039"/>
          </a:xfrm>
          <a:prstGeom prst="rect">
            <a:avLst/>
          </a:prstGeom>
        </p:spPr>
      </p:pic>
      <p:sp>
        <p:nvSpPr>
          <p:cNvPr id="4" name="TextBox 3">
            <a:extLst>
              <a:ext uri="{FF2B5EF4-FFF2-40B4-BE49-F238E27FC236}">
                <a16:creationId xmlns:a16="http://schemas.microsoft.com/office/drawing/2014/main" id="{2A6608DF-914E-88DC-9C90-7D2E7C5D3508}"/>
              </a:ext>
            </a:extLst>
          </p:cNvPr>
          <p:cNvSpPr txBox="1"/>
          <p:nvPr/>
        </p:nvSpPr>
        <p:spPr>
          <a:xfrm rot="10800000" flipV="1">
            <a:off x="3753417" y="9565456"/>
            <a:ext cx="3643678" cy="1728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ea typeface="Segoe UI"/>
                <a:cs typeface="Poppins"/>
              </a:rPr>
              <a:t>Intervención </a:t>
            </a:r>
            <a:r>
              <a:rPr lang="es-SV" sz="1200" i="0" u="none" strike="noStrike" baseline="0">
                <a:solidFill>
                  <a:srgbClr val="0072CE"/>
                </a:solidFill>
                <a:latin typeface="Poppins"/>
                <a:ea typeface="Segoe UI"/>
                <a:cs typeface="Poppins"/>
              </a:rPr>
              <a:t>de </a:t>
            </a:r>
            <a:r>
              <a:rPr lang="es-SV" sz="1200">
                <a:solidFill>
                  <a:srgbClr val="0072CE"/>
                </a:solidFill>
                <a:latin typeface="Poppins"/>
                <a:ea typeface="Segoe UI"/>
                <a:cs typeface="Poppins"/>
              </a:rPr>
              <a:t>consejería basada en riesgo/identificación </a:t>
            </a:r>
            <a:r>
              <a:rPr lang="es-SV" sz="1200" i="0" u="none" strike="noStrike" baseline="0">
                <a:solidFill>
                  <a:srgbClr val="0072CE"/>
                </a:solidFill>
                <a:latin typeface="Poppins"/>
                <a:ea typeface="Segoe UI"/>
                <a:cs typeface="Poppins"/>
              </a:rPr>
              <a:t>de población y </a:t>
            </a:r>
            <a:r>
              <a:rPr lang="es-SV" sz="1200">
                <a:solidFill>
                  <a:srgbClr val="0072CE"/>
                </a:solidFill>
                <a:latin typeface="Poppins"/>
                <a:ea typeface="Segoe UI"/>
                <a:cs typeface="Poppins"/>
              </a:rPr>
              <a:t>riesgo </a:t>
            </a:r>
            <a:endParaRPr lang="en-US" sz="1200">
              <a:solidFill>
                <a:srgbClr val="0072CE"/>
              </a:solidFill>
              <a:latin typeface="Poppins"/>
              <a:ea typeface="Segoe UI"/>
              <a:cs typeface="Poppins"/>
            </a:endParaRPr>
          </a:p>
          <a:p>
            <a:pPr>
              <a:lnSpc>
                <a:spcPct val="150000"/>
              </a:lnSpc>
            </a:pPr>
            <a:r>
              <a:rPr lang="es-SV" sz="1200">
                <a:solidFill>
                  <a:srgbClr val="0072CE"/>
                </a:solidFill>
                <a:latin typeface="Poppins"/>
                <a:cs typeface="Poppins"/>
              </a:rPr>
              <a:t>Post consejería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Toma de pruebas duales (VIH – Sífilis)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Entrega de paquetes de prevención condones y lubricantes</a:t>
            </a:r>
            <a:endParaRPr lang="en-US" sz="1200">
              <a:solidFill>
                <a:srgbClr val="0072CE"/>
              </a:solidFill>
              <a:latin typeface="Poppins"/>
              <a:cs typeface="Poppins"/>
            </a:endParaRPr>
          </a:p>
        </p:txBody>
      </p:sp>
      <p:sp>
        <p:nvSpPr>
          <p:cNvPr id="6" name="TextBox 5">
            <a:extLst>
              <a:ext uri="{FF2B5EF4-FFF2-40B4-BE49-F238E27FC236}">
                <a16:creationId xmlns:a16="http://schemas.microsoft.com/office/drawing/2014/main" id="{B7D3F1F3-F1AF-8F14-4605-BACE0B96176E}"/>
              </a:ext>
            </a:extLst>
          </p:cNvPr>
          <p:cNvSpPr txBox="1"/>
          <p:nvPr/>
        </p:nvSpPr>
        <p:spPr>
          <a:xfrm>
            <a:off x="205181" y="9412004"/>
            <a:ext cx="3510328" cy="228036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cs typeface="Poppins"/>
              </a:rPr>
              <a:t>Notificación asistida de contactos/parejas </a:t>
            </a:r>
            <a:endParaRPr lang="en-US" sz="1200">
              <a:solidFill>
                <a:srgbClr val="0072CE"/>
              </a:solidFill>
              <a:latin typeface="Poppins"/>
              <a:cs typeface="Poppins"/>
            </a:endParaRPr>
          </a:p>
          <a:p>
            <a:pPr>
              <a:lnSpc>
                <a:spcPct val="150000"/>
              </a:lnSpc>
            </a:pPr>
            <a:r>
              <a:rPr lang="es-SV" sz="1200" dirty="0">
                <a:solidFill>
                  <a:srgbClr val="0072CE"/>
                </a:solidFill>
                <a:latin typeface="Poppins"/>
                <a:cs typeface="Poppins"/>
              </a:rPr>
              <a:t>Vinculación a VICITS / amigable para ITS ( tratamiento otras ITS Referencia </a:t>
            </a:r>
            <a:r>
              <a:rPr lang="es-SV" sz="1200" dirty="0" err="1">
                <a:solidFill>
                  <a:srgbClr val="0072CE"/>
                </a:solidFill>
                <a:latin typeface="Poppins"/>
                <a:cs typeface="Poppins"/>
              </a:rPr>
              <a:t>Prep</a:t>
            </a:r>
            <a:r>
              <a:rPr lang="es-SV" sz="1200" dirty="0">
                <a:solidFill>
                  <a:srgbClr val="0072CE"/>
                </a:solidFill>
                <a:latin typeface="Poppins"/>
                <a:cs typeface="Poppins"/>
              </a:rPr>
              <a:t> )</a:t>
            </a:r>
            <a:endParaRPr lang="en-US" sz="1200" dirty="0">
              <a:solidFill>
                <a:srgbClr val="0072CE"/>
              </a:solidFill>
              <a:latin typeface="Poppins"/>
              <a:cs typeface="Poppins"/>
            </a:endParaRPr>
          </a:p>
          <a:p>
            <a:pPr>
              <a:lnSpc>
                <a:spcPct val="150000"/>
              </a:lnSpc>
            </a:pPr>
            <a:r>
              <a:rPr lang="es-SV" sz="1200">
                <a:solidFill>
                  <a:srgbClr val="0072CE"/>
                </a:solidFill>
                <a:latin typeface="Poppins"/>
                <a:cs typeface="Poppins"/>
              </a:rPr>
              <a:t>Sistemas de registro SUMEVE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Vinculación a CAI para VIH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Auto pruebas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Testeo Subsecuente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Asistencia violencia basada en genero </a:t>
            </a:r>
            <a:endParaRPr lang="es-SV">
              <a:solidFill>
                <a:srgbClr val="0072CE"/>
              </a:solidFill>
            </a:endParaRPr>
          </a:p>
        </p:txBody>
      </p:sp>
      <p:pic>
        <p:nvPicPr>
          <p:cNvPr id="5" name="Imagen 4">
            <a:extLst>
              <a:ext uri="{FF2B5EF4-FFF2-40B4-BE49-F238E27FC236}">
                <a16:creationId xmlns:a16="http://schemas.microsoft.com/office/drawing/2014/main" id="{8E0EFDD7-8E7E-DEDC-AB93-9D20CD58A66B}"/>
              </a:ext>
            </a:extLst>
          </p:cNvPr>
          <p:cNvPicPr>
            <a:picLocks noChangeAspect="1"/>
          </p:cNvPicPr>
          <p:nvPr/>
        </p:nvPicPr>
        <p:blipFill>
          <a:blip r:embed="rId4"/>
          <a:srcRect l="5381" t="4261" r="2035" b="3228"/>
          <a:stretch>
            <a:fillRect/>
          </a:stretch>
        </p:blipFill>
        <p:spPr>
          <a:xfrm>
            <a:off x="342901" y="2612277"/>
            <a:ext cx="3177539" cy="2839769"/>
          </a:xfrm>
          <a:prstGeom prst="rect">
            <a:avLst/>
          </a:prstGeom>
        </p:spPr>
      </p:pic>
      <p:pic>
        <p:nvPicPr>
          <p:cNvPr id="8" name="Imagen 7">
            <a:extLst>
              <a:ext uri="{FF2B5EF4-FFF2-40B4-BE49-F238E27FC236}">
                <a16:creationId xmlns:a16="http://schemas.microsoft.com/office/drawing/2014/main" id="{0316A8E4-E93D-1162-74DD-3ECA4EC8203F}"/>
              </a:ext>
            </a:extLst>
          </p:cNvPr>
          <p:cNvPicPr>
            <a:picLocks noChangeAspect="1"/>
          </p:cNvPicPr>
          <p:nvPr/>
        </p:nvPicPr>
        <p:blipFill>
          <a:blip r:embed="rId5"/>
          <a:stretch>
            <a:fillRect/>
          </a:stretch>
        </p:blipFill>
        <p:spPr>
          <a:xfrm>
            <a:off x="3753417" y="2510812"/>
            <a:ext cx="3697142" cy="3115567"/>
          </a:xfrm>
          <a:prstGeom prst="rect">
            <a:avLst/>
          </a:prstGeom>
        </p:spPr>
      </p:pic>
      <p:pic>
        <p:nvPicPr>
          <p:cNvPr id="10" name="Imagen 9">
            <a:extLst>
              <a:ext uri="{FF2B5EF4-FFF2-40B4-BE49-F238E27FC236}">
                <a16:creationId xmlns:a16="http://schemas.microsoft.com/office/drawing/2014/main" id="{6384D30A-380D-1CB2-A8D3-D9F3D10BE973}"/>
              </a:ext>
            </a:extLst>
          </p:cNvPr>
          <p:cNvPicPr>
            <a:picLocks noChangeAspect="1"/>
          </p:cNvPicPr>
          <p:nvPr/>
        </p:nvPicPr>
        <p:blipFill>
          <a:blip r:embed="rId6"/>
          <a:srcRect l="7928" t="4049" r="8865" b="3428"/>
          <a:stretch>
            <a:fillRect/>
          </a:stretch>
        </p:blipFill>
        <p:spPr>
          <a:xfrm>
            <a:off x="7634475" y="2590331"/>
            <a:ext cx="3060446" cy="2861715"/>
          </a:xfrm>
          <a:prstGeom prst="rect">
            <a:avLst/>
          </a:prstGeom>
        </p:spPr>
      </p:pic>
    </p:spTree>
    <p:extLst>
      <p:ext uri="{BB962C8B-B14F-4D97-AF65-F5344CB8AC3E}">
        <p14:creationId xmlns:p14="http://schemas.microsoft.com/office/powerpoint/2010/main" val="382057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6A2B0D8-AD96-3320-C428-21F5D0797594}"/>
            </a:ext>
          </a:extLst>
        </p:cNvPr>
        <p:cNvGrpSpPr/>
        <p:nvPr/>
      </p:nvGrpSpPr>
      <p:grpSpPr>
        <a:xfrm>
          <a:off x="0" y="0"/>
          <a:ext cx="0" cy="0"/>
          <a:chOff x="0" y="0"/>
          <a:chExt cx="0" cy="0"/>
        </a:xfrm>
      </p:grpSpPr>
      <p:sp>
        <p:nvSpPr>
          <p:cNvPr id="3" name="Google Shape;161;g1ee8b7cc481_2_1">
            <a:extLst>
              <a:ext uri="{FF2B5EF4-FFF2-40B4-BE49-F238E27FC236}">
                <a16:creationId xmlns:a16="http://schemas.microsoft.com/office/drawing/2014/main" id="{5809E496-CEBC-3771-EC87-C447A0BEDB4E}"/>
              </a:ext>
            </a:extLst>
          </p:cNvPr>
          <p:cNvSpPr txBox="1">
            <a:spLocks/>
          </p:cNvSpPr>
          <p:nvPr/>
        </p:nvSpPr>
        <p:spPr>
          <a:xfrm>
            <a:off x="812496" y="400880"/>
            <a:ext cx="5693797" cy="57692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SV" sz="2500" b="1" dirty="0">
                <a:solidFill>
                  <a:schemeClr val="tx1"/>
                </a:solidFill>
                <a:latin typeface="Poppins"/>
                <a:cs typeface="Poppins"/>
              </a:rPr>
              <a:t>HOMBRES QUE TIENEN SEXO CON HOMBRES  </a:t>
            </a:r>
          </a:p>
        </p:txBody>
      </p:sp>
      <p:sp>
        <p:nvSpPr>
          <p:cNvPr id="13" name="TextBox 12">
            <a:extLst>
              <a:ext uri="{FF2B5EF4-FFF2-40B4-BE49-F238E27FC236}">
                <a16:creationId xmlns:a16="http://schemas.microsoft.com/office/drawing/2014/main" id="{C4FCAD33-0CE7-70C7-79DE-98C4EFA0DE8B}"/>
              </a:ext>
            </a:extLst>
          </p:cNvPr>
          <p:cNvSpPr txBox="1"/>
          <p:nvPr/>
        </p:nvSpPr>
        <p:spPr>
          <a:xfrm rot="10800000" flipV="1">
            <a:off x="7272414" y="70728"/>
            <a:ext cx="4763376" cy="830997"/>
          </a:xfrm>
          <a:prstGeom prst="rect">
            <a:avLst/>
          </a:prstGeom>
          <a:solidFill>
            <a:srgbClr val="0072CE"/>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2400" b="1" dirty="0">
                <a:solidFill>
                  <a:schemeClr val="bg1"/>
                </a:solidFill>
                <a:latin typeface="Poppins"/>
              </a:rPr>
              <a:t>Paquete de Servicios comunitarios y digitales</a:t>
            </a:r>
            <a:endParaRPr lang="en-US" sz="2400" dirty="0">
              <a:solidFill>
                <a:schemeClr val="bg1"/>
              </a:solidFill>
            </a:endParaRPr>
          </a:p>
        </p:txBody>
      </p:sp>
      <p:pic>
        <p:nvPicPr>
          <p:cNvPr id="17" name="Graphic 16">
            <a:extLst>
              <a:ext uri="{FF2B5EF4-FFF2-40B4-BE49-F238E27FC236}">
                <a16:creationId xmlns:a16="http://schemas.microsoft.com/office/drawing/2014/main" id="{AD74853F-EEC7-E96A-5C91-AB2541D071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820000">
            <a:off x="6706459" y="222926"/>
            <a:ext cx="464450" cy="325185"/>
          </a:xfrm>
          <a:prstGeom prst="rect">
            <a:avLst/>
          </a:prstGeom>
        </p:spPr>
      </p:pic>
      <p:pic>
        <p:nvPicPr>
          <p:cNvPr id="31" name="Graphic 30">
            <a:extLst>
              <a:ext uri="{FF2B5EF4-FFF2-40B4-BE49-F238E27FC236}">
                <a16:creationId xmlns:a16="http://schemas.microsoft.com/office/drawing/2014/main" id="{FC422CE0-81D2-8034-BBDB-A0ADABACA8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365500" y="388195"/>
            <a:ext cx="482410" cy="319584"/>
          </a:xfrm>
          <a:prstGeom prst="rect">
            <a:avLst/>
          </a:prstGeom>
        </p:spPr>
      </p:pic>
      <p:pic>
        <p:nvPicPr>
          <p:cNvPr id="26" name="Imagen 25">
            <a:extLst>
              <a:ext uri="{FF2B5EF4-FFF2-40B4-BE49-F238E27FC236}">
                <a16:creationId xmlns:a16="http://schemas.microsoft.com/office/drawing/2014/main" id="{00FAF545-A8E2-E6F6-8EBD-BB7EAD7461B0}"/>
              </a:ext>
            </a:extLst>
          </p:cNvPr>
          <p:cNvPicPr>
            <a:picLocks noChangeAspect="1"/>
          </p:cNvPicPr>
          <p:nvPr/>
        </p:nvPicPr>
        <p:blipFill>
          <a:blip r:embed="rId4"/>
          <a:srcRect l="2666" t="3702" r="3494"/>
          <a:stretch>
            <a:fillRect/>
          </a:stretch>
        </p:blipFill>
        <p:spPr>
          <a:xfrm>
            <a:off x="42168" y="1064792"/>
            <a:ext cx="2873257" cy="2985398"/>
          </a:xfrm>
          <a:prstGeom prst="rect">
            <a:avLst/>
          </a:prstGeom>
        </p:spPr>
      </p:pic>
      <p:pic>
        <p:nvPicPr>
          <p:cNvPr id="32" name="Imagen 31">
            <a:extLst>
              <a:ext uri="{FF2B5EF4-FFF2-40B4-BE49-F238E27FC236}">
                <a16:creationId xmlns:a16="http://schemas.microsoft.com/office/drawing/2014/main" id="{16D5F90C-5922-0426-E1A4-7DC3C4EF9D20}"/>
              </a:ext>
            </a:extLst>
          </p:cNvPr>
          <p:cNvPicPr>
            <a:picLocks noChangeAspect="1"/>
          </p:cNvPicPr>
          <p:nvPr/>
        </p:nvPicPr>
        <p:blipFill>
          <a:blip r:embed="rId5"/>
          <a:srcRect l="4137" t="4022"/>
          <a:stretch>
            <a:fillRect/>
          </a:stretch>
        </p:blipFill>
        <p:spPr>
          <a:xfrm>
            <a:off x="2993646" y="1099082"/>
            <a:ext cx="3040264" cy="2985398"/>
          </a:xfrm>
          <a:prstGeom prst="rect">
            <a:avLst/>
          </a:prstGeom>
        </p:spPr>
      </p:pic>
      <p:pic>
        <p:nvPicPr>
          <p:cNvPr id="35" name="Imagen 34">
            <a:extLst>
              <a:ext uri="{FF2B5EF4-FFF2-40B4-BE49-F238E27FC236}">
                <a16:creationId xmlns:a16="http://schemas.microsoft.com/office/drawing/2014/main" id="{078BCD74-0263-77C4-9859-E5CF09B9C1C9}"/>
              </a:ext>
            </a:extLst>
          </p:cNvPr>
          <p:cNvPicPr>
            <a:picLocks noChangeAspect="1"/>
          </p:cNvPicPr>
          <p:nvPr/>
        </p:nvPicPr>
        <p:blipFill>
          <a:blip r:embed="rId6"/>
          <a:srcRect t="3335" b="2152"/>
          <a:stretch>
            <a:fillRect/>
          </a:stretch>
        </p:blipFill>
        <p:spPr>
          <a:xfrm>
            <a:off x="6033910" y="1099082"/>
            <a:ext cx="3005343" cy="2951108"/>
          </a:xfrm>
          <a:prstGeom prst="rect">
            <a:avLst/>
          </a:prstGeom>
        </p:spPr>
      </p:pic>
      <p:pic>
        <p:nvPicPr>
          <p:cNvPr id="37" name="Imagen 36">
            <a:extLst>
              <a:ext uri="{FF2B5EF4-FFF2-40B4-BE49-F238E27FC236}">
                <a16:creationId xmlns:a16="http://schemas.microsoft.com/office/drawing/2014/main" id="{561136B8-6DAA-4353-D89A-E59A69779126}"/>
              </a:ext>
            </a:extLst>
          </p:cNvPr>
          <p:cNvPicPr>
            <a:picLocks noChangeAspect="1"/>
          </p:cNvPicPr>
          <p:nvPr/>
        </p:nvPicPr>
        <p:blipFill>
          <a:blip r:embed="rId7"/>
          <a:srcRect r="12227"/>
          <a:stretch>
            <a:fillRect/>
          </a:stretch>
        </p:blipFill>
        <p:spPr>
          <a:xfrm>
            <a:off x="9039253" y="977806"/>
            <a:ext cx="3151998" cy="3072384"/>
          </a:xfrm>
          <a:prstGeom prst="rect">
            <a:avLst/>
          </a:prstGeom>
        </p:spPr>
      </p:pic>
      <p:pic>
        <p:nvPicPr>
          <p:cNvPr id="41" name="Imagen 40">
            <a:extLst>
              <a:ext uri="{FF2B5EF4-FFF2-40B4-BE49-F238E27FC236}">
                <a16:creationId xmlns:a16="http://schemas.microsoft.com/office/drawing/2014/main" id="{DF44FD08-6E1F-8927-BCBD-DD3C2CF02929}"/>
              </a:ext>
            </a:extLst>
          </p:cNvPr>
          <p:cNvPicPr>
            <a:picLocks noChangeAspect="1"/>
          </p:cNvPicPr>
          <p:nvPr/>
        </p:nvPicPr>
        <p:blipFill>
          <a:blip r:embed="rId8"/>
          <a:srcRect l="8922" r="3303"/>
          <a:stretch>
            <a:fillRect/>
          </a:stretch>
        </p:blipFill>
        <p:spPr>
          <a:xfrm>
            <a:off x="35048" y="4050190"/>
            <a:ext cx="2880377" cy="2693510"/>
          </a:xfrm>
          <a:prstGeom prst="rect">
            <a:avLst/>
          </a:prstGeom>
        </p:spPr>
      </p:pic>
      <p:pic>
        <p:nvPicPr>
          <p:cNvPr id="43" name="Imagen 42">
            <a:extLst>
              <a:ext uri="{FF2B5EF4-FFF2-40B4-BE49-F238E27FC236}">
                <a16:creationId xmlns:a16="http://schemas.microsoft.com/office/drawing/2014/main" id="{4267533E-B78E-9DD6-C60B-E8CBAA8D00C9}"/>
              </a:ext>
            </a:extLst>
          </p:cNvPr>
          <p:cNvPicPr>
            <a:picLocks noChangeAspect="1"/>
          </p:cNvPicPr>
          <p:nvPr/>
        </p:nvPicPr>
        <p:blipFill>
          <a:blip r:embed="rId9"/>
          <a:srcRect l="4354" t="4305" r="3768" b="2645"/>
          <a:stretch>
            <a:fillRect/>
          </a:stretch>
        </p:blipFill>
        <p:spPr>
          <a:xfrm>
            <a:off x="3073589" y="4084480"/>
            <a:ext cx="2880377" cy="2735949"/>
          </a:xfrm>
          <a:prstGeom prst="rect">
            <a:avLst/>
          </a:prstGeom>
        </p:spPr>
      </p:pic>
      <p:pic>
        <p:nvPicPr>
          <p:cNvPr id="45" name="Imagen 44">
            <a:extLst>
              <a:ext uri="{FF2B5EF4-FFF2-40B4-BE49-F238E27FC236}">
                <a16:creationId xmlns:a16="http://schemas.microsoft.com/office/drawing/2014/main" id="{2F2B9C22-9FFE-A900-3922-EA96D02E5B74}"/>
              </a:ext>
            </a:extLst>
          </p:cNvPr>
          <p:cNvPicPr>
            <a:picLocks noChangeAspect="1"/>
          </p:cNvPicPr>
          <p:nvPr/>
        </p:nvPicPr>
        <p:blipFill>
          <a:blip r:embed="rId10"/>
          <a:srcRect l="3885" t="4603" b="4710"/>
          <a:stretch>
            <a:fillRect/>
          </a:stretch>
        </p:blipFill>
        <p:spPr>
          <a:xfrm>
            <a:off x="6096000" y="4090525"/>
            <a:ext cx="2943253" cy="2687466"/>
          </a:xfrm>
          <a:prstGeom prst="rect">
            <a:avLst/>
          </a:prstGeom>
        </p:spPr>
      </p:pic>
      <p:pic>
        <p:nvPicPr>
          <p:cNvPr id="49" name="Imagen 48">
            <a:extLst>
              <a:ext uri="{FF2B5EF4-FFF2-40B4-BE49-F238E27FC236}">
                <a16:creationId xmlns:a16="http://schemas.microsoft.com/office/drawing/2014/main" id="{B3856D84-D4BE-8C56-AF50-F7F576F8B03C}"/>
              </a:ext>
            </a:extLst>
          </p:cNvPr>
          <p:cNvPicPr>
            <a:picLocks noChangeAspect="1"/>
          </p:cNvPicPr>
          <p:nvPr/>
        </p:nvPicPr>
        <p:blipFill>
          <a:blip r:embed="rId11"/>
          <a:srcRect t="4925" r="6460" b="3780"/>
          <a:stretch>
            <a:fillRect/>
          </a:stretch>
        </p:blipFill>
        <p:spPr>
          <a:xfrm>
            <a:off x="9126765" y="4084480"/>
            <a:ext cx="3030187" cy="2698046"/>
          </a:xfrm>
          <a:prstGeom prst="rect">
            <a:avLst/>
          </a:prstGeom>
        </p:spPr>
      </p:pic>
    </p:spTree>
    <p:extLst>
      <p:ext uri="{BB962C8B-B14F-4D97-AF65-F5344CB8AC3E}">
        <p14:creationId xmlns:p14="http://schemas.microsoft.com/office/powerpoint/2010/main" val="347352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6F6FE7E8-6725-63E4-23FE-E83FE821E6F2}"/>
            </a:ext>
          </a:extLst>
        </p:cNvPr>
        <p:cNvGrpSpPr/>
        <p:nvPr/>
      </p:nvGrpSpPr>
      <p:grpSpPr>
        <a:xfrm>
          <a:off x="0" y="0"/>
          <a:ext cx="0" cy="0"/>
          <a:chOff x="0" y="0"/>
          <a:chExt cx="0" cy="0"/>
        </a:xfrm>
      </p:grpSpPr>
      <p:sp>
        <p:nvSpPr>
          <p:cNvPr id="3" name="Google Shape;161;g1ee8b7cc481_2_1">
            <a:extLst>
              <a:ext uri="{FF2B5EF4-FFF2-40B4-BE49-F238E27FC236}">
                <a16:creationId xmlns:a16="http://schemas.microsoft.com/office/drawing/2014/main" id="{A3EB0312-E44F-B5B8-39B7-CCE4A5F06DC0}"/>
              </a:ext>
            </a:extLst>
          </p:cNvPr>
          <p:cNvSpPr txBox="1">
            <a:spLocks/>
          </p:cNvSpPr>
          <p:nvPr/>
        </p:nvSpPr>
        <p:spPr>
          <a:xfrm>
            <a:off x="812496" y="400880"/>
            <a:ext cx="5693797" cy="57692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SV" sz="2500" b="1" dirty="0">
                <a:solidFill>
                  <a:schemeClr val="tx1"/>
                </a:solidFill>
                <a:latin typeface="Poppins"/>
                <a:cs typeface="Poppins"/>
              </a:rPr>
              <a:t>HOMBRES QUE TIENEN SEXO CON HOMBRES  </a:t>
            </a:r>
          </a:p>
        </p:txBody>
      </p:sp>
      <p:sp>
        <p:nvSpPr>
          <p:cNvPr id="13" name="TextBox 12">
            <a:extLst>
              <a:ext uri="{FF2B5EF4-FFF2-40B4-BE49-F238E27FC236}">
                <a16:creationId xmlns:a16="http://schemas.microsoft.com/office/drawing/2014/main" id="{A2A47A67-C98F-28A5-A80F-7AB052758890}"/>
              </a:ext>
            </a:extLst>
          </p:cNvPr>
          <p:cNvSpPr txBox="1"/>
          <p:nvPr/>
        </p:nvSpPr>
        <p:spPr>
          <a:xfrm rot="10800000" flipV="1">
            <a:off x="7311575" y="65696"/>
            <a:ext cx="4660075" cy="830997"/>
          </a:xfrm>
          <a:prstGeom prst="rect">
            <a:avLst/>
          </a:prstGeom>
          <a:solidFill>
            <a:srgbClr val="0072CE"/>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2400" b="1" dirty="0">
                <a:solidFill>
                  <a:schemeClr val="bg1"/>
                </a:solidFill>
                <a:latin typeface="Poppins"/>
              </a:rPr>
              <a:t>Paquete de Servicios comunitarios y digitales</a:t>
            </a:r>
            <a:endParaRPr lang="en-US" sz="2400" dirty="0">
              <a:solidFill>
                <a:schemeClr val="bg1"/>
              </a:solidFill>
            </a:endParaRPr>
          </a:p>
        </p:txBody>
      </p:sp>
      <p:pic>
        <p:nvPicPr>
          <p:cNvPr id="17" name="Graphic 16">
            <a:extLst>
              <a:ext uri="{FF2B5EF4-FFF2-40B4-BE49-F238E27FC236}">
                <a16:creationId xmlns:a16="http://schemas.microsoft.com/office/drawing/2014/main" id="{AA73E2E8-19C1-50DD-31E6-A6866734E0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820000">
            <a:off x="6706459" y="222926"/>
            <a:ext cx="464450" cy="325185"/>
          </a:xfrm>
          <a:prstGeom prst="rect">
            <a:avLst/>
          </a:prstGeom>
        </p:spPr>
      </p:pic>
      <p:pic>
        <p:nvPicPr>
          <p:cNvPr id="31" name="Graphic 30">
            <a:extLst>
              <a:ext uri="{FF2B5EF4-FFF2-40B4-BE49-F238E27FC236}">
                <a16:creationId xmlns:a16="http://schemas.microsoft.com/office/drawing/2014/main" id="{C1F8D56B-0D3A-46BD-2105-1CE2E3A5CA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365500" y="388195"/>
            <a:ext cx="482410" cy="319584"/>
          </a:xfrm>
          <a:prstGeom prst="rect">
            <a:avLst/>
          </a:prstGeom>
        </p:spPr>
      </p:pic>
      <p:pic>
        <p:nvPicPr>
          <p:cNvPr id="26" name="Imagen 25">
            <a:extLst>
              <a:ext uri="{FF2B5EF4-FFF2-40B4-BE49-F238E27FC236}">
                <a16:creationId xmlns:a16="http://schemas.microsoft.com/office/drawing/2014/main" id="{A1141BB5-5C2A-5FB7-FE10-AEBB9AD90D9D}"/>
              </a:ext>
            </a:extLst>
          </p:cNvPr>
          <p:cNvPicPr>
            <a:picLocks noChangeAspect="1"/>
          </p:cNvPicPr>
          <p:nvPr/>
        </p:nvPicPr>
        <p:blipFill>
          <a:blip r:embed="rId4"/>
          <a:stretch>
            <a:fillRect/>
          </a:stretch>
        </p:blipFill>
        <p:spPr>
          <a:xfrm>
            <a:off x="38526" y="862049"/>
            <a:ext cx="3062818" cy="3025465"/>
          </a:xfrm>
          <a:prstGeom prst="rect">
            <a:avLst/>
          </a:prstGeom>
        </p:spPr>
      </p:pic>
      <p:pic>
        <p:nvPicPr>
          <p:cNvPr id="32" name="Imagen 31">
            <a:extLst>
              <a:ext uri="{FF2B5EF4-FFF2-40B4-BE49-F238E27FC236}">
                <a16:creationId xmlns:a16="http://schemas.microsoft.com/office/drawing/2014/main" id="{BCBFFF11-4F7D-C78B-A0C6-EC7AB7727EFE}"/>
              </a:ext>
            </a:extLst>
          </p:cNvPr>
          <p:cNvPicPr>
            <a:picLocks noChangeAspect="1"/>
          </p:cNvPicPr>
          <p:nvPr/>
        </p:nvPicPr>
        <p:blipFill>
          <a:blip r:embed="rId5"/>
          <a:srcRect l="9330" t="3957" b="4175"/>
          <a:stretch>
            <a:fillRect/>
          </a:stretch>
        </p:blipFill>
        <p:spPr>
          <a:xfrm>
            <a:off x="3101344" y="926583"/>
            <a:ext cx="2865116" cy="2885504"/>
          </a:xfrm>
          <a:prstGeom prst="rect">
            <a:avLst/>
          </a:prstGeom>
        </p:spPr>
      </p:pic>
      <p:pic>
        <p:nvPicPr>
          <p:cNvPr id="35" name="Imagen 34">
            <a:extLst>
              <a:ext uri="{FF2B5EF4-FFF2-40B4-BE49-F238E27FC236}">
                <a16:creationId xmlns:a16="http://schemas.microsoft.com/office/drawing/2014/main" id="{A0EF067D-B292-3ECB-6B38-43E031D759DA}"/>
              </a:ext>
            </a:extLst>
          </p:cNvPr>
          <p:cNvPicPr>
            <a:picLocks noChangeAspect="1"/>
          </p:cNvPicPr>
          <p:nvPr/>
        </p:nvPicPr>
        <p:blipFill>
          <a:blip r:embed="rId6"/>
          <a:srcRect l="8358" t="11449" b="2411"/>
          <a:stretch>
            <a:fillRect/>
          </a:stretch>
        </p:blipFill>
        <p:spPr>
          <a:xfrm>
            <a:off x="5996795" y="899672"/>
            <a:ext cx="3014629" cy="2939236"/>
          </a:xfrm>
          <a:prstGeom prst="rect">
            <a:avLst/>
          </a:prstGeom>
        </p:spPr>
      </p:pic>
      <p:pic>
        <p:nvPicPr>
          <p:cNvPr id="37" name="Imagen 36">
            <a:extLst>
              <a:ext uri="{FF2B5EF4-FFF2-40B4-BE49-F238E27FC236}">
                <a16:creationId xmlns:a16="http://schemas.microsoft.com/office/drawing/2014/main" id="{CD7112D6-C119-EADD-AAC7-DB0CBEA6B240}"/>
              </a:ext>
            </a:extLst>
          </p:cNvPr>
          <p:cNvPicPr>
            <a:picLocks noChangeAspect="1"/>
          </p:cNvPicPr>
          <p:nvPr/>
        </p:nvPicPr>
        <p:blipFill>
          <a:blip r:embed="rId7"/>
          <a:srcRect l="1166" t="7419"/>
          <a:stretch>
            <a:fillRect/>
          </a:stretch>
        </p:blipFill>
        <p:spPr>
          <a:xfrm>
            <a:off x="122550" y="3848840"/>
            <a:ext cx="2984783" cy="3048463"/>
          </a:xfrm>
          <a:prstGeom prst="rect">
            <a:avLst/>
          </a:prstGeom>
        </p:spPr>
      </p:pic>
      <p:pic>
        <p:nvPicPr>
          <p:cNvPr id="43" name="Imagen 42">
            <a:extLst>
              <a:ext uri="{FF2B5EF4-FFF2-40B4-BE49-F238E27FC236}">
                <a16:creationId xmlns:a16="http://schemas.microsoft.com/office/drawing/2014/main" id="{B86FA7CF-6BB0-9570-9D8A-86C952CBB9C1}"/>
              </a:ext>
            </a:extLst>
          </p:cNvPr>
          <p:cNvPicPr>
            <a:picLocks noChangeAspect="1"/>
          </p:cNvPicPr>
          <p:nvPr/>
        </p:nvPicPr>
        <p:blipFill>
          <a:blip r:embed="rId8"/>
          <a:srcRect l="6742" t="7587" r="2932"/>
          <a:stretch>
            <a:fillRect/>
          </a:stretch>
        </p:blipFill>
        <p:spPr>
          <a:xfrm>
            <a:off x="3101344" y="3887514"/>
            <a:ext cx="2995431" cy="2911364"/>
          </a:xfrm>
          <a:prstGeom prst="rect">
            <a:avLst/>
          </a:prstGeom>
        </p:spPr>
      </p:pic>
      <p:pic>
        <p:nvPicPr>
          <p:cNvPr id="45" name="Imagen 44">
            <a:extLst>
              <a:ext uri="{FF2B5EF4-FFF2-40B4-BE49-F238E27FC236}">
                <a16:creationId xmlns:a16="http://schemas.microsoft.com/office/drawing/2014/main" id="{B3F32EA6-B1B3-A86F-09FA-9C76FDBCAE3C}"/>
              </a:ext>
            </a:extLst>
          </p:cNvPr>
          <p:cNvPicPr>
            <a:picLocks noChangeAspect="1"/>
          </p:cNvPicPr>
          <p:nvPr/>
        </p:nvPicPr>
        <p:blipFill>
          <a:blip r:embed="rId9"/>
          <a:srcRect l="3323" t="12096" r="13382" b="3841"/>
          <a:stretch>
            <a:fillRect/>
          </a:stretch>
        </p:blipFill>
        <p:spPr>
          <a:xfrm>
            <a:off x="5966460" y="3876621"/>
            <a:ext cx="3044965" cy="2827216"/>
          </a:xfrm>
          <a:prstGeom prst="rect">
            <a:avLst/>
          </a:prstGeom>
        </p:spPr>
      </p:pic>
    </p:spTree>
    <p:extLst>
      <p:ext uri="{BB962C8B-B14F-4D97-AF65-F5344CB8AC3E}">
        <p14:creationId xmlns:p14="http://schemas.microsoft.com/office/powerpoint/2010/main" val="223925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5FDC7221-F842-5578-5B52-77137F339656}"/>
            </a:ext>
          </a:extLst>
        </p:cNvPr>
        <p:cNvGrpSpPr/>
        <p:nvPr/>
      </p:nvGrpSpPr>
      <p:grpSpPr>
        <a:xfrm>
          <a:off x="0" y="0"/>
          <a:ext cx="0" cy="0"/>
          <a:chOff x="0" y="0"/>
          <a:chExt cx="0" cy="0"/>
        </a:xfrm>
      </p:grpSpPr>
      <p:sp>
        <p:nvSpPr>
          <p:cNvPr id="3" name="Google Shape;161;g1ee8b7cc481_2_1">
            <a:extLst>
              <a:ext uri="{FF2B5EF4-FFF2-40B4-BE49-F238E27FC236}">
                <a16:creationId xmlns:a16="http://schemas.microsoft.com/office/drawing/2014/main" id="{1BA2B504-0092-3DEC-2096-171340FB433A}"/>
              </a:ext>
            </a:extLst>
          </p:cNvPr>
          <p:cNvSpPr txBox="1">
            <a:spLocks/>
          </p:cNvSpPr>
          <p:nvPr/>
        </p:nvSpPr>
        <p:spPr>
          <a:xfrm>
            <a:off x="841474" y="130726"/>
            <a:ext cx="2688572" cy="5578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SV" sz="2400" b="1" dirty="0">
                <a:solidFill>
                  <a:schemeClr val="tx1"/>
                </a:solidFill>
                <a:latin typeface="Poppins"/>
                <a:cs typeface="Poppins"/>
              </a:rPr>
              <a:t>MUJERES TRANS</a:t>
            </a:r>
            <a:endParaRPr lang="en-US" sz="2400" dirty="0">
              <a:solidFill>
                <a:schemeClr val="tx1"/>
              </a:solidFill>
            </a:endParaRPr>
          </a:p>
        </p:txBody>
      </p:sp>
      <p:sp>
        <p:nvSpPr>
          <p:cNvPr id="13" name="TextBox 12">
            <a:extLst>
              <a:ext uri="{FF2B5EF4-FFF2-40B4-BE49-F238E27FC236}">
                <a16:creationId xmlns:a16="http://schemas.microsoft.com/office/drawing/2014/main" id="{2D040D8E-CD67-156E-F365-EA69F89D55C3}"/>
              </a:ext>
            </a:extLst>
          </p:cNvPr>
          <p:cNvSpPr txBox="1"/>
          <p:nvPr/>
        </p:nvSpPr>
        <p:spPr>
          <a:xfrm rot="10800000" flipV="1">
            <a:off x="4217669" y="64963"/>
            <a:ext cx="4856316" cy="954107"/>
          </a:xfrm>
          <a:prstGeom prst="rect">
            <a:avLst/>
          </a:prstGeom>
          <a:solidFill>
            <a:srgbClr val="FFD600"/>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2800" b="1" dirty="0">
                <a:solidFill>
                  <a:schemeClr val="tx1"/>
                </a:solidFill>
                <a:latin typeface="Poppins"/>
              </a:rPr>
              <a:t>Paquete de Servicios comunitarios</a:t>
            </a:r>
            <a:endParaRPr lang="en-US" sz="2800" dirty="0">
              <a:solidFill>
                <a:schemeClr val="tx1"/>
              </a:solidFill>
            </a:endParaRPr>
          </a:p>
        </p:txBody>
      </p:sp>
      <p:pic>
        <p:nvPicPr>
          <p:cNvPr id="17" name="Graphic 16">
            <a:extLst>
              <a:ext uri="{FF2B5EF4-FFF2-40B4-BE49-F238E27FC236}">
                <a16:creationId xmlns:a16="http://schemas.microsoft.com/office/drawing/2014/main" id="{5541FA31-0ACC-F70F-953C-5A8478A331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3469888" y="218260"/>
            <a:ext cx="567055" cy="412115"/>
          </a:xfrm>
          <a:prstGeom prst="rect">
            <a:avLst/>
          </a:prstGeom>
        </p:spPr>
      </p:pic>
      <p:pic>
        <p:nvPicPr>
          <p:cNvPr id="31" name="Graphic 30">
            <a:extLst>
              <a:ext uri="{FF2B5EF4-FFF2-40B4-BE49-F238E27FC236}">
                <a16:creationId xmlns:a16="http://schemas.microsoft.com/office/drawing/2014/main" id="{B8A60CB5-25B1-C2A3-ACB7-545CA40353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141278" y="169342"/>
            <a:ext cx="627093" cy="416039"/>
          </a:xfrm>
          <a:prstGeom prst="rect">
            <a:avLst/>
          </a:prstGeom>
        </p:spPr>
      </p:pic>
      <p:sp>
        <p:nvSpPr>
          <p:cNvPr id="4" name="TextBox 3">
            <a:extLst>
              <a:ext uri="{FF2B5EF4-FFF2-40B4-BE49-F238E27FC236}">
                <a16:creationId xmlns:a16="http://schemas.microsoft.com/office/drawing/2014/main" id="{9C65C82B-40A0-A8AE-7DE6-29BB85B9634A}"/>
              </a:ext>
            </a:extLst>
          </p:cNvPr>
          <p:cNvSpPr txBox="1"/>
          <p:nvPr/>
        </p:nvSpPr>
        <p:spPr>
          <a:xfrm rot="10800000" flipV="1">
            <a:off x="3753417" y="9565456"/>
            <a:ext cx="3643678" cy="1728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ea typeface="Segoe UI"/>
                <a:cs typeface="Poppins"/>
              </a:rPr>
              <a:t>Intervención </a:t>
            </a:r>
            <a:r>
              <a:rPr lang="es-SV" sz="1200" i="0" u="none" strike="noStrike" baseline="0">
                <a:solidFill>
                  <a:srgbClr val="0072CE"/>
                </a:solidFill>
                <a:latin typeface="Poppins"/>
                <a:ea typeface="Segoe UI"/>
                <a:cs typeface="Poppins"/>
              </a:rPr>
              <a:t>de </a:t>
            </a:r>
            <a:r>
              <a:rPr lang="es-SV" sz="1200">
                <a:solidFill>
                  <a:srgbClr val="0072CE"/>
                </a:solidFill>
                <a:latin typeface="Poppins"/>
                <a:ea typeface="Segoe UI"/>
                <a:cs typeface="Poppins"/>
              </a:rPr>
              <a:t>consejería basada en riesgo/identificación </a:t>
            </a:r>
            <a:r>
              <a:rPr lang="es-SV" sz="1200" i="0" u="none" strike="noStrike" baseline="0">
                <a:solidFill>
                  <a:srgbClr val="0072CE"/>
                </a:solidFill>
                <a:latin typeface="Poppins"/>
                <a:ea typeface="Segoe UI"/>
                <a:cs typeface="Poppins"/>
              </a:rPr>
              <a:t>de población y </a:t>
            </a:r>
            <a:r>
              <a:rPr lang="es-SV" sz="1200">
                <a:solidFill>
                  <a:srgbClr val="0072CE"/>
                </a:solidFill>
                <a:latin typeface="Poppins"/>
                <a:ea typeface="Segoe UI"/>
                <a:cs typeface="Poppins"/>
              </a:rPr>
              <a:t>riesgo </a:t>
            </a:r>
            <a:endParaRPr lang="en-US" sz="1200">
              <a:solidFill>
                <a:srgbClr val="0072CE"/>
              </a:solidFill>
              <a:latin typeface="Poppins"/>
              <a:ea typeface="Segoe UI"/>
              <a:cs typeface="Poppins"/>
            </a:endParaRPr>
          </a:p>
          <a:p>
            <a:pPr>
              <a:lnSpc>
                <a:spcPct val="150000"/>
              </a:lnSpc>
            </a:pPr>
            <a:r>
              <a:rPr lang="es-SV" sz="1200">
                <a:solidFill>
                  <a:srgbClr val="0072CE"/>
                </a:solidFill>
                <a:latin typeface="Poppins"/>
                <a:cs typeface="Poppins"/>
              </a:rPr>
              <a:t>Post consejería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Toma de pruebas duales (VIH – Sífilis)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Entrega de paquetes de prevención condones y lubricantes</a:t>
            </a:r>
            <a:endParaRPr lang="en-US" sz="1200">
              <a:solidFill>
                <a:srgbClr val="0072CE"/>
              </a:solidFill>
              <a:latin typeface="Poppins"/>
              <a:cs typeface="Poppins"/>
            </a:endParaRPr>
          </a:p>
        </p:txBody>
      </p:sp>
      <p:sp>
        <p:nvSpPr>
          <p:cNvPr id="6" name="TextBox 5">
            <a:extLst>
              <a:ext uri="{FF2B5EF4-FFF2-40B4-BE49-F238E27FC236}">
                <a16:creationId xmlns:a16="http://schemas.microsoft.com/office/drawing/2014/main" id="{0D3C0615-3C2B-8187-8781-D5668D7B5C21}"/>
              </a:ext>
            </a:extLst>
          </p:cNvPr>
          <p:cNvSpPr txBox="1"/>
          <p:nvPr/>
        </p:nvSpPr>
        <p:spPr>
          <a:xfrm>
            <a:off x="205181" y="9412004"/>
            <a:ext cx="3510328" cy="228036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cs typeface="Poppins"/>
              </a:rPr>
              <a:t>Notificación asistida de contactos/parejas </a:t>
            </a:r>
            <a:endParaRPr lang="en-US" sz="1200">
              <a:solidFill>
                <a:srgbClr val="0072CE"/>
              </a:solidFill>
              <a:latin typeface="Poppins"/>
              <a:cs typeface="Poppins"/>
            </a:endParaRPr>
          </a:p>
          <a:p>
            <a:pPr>
              <a:lnSpc>
                <a:spcPct val="150000"/>
              </a:lnSpc>
            </a:pPr>
            <a:r>
              <a:rPr lang="es-SV" sz="1200" dirty="0">
                <a:solidFill>
                  <a:srgbClr val="0072CE"/>
                </a:solidFill>
                <a:latin typeface="Poppins"/>
                <a:cs typeface="Poppins"/>
              </a:rPr>
              <a:t>Vinculación a VICITS / amigable para ITS ( tratamiento otras ITS Referencia </a:t>
            </a:r>
            <a:r>
              <a:rPr lang="es-SV" sz="1200" dirty="0" err="1">
                <a:solidFill>
                  <a:srgbClr val="0072CE"/>
                </a:solidFill>
                <a:latin typeface="Poppins"/>
                <a:cs typeface="Poppins"/>
              </a:rPr>
              <a:t>Prep</a:t>
            </a:r>
            <a:r>
              <a:rPr lang="es-SV" sz="1200" dirty="0">
                <a:solidFill>
                  <a:srgbClr val="0072CE"/>
                </a:solidFill>
                <a:latin typeface="Poppins"/>
                <a:cs typeface="Poppins"/>
              </a:rPr>
              <a:t> )</a:t>
            </a:r>
            <a:endParaRPr lang="en-US" sz="1200" dirty="0">
              <a:solidFill>
                <a:srgbClr val="0072CE"/>
              </a:solidFill>
              <a:latin typeface="Poppins"/>
              <a:cs typeface="Poppins"/>
            </a:endParaRPr>
          </a:p>
          <a:p>
            <a:pPr>
              <a:lnSpc>
                <a:spcPct val="150000"/>
              </a:lnSpc>
            </a:pPr>
            <a:r>
              <a:rPr lang="es-SV" sz="1200">
                <a:solidFill>
                  <a:srgbClr val="0072CE"/>
                </a:solidFill>
                <a:latin typeface="Poppins"/>
                <a:cs typeface="Poppins"/>
              </a:rPr>
              <a:t>Sistemas de registro SUMEVE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Vinculación a CAI para VIH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Auto pruebas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Testeo Subsecuente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Asistencia violencia basada en genero </a:t>
            </a:r>
            <a:endParaRPr lang="es-SV">
              <a:solidFill>
                <a:srgbClr val="0072CE"/>
              </a:solidFill>
            </a:endParaRPr>
          </a:p>
        </p:txBody>
      </p:sp>
      <p:pic>
        <p:nvPicPr>
          <p:cNvPr id="23" name="Imagen 22">
            <a:extLst>
              <a:ext uri="{FF2B5EF4-FFF2-40B4-BE49-F238E27FC236}">
                <a16:creationId xmlns:a16="http://schemas.microsoft.com/office/drawing/2014/main" id="{BBA4584F-7E6C-F8C4-6B25-5D4F5016F9F7}"/>
              </a:ext>
            </a:extLst>
          </p:cNvPr>
          <p:cNvPicPr>
            <a:picLocks noChangeAspect="1"/>
          </p:cNvPicPr>
          <p:nvPr/>
        </p:nvPicPr>
        <p:blipFill>
          <a:blip r:embed="rId4"/>
          <a:srcRect l="3090" t="4074" b="-1"/>
          <a:stretch>
            <a:fillRect/>
          </a:stretch>
        </p:blipFill>
        <p:spPr>
          <a:xfrm>
            <a:off x="-1" y="1257015"/>
            <a:ext cx="3032151" cy="2810164"/>
          </a:xfrm>
          <a:prstGeom prst="rect">
            <a:avLst/>
          </a:prstGeom>
        </p:spPr>
      </p:pic>
      <p:pic>
        <p:nvPicPr>
          <p:cNvPr id="25" name="Imagen 24">
            <a:extLst>
              <a:ext uri="{FF2B5EF4-FFF2-40B4-BE49-F238E27FC236}">
                <a16:creationId xmlns:a16="http://schemas.microsoft.com/office/drawing/2014/main" id="{8968F7B4-67D5-16CA-7D1D-496C192813EC}"/>
              </a:ext>
            </a:extLst>
          </p:cNvPr>
          <p:cNvPicPr>
            <a:picLocks noChangeAspect="1"/>
          </p:cNvPicPr>
          <p:nvPr/>
        </p:nvPicPr>
        <p:blipFill>
          <a:blip r:embed="rId5"/>
          <a:srcRect l="4937" t="5202" r="5388"/>
          <a:stretch>
            <a:fillRect/>
          </a:stretch>
        </p:blipFill>
        <p:spPr>
          <a:xfrm>
            <a:off x="3060668" y="1243684"/>
            <a:ext cx="2809654" cy="2823495"/>
          </a:xfrm>
          <a:prstGeom prst="rect">
            <a:avLst/>
          </a:prstGeom>
        </p:spPr>
      </p:pic>
      <p:pic>
        <p:nvPicPr>
          <p:cNvPr id="29" name="Imagen 28">
            <a:extLst>
              <a:ext uri="{FF2B5EF4-FFF2-40B4-BE49-F238E27FC236}">
                <a16:creationId xmlns:a16="http://schemas.microsoft.com/office/drawing/2014/main" id="{1AEC7139-0EA7-4346-E1E7-41C409E58F20}"/>
              </a:ext>
            </a:extLst>
          </p:cNvPr>
          <p:cNvPicPr>
            <a:picLocks noChangeAspect="1"/>
          </p:cNvPicPr>
          <p:nvPr/>
        </p:nvPicPr>
        <p:blipFill>
          <a:blip r:embed="rId6"/>
          <a:srcRect l="3743" t="4156" r="2792" b="4768"/>
          <a:stretch>
            <a:fillRect/>
          </a:stretch>
        </p:blipFill>
        <p:spPr>
          <a:xfrm>
            <a:off x="5989020" y="1243684"/>
            <a:ext cx="2988331" cy="2836826"/>
          </a:xfrm>
          <a:prstGeom prst="rect">
            <a:avLst/>
          </a:prstGeom>
        </p:spPr>
      </p:pic>
      <p:pic>
        <p:nvPicPr>
          <p:cNvPr id="32" name="Imagen 31">
            <a:extLst>
              <a:ext uri="{FF2B5EF4-FFF2-40B4-BE49-F238E27FC236}">
                <a16:creationId xmlns:a16="http://schemas.microsoft.com/office/drawing/2014/main" id="{319FBF97-9183-87EF-EB16-2632BE811365}"/>
              </a:ext>
            </a:extLst>
          </p:cNvPr>
          <p:cNvPicPr>
            <a:picLocks noChangeAspect="1"/>
          </p:cNvPicPr>
          <p:nvPr/>
        </p:nvPicPr>
        <p:blipFill>
          <a:blip r:embed="rId7"/>
          <a:srcRect l="5523" t="5862" r="6113" b="6912"/>
          <a:stretch>
            <a:fillRect/>
          </a:stretch>
        </p:blipFill>
        <p:spPr>
          <a:xfrm>
            <a:off x="9110235" y="1257014"/>
            <a:ext cx="2990923" cy="2810165"/>
          </a:xfrm>
          <a:prstGeom prst="rect">
            <a:avLst/>
          </a:prstGeom>
        </p:spPr>
      </p:pic>
      <p:pic>
        <p:nvPicPr>
          <p:cNvPr id="46" name="Imagen 45">
            <a:extLst>
              <a:ext uri="{FF2B5EF4-FFF2-40B4-BE49-F238E27FC236}">
                <a16:creationId xmlns:a16="http://schemas.microsoft.com/office/drawing/2014/main" id="{D91C0A44-D253-F32E-CB1A-176C12016310}"/>
              </a:ext>
            </a:extLst>
          </p:cNvPr>
          <p:cNvPicPr>
            <a:picLocks noChangeAspect="1"/>
          </p:cNvPicPr>
          <p:nvPr/>
        </p:nvPicPr>
        <p:blipFill>
          <a:blip r:embed="rId8"/>
          <a:srcRect r="4365" b="4306"/>
          <a:stretch>
            <a:fillRect/>
          </a:stretch>
        </p:blipFill>
        <p:spPr>
          <a:xfrm>
            <a:off x="7360" y="4141786"/>
            <a:ext cx="2923782" cy="2775551"/>
          </a:xfrm>
          <a:prstGeom prst="rect">
            <a:avLst/>
          </a:prstGeom>
        </p:spPr>
      </p:pic>
      <p:pic>
        <p:nvPicPr>
          <p:cNvPr id="48" name="Imagen 47">
            <a:extLst>
              <a:ext uri="{FF2B5EF4-FFF2-40B4-BE49-F238E27FC236}">
                <a16:creationId xmlns:a16="http://schemas.microsoft.com/office/drawing/2014/main" id="{80EC4CFE-F50D-9347-B24B-93BFFB71B8D5}"/>
              </a:ext>
            </a:extLst>
          </p:cNvPr>
          <p:cNvPicPr>
            <a:picLocks noChangeAspect="1"/>
          </p:cNvPicPr>
          <p:nvPr/>
        </p:nvPicPr>
        <p:blipFill>
          <a:blip r:embed="rId9"/>
          <a:srcRect t="1934" b="6171"/>
          <a:stretch>
            <a:fillRect/>
          </a:stretch>
        </p:blipFill>
        <p:spPr>
          <a:xfrm>
            <a:off x="2991597" y="4141786"/>
            <a:ext cx="3038156" cy="2810164"/>
          </a:xfrm>
          <a:prstGeom prst="rect">
            <a:avLst/>
          </a:prstGeom>
        </p:spPr>
      </p:pic>
      <p:pic>
        <p:nvPicPr>
          <p:cNvPr id="50" name="Imagen 49">
            <a:extLst>
              <a:ext uri="{FF2B5EF4-FFF2-40B4-BE49-F238E27FC236}">
                <a16:creationId xmlns:a16="http://schemas.microsoft.com/office/drawing/2014/main" id="{F7757911-7716-A0F0-307B-09DB0D7CED3E}"/>
              </a:ext>
            </a:extLst>
          </p:cNvPr>
          <p:cNvPicPr>
            <a:picLocks noChangeAspect="1"/>
          </p:cNvPicPr>
          <p:nvPr/>
        </p:nvPicPr>
        <p:blipFill>
          <a:blip r:embed="rId10"/>
          <a:srcRect l="187" t="4582" r="5329" b="3592"/>
          <a:stretch>
            <a:fillRect/>
          </a:stretch>
        </p:blipFill>
        <p:spPr>
          <a:xfrm>
            <a:off x="5989020" y="4141786"/>
            <a:ext cx="2992224" cy="2773160"/>
          </a:xfrm>
          <a:prstGeom prst="rect">
            <a:avLst/>
          </a:prstGeom>
        </p:spPr>
      </p:pic>
      <p:pic>
        <p:nvPicPr>
          <p:cNvPr id="51" name="Imagen 50">
            <a:extLst>
              <a:ext uri="{FF2B5EF4-FFF2-40B4-BE49-F238E27FC236}">
                <a16:creationId xmlns:a16="http://schemas.microsoft.com/office/drawing/2014/main" id="{94086C67-BCEE-0A67-80C8-F09CC185BE52}"/>
              </a:ext>
            </a:extLst>
          </p:cNvPr>
          <p:cNvPicPr>
            <a:picLocks noChangeAspect="1"/>
          </p:cNvPicPr>
          <p:nvPr/>
        </p:nvPicPr>
        <p:blipFill>
          <a:blip r:embed="rId10"/>
          <a:srcRect l="187" t="4582" r="5329" b="3592"/>
          <a:stretch>
            <a:fillRect/>
          </a:stretch>
        </p:blipFill>
        <p:spPr>
          <a:xfrm>
            <a:off x="9109584" y="4141786"/>
            <a:ext cx="2992224" cy="2773160"/>
          </a:xfrm>
          <a:prstGeom prst="rect">
            <a:avLst/>
          </a:prstGeom>
        </p:spPr>
      </p:pic>
    </p:spTree>
    <p:extLst>
      <p:ext uri="{BB962C8B-B14F-4D97-AF65-F5344CB8AC3E}">
        <p14:creationId xmlns:p14="http://schemas.microsoft.com/office/powerpoint/2010/main" val="24260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DC28E970-CEBF-4A6E-6FD6-835570C7CB63}"/>
            </a:ext>
          </a:extLst>
        </p:cNvPr>
        <p:cNvGrpSpPr/>
        <p:nvPr/>
      </p:nvGrpSpPr>
      <p:grpSpPr>
        <a:xfrm>
          <a:off x="0" y="0"/>
          <a:ext cx="0" cy="0"/>
          <a:chOff x="0" y="0"/>
          <a:chExt cx="0" cy="0"/>
        </a:xfrm>
      </p:grpSpPr>
      <p:sp>
        <p:nvSpPr>
          <p:cNvPr id="3" name="Google Shape;161;g1ee8b7cc481_2_1">
            <a:extLst>
              <a:ext uri="{FF2B5EF4-FFF2-40B4-BE49-F238E27FC236}">
                <a16:creationId xmlns:a16="http://schemas.microsoft.com/office/drawing/2014/main" id="{9C4397F1-BCB2-E6C3-D478-A9A6AE89D8E9}"/>
              </a:ext>
            </a:extLst>
          </p:cNvPr>
          <p:cNvSpPr txBox="1">
            <a:spLocks/>
          </p:cNvSpPr>
          <p:nvPr/>
        </p:nvSpPr>
        <p:spPr>
          <a:xfrm>
            <a:off x="841474" y="130726"/>
            <a:ext cx="2688572" cy="5578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SV" sz="2400" b="1" dirty="0">
                <a:solidFill>
                  <a:schemeClr val="tx1"/>
                </a:solidFill>
                <a:latin typeface="Poppins"/>
                <a:cs typeface="Poppins"/>
              </a:rPr>
              <a:t>MUJERES TRANS</a:t>
            </a:r>
            <a:endParaRPr lang="en-US" sz="2400" dirty="0">
              <a:solidFill>
                <a:schemeClr val="tx1"/>
              </a:solidFill>
            </a:endParaRPr>
          </a:p>
        </p:txBody>
      </p:sp>
      <p:sp>
        <p:nvSpPr>
          <p:cNvPr id="13" name="TextBox 12">
            <a:extLst>
              <a:ext uri="{FF2B5EF4-FFF2-40B4-BE49-F238E27FC236}">
                <a16:creationId xmlns:a16="http://schemas.microsoft.com/office/drawing/2014/main" id="{ECC81203-56E2-722E-9078-FCBFDDFDA527}"/>
              </a:ext>
            </a:extLst>
          </p:cNvPr>
          <p:cNvSpPr txBox="1"/>
          <p:nvPr/>
        </p:nvSpPr>
        <p:spPr>
          <a:xfrm rot="10800000" flipV="1">
            <a:off x="4217669" y="64963"/>
            <a:ext cx="4856316" cy="954107"/>
          </a:xfrm>
          <a:prstGeom prst="rect">
            <a:avLst/>
          </a:prstGeom>
          <a:solidFill>
            <a:srgbClr val="FFD600"/>
          </a:solidFill>
          <a:ln>
            <a:solidFill>
              <a:srgbClr val="0072C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SV" sz="2800" b="1" dirty="0">
                <a:solidFill>
                  <a:schemeClr val="tx1"/>
                </a:solidFill>
                <a:latin typeface="Poppins"/>
              </a:rPr>
              <a:t>Paquete de Servicios comunitarios</a:t>
            </a:r>
            <a:endParaRPr lang="en-US" sz="2800" dirty="0">
              <a:solidFill>
                <a:schemeClr val="tx1"/>
              </a:solidFill>
            </a:endParaRPr>
          </a:p>
        </p:txBody>
      </p:sp>
      <p:pic>
        <p:nvPicPr>
          <p:cNvPr id="17" name="Graphic 16">
            <a:extLst>
              <a:ext uri="{FF2B5EF4-FFF2-40B4-BE49-F238E27FC236}">
                <a16:creationId xmlns:a16="http://schemas.microsoft.com/office/drawing/2014/main" id="{98023C38-DEF7-FB3D-C28D-60B730A0C5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3469888" y="218260"/>
            <a:ext cx="567055" cy="412115"/>
          </a:xfrm>
          <a:prstGeom prst="rect">
            <a:avLst/>
          </a:prstGeom>
        </p:spPr>
      </p:pic>
      <p:pic>
        <p:nvPicPr>
          <p:cNvPr id="31" name="Graphic 30">
            <a:extLst>
              <a:ext uri="{FF2B5EF4-FFF2-40B4-BE49-F238E27FC236}">
                <a16:creationId xmlns:a16="http://schemas.microsoft.com/office/drawing/2014/main" id="{A18DD3D1-1C9E-03C7-FB46-33D503BF99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500000">
            <a:off x="141278" y="169342"/>
            <a:ext cx="627093" cy="416039"/>
          </a:xfrm>
          <a:prstGeom prst="rect">
            <a:avLst/>
          </a:prstGeom>
        </p:spPr>
      </p:pic>
      <p:sp>
        <p:nvSpPr>
          <p:cNvPr id="4" name="TextBox 3">
            <a:extLst>
              <a:ext uri="{FF2B5EF4-FFF2-40B4-BE49-F238E27FC236}">
                <a16:creationId xmlns:a16="http://schemas.microsoft.com/office/drawing/2014/main" id="{74598C98-D585-B545-78C5-2B258F4116EA}"/>
              </a:ext>
            </a:extLst>
          </p:cNvPr>
          <p:cNvSpPr txBox="1"/>
          <p:nvPr/>
        </p:nvSpPr>
        <p:spPr>
          <a:xfrm rot="10800000" flipV="1">
            <a:off x="3753417" y="9565456"/>
            <a:ext cx="3643678" cy="1728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ea typeface="Segoe UI"/>
                <a:cs typeface="Poppins"/>
              </a:rPr>
              <a:t>Intervención </a:t>
            </a:r>
            <a:r>
              <a:rPr lang="es-SV" sz="1200" i="0" u="none" strike="noStrike" baseline="0">
                <a:solidFill>
                  <a:srgbClr val="0072CE"/>
                </a:solidFill>
                <a:latin typeface="Poppins"/>
                <a:ea typeface="Segoe UI"/>
                <a:cs typeface="Poppins"/>
              </a:rPr>
              <a:t>de </a:t>
            </a:r>
            <a:r>
              <a:rPr lang="es-SV" sz="1200">
                <a:solidFill>
                  <a:srgbClr val="0072CE"/>
                </a:solidFill>
                <a:latin typeface="Poppins"/>
                <a:ea typeface="Segoe UI"/>
                <a:cs typeface="Poppins"/>
              </a:rPr>
              <a:t>consejería basada en riesgo/identificación </a:t>
            </a:r>
            <a:r>
              <a:rPr lang="es-SV" sz="1200" i="0" u="none" strike="noStrike" baseline="0">
                <a:solidFill>
                  <a:srgbClr val="0072CE"/>
                </a:solidFill>
                <a:latin typeface="Poppins"/>
                <a:ea typeface="Segoe UI"/>
                <a:cs typeface="Poppins"/>
              </a:rPr>
              <a:t>de población y </a:t>
            </a:r>
            <a:r>
              <a:rPr lang="es-SV" sz="1200">
                <a:solidFill>
                  <a:srgbClr val="0072CE"/>
                </a:solidFill>
                <a:latin typeface="Poppins"/>
                <a:ea typeface="Segoe UI"/>
                <a:cs typeface="Poppins"/>
              </a:rPr>
              <a:t>riesgo </a:t>
            </a:r>
            <a:endParaRPr lang="en-US" sz="1200">
              <a:solidFill>
                <a:srgbClr val="0072CE"/>
              </a:solidFill>
              <a:latin typeface="Poppins"/>
              <a:ea typeface="Segoe UI"/>
              <a:cs typeface="Poppins"/>
            </a:endParaRPr>
          </a:p>
          <a:p>
            <a:pPr>
              <a:lnSpc>
                <a:spcPct val="150000"/>
              </a:lnSpc>
            </a:pPr>
            <a:r>
              <a:rPr lang="es-SV" sz="1200">
                <a:solidFill>
                  <a:srgbClr val="0072CE"/>
                </a:solidFill>
                <a:latin typeface="Poppins"/>
                <a:cs typeface="Poppins"/>
              </a:rPr>
              <a:t>Post consejería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Toma de pruebas duales (VIH – Sífilis)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Entrega de paquetes de prevención condones y lubricantes</a:t>
            </a:r>
            <a:endParaRPr lang="en-US" sz="1200">
              <a:solidFill>
                <a:srgbClr val="0072CE"/>
              </a:solidFill>
              <a:latin typeface="Poppins"/>
              <a:cs typeface="Poppins"/>
            </a:endParaRPr>
          </a:p>
        </p:txBody>
      </p:sp>
      <p:sp>
        <p:nvSpPr>
          <p:cNvPr id="6" name="TextBox 5">
            <a:extLst>
              <a:ext uri="{FF2B5EF4-FFF2-40B4-BE49-F238E27FC236}">
                <a16:creationId xmlns:a16="http://schemas.microsoft.com/office/drawing/2014/main" id="{53C56AE8-6168-84DA-01FB-1619C441C430}"/>
              </a:ext>
            </a:extLst>
          </p:cNvPr>
          <p:cNvSpPr txBox="1"/>
          <p:nvPr/>
        </p:nvSpPr>
        <p:spPr>
          <a:xfrm>
            <a:off x="205181" y="9412004"/>
            <a:ext cx="3510328" cy="228036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SV" sz="1200">
                <a:solidFill>
                  <a:srgbClr val="0072CE"/>
                </a:solidFill>
                <a:latin typeface="Poppins"/>
                <a:cs typeface="Poppins"/>
              </a:rPr>
              <a:t>Notificación asistida de contactos/parejas </a:t>
            </a:r>
            <a:endParaRPr lang="en-US" sz="1200">
              <a:solidFill>
                <a:srgbClr val="0072CE"/>
              </a:solidFill>
              <a:latin typeface="Poppins"/>
              <a:cs typeface="Poppins"/>
            </a:endParaRPr>
          </a:p>
          <a:p>
            <a:pPr>
              <a:lnSpc>
                <a:spcPct val="150000"/>
              </a:lnSpc>
            </a:pPr>
            <a:r>
              <a:rPr lang="es-SV" sz="1200" dirty="0">
                <a:solidFill>
                  <a:srgbClr val="0072CE"/>
                </a:solidFill>
                <a:latin typeface="Poppins"/>
                <a:cs typeface="Poppins"/>
              </a:rPr>
              <a:t>Vinculación a VICITS / amigable para ITS ( tratamiento otras ITS Referencia </a:t>
            </a:r>
            <a:r>
              <a:rPr lang="es-SV" sz="1200" dirty="0" err="1">
                <a:solidFill>
                  <a:srgbClr val="0072CE"/>
                </a:solidFill>
                <a:latin typeface="Poppins"/>
                <a:cs typeface="Poppins"/>
              </a:rPr>
              <a:t>Prep</a:t>
            </a:r>
            <a:r>
              <a:rPr lang="es-SV" sz="1200" dirty="0">
                <a:solidFill>
                  <a:srgbClr val="0072CE"/>
                </a:solidFill>
                <a:latin typeface="Poppins"/>
                <a:cs typeface="Poppins"/>
              </a:rPr>
              <a:t> )</a:t>
            </a:r>
            <a:endParaRPr lang="en-US" sz="1200" dirty="0">
              <a:solidFill>
                <a:srgbClr val="0072CE"/>
              </a:solidFill>
              <a:latin typeface="Poppins"/>
              <a:cs typeface="Poppins"/>
            </a:endParaRPr>
          </a:p>
          <a:p>
            <a:pPr>
              <a:lnSpc>
                <a:spcPct val="150000"/>
              </a:lnSpc>
            </a:pPr>
            <a:r>
              <a:rPr lang="es-SV" sz="1200">
                <a:solidFill>
                  <a:srgbClr val="0072CE"/>
                </a:solidFill>
                <a:latin typeface="Poppins"/>
                <a:cs typeface="Poppins"/>
              </a:rPr>
              <a:t>Sistemas de registro SUMEVE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Vinculación a CAI para VIH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Auto pruebas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Testeo Subsecuente </a:t>
            </a:r>
            <a:endParaRPr lang="en-US" sz="1200">
              <a:solidFill>
                <a:srgbClr val="0072CE"/>
              </a:solidFill>
              <a:latin typeface="Poppins"/>
              <a:cs typeface="Poppins"/>
            </a:endParaRPr>
          </a:p>
          <a:p>
            <a:pPr>
              <a:lnSpc>
                <a:spcPct val="150000"/>
              </a:lnSpc>
            </a:pPr>
            <a:r>
              <a:rPr lang="es-SV" sz="1200">
                <a:solidFill>
                  <a:srgbClr val="0072CE"/>
                </a:solidFill>
                <a:latin typeface="Poppins"/>
                <a:cs typeface="Poppins"/>
              </a:rPr>
              <a:t>Asistencia violencia basada en genero </a:t>
            </a:r>
            <a:endParaRPr lang="es-SV">
              <a:solidFill>
                <a:srgbClr val="0072CE"/>
              </a:solidFill>
            </a:endParaRPr>
          </a:p>
        </p:txBody>
      </p:sp>
      <p:pic>
        <p:nvPicPr>
          <p:cNvPr id="5" name="Imagen 4">
            <a:extLst>
              <a:ext uri="{FF2B5EF4-FFF2-40B4-BE49-F238E27FC236}">
                <a16:creationId xmlns:a16="http://schemas.microsoft.com/office/drawing/2014/main" id="{48B90BA6-E827-950A-C5F8-B52F7D49BCAF}"/>
              </a:ext>
            </a:extLst>
          </p:cNvPr>
          <p:cNvPicPr>
            <a:picLocks noChangeAspect="1"/>
          </p:cNvPicPr>
          <p:nvPr/>
        </p:nvPicPr>
        <p:blipFill>
          <a:blip r:embed="rId4"/>
          <a:stretch>
            <a:fillRect/>
          </a:stretch>
        </p:blipFill>
        <p:spPr>
          <a:xfrm>
            <a:off x="0" y="1257301"/>
            <a:ext cx="3135447" cy="2830046"/>
          </a:xfrm>
          <a:prstGeom prst="rect">
            <a:avLst/>
          </a:prstGeom>
        </p:spPr>
      </p:pic>
      <p:pic>
        <p:nvPicPr>
          <p:cNvPr id="8" name="Imagen 7">
            <a:extLst>
              <a:ext uri="{FF2B5EF4-FFF2-40B4-BE49-F238E27FC236}">
                <a16:creationId xmlns:a16="http://schemas.microsoft.com/office/drawing/2014/main" id="{BD9D9F3A-942A-90D4-5C57-C0F87E264040}"/>
              </a:ext>
            </a:extLst>
          </p:cNvPr>
          <p:cNvPicPr>
            <a:picLocks noChangeAspect="1"/>
          </p:cNvPicPr>
          <p:nvPr/>
        </p:nvPicPr>
        <p:blipFill>
          <a:blip r:embed="rId5"/>
          <a:srcRect l="3115" t="3603" r="4542" b="4547"/>
          <a:stretch>
            <a:fillRect/>
          </a:stretch>
        </p:blipFill>
        <p:spPr>
          <a:xfrm>
            <a:off x="3110185" y="1276544"/>
            <a:ext cx="3078634" cy="2763929"/>
          </a:xfrm>
          <a:prstGeom prst="rect">
            <a:avLst/>
          </a:prstGeom>
        </p:spPr>
      </p:pic>
      <p:pic>
        <p:nvPicPr>
          <p:cNvPr id="10" name="Imagen 9">
            <a:extLst>
              <a:ext uri="{FF2B5EF4-FFF2-40B4-BE49-F238E27FC236}">
                <a16:creationId xmlns:a16="http://schemas.microsoft.com/office/drawing/2014/main" id="{524320A8-9CE1-5643-E070-5EA862F722BF}"/>
              </a:ext>
            </a:extLst>
          </p:cNvPr>
          <p:cNvPicPr>
            <a:picLocks noChangeAspect="1"/>
          </p:cNvPicPr>
          <p:nvPr/>
        </p:nvPicPr>
        <p:blipFill>
          <a:blip r:embed="rId6"/>
          <a:srcRect l="5707"/>
          <a:stretch>
            <a:fillRect/>
          </a:stretch>
        </p:blipFill>
        <p:spPr>
          <a:xfrm>
            <a:off x="6188819" y="1210427"/>
            <a:ext cx="2967112" cy="2830046"/>
          </a:xfrm>
          <a:prstGeom prst="rect">
            <a:avLst/>
          </a:prstGeom>
        </p:spPr>
      </p:pic>
      <p:pic>
        <p:nvPicPr>
          <p:cNvPr id="12" name="Imagen 11">
            <a:extLst>
              <a:ext uri="{FF2B5EF4-FFF2-40B4-BE49-F238E27FC236}">
                <a16:creationId xmlns:a16="http://schemas.microsoft.com/office/drawing/2014/main" id="{7DA0002E-80B5-D0AD-02F3-EA0926E018F5}"/>
              </a:ext>
            </a:extLst>
          </p:cNvPr>
          <p:cNvPicPr>
            <a:picLocks noChangeAspect="1"/>
          </p:cNvPicPr>
          <p:nvPr/>
        </p:nvPicPr>
        <p:blipFill>
          <a:blip r:embed="rId7"/>
          <a:srcRect t="799"/>
          <a:stretch>
            <a:fillRect/>
          </a:stretch>
        </p:blipFill>
        <p:spPr>
          <a:xfrm>
            <a:off x="9155931" y="1210427"/>
            <a:ext cx="2887027" cy="2830046"/>
          </a:xfrm>
          <a:prstGeom prst="rect">
            <a:avLst/>
          </a:prstGeom>
        </p:spPr>
      </p:pic>
      <p:pic>
        <p:nvPicPr>
          <p:cNvPr id="15" name="Imagen 14">
            <a:extLst>
              <a:ext uri="{FF2B5EF4-FFF2-40B4-BE49-F238E27FC236}">
                <a16:creationId xmlns:a16="http://schemas.microsoft.com/office/drawing/2014/main" id="{C4D856E2-31A4-02ED-B004-79EB3575674D}"/>
              </a:ext>
            </a:extLst>
          </p:cNvPr>
          <p:cNvPicPr>
            <a:picLocks noChangeAspect="1"/>
          </p:cNvPicPr>
          <p:nvPr/>
        </p:nvPicPr>
        <p:blipFill>
          <a:blip r:embed="rId8"/>
          <a:srcRect t="4187"/>
          <a:stretch>
            <a:fillRect/>
          </a:stretch>
        </p:blipFill>
        <p:spPr>
          <a:xfrm>
            <a:off x="56813" y="4040472"/>
            <a:ext cx="3004936" cy="2763929"/>
          </a:xfrm>
          <a:prstGeom prst="rect">
            <a:avLst/>
          </a:prstGeom>
        </p:spPr>
      </p:pic>
      <p:pic>
        <p:nvPicPr>
          <p:cNvPr id="18" name="Imagen 17">
            <a:extLst>
              <a:ext uri="{FF2B5EF4-FFF2-40B4-BE49-F238E27FC236}">
                <a16:creationId xmlns:a16="http://schemas.microsoft.com/office/drawing/2014/main" id="{C7C585EB-1F70-EBCC-0A63-C919352F6C59}"/>
              </a:ext>
            </a:extLst>
          </p:cNvPr>
          <p:cNvPicPr>
            <a:picLocks noChangeAspect="1"/>
          </p:cNvPicPr>
          <p:nvPr/>
        </p:nvPicPr>
        <p:blipFill>
          <a:blip r:embed="rId9"/>
          <a:srcRect t="3857" r="2394" b="3624"/>
          <a:stretch>
            <a:fillRect/>
          </a:stretch>
        </p:blipFill>
        <p:spPr>
          <a:xfrm>
            <a:off x="3067055" y="4059716"/>
            <a:ext cx="3004936" cy="2848334"/>
          </a:xfrm>
          <a:prstGeom prst="rect">
            <a:avLst/>
          </a:prstGeom>
        </p:spPr>
      </p:pic>
      <p:pic>
        <p:nvPicPr>
          <p:cNvPr id="20" name="Imagen 19">
            <a:extLst>
              <a:ext uri="{FF2B5EF4-FFF2-40B4-BE49-F238E27FC236}">
                <a16:creationId xmlns:a16="http://schemas.microsoft.com/office/drawing/2014/main" id="{CC47718B-DA54-85BC-3E66-A0FDC2479A83}"/>
              </a:ext>
            </a:extLst>
          </p:cNvPr>
          <p:cNvPicPr>
            <a:picLocks noChangeAspect="1"/>
          </p:cNvPicPr>
          <p:nvPr/>
        </p:nvPicPr>
        <p:blipFill>
          <a:blip r:embed="rId10"/>
          <a:srcRect l="2645" t="973" r="4614" b="3687"/>
          <a:stretch>
            <a:fillRect/>
          </a:stretch>
        </p:blipFill>
        <p:spPr>
          <a:xfrm>
            <a:off x="6228861" y="3937881"/>
            <a:ext cx="3013330" cy="2905346"/>
          </a:xfrm>
          <a:prstGeom prst="rect">
            <a:avLst/>
          </a:prstGeom>
        </p:spPr>
      </p:pic>
    </p:spTree>
    <p:extLst>
      <p:ext uri="{BB962C8B-B14F-4D97-AF65-F5344CB8AC3E}">
        <p14:creationId xmlns:p14="http://schemas.microsoft.com/office/powerpoint/2010/main" val="1623702041"/>
      </p:ext>
    </p:extLst>
  </p:cSld>
  <p:clrMapOvr>
    <a:masterClrMapping/>
  </p:clrMapOvr>
</p:sld>
</file>

<file path=ppt/theme/theme1.xml><?xml version="1.0" encoding="utf-8"?>
<a:theme xmlns:a="http://schemas.openxmlformats.org/drawingml/2006/main" name="Tema de Office">
  <a:themeElements>
    <a:clrScheme name="Personalizado 3">
      <a:dk1>
        <a:srgbClr val="000000"/>
      </a:dk1>
      <a:lt1>
        <a:srgbClr val="FFFFFF"/>
      </a:lt1>
      <a:dk2>
        <a:srgbClr val="44546A"/>
      </a:dk2>
      <a:lt2>
        <a:srgbClr val="E7E6E6"/>
      </a:lt2>
      <a:accent1>
        <a:srgbClr val="58CAE7"/>
      </a:accent1>
      <a:accent2>
        <a:srgbClr val="ED7D31"/>
      </a:accent2>
      <a:accent3>
        <a:srgbClr val="A5A5A5"/>
      </a:accent3>
      <a:accent4>
        <a:srgbClr val="FFC000"/>
      </a:accent4>
      <a:accent5>
        <a:srgbClr val="243C4B"/>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35D2982F7D04444857A3FD5B45EE182" ma:contentTypeVersion="14" ma:contentTypeDescription="Crear nuevo documento." ma:contentTypeScope="" ma:versionID="10e6fcbca0e3d7daccbb9c475461d62b">
  <xsd:schema xmlns:xsd="http://www.w3.org/2001/XMLSchema" xmlns:xs="http://www.w3.org/2001/XMLSchema" xmlns:p="http://schemas.microsoft.com/office/2006/metadata/properties" xmlns:ns2="cb3ff623-76c1-402c-b058-943d565d551a" xmlns:ns3="b6037517-52ee-4d53-98db-90f97bfadb17" targetNamespace="http://schemas.microsoft.com/office/2006/metadata/properties" ma:root="true" ma:fieldsID="d8e84652889e5039b70cc13a92a6babf" ns2:_="" ns3:_="">
    <xsd:import namespace="cb3ff623-76c1-402c-b058-943d565d551a"/>
    <xsd:import namespace="b6037517-52ee-4d53-98db-90f97bfadb17"/>
    <xsd:element name="properties">
      <xsd:complexType>
        <xsd:sequence>
          <xsd:element name="documentManagement">
            <xsd:complexType>
              <xsd:all>
                <xsd:element ref="ns2:Usuario"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ff623-76c1-402c-b058-943d565d551a" elementFormDefault="qualified">
    <xsd:import namespace="http://schemas.microsoft.com/office/2006/documentManagement/types"/>
    <xsd:import namespace="http://schemas.microsoft.com/office/infopath/2007/PartnerControls"/>
    <xsd:element name="Usuario" ma:index="8" nillable="true" ma:displayName="Usuario" ma:format="Dropdown" ma:list="UserInfo" ma:SharePointGroup="0" ma:internalName="Usuari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037517-52ee-4d53-98db-90f97bfadb1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4747189-d25b-4957-b494-a33d01fa82a9}" ma:internalName="TaxCatchAll" ma:showField="CatchAllData" ma:web="b6037517-52ee-4d53-98db-90f97bfad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3ff623-76c1-402c-b058-943d565d551a">
      <Terms xmlns="http://schemas.microsoft.com/office/infopath/2007/PartnerControls"/>
    </lcf76f155ced4ddcb4097134ff3c332f>
    <TaxCatchAll xmlns="b6037517-52ee-4d53-98db-90f97bfadb17" xsi:nil="true"/>
    <Usuario xmlns="cb3ff623-76c1-402c-b058-943d565d551a">
      <UserInfo>
        <DisplayName/>
        <AccountId xsi:nil="true"/>
        <AccountType/>
      </UserInfo>
    </Usuario>
  </documentManagement>
</p:properties>
</file>

<file path=customXml/itemProps1.xml><?xml version="1.0" encoding="utf-8"?>
<ds:datastoreItem xmlns:ds="http://schemas.openxmlformats.org/officeDocument/2006/customXml" ds:itemID="{9AC2E9DE-7EA9-4A85-A785-A208FD4D4055}">
  <ds:schemaRefs>
    <ds:schemaRef ds:uri="http://schemas.microsoft.com/sharepoint/v3/contenttype/forms"/>
  </ds:schemaRefs>
</ds:datastoreItem>
</file>

<file path=customXml/itemProps2.xml><?xml version="1.0" encoding="utf-8"?>
<ds:datastoreItem xmlns:ds="http://schemas.openxmlformats.org/officeDocument/2006/customXml" ds:itemID="{414748C3-A4A2-4A38-AE12-525691277886}">
  <ds:schemaRefs>
    <ds:schemaRef ds:uri="http://schemas.microsoft.com/office/2006/metadata/contentType"/>
    <ds:schemaRef ds:uri="http://schemas.microsoft.com/office/2006/metadata/properties/metaAttributes"/>
    <ds:schemaRef ds:uri="http://www.w3.org/2000/xmlns/"/>
    <ds:schemaRef ds:uri="http://www.w3.org/2001/XMLSchema"/>
    <ds:schemaRef ds:uri="cb3ff623-76c1-402c-b058-943d565d551a"/>
    <ds:schemaRef ds:uri="b6037517-52ee-4d53-98db-90f97bfadb17"/>
  </ds:schemaRefs>
</ds:datastoreItem>
</file>

<file path=customXml/itemProps3.xml><?xml version="1.0" encoding="utf-8"?>
<ds:datastoreItem xmlns:ds="http://schemas.openxmlformats.org/officeDocument/2006/customXml" ds:itemID="{14B853BA-6A26-496B-88F9-DB9CB90E29BF}">
  <ds:schemaRefs>
    <ds:schemaRef ds:uri="http://schemas.microsoft.com/office/2006/metadata/properties"/>
    <ds:schemaRef ds:uri="http://www.w3.org/2000/xmlns/"/>
    <ds:schemaRef ds:uri="cb3ff623-76c1-402c-b058-943d565d551a"/>
    <ds:schemaRef ds:uri="http://schemas.microsoft.com/office/infopath/2007/PartnerControls"/>
    <ds:schemaRef ds:uri="b6037517-52ee-4d53-98db-90f97bfadb17"/>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Gallery</Template>
  <TotalTime>189</TotalTime>
  <Words>549</Words>
  <Application>Microsoft Office PowerPoint</Application>
  <PresentationFormat>Panorámica</PresentationFormat>
  <Paragraphs>81</Paragraphs>
  <Slides>11</Slides>
  <Notes>6</Notes>
  <HiddenSlides>2</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corto Diapositiva de portada</dc:title>
  <dc:creator>Maria Jose Valle Hernandez</dc:creator>
  <cp:lastModifiedBy>Marta Alicia Alvarado de Magaña</cp:lastModifiedBy>
  <cp:revision>861</cp:revision>
  <cp:lastPrinted>2026-03-25T22:31:34Z</cp:lastPrinted>
  <dcterms:created xsi:type="dcterms:W3CDTF">2023-11-24T18:22:53Z</dcterms:created>
  <dcterms:modified xsi:type="dcterms:W3CDTF">2026-06-16T15:48:33Z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0x010100F35D2982F7D04444857A3FD5B45EE182</vt:lpwstr>
  </property>
  <property fmtid="{D5CDD505-2E9C-101B-9397-08002B2CF9AE}" pid="3" name="MediaServiceImageTags">
    <vt:lpwstr/>
  </property>
</Properties>
</file>