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ileron" panose="020B0604020202020204" charset="0"/>
      <p:regular r:id="rId7"/>
    </p:embeddedFont>
    <p:embeddedFont>
      <p:font typeface="Arimo" panose="020B0604020202020204" charset="0"/>
      <p:regular r:id="rId8"/>
    </p:embeddedFont>
    <p:embeddedFont>
      <p:font typeface="Better Together Spaced" panose="020B0604020202020204" charset="0"/>
      <p:regular r:id="rId9"/>
    </p:embeddedFont>
    <p:embeddedFont>
      <p:font typeface="Itim" panose="020B0604020202020204" charset="-34"/>
      <p:regular r:id="rId10"/>
    </p:embeddedFont>
    <p:embeddedFont>
      <p:font typeface="TAN Harmoni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43166-CCE9-472A-A5E3-A50C95309F09}" v="3" dt="2026-06-25T15:32:56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modSld">
      <pc:chgData name="Administración y Comunicaciones MCP" userId="6e1c2796-b399-4b97-baca-0d887e5a0dc8" providerId="ADAL" clId="{4B4658E8-BF8C-4094-9923-A8A426596295}" dt="2026-06-25T15:32:56.465" v="4"/>
      <pc:docMkLst>
        <pc:docMk/>
      </pc:docMkLst>
      <pc:sldChg chg="addSp modSp mod">
        <pc:chgData name="Administración y Comunicaciones MCP" userId="6e1c2796-b399-4b97-baca-0d887e5a0dc8" providerId="ADAL" clId="{4B4658E8-BF8C-4094-9923-A8A426596295}" dt="2026-06-25T15:32:47.752" v="2" actId="1076"/>
        <pc:sldMkLst>
          <pc:docMk/>
          <pc:sldMk cId="0" sldId="257"/>
        </pc:sldMkLst>
        <pc:spChg chg="add mod">
          <ac:chgData name="Administración y Comunicaciones MCP" userId="6e1c2796-b399-4b97-baca-0d887e5a0dc8" providerId="ADAL" clId="{4B4658E8-BF8C-4094-9923-A8A426596295}" dt="2026-06-25T15:32:47.752" v="2" actId="1076"/>
          <ac:spMkLst>
            <pc:docMk/>
            <pc:sldMk cId="0" sldId="257"/>
            <ac:spMk id="7" creationId="{1E2913B6-9D97-68D2-6A3F-611279CA6651}"/>
          </ac:spMkLst>
        </pc:spChg>
      </pc:sldChg>
      <pc:sldChg chg="addSp modSp">
        <pc:chgData name="Administración y Comunicaciones MCP" userId="6e1c2796-b399-4b97-baca-0d887e5a0dc8" providerId="ADAL" clId="{4B4658E8-BF8C-4094-9923-A8A426596295}" dt="2026-06-25T15:32:51.353" v="3"/>
        <pc:sldMkLst>
          <pc:docMk/>
          <pc:sldMk cId="0" sldId="258"/>
        </pc:sldMkLst>
        <pc:spChg chg="add mod">
          <ac:chgData name="Administración y Comunicaciones MCP" userId="6e1c2796-b399-4b97-baca-0d887e5a0dc8" providerId="ADAL" clId="{4B4658E8-BF8C-4094-9923-A8A426596295}" dt="2026-06-25T15:32:51.353" v="3"/>
          <ac:spMkLst>
            <pc:docMk/>
            <pc:sldMk cId="0" sldId="258"/>
            <ac:spMk id="7" creationId="{EB4D224E-94B9-319E-45B6-EE52CB5497CB}"/>
          </ac:spMkLst>
        </pc:spChg>
      </pc:sldChg>
      <pc:sldChg chg="addSp modSp">
        <pc:chgData name="Administración y Comunicaciones MCP" userId="6e1c2796-b399-4b97-baca-0d887e5a0dc8" providerId="ADAL" clId="{4B4658E8-BF8C-4094-9923-A8A426596295}" dt="2026-06-25T15:32:56.465" v="4"/>
        <pc:sldMkLst>
          <pc:docMk/>
          <pc:sldMk cId="0" sldId="259"/>
        </pc:sldMkLst>
        <pc:spChg chg="add mod">
          <ac:chgData name="Administración y Comunicaciones MCP" userId="6e1c2796-b399-4b97-baca-0d887e5a0dc8" providerId="ADAL" clId="{4B4658E8-BF8C-4094-9923-A8A426596295}" dt="2026-06-25T15:32:56.465" v="4"/>
          <ac:spMkLst>
            <pc:docMk/>
            <pc:sldMk cId="0" sldId="259"/>
            <ac:spMk id="7" creationId="{2EE0F2D9-5DB4-468C-ABD8-8455D6B2B4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64608"/>
            <a:ext cx="5366443" cy="1860367"/>
          </a:xfrm>
          <a:custGeom>
            <a:avLst/>
            <a:gdLst/>
            <a:ahLst/>
            <a:cxnLst/>
            <a:rect l="l" t="t" r="r" b="b"/>
            <a:pathLst>
              <a:path w="5366443" h="1860367">
                <a:moveTo>
                  <a:pt x="0" y="0"/>
                </a:moveTo>
                <a:lnTo>
                  <a:pt x="5366443" y="0"/>
                </a:lnTo>
                <a:lnTo>
                  <a:pt x="5366443" y="1860367"/>
                </a:lnTo>
                <a:lnTo>
                  <a:pt x="0" y="1860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3282484" y="3357261"/>
            <a:ext cx="11723032" cy="2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34"/>
              </a:lnSpc>
              <a:spcBef>
                <a:spcPct val="0"/>
              </a:spcBef>
            </a:pPr>
            <a:r>
              <a:rPr lang="en-US" sz="10452" spc="-470">
                <a:solidFill>
                  <a:srgbClr val="1E1E1E"/>
                </a:solidFill>
                <a:latin typeface="TAN Harmoni"/>
                <a:ea typeface="TAN Harmoni"/>
                <a:cs typeface="TAN Harmoni"/>
                <a:sym typeface="TAN Harmoni"/>
              </a:rPr>
              <a:t>CALENDARIO DE ACTIVI</a:t>
            </a:r>
            <a:r>
              <a:rPr lang="en-US" sz="10452" u="none" strike="noStrike" spc="-470">
                <a:solidFill>
                  <a:srgbClr val="1E1E1E"/>
                </a:solidFill>
                <a:latin typeface="TAN Harmoni"/>
                <a:ea typeface="TAN Harmoni"/>
                <a:cs typeface="TAN Harmoni"/>
                <a:sym typeface="TAN Harmoni"/>
              </a:rPr>
              <a:t>DADES MES DE JULIO 2026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93551" y="9088017"/>
            <a:ext cx="6665749" cy="33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6"/>
              </a:lnSpc>
              <a:spcBef>
                <a:spcPct val="0"/>
              </a:spcBef>
            </a:pPr>
            <a:r>
              <a:rPr lang="en-US" sz="2587" spc="-225">
                <a:solidFill>
                  <a:srgbClr val="1E1E1E"/>
                </a:solidFill>
                <a:latin typeface="Aileron"/>
                <a:ea typeface="Aileron"/>
                <a:cs typeface="Aileron"/>
                <a:sym typeface="Aileron"/>
              </a:rPr>
              <a:t>jueves  25  de  junio de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3551" y="858417"/>
            <a:ext cx="6665749" cy="33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6"/>
              </a:lnSpc>
              <a:spcBef>
                <a:spcPct val="0"/>
              </a:spcBef>
            </a:pPr>
            <a:r>
              <a:rPr lang="en-US" sz="2587" spc="-225">
                <a:solidFill>
                  <a:srgbClr val="1E1E1E"/>
                </a:solidFill>
                <a:latin typeface="Aileron"/>
                <a:ea typeface="Aileron"/>
                <a:cs typeface="Aileron"/>
                <a:sym typeface="Aileron"/>
              </a:rPr>
              <a:t>PLENARIA 03-2026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088017"/>
            <a:ext cx="6665749" cy="94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06"/>
              </a:lnSpc>
            </a:pPr>
            <a:r>
              <a:rPr lang="en-US" sz="2587" spc="-225">
                <a:solidFill>
                  <a:srgbClr val="1E1E1E"/>
                </a:solidFill>
                <a:latin typeface="Aileron"/>
                <a:ea typeface="Aileron"/>
                <a:cs typeface="Aileron"/>
                <a:sym typeface="Aileron"/>
              </a:rPr>
              <a:t>Lcda. Marta Alicia de Magaña</a:t>
            </a:r>
          </a:p>
          <a:p>
            <a:pPr algn="just">
              <a:lnSpc>
                <a:spcPts val="2406"/>
              </a:lnSpc>
            </a:pPr>
            <a:r>
              <a:rPr lang="en-US" sz="2587" spc="-225">
                <a:solidFill>
                  <a:srgbClr val="1E1E1E"/>
                </a:solidFill>
                <a:latin typeface="Aileron"/>
                <a:ea typeface="Aileron"/>
                <a:cs typeface="Aileron"/>
                <a:sym typeface="Aileron"/>
              </a:rPr>
              <a:t>Directora Ejecutiva</a:t>
            </a:r>
          </a:p>
          <a:p>
            <a:pPr marL="0" lvl="0" indent="0" algn="just">
              <a:lnSpc>
                <a:spcPts val="2406"/>
              </a:lnSpc>
              <a:spcBef>
                <a:spcPct val="0"/>
              </a:spcBef>
            </a:pPr>
            <a:r>
              <a:rPr lang="en-US" sz="2587" spc="-225">
                <a:solidFill>
                  <a:srgbClr val="1E1E1E"/>
                </a:solidFill>
                <a:latin typeface="Aileron"/>
                <a:ea typeface="Aileron"/>
                <a:cs typeface="Aileron"/>
                <a:sym typeface="Aileron"/>
              </a:rPr>
              <a:t>MCP-ES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260096" y="3108085"/>
          <a:ext cx="13767809" cy="5675709"/>
        </p:xfrm>
        <a:graphic>
          <a:graphicData uri="http://schemas.openxmlformats.org/drawingml/2006/table">
            <a:tbl>
              <a:tblPr/>
              <a:tblGrid>
                <a:gridCol w="2643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4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ACTIVIDAD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FECHA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1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LUGAR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PARTICIPANTES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ORGANIZADOR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Comité de Sostenibilidad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CSSP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Miembros del Comité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Comité de Sostenibilidad </a:t>
                      </a:r>
                      <a:endParaRPr lang="en-US" sz="1100"/>
                    </a:p>
                    <a:p>
                      <a:pPr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Dirección Ejecutiva 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3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Fortalecimiento a miembros en Género, Estigma y Discriminación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14/07/2026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PASMO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Todos los miembros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Comité Conjunto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4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Comité Conjunto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28/07/2026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CALMA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Miembros del Comité Conjunto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Comité Conjunto </a:t>
                      </a:r>
                      <a:endParaRPr lang="en-US" sz="1100"/>
                    </a:p>
                    <a:p>
                      <a:pPr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Dirección Ejecutiva 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4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Plenaria Aprobación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30/07/2026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Virtual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Todos los miembros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Comité Ejecutivo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Dirección Ejecutiva 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356911" y="2188512"/>
            <a:ext cx="11089157" cy="531831"/>
            <a:chOff x="0" y="0"/>
            <a:chExt cx="2381493" cy="1142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1493" cy="114215"/>
            </a:xfrm>
            <a:custGeom>
              <a:avLst/>
              <a:gdLst/>
              <a:ahLst/>
              <a:cxnLst/>
              <a:rect l="l" t="t" r="r" b="b"/>
              <a:pathLst>
                <a:path w="2381493" h="114215">
                  <a:moveTo>
                    <a:pt x="35606" y="0"/>
                  </a:moveTo>
                  <a:lnTo>
                    <a:pt x="2345888" y="0"/>
                  </a:lnTo>
                  <a:cubicBezTo>
                    <a:pt x="2365552" y="0"/>
                    <a:pt x="2381493" y="15941"/>
                    <a:pt x="2381493" y="35606"/>
                  </a:cubicBezTo>
                  <a:lnTo>
                    <a:pt x="2381493" y="78609"/>
                  </a:lnTo>
                  <a:cubicBezTo>
                    <a:pt x="2381493" y="88053"/>
                    <a:pt x="2377742" y="97109"/>
                    <a:pt x="2371065" y="103787"/>
                  </a:cubicBezTo>
                  <a:cubicBezTo>
                    <a:pt x="2364387" y="110464"/>
                    <a:pt x="2355331" y="114215"/>
                    <a:pt x="2345888" y="114215"/>
                  </a:cubicBezTo>
                  <a:lnTo>
                    <a:pt x="35606" y="114215"/>
                  </a:lnTo>
                  <a:cubicBezTo>
                    <a:pt x="15941" y="114215"/>
                    <a:pt x="0" y="98274"/>
                    <a:pt x="0" y="78609"/>
                  </a:cubicBezTo>
                  <a:lnTo>
                    <a:pt x="0" y="35606"/>
                  </a:lnTo>
                  <a:cubicBezTo>
                    <a:pt x="0" y="15941"/>
                    <a:pt x="15941" y="0"/>
                    <a:pt x="35606" y="0"/>
                  </a:cubicBezTo>
                  <a:close/>
                </a:path>
              </a:pathLst>
            </a:custGeom>
            <a:solidFill>
              <a:srgbClr val="FFDD6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2381493" cy="10469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30787" y="947696"/>
            <a:ext cx="12226425" cy="169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9"/>
              </a:lnSpc>
            </a:pPr>
            <a:r>
              <a:rPr lang="en-US" sz="11135" spc="-1503">
                <a:solidFill>
                  <a:srgbClr val="000000"/>
                </a:solidFill>
                <a:latin typeface="Better Together Spaced"/>
                <a:ea typeface="Better Together Spaced"/>
                <a:cs typeface="Better Together Spaced"/>
                <a:sym typeface="Better Together Spaced"/>
              </a:rPr>
              <a:t>ACTIVIDADES PROGRAMADAS A RELIZAR EN EL MES DE JULIO 2026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1E2913B6-9D97-68D2-6A3F-611279CA6651}"/>
              </a:ext>
            </a:extLst>
          </p:cNvPr>
          <p:cNvSpPr/>
          <p:nvPr/>
        </p:nvSpPr>
        <p:spPr>
          <a:xfrm>
            <a:off x="166723" y="328397"/>
            <a:ext cx="2889943" cy="1238598"/>
          </a:xfrm>
          <a:custGeom>
            <a:avLst/>
            <a:gdLst/>
            <a:ahLst/>
            <a:cxnLst/>
            <a:rect l="l" t="t" r="r" b="b"/>
            <a:pathLst>
              <a:path w="5366443" h="1860367">
                <a:moveTo>
                  <a:pt x="0" y="0"/>
                </a:moveTo>
                <a:lnTo>
                  <a:pt x="5366443" y="0"/>
                </a:lnTo>
                <a:lnTo>
                  <a:pt x="5366443" y="1860367"/>
                </a:lnTo>
                <a:lnTo>
                  <a:pt x="0" y="1860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260096" y="3108085"/>
          <a:ext cx="13767809" cy="5959376"/>
        </p:xfrm>
        <a:graphic>
          <a:graphicData uri="http://schemas.openxmlformats.org/drawingml/2006/table">
            <a:tbl>
              <a:tblPr/>
              <a:tblGrid>
                <a:gridCol w="2643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383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ACTIVIDAD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FECHA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1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LUGAR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PARTICIPANTES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ORGANIZADOR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6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Llamada de seguimiento con Gerente de Portafolio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Virtual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Por invitación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Presidencia</a:t>
                      </a:r>
                      <a:endParaRPr lang="en-US" sz="1100"/>
                    </a:p>
                    <a:p>
                      <a:pPr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Dirección Ejecutiva 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4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Taller Planteamiento escenarios (ventajas y desventajas) definir los escenarios de importancia a según el análisis previo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9/07/2026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PNUD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Por invitación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MINSAL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Plan Internacional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4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Taller Planteamiento escenarios (ventajas y desventajas) definir los escenarios de importancia a según el análisis previo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16/07/2026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IEHES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Por invitación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MINSAL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Plan Internacional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356911" y="2188512"/>
            <a:ext cx="11089157" cy="531831"/>
            <a:chOff x="0" y="0"/>
            <a:chExt cx="2381493" cy="1142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1493" cy="114215"/>
            </a:xfrm>
            <a:custGeom>
              <a:avLst/>
              <a:gdLst/>
              <a:ahLst/>
              <a:cxnLst/>
              <a:rect l="l" t="t" r="r" b="b"/>
              <a:pathLst>
                <a:path w="2381493" h="114215">
                  <a:moveTo>
                    <a:pt x="35606" y="0"/>
                  </a:moveTo>
                  <a:lnTo>
                    <a:pt x="2345888" y="0"/>
                  </a:lnTo>
                  <a:cubicBezTo>
                    <a:pt x="2365552" y="0"/>
                    <a:pt x="2381493" y="15941"/>
                    <a:pt x="2381493" y="35606"/>
                  </a:cubicBezTo>
                  <a:lnTo>
                    <a:pt x="2381493" y="78609"/>
                  </a:lnTo>
                  <a:cubicBezTo>
                    <a:pt x="2381493" y="88053"/>
                    <a:pt x="2377742" y="97109"/>
                    <a:pt x="2371065" y="103787"/>
                  </a:cubicBezTo>
                  <a:cubicBezTo>
                    <a:pt x="2364387" y="110464"/>
                    <a:pt x="2355331" y="114215"/>
                    <a:pt x="2345888" y="114215"/>
                  </a:cubicBezTo>
                  <a:lnTo>
                    <a:pt x="35606" y="114215"/>
                  </a:lnTo>
                  <a:cubicBezTo>
                    <a:pt x="15941" y="114215"/>
                    <a:pt x="0" y="98274"/>
                    <a:pt x="0" y="78609"/>
                  </a:cubicBezTo>
                  <a:lnTo>
                    <a:pt x="0" y="35606"/>
                  </a:lnTo>
                  <a:cubicBezTo>
                    <a:pt x="0" y="15941"/>
                    <a:pt x="15941" y="0"/>
                    <a:pt x="35606" y="0"/>
                  </a:cubicBezTo>
                  <a:close/>
                </a:path>
              </a:pathLst>
            </a:custGeom>
            <a:solidFill>
              <a:srgbClr val="FFDD6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2381493" cy="10469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30787" y="947696"/>
            <a:ext cx="12226425" cy="169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9"/>
              </a:lnSpc>
            </a:pPr>
            <a:r>
              <a:rPr lang="en-US" sz="11135" spc="-1503">
                <a:solidFill>
                  <a:srgbClr val="000000"/>
                </a:solidFill>
                <a:latin typeface="Better Together Spaced"/>
                <a:ea typeface="Better Together Spaced"/>
                <a:cs typeface="Better Together Spaced"/>
                <a:sym typeface="Better Together Spaced"/>
              </a:rPr>
              <a:t>COORDINACIÓN CON OTRAS PLATAFORMAS DE PAÍS Y REGIONALES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B4D224E-94B9-319E-45B6-EE52CB5497CB}"/>
              </a:ext>
            </a:extLst>
          </p:cNvPr>
          <p:cNvSpPr/>
          <p:nvPr/>
        </p:nvSpPr>
        <p:spPr>
          <a:xfrm>
            <a:off x="166723" y="328397"/>
            <a:ext cx="2889943" cy="1238598"/>
          </a:xfrm>
          <a:custGeom>
            <a:avLst/>
            <a:gdLst/>
            <a:ahLst/>
            <a:cxnLst/>
            <a:rect l="l" t="t" r="r" b="b"/>
            <a:pathLst>
              <a:path w="5366443" h="1860367">
                <a:moveTo>
                  <a:pt x="0" y="0"/>
                </a:moveTo>
                <a:lnTo>
                  <a:pt x="5366443" y="0"/>
                </a:lnTo>
                <a:lnTo>
                  <a:pt x="5366443" y="1860367"/>
                </a:lnTo>
                <a:lnTo>
                  <a:pt x="0" y="1860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260096" y="3108085"/>
          <a:ext cx="13767809" cy="3987701"/>
        </p:xfrm>
        <a:graphic>
          <a:graphicData uri="http://schemas.openxmlformats.org/drawingml/2006/table">
            <a:tbl>
              <a:tblPr/>
              <a:tblGrid>
                <a:gridCol w="2643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1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326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ACTIVIDAD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FECHA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1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LUGAR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PARTICIPANTES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249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ORGANIZADOR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4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Subcomisión de Monitoreo CONAVIH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20/07/2026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¿?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Miembros de la Subcomisión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Secretaría Técnica</a:t>
                      </a:r>
                      <a:endParaRPr lang="en-US" sz="1100"/>
                    </a:p>
                    <a:p>
                      <a:pPr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CONAVIH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Costeo de escenarios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23/07/2026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PNUD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Por invitación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MINSAL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Plan Internacional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4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Costeo de escenarios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24/07/2026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PNUD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Por invitación </a:t>
                      </a:r>
                      <a:endParaRPr lang="en-US" sz="1100"/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8"/>
                        </a:lnSpc>
                        <a:defRPr/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MINSAL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788"/>
                        </a:lnSpc>
                        <a:spcBef>
                          <a:spcPct val="0"/>
                        </a:spcBef>
                      </a:pPr>
                      <a:r>
                        <a:rPr lang="en-US" sz="1687" spc="18">
                          <a:solidFill>
                            <a:srgbClr val="022A3D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Plan Internacional</a:t>
                      </a:r>
                    </a:p>
                  </a:txBody>
                  <a:tcPr marL="187472" marR="187472" marT="187472" marB="187472" anchor="ctr">
                    <a:lnL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2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356911" y="2188512"/>
            <a:ext cx="11089157" cy="531831"/>
            <a:chOff x="0" y="0"/>
            <a:chExt cx="2381493" cy="1142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1493" cy="114215"/>
            </a:xfrm>
            <a:custGeom>
              <a:avLst/>
              <a:gdLst/>
              <a:ahLst/>
              <a:cxnLst/>
              <a:rect l="l" t="t" r="r" b="b"/>
              <a:pathLst>
                <a:path w="2381493" h="114215">
                  <a:moveTo>
                    <a:pt x="35606" y="0"/>
                  </a:moveTo>
                  <a:lnTo>
                    <a:pt x="2345888" y="0"/>
                  </a:lnTo>
                  <a:cubicBezTo>
                    <a:pt x="2365552" y="0"/>
                    <a:pt x="2381493" y="15941"/>
                    <a:pt x="2381493" y="35606"/>
                  </a:cubicBezTo>
                  <a:lnTo>
                    <a:pt x="2381493" y="78609"/>
                  </a:lnTo>
                  <a:cubicBezTo>
                    <a:pt x="2381493" y="88053"/>
                    <a:pt x="2377742" y="97109"/>
                    <a:pt x="2371065" y="103787"/>
                  </a:cubicBezTo>
                  <a:cubicBezTo>
                    <a:pt x="2364387" y="110464"/>
                    <a:pt x="2355331" y="114215"/>
                    <a:pt x="2345888" y="114215"/>
                  </a:cubicBezTo>
                  <a:lnTo>
                    <a:pt x="35606" y="114215"/>
                  </a:lnTo>
                  <a:cubicBezTo>
                    <a:pt x="15941" y="114215"/>
                    <a:pt x="0" y="98274"/>
                    <a:pt x="0" y="78609"/>
                  </a:cubicBezTo>
                  <a:lnTo>
                    <a:pt x="0" y="35606"/>
                  </a:lnTo>
                  <a:cubicBezTo>
                    <a:pt x="0" y="15941"/>
                    <a:pt x="15941" y="0"/>
                    <a:pt x="35606" y="0"/>
                  </a:cubicBezTo>
                  <a:close/>
                </a:path>
              </a:pathLst>
            </a:custGeom>
            <a:solidFill>
              <a:srgbClr val="FFDD6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2381493" cy="10469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1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30787" y="947696"/>
            <a:ext cx="12226425" cy="169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9"/>
              </a:lnSpc>
            </a:pPr>
            <a:r>
              <a:rPr lang="en-US" sz="11135" spc="-1503">
                <a:solidFill>
                  <a:srgbClr val="000000"/>
                </a:solidFill>
                <a:latin typeface="Better Together Spaced"/>
                <a:ea typeface="Better Together Spaced"/>
                <a:cs typeface="Better Together Spaced"/>
                <a:sym typeface="Better Together Spaced"/>
              </a:rPr>
              <a:t>COORDINACIÓN CON OTRAS PLATAFORMAS DE PAÍS Y REGIONALES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EE0F2D9-5DB4-468C-ABD8-8455D6B2B466}"/>
              </a:ext>
            </a:extLst>
          </p:cNvPr>
          <p:cNvSpPr/>
          <p:nvPr/>
        </p:nvSpPr>
        <p:spPr>
          <a:xfrm>
            <a:off x="166723" y="328397"/>
            <a:ext cx="2889943" cy="1238598"/>
          </a:xfrm>
          <a:custGeom>
            <a:avLst/>
            <a:gdLst/>
            <a:ahLst/>
            <a:cxnLst/>
            <a:rect l="l" t="t" r="r" b="b"/>
            <a:pathLst>
              <a:path w="5366443" h="1860367">
                <a:moveTo>
                  <a:pt x="0" y="0"/>
                </a:moveTo>
                <a:lnTo>
                  <a:pt x="5366443" y="0"/>
                </a:lnTo>
                <a:lnTo>
                  <a:pt x="5366443" y="1860367"/>
                </a:lnTo>
                <a:lnTo>
                  <a:pt x="0" y="1860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0264" y="628841"/>
            <a:ext cx="4200252" cy="1456087"/>
          </a:xfrm>
          <a:custGeom>
            <a:avLst/>
            <a:gdLst/>
            <a:ahLst/>
            <a:cxnLst/>
            <a:rect l="l" t="t" r="r" b="b"/>
            <a:pathLst>
              <a:path w="4200252" h="1456087">
                <a:moveTo>
                  <a:pt x="0" y="0"/>
                </a:moveTo>
                <a:lnTo>
                  <a:pt x="4200252" y="0"/>
                </a:lnTo>
                <a:lnTo>
                  <a:pt x="4200252" y="1456088"/>
                </a:lnTo>
                <a:lnTo>
                  <a:pt x="0" y="1456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6272452" y="1878729"/>
            <a:ext cx="10456125" cy="7379571"/>
          </a:xfrm>
          <a:custGeom>
            <a:avLst/>
            <a:gdLst/>
            <a:ahLst/>
            <a:cxnLst/>
            <a:rect l="l" t="t" r="r" b="b"/>
            <a:pathLst>
              <a:path w="10456125" h="7379571">
                <a:moveTo>
                  <a:pt x="0" y="0"/>
                </a:moveTo>
                <a:lnTo>
                  <a:pt x="10456125" y="0"/>
                </a:lnTo>
                <a:lnTo>
                  <a:pt x="10456125" y="7379571"/>
                </a:lnTo>
                <a:lnTo>
                  <a:pt x="0" y="73795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Personalizado</PresentationFormat>
  <Paragraphs>83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TAN Harmoni</vt:lpstr>
      <vt:lpstr>Aileron</vt:lpstr>
      <vt:lpstr>Better Together Spaced</vt:lpstr>
      <vt:lpstr>Calibri</vt:lpstr>
      <vt:lpstr>Arimo</vt:lpstr>
      <vt:lpstr>Itim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Anexo 7 Plenaria 03-2026</dc:title>
  <dc:creator>María Eugenia Ochoa Valencia</dc:creator>
  <cp:lastModifiedBy>Administración y Comunicaciones MCP</cp:lastModifiedBy>
  <cp:revision>1</cp:revision>
  <dcterms:created xsi:type="dcterms:W3CDTF">2006-08-16T00:00:00Z</dcterms:created>
  <dcterms:modified xsi:type="dcterms:W3CDTF">2026-06-25T15:33:01Z</dcterms:modified>
  <dc:identifier>DAHNUXOgHso</dc:identifier>
</cp:coreProperties>
</file>