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8288000" cy="10287000"/>
  <p:notesSz cx="6858000" cy="9144000"/>
  <p:embeddedFontLst>
    <p:embeddedFont>
      <p:font typeface="Canva Sans" panose="020B0604020202020204" charset="0"/>
      <p:regular r:id="rId20"/>
    </p:embeddedFont>
    <p:embeddedFont>
      <p:font typeface="Canva Sans Bold" panose="020B0604020202020204" charset="0"/>
      <p:regular r:id="rId21"/>
    </p:embeddedFont>
    <p:embeddedFont>
      <p:font typeface="Canva Sans Bold Italics" panose="020B0604020202020204" charset="0"/>
      <p:regular r:id="rId22"/>
    </p:embeddedFont>
    <p:embeddedFont>
      <p:font typeface="Canva Sans Italics" panose="020B0604020202020204" charset="0"/>
      <p:regular r:id="rId2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C01A59-2DB1-40A4-B459-1B06305AAB7F}" v="1" dt="2026-06-04T19:39:27.2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37" d="100"/>
          <a:sy n="37" d="100"/>
        </p:scale>
        <p:origin x="988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ministración y Comunicaciones MCP" userId="6e1c2796-b399-4b97-baca-0d887e5a0dc8" providerId="ADAL" clId="{4B4658E8-BF8C-4094-9923-A8A426596295}"/>
    <pc:docChg chg="modSld">
      <pc:chgData name="Administración y Comunicaciones MCP" userId="6e1c2796-b399-4b97-baca-0d887e5a0dc8" providerId="ADAL" clId="{4B4658E8-BF8C-4094-9923-A8A426596295}" dt="2026-05-22T15:24:23.290" v="6" actId="20577"/>
      <pc:docMkLst>
        <pc:docMk/>
      </pc:docMkLst>
      <pc:sldChg chg="modSp mod">
        <pc:chgData name="Administración y Comunicaciones MCP" userId="6e1c2796-b399-4b97-baca-0d887e5a0dc8" providerId="ADAL" clId="{4B4658E8-BF8C-4094-9923-A8A426596295}" dt="2026-05-22T15:24:23.290" v="6" actId="20577"/>
        <pc:sldMkLst>
          <pc:docMk/>
          <pc:sldMk cId="0" sldId="256"/>
        </pc:sldMkLst>
        <pc:spChg chg="mod">
          <ac:chgData name="Administración y Comunicaciones MCP" userId="6e1c2796-b399-4b97-baca-0d887e5a0dc8" providerId="ADAL" clId="{4B4658E8-BF8C-4094-9923-A8A426596295}" dt="2026-05-22T15:24:23.290" v="6" actId="20577"/>
          <ac:spMkLst>
            <pc:docMk/>
            <pc:sldMk cId="0" sldId="256"/>
            <ac:spMk id="11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2A9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57175" y="257175"/>
            <a:ext cx="17773650" cy="9772650"/>
            <a:chOff x="0" y="0"/>
            <a:chExt cx="6386393" cy="351149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386393" cy="3511490"/>
            </a:xfrm>
            <a:custGeom>
              <a:avLst/>
              <a:gdLst/>
              <a:ahLst/>
              <a:cxnLst/>
              <a:rect l="l" t="t" r="r" b="b"/>
              <a:pathLst>
                <a:path w="6386393" h="3511490">
                  <a:moveTo>
                    <a:pt x="27442" y="0"/>
                  </a:moveTo>
                  <a:lnTo>
                    <a:pt x="6358951" y="0"/>
                  </a:lnTo>
                  <a:cubicBezTo>
                    <a:pt x="6366229" y="0"/>
                    <a:pt x="6373209" y="2891"/>
                    <a:pt x="6378356" y="8038"/>
                  </a:cubicBezTo>
                  <a:cubicBezTo>
                    <a:pt x="6383502" y="13184"/>
                    <a:pt x="6386393" y="20164"/>
                    <a:pt x="6386393" y="27442"/>
                  </a:cubicBezTo>
                  <a:lnTo>
                    <a:pt x="6386393" y="3484048"/>
                  </a:lnTo>
                  <a:cubicBezTo>
                    <a:pt x="6386393" y="3491326"/>
                    <a:pt x="6383502" y="3498306"/>
                    <a:pt x="6378356" y="3503452"/>
                  </a:cubicBezTo>
                  <a:cubicBezTo>
                    <a:pt x="6373209" y="3508598"/>
                    <a:pt x="6366229" y="3511490"/>
                    <a:pt x="6358951" y="3511490"/>
                  </a:cubicBezTo>
                  <a:lnTo>
                    <a:pt x="27442" y="3511490"/>
                  </a:lnTo>
                  <a:cubicBezTo>
                    <a:pt x="20164" y="3511490"/>
                    <a:pt x="13184" y="3508598"/>
                    <a:pt x="8038" y="3503452"/>
                  </a:cubicBezTo>
                  <a:cubicBezTo>
                    <a:pt x="2891" y="3498306"/>
                    <a:pt x="0" y="3491326"/>
                    <a:pt x="0" y="3484048"/>
                  </a:cubicBezTo>
                  <a:lnTo>
                    <a:pt x="0" y="27442"/>
                  </a:lnTo>
                  <a:cubicBezTo>
                    <a:pt x="0" y="20164"/>
                    <a:pt x="2891" y="13184"/>
                    <a:pt x="8038" y="8038"/>
                  </a:cubicBezTo>
                  <a:cubicBezTo>
                    <a:pt x="13184" y="2891"/>
                    <a:pt x="20164" y="0"/>
                    <a:pt x="27442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0"/>
              <a:ext cx="6386393" cy="3511490"/>
            </a:xfrm>
            <a:prstGeom prst="rect">
              <a:avLst/>
            </a:prstGeom>
          </p:spPr>
          <p:txBody>
            <a:bodyPr lIns="50667" tIns="50667" rIns="50667" bIns="50667" rtlCol="0" anchor="ctr"/>
            <a:lstStyle/>
            <a:p>
              <a:pPr algn="ctr">
                <a:lnSpc>
                  <a:spcPts val="1388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1028700" y="2181118"/>
            <a:ext cx="10747629" cy="15270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11881"/>
              </a:lnSpc>
            </a:pPr>
            <a:r>
              <a:rPr lang="en-US" sz="10608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Plenaria 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271702" y="3793852"/>
            <a:ext cx="10747629" cy="15175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11881"/>
              </a:lnSpc>
            </a:pPr>
            <a:r>
              <a:rPr lang="en-US" sz="10608" b="1">
                <a:solidFill>
                  <a:srgbClr val="62A9C8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02-2026</a:t>
            </a:r>
          </a:p>
        </p:txBody>
      </p:sp>
      <p:sp>
        <p:nvSpPr>
          <p:cNvPr id="7" name="AutoShape 7"/>
          <p:cNvSpPr/>
          <p:nvPr/>
        </p:nvSpPr>
        <p:spPr>
          <a:xfrm>
            <a:off x="1028700" y="5363803"/>
            <a:ext cx="1466112" cy="0"/>
          </a:xfrm>
          <a:prstGeom prst="line">
            <a:avLst/>
          </a:prstGeom>
          <a:ln w="104775" cap="rnd">
            <a:solidFill>
              <a:srgbClr val="FFBD59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SV"/>
          </a:p>
        </p:txBody>
      </p:sp>
      <p:sp>
        <p:nvSpPr>
          <p:cNvPr id="8" name="Freeform 8"/>
          <p:cNvSpPr/>
          <p:nvPr/>
        </p:nvSpPr>
        <p:spPr>
          <a:xfrm rot="-5400000">
            <a:off x="12737335" y="1701908"/>
            <a:ext cx="5195172" cy="3848757"/>
          </a:xfrm>
          <a:custGeom>
            <a:avLst/>
            <a:gdLst/>
            <a:ahLst/>
            <a:cxnLst/>
            <a:rect l="l" t="t" r="r" b="b"/>
            <a:pathLst>
              <a:path w="5195172" h="3848757">
                <a:moveTo>
                  <a:pt x="0" y="0"/>
                </a:moveTo>
                <a:lnTo>
                  <a:pt x="5195173" y="0"/>
                </a:lnTo>
                <a:lnTo>
                  <a:pt x="5195173" y="3848757"/>
                </a:lnTo>
                <a:lnTo>
                  <a:pt x="0" y="3848757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9" name="Freeform 9"/>
          <p:cNvSpPr/>
          <p:nvPr/>
        </p:nvSpPr>
        <p:spPr>
          <a:xfrm>
            <a:off x="623230" y="508363"/>
            <a:ext cx="4577971" cy="1587030"/>
          </a:xfrm>
          <a:custGeom>
            <a:avLst/>
            <a:gdLst/>
            <a:ahLst/>
            <a:cxnLst/>
            <a:rect l="l" t="t" r="r" b="b"/>
            <a:pathLst>
              <a:path w="4577971" h="1587030">
                <a:moveTo>
                  <a:pt x="0" y="0"/>
                </a:moveTo>
                <a:lnTo>
                  <a:pt x="4577972" y="0"/>
                </a:lnTo>
                <a:lnTo>
                  <a:pt x="4577972" y="1587030"/>
                </a:lnTo>
                <a:lnTo>
                  <a:pt x="0" y="158703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10" name="TextBox 10"/>
          <p:cNvSpPr txBox="1"/>
          <p:nvPr/>
        </p:nvSpPr>
        <p:spPr>
          <a:xfrm>
            <a:off x="1028700" y="5970054"/>
            <a:ext cx="9354671" cy="28848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585"/>
              </a:lnSpc>
            </a:pPr>
            <a:r>
              <a:rPr lang="en-US" sz="35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INFORME DE AVANCE</a:t>
            </a:r>
          </a:p>
          <a:p>
            <a:pPr algn="l">
              <a:lnSpc>
                <a:spcPts val="4585"/>
              </a:lnSpc>
            </a:pPr>
            <a:r>
              <a:rPr lang="en-US" sz="35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Comité de Sostenibilidad – MCP-ES</a:t>
            </a:r>
          </a:p>
          <a:p>
            <a:pPr algn="l">
              <a:lnSpc>
                <a:spcPts val="4585"/>
              </a:lnSpc>
            </a:pPr>
            <a:r>
              <a:rPr lang="en-US" sz="35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Presentación a Plenaria MCP-ES</a:t>
            </a:r>
          </a:p>
          <a:p>
            <a:pPr algn="l">
              <a:lnSpc>
                <a:spcPts val="4585"/>
              </a:lnSpc>
            </a:pPr>
            <a:endParaRPr lang="en-US" sz="3500">
              <a:solidFill>
                <a:srgbClr val="336276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4585"/>
              </a:lnSpc>
            </a:pPr>
            <a:endParaRPr lang="en-US" sz="3500">
              <a:solidFill>
                <a:srgbClr val="336276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12019331" y="7979194"/>
            <a:ext cx="5814074" cy="17227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585"/>
              </a:lnSpc>
            </a:pPr>
            <a:endParaRPr dirty="0"/>
          </a:p>
          <a:p>
            <a:pPr algn="ctr">
              <a:lnSpc>
                <a:spcPts val="4585"/>
              </a:lnSpc>
            </a:pPr>
            <a:r>
              <a:rPr lang="en-US" sz="3500" dirty="0" err="1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Presentado</a:t>
            </a:r>
            <a:r>
              <a:rPr lang="en-US" sz="3500" dirty="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 por:</a:t>
            </a:r>
          </a:p>
          <a:p>
            <a:pPr algn="ctr">
              <a:lnSpc>
                <a:spcPts val="4585"/>
              </a:lnSpc>
            </a:pPr>
            <a:r>
              <a:rPr lang="en-US" sz="3500" dirty="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Dra. Milisbeth González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028700" y="8307071"/>
            <a:ext cx="5814074" cy="17227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585"/>
              </a:lnSpc>
            </a:pPr>
            <a:r>
              <a:rPr lang="en-US" sz="35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Dra. Maricela Herrera</a:t>
            </a:r>
          </a:p>
          <a:p>
            <a:pPr algn="ctr">
              <a:lnSpc>
                <a:spcPts val="4585"/>
              </a:lnSpc>
            </a:pPr>
            <a:r>
              <a:rPr lang="en-US" sz="35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Coordinadora </a:t>
            </a:r>
          </a:p>
          <a:p>
            <a:pPr algn="ctr">
              <a:lnSpc>
                <a:spcPts val="4585"/>
              </a:lnSpc>
            </a:pPr>
            <a:endParaRPr lang="en-US" sz="3500">
              <a:solidFill>
                <a:srgbClr val="336276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2A9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57175" y="257175"/>
            <a:ext cx="17773650" cy="9772650"/>
            <a:chOff x="0" y="0"/>
            <a:chExt cx="6386393" cy="351149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386393" cy="3511490"/>
            </a:xfrm>
            <a:custGeom>
              <a:avLst/>
              <a:gdLst/>
              <a:ahLst/>
              <a:cxnLst/>
              <a:rect l="l" t="t" r="r" b="b"/>
              <a:pathLst>
                <a:path w="6386393" h="3511490">
                  <a:moveTo>
                    <a:pt x="27442" y="0"/>
                  </a:moveTo>
                  <a:lnTo>
                    <a:pt x="6358951" y="0"/>
                  </a:lnTo>
                  <a:cubicBezTo>
                    <a:pt x="6366229" y="0"/>
                    <a:pt x="6373209" y="2891"/>
                    <a:pt x="6378356" y="8038"/>
                  </a:cubicBezTo>
                  <a:cubicBezTo>
                    <a:pt x="6383502" y="13184"/>
                    <a:pt x="6386393" y="20164"/>
                    <a:pt x="6386393" y="27442"/>
                  </a:cubicBezTo>
                  <a:lnTo>
                    <a:pt x="6386393" y="3484048"/>
                  </a:lnTo>
                  <a:cubicBezTo>
                    <a:pt x="6386393" y="3491326"/>
                    <a:pt x="6383502" y="3498306"/>
                    <a:pt x="6378356" y="3503452"/>
                  </a:cubicBezTo>
                  <a:cubicBezTo>
                    <a:pt x="6373209" y="3508598"/>
                    <a:pt x="6366229" y="3511490"/>
                    <a:pt x="6358951" y="3511490"/>
                  </a:cubicBezTo>
                  <a:lnTo>
                    <a:pt x="27442" y="3511490"/>
                  </a:lnTo>
                  <a:cubicBezTo>
                    <a:pt x="20164" y="3511490"/>
                    <a:pt x="13184" y="3508598"/>
                    <a:pt x="8038" y="3503452"/>
                  </a:cubicBezTo>
                  <a:cubicBezTo>
                    <a:pt x="2891" y="3498306"/>
                    <a:pt x="0" y="3491326"/>
                    <a:pt x="0" y="3484048"/>
                  </a:cubicBezTo>
                  <a:lnTo>
                    <a:pt x="0" y="27442"/>
                  </a:lnTo>
                  <a:cubicBezTo>
                    <a:pt x="0" y="20164"/>
                    <a:pt x="2891" y="13184"/>
                    <a:pt x="8038" y="8038"/>
                  </a:cubicBezTo>
                  <a:cubicBezTo>
                    <a:pt x="13184" y="2891"/>
                    <a:pt x="20164" y="0"/>
                    <a:pt x="27442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0"/>
              <a:ext cx="6386393" cy="3511490"/>
            </a:xfrm>
            <a:prstGeom prst="rect">
              <a:avLst/>
            </a:prstGeom>
          </p:spPr>
          <p:txBody>
            <a:bodyPr lIns="50667" tIns="50667" rIns="50667" bIns="50667" rtlCol="0" anchor="ctr"/>
            <a:lstStyle/>
            <a:p>
              <a:pPr algn="ctr">
                <a:lnSpc>
                  <a:spcPts val="1388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1028700" y="2241916"/>
            <a:ext cx="16602237" cy="17104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5264"/>
              </a:lnSpc>
              <a:spcBef>
                <a:spcPct val="0"/>
              </a:spcBef>
            </a:pPr>
            <a:r>
              <a:rPr lang="en-US" sz="5600" b="1">
                <a:solidFill>
                  <a:srgbClr val="336276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5. Aná</a:t>
            </a:r>
            <a:r>
              <a:rPr lang="en-US" sz="5600" b="1" u="none" strike="noStrike">
                <a:solidFill>
                  <a:srgbClr val="336276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lisis de escenarios de sostenibilidad</a:t>
            </a:r>
          </a:p>
          <a:p>
            <a:pPr marL="0" lvl="0" indent="0" algn="l">
              <a:lnSpc>
                <a:spcPts val="7520"/>
              </a:lnSpc>
              <a:spcBef>
                <a:spcPct val="0"/>
              </a:spcBef>
            </a:pPr>
            <a:endParaRPr lang="en-US" sz="5600" b="1" u="none" strike="noStrike">
              <a:solidFill>
                <a:srgbClr val="336276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114495" y="4475279"/>
            <a:ext cx="16059010" cy="56241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780"/>
              </a:lnSpc>
            </a:pPr>
            <a:r>
              <a:rPr lang="en-US" sz="2700" b="1">
                <a:solidFill>
                  <a:srgbClr val="336276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Escenario 1. Continuidad del MCP-ES con ajustes</a:t>
            </a:r>
          </a:p>
          <a:p>
            <a:pPr algn="just">
              <a:lnSpc>
                <a:spcPts val="3780"/>
              </a:lnSpc>
            </a:pPr>
            <a:r>
              <a:rPr lang="en-US" sz="2700" b="1" i="1">
                <a:solidFill>
                  <a:srgbClr val="336276"/>
                </a:solidFill>
                <a:latin typeface="Canva Sans Bold Italics"/>
                <a:ea typeface="Canva Sans Bold Italics"/>
                <a:cs typeface="Canva Sans Bold Italics"/>
                <a:sym typeface="Canva Sans Bold Italics"/>
              </a:rPr>
              <a:t>Características principales</a:t>
            </a:r>
          </a:p>
          <a:p>
            <a:pPr marL="582943" lvl="1" indent="-291471" algn="just">
              <a:lnSpc>
                <a:spcPts val="3780"/>
              </a:lnSpc>
              <a:buFont typeface="Arial"/>
              <a:buChar char="•"/>
            </a:pPr>
            <a:r>
              <a:rPr lang="en-US" sz="27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Mantener el mecanismo actual; </a:t>
            </a:r>
          </a:p>
          <a:p>
            <a:pPr marL="582943" lvl="1" indent="-291471" algn="just">
              <a:lnSpc>
                <a:spcPts val="3780"/>
              </a:lnSpc>
              <a:buFont typeface="Arial"/>
              <a:buChar char="•"/>
            </a:pPr>
            <a:r>
              <a:rPr lang="en-US" sz="27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Realizar ajustes en estructura, sectores y funcionamiento; </a:t>
            </a:r>
          </a:p>
          <a:p>
            <a:pPr marL="582943" lvl="1" indent="-291471" algn="just">
              <a:lnSpc>
                <a:spcPts val="3780"/>
              </a:lnSpc>
              <a:buFont typeface="Arial"/>
              <a:buChar char="•"/>
            </a:pPr>
            <a:r>
              <a:rPr lang="en-US" sz="27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Fortalecer capacidades técnicas y gestión de recursos; </a:t>
            </a:r>
          </a:p>
          <a:p>
            <a:pPr marL="582943" lvl="1" indent="-291471" algn="just">
              <a:lnSpc>
                <a:spcPts val="3780"/>
              </a:lnSpc>
              <a:buFont typeface="Arial"/>
              <a:buChar char="•"/>
            </a:pPr>
            <a:r>
              <a:rPr lang="en-US" sz="27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Mejorar operatividad y sostenibilidad. </a:t>
            </a:r>
          </a:p>
          <a:p>
            <a:pPr algn="just">
              <a:lnSpc>
                <a:spcPts val="3780"/>
              </a:lnSpc>
            </a:pPr>
            <a:r>
              <a:rPr lang="en-US" sz="2700" b="1" i="1">
                <a:solidFill>
                  <a:srgbClr val="336276"/>
                </a:solidFill>
                <a:latin typeface="Canva Sans Bold Italics"/>
                <a:ea typeface="Canva Sans Bold Italics"/>
                <a:cs typeface="Canva Sans Bold Italics"/>
                <a:sym typeface="Canva Sans Bold Italics"/>
              </a:rPr>
              <a:t>Principales ventajas identificadas</a:t>
            </a:r>
          </a:p>
          <a:p>
            <a:pPr marL="582943" lvl="1" indent="-291471" algn="just">
              <a:lnSpc>
                <a:spcPts val="3780"/>
              </a:lnSpc>
              <a:buFont typeface="Arial"/>
              <a:buChar char="•"/>
            </a:pPr>
            <a:r>
              <a:rPr lang="en-US" sz="27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Continuidad institucional; </a:t>
            </a:r>
          </a:p>
          <a:p>
            <a:pPr marL="582943" lvl="1" indent="-291471" algn="just">
              <a:lnSpc>
                <a:spcPts val="3780"/>
              </a:lnSpc>
              <a:buFont typeface="Arial"/>
              <a:buChar char="•"/>
            </a:pPr>
            <a:r>
              <a:rPr lang="en-US" sz="27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Experiencia acumulada; </a:t>
            </a:r>
          </a:p>
          <a:p>
            <a:pPr marL="582943" lvl="1" indent="-291471" algn="just">
              <a:lnSpc>
                <a:spcPts val="3780"/>
              </a:lnSpc>
              <a:buFont typeface="Arial"/>
              <a:buChar char="•"/>
            </a:pPr>
            <a:r>
              <a:rPr lang="en-US" sz="27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Participación multisectorial ya consolidada; </a:t>
            </a:r>
          </a:p>
          <a:p>
            <a:pPr marL="582943" lvl="1" indent="-291471" algn="just">
              <a:lnSpc>
                <a:spcPts val="3780"/>
              </a:lnSpc>
              <a:buFont typeface="Arial"/>
              <a:buChar char="•"/>
            </a:pPr>
            <a:r>
              <a:rPr lang="en-US" sz="27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Capacidad instalada para coordinación y movilización de recursos. </a:t>
            </a:r>
          </a:p>
          <a:p>
            <a:pPr algn="just">
              <a:lnSpc>
                <a:spcPts val="3080"/>
              </a:lnSpc>
            </a:pPr>
            <a:endParaRPr lang="en-US" sz="2700">
              <a:solidFill>
                <a:srgbClr val="336276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200290" y="3324658"/>
            <a:ext cx="14829144" cy="12839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just">
              <a:lnSpc>
                <a:spcPts val="3390"/>
              </a:lnSpc>
              <a:spcBef>
                <a:spcPct val="0"/>
              </a:spcBef>
            </a:pPr>
            <a:r>
              <a:rPr lang="en-US" sz="3000" b="1">
                <a:solidFill>
                  <a:srgbClr val="336276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El Comité analizó tres posibles escena</a:t>
            </a:r>
            <a:r>
              <a:rPr lang="en-US" sz="3000" b="1" u="none" strike="noStrike">
                <a:solidFill>
                  <a:srgbClr val="336276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rios institucionales para la continuidad y sostenibilidad futura del MCP-ES.</a:t>
            </a:r>
          </a:p>
          <a:p>
            <a:pPr marL="0" lvl="0" indent="0" algn="just">
              <a:lnSpc>
                <a:spcPts val="3390"/>
              </a:lnSpc>
              <a:spcBef>
                <a:spcPct val="0"/>
              </a:spcBef>
            </a:pPr>
            <a:endParaRPr lang="en-US" sz="3000" b="1" u="none" strike="noStrike">
              <a:solidFill>
                <a:srgbClr val="336276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8" name="Freeform 8"/>
          <p:cNvSpPr/>
          <p:nvPr/>
        </p:nvSpPr>
        <p:spPr>
          <a:xfrm>
            <a:off x="623230" y="508363"/>
            <a:ext cx="3604763" cy="1249651"/>
          </a:xfrm>
          <a:custGeom>
            <a:avLst/>
            <a:gdLst/>
            <a:ahLst/>
            <a:cxnLst/>
            <a:rect l="l" t="t" r="r" b="b"/>
            <a:pathLst>
              <a:path w="3604763" h="1249651">
                <a:moveTo>
                  <a:pt x="0" y="0"/>
                </a:moveTo>
                <a:lnTo>
                  <a:pt x="3604763" y="0"/>
                </a:lnTo>
                <a:lnTo>
                  <a:pt x="3604763" y="1249651"/>
                </a:lnTo>
                <a:lnTo>
                  <a:pt x="0" y="124965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2A9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57175" y="257175"/>
            <a:ext cx="17773650" cy="9772650"/>
            <a:chOff x="0" y="0"/>
            <a:chExt cx="6386393" cy="351149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386393" cy="3511490"/>
            </a:xfrm>
            <a:custGeom>
              <a:avLst/>
              <a:gdLst/>
              <a:ahLst/>
              <a:cxnLst/>
              <a:rect l="l" t="t" r="r" b="b"/>
              <a:pathLst>
                <a:path w="6386393" h="3511490">
                  <a:moveTo>
                    <a:pt x="27442" y="0"/>
                  </a:moveTo>
                  <a:lnTo>
                    <a:pt x="6358951" y="0"/>
                  </a:lnTo>
                  <a:cubicBezTo>
                    <a:pt x="6366229" y="0"/>
                    <a:pt x="6373209" y="2891"/>
                    <a:pt x="6378356" y="8038"/>
                  </a:cubicBezTo>
                  <a:cubicBezTo>
                    <a:pt x="6383502" y="13184"/>
                    <a:pt x="6386393" y="20164"/>
                    <a:pt x="6386393" y="27442"/>
                  </a:cubicBezTo>
                  <a:lnTo>
                    <a:pt x="6386393" y="3484048"/>
                  </a:lnTo>
                  <a:cubicBezTo>
                    <a:pt x="6386393" y="3491326"/>
                    <a:pt x="6383502" y="3498306"/>
                    <a:pt x="6378356" y="3503452"/>
                  </a:cubicBezTo>
                  <a:cubicBezTo>
                    <a:pt x="6373209" y="3508598"/>
                    <a:pt x="6366229" y="3511490"/>
                    <a:pt x="6358951" y="3511490"/>
                  </a:cubicBezTo>
                  <a:lnTo>
                    <a:pt x="27442" y="3511490"/>
                  </a:lnTo>
                  <a:cubicBezTo>
                    <a:pt x="20164" y="3511490"/>
                    <a:pt x="13184" y="3508598"/>
                    <a:pt x="8038" y="3503452"/>
                  </a:cubicBezTo>
                  <a:cubicBezTo>
                    <a:pt x="2891" y="3498306"/>
                    <a:pt x="0" y="3491326"/>
                    <a:pt x="0" y="3484048"/>
                  </a:cubicBezTo>
                  <a:lnTo>
                    <a:pt x="0" y="27442"/>
                  </a:lnTo>
                  <a:cubicBezTo>
                    <a:pt x="0" y="20164"/>
                    <a:pt x="2891" y="13184"/>
                    <a:pt x="8038" y="8038"/>
                  </a:cubicBezTo>
                  <a:cubicBezTo>
                    <a:pt x="13184" y="2891"/>
                    <a:pt x="20164" y="0"/>
                    <a:pt x="27442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0"/>
              <a:ext cx="6386393" cy="3511490"/>
            </a:xfrm>
            <a:prstGeom prst="rect">
              <a:avLst/>
            </a:prstGeom>
          </p:spPr>
          <p:txBody>
            <a:bodyPr lIns="50667" tIns="50667" rIns="50667" bIns="50667" rtlCol="0" anchor="ctr"/>
            <a:lstStyle/>
            <a:p>
              <a:pPr algn="ctr">
                <a:lnSpc>
                  <a:spcPts val="1388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1028700" y="2339957"/>
            <a:ext cx="16059010" cy="71475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5880"/>
              </a:lnSpc>
            </a:pPr>
            <a:r>
              <a:rPr lang="en-US" sz="4200" b="1">
                <a:solidFill>
                  <a:srgbClr val="336276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Principales desafíos</a:t>
            </a:r>
          </a:p>
          <a:p>
            <a:pPr marL="906785" lvl="1" indent="-453392" algn="just">
              <a:lnSpc>
                <a:spcPts val="5880"/>
              </a:lnSpc>
              <a:buFont typeface="Arial"/>
              <a:buChar char="•"/>
            </a:pPr>
            <a:r>
              <a:rPr lang="en-US" sz="42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Necesidad de reorganización interna; </a:t>
            </a:r>
          </a:p>
          <a:p>
            <a:pPr marL="906785" lvl="1" indent="-453392" algn="just">
              <a:lnSpc>
                <a:spcPts val="5880"/>
              </a:lnSpc>
              <a:buFont typeface="Arial"/>
              <a:buChar char="•"/>
            </a:pPr>
            <a:r>
              <a:rPr lang="en-US" sz="42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Limitaciones financieras; </a:t>
            </a:r>
          </a:p>
          <a:p>
            <a:pPr marL="906785" lvl="1" indent="-453392" algn="just">
              <a:lnSpc>
                <a:spcPts val="5880"/>
              </a:lnSpc>
              <a:buFont typeface="Arial"/>
              <a:buChar char="•"/>
            </a:pPr>
            <a:r>
              <a:rPr lang="en-US" sz="42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Fortalecimiento técnico y operativo; </a:t>
            </a:r>
          </a:p>
          <a:p>
            <a:pPr marL="906785" lvl="1" indent="-453392" algn="just">
              <a:lnSpc>
                <a:spcPts val="5880"/>
              </a:lnSpc>
              <a:buFont typeface="Arial"/>
              <a:buChar char="•"/>
            </a:pPr>
            <a:r>
              <a:rPr lang="en-US" sz="42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Mejora de representatividad y participación activa. </a:t>
            </a:r>
          </a:p>
          <a:p>
            <a:pPr algn="just">
              <a:lnSpc>
                <a:spcPts val="5880"/>
              </a:lnSpc>
            </a:pPr>
            <a:endParaRPr lang="en-US" sz="4200">
              <a:solidFill>
                <a:srgbClr val="336276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just">
              <a:lnSpc>
                <a:spcPts val="5740"/>
              </a:lnSpc>
            </a:pPr>
            <a:r>
              <a:rPr lang="en-US" sz="4100" b="1">
                <a:solidFill>
                  <a:srgbClr val="336276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Valoración del Comité</a:t>
            </a:r>
          </a:p>
          <a:p>
            <a:pPr algn="just">
              <a:lnSpc>
                <a:spcPts val="5740"/>
              </a:lnSpc>
            </a:pPr>
            <a:r>
              <a:rPr lang="en-US" sz="41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El Comité consideró este escenario como el de mayor viabilidad para el contexto actual del país.</a:t>
            </a:r>
          </a:p>
          <a:p>
            <a:pPr algn="just">
              <a:lnSpc>
                <a:spcPts val="4200"/>
              </a:lnSpc>
            </a:pPr>
            <a:endParaRPr lang="en-US" sz="4100">
              <a:solidFill>
                <a:srgbClr val="336276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sp>
        <p:nvSpPr>
          <p:cNvPr id="6" name="Freeform 6"/>
          <p:cNvSpPr/>
          <p:nvPr/>
        </p:nvSpPr>
        <p:spPr>
          <a:xfrm>
            <a:off x="623230" y="508363"/>
            <a:ext cx="3604763" cy="1249651"/>
          </a:xfrm>
          <a:custGeom>
            <a:avLst/>
            <a:gdLst/>
            <a:ahLst/>
            <a:cxnLst/>
            <a:rect l="l" t="t" r="r" b="b"/>
            <a:pathLst>
              <a:path w="3604763" h="1249651">
                <a:moveTo>
                  <a:pt x="0" y="0"/>
                </a:moveTo>
                <a:lnTo>
                  <a:pt x="3604763" y="0"/>
                </a:lnTo>
                <a:lnTo>
                  <a:pt x="3604763" y="1249651"/>
                </a:lnTo>
                <a:lnTo>
                  <a:pt x="0" y="124965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2A9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57175" y="257175"/>
            <a:ext cx="17773650" cy="9772650"/>
            <a:chOff x="0" y="0"/>
            <a:chExt cx="6386393" cy="351149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386393" cy="3511490"/>
            </a:xfrm>
            <a:custGeom>
              <a:avLst/>
              <a:gdLst/>
              <a:ahLst/>
              <a:cxnLst/>
              <a:rect l="l" t="t" r="r" b="b"/>
              <a:pathLst>
                <a:path w="6386393" h="3511490">
                  <a:moveTo>
                    <a:pt x="27442" y="0"/>
                  </a:moveTo>
                  <a:lnTo>
                    <a:pt x="6358951" y="0"/>
                  </a:lnTo>
                  <a:cubicBezTo>
                    <a:pt x="6366229" y="0"/>
                    <a:pt x="6373209" y="2891"/>
                    <a:pt x="6378356" y="8038"/>
                  </a:cubicBezTo>
                  <a:cubicBezTo>
                    <a:pt x="6383502" y="13184"/>
                    <a:pt x="6386393" y="20164"/>
                    <a:pt x="6386393" y="27442"/>
                  </a:cubicBezTo>
                  <a:lnTo>
                    <a:pt x="6386393" y="3484048"/>
                  </a:lnTo>
                  <a:cubicBezTo>
                    <a:pt x="6386393" y="3491326"/>
                    <a:pt x="6383502" y="3498306"/>
                    <a:pt x="6378356" y="3503452"/>
                  </a:cubicBezTo>
                  <a:cubicBezTo>
                    <a:pt x="6373209" y="3508598"/>
                    <a:pt x="6366229" y="3511490"/>
                    <a:pt x="6358951" y="3511490"/>
                  </a:cubicBezTo>
                  <a:lnTo>
                    <a:pt x="27442" y="3511490"/>
                  </a:lnTo>
                  <a:cubicBezTo>
                    <a:pt x="20164" y="3511490"/>
                    <a:pt x="13184" y="3508598"/>
                    <a:pt x="8038" y="3503452"/>
                  </a:cubicBezTo>
                  <a:cubicBezTo>
                    <a:pt x="2891" y="3498306"/>
                    <a:pt x="0" y="3491326"/>
                    <a:pt x="0" y="3484048"/>
                  </a:cubicBezTo>
                  <a:lnTo>
                    <a:pt x="0" y="27442"/>
                  </a:lnTo>
                  <a:cubicBezTo>
                    <a:pt x="0" y="20164"/>
                    <a:pt x="2891" y="13184"/>
                    <a:pt x="8038" y="8038"/>
                  </a:cubicBezTo>
                  <a:cubicBezTo>
                    <a:pt x="13184" y="2891"/>
                    <a:pt x="20164" y="0"/>
                    <a:pt x="27442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0"/>
              <a:ext cx="6386393" cy="3511490"/>
            </a:xfrm>
            <a:prstGeom prst="rect">
              <a:avLst/>
            </a:prstGeom>
          </p:spPr>
          <p:txBody>
            <a:bodyPr lIns="50667" tIns="50667" rIns="50667" bIns="50667" rtlCol="0" anchor="ctr"/>
            <a:lstStyle/>
            <a:p>
              <a:pPr algn="ctr">
                <a:lnSpc>
                  <a:spcPts val="1388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1543469" y="1931051"/>
            <a:ext cx="16059010" cy="857440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060"/>
              </a:lnSpc>
            </a:pPr>
            <a:r>
              <a:rPr lang="en-US" sz="2900" b="1">
                <a:solidFill>
                  <a:srgbClr val="336276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Escenario 2. Integración a una estructura nacional existente</a:t>
            </a:r>
          </a:p>
          <a:p>
            <a:pPr algn="just">
              <a:lnSpc>
                <a:spcPts val="4060"/>
              </a:lnSpc>
            </a:pPr>
            <a:endParaRPr lang="en-US" sz="2900" b="1">
              <a:solidFill>
                <a:srgbClr val="336276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just">
              <a:lnSpc>
                <a:spcPts val="4060"/>
              </a:lnSpc>
            </a:pPr>
            <a:r>
              <a:rPr lang="en-US" sz="2900" b="1" i="1">
                <a:solidFill>
                  <a:srgbClr val="336276"/>
                </a:solidFill>
                <a:latin typeface="Canva Sans Bold Italics"/>
                <a:ea typeface="Canva Sans Bold Italics"/>
                <a:cs typeface="Canva Sans Bold Italics"/>
                <a:sym typeface="Canva Sans Bold Italics"/>
              </a:rPr>
              <a:t>Consideraciones principales</a:t>
            </a:r>
          </a:p>
          <a:p>
            <a:pPr marL="626122" lvl="1" indent="-313061" algn="just">
              <a:lnSpc>
                <a:spcPts val="4060"/>
              </a:lnSpc>
              <a:buFont typeface="Arial"/>
              <a:buChar char="•"/>
            </a:pPr>
            <a:r>
              <a:rPr lang="en-US" sz="2900" i="1">
                <a:solidFill>
                  <a:srgbClr val="336276"/>
                </a:solidFill>
                <a:latin typeface="Canva Sans Italics"/>
                <a:ea typeface="Canva Sans Italics"/>
                <a:cs typeface="Canva Sans Italics"/>
                <a:sym typeface="Canva Sans Italics"/>
              </a:rPr>
              <a:t>Integración a estructuras como CONAVIH; </a:t>
            </a:r>
          </a:p>
          <a:p>
            <a:pPr marL="626122" lvl="1" indent="-313061" algn="just">
              <a:lnSpc>
                <a:spcPts val="4060"/>
              </a:lnSpc>
              <a:buFont typeface="Arial"/>
              <a:buChar char="•"/>
            </a:pPr>
            <a:r>
              <a:rPr lang="en-US" sz="2900" i="1">
                <a:solidFill>
                  <a:srgbClr val="336276"/>
                </a:solidFill>
                <a:latin typeface="Canva Sans Italics"/>
                <a:ea typeface="Canva Sans Italics"/>
                <a:cs typeface="Canva Sans Italics"/>
                <a:sym typeface="Canva Sans Italics"/>
              </a:rPr>
              <a:t>Mayor articulación institucional. </a:t>
            </a:r>
          </a:p>
          <a:p>
            <a:pPr algn="just">
              <a:lnSpc>
                <a:spcPts val="4060"/>
              </a:lnSpc>
            </a:pPr>
            <a:endParaRPr lang="en-US" sz="2900" i="1">
              <a:solidFill>
                <a:srgbClr val="336276"/>
              </a:solidFill>
              <a:latin typeface="Canva Sans Italics"/>
              <a:ea typeface="Canva Sans Italics"/>
              <a:cs typeface="Canva Sans Italics"/>
              <a:sym typeface="Canva Sans Italics"/>
            </a:endParaRPr>
          </a:p>
          <a:p>
            <a:pPr algn="just">
              <a:lnSpc>
                <a:spcPts val="4060"/>
              </a:lnSpc>
            </a:pPr>
            <a:r>
              <a:rPr lang="en-US" sz="2900" b="1" i="1">
                <a:solidFill>
                  <a:srgbClr val="336276"/>
                </a:solidFill>
                <a:latin typeface="Canva Sans Bold Italics"/>
                <a:ea typeface="Canva Sans Bold Italics"/>
                <a:cs typeface="Canva Sans Bold Italics"/>
                <a:sym typeface="Canva Sans Bold Italics"/>
              </a:rPr>
              <a:t>Riesgos identificados</a:t>
            </a:r>
          </a:p>
          <a:p>
            <a:pPr algn="just">
              <a:lnSpc>
                <a:spcPts val="4060"/>
              </a:lnSpc>
            </a:pPr>
            <a:endParaRPr lang="en-US" sz="2900" b="1" i="1">
              <a:solidFill>
                <a:srgbClr val="336276"/>
              </a:solidFill>
              <a:latin typeface="Canva Sans Bold Italics"/>
              <a:ea typeface="Canva Sans Bold Italics"/>
              <a:cs typeface="Canva Sans Bold Italics"/>
              <a:sym typeface="Canva Sans Bold Italics"/>
            </a:endParaRPr>
          </a:p>
          <a:p>
            <a:pPr marL="626122" lvl="1" indent="-313061" algn="just">
              <a:lnSpc>
                <a:spcPts val="4060"/>
              </a:lnSpc>
              <a:buFont typeface="Arial"/>
              <a:buChar char="•"/>
            </a:pPr>
            <a:r>
              <a:rPr lang="en-US" sz="2900" i="1">
                <a:solidFill>
                  <a:srgbClr val="336276"/>
                </a:solidFill>
                <a:latin typeface="Canva Sans Italics"/>
                <a:ea typeface="Canva Sans Italics"/>
                <a:cs typeface="Canva Sans Italics"/>
                <a:sym typeface="Canva Sans Italics"/>
              </a:rPr>
              <a:t>Pérdida de autonomía; </a:t>
            </a:r>
          </a:p>
          <a:p>
            <a:pPr marL="626122" lvl="1" indent="-313061" algn="just">
              <a:lnSpc>
                <a:spcPts val="4060"/>
              </a:lnSpc>
              <a:buFont typeface="Arial"/>
              <a:buChar char="•"/>
            </a:pPr>
            <a:r>
              <a:rPr lang="en-US" sz="2900" i="1">
                <a:solidFill>
                  <a:srgbClr val="336276"/>
                </a:solidFill>
                <a:latin typeface="Canva Sans Italics"/>
                <a:ea typeface="Canva Sans Italics"/>
                <a:cs typeface="Canva Sans Italics"/>
                <a:sym typeface="Canva Sans Italics"/>
              </a:rPr>
              <a:t>Dependencia política y administrativa; </a:t>
            </a:r>
          </a:p>
          <a:p>
            <a:pPr marL="626122" lvl="1" indent="-313061" algn="just">
              <a:lnSpc>
                <a:spcPts val="4060"/>
              </a:lnSpc>
              <a:buFont typeface="Arial"/>
              <a:buChar char="•"/>
            </a:pPr>
            <a:r>
              <a:rPr lang="en-US" sz="2900" i="1">
                <a:solidFill>
                  <a:srgbClr val="336276"/>
                </a:solidFill>
                <a:latin typeface="Canva Sans Italics"/>
                <a:ea typeface="Canva Sans Italics"/>
                <a:cs typeface="Canva Sans Italics"/>
                <a:sym typeface="Canva Sans Italics"/>
              </a:rPr>
              <a:t>Limitaciones legales y operativas. </a:t>
            </a:r>
          </a:p>
          <a:p>
            <a:pPr algn="just">
              <a:lnSpc>
                <a:spcPts val="4060"/>
              </a:lnSpc>
            </a:pPr>
            <a:endParaRPr lang="en-US" sz="2900" i="1">
              <a:solidFill>
                <a:srgbClr val="336276"/>
              </a:solidFill>
              <a:latin typeface="Canva Sans Italics"/>
              <a:ea typeface="Canva Sans Italics"/>
              <a:cs typeface="Canva Sans Italics"/>
              <a:sym typeface="Canva Sans Italics"/>
            </a:endParaRPr>
          </a:p>
          <a:p>
            <a:pPr algn="just">
              <a:lnSpc>
                <a:spcPts val="4060"/>
              </a:lnSpc>
            </a:pPr>
            <a:r>
              <a:rPr lang="en-US" sz="2900" b="1" i="1">
                <a:solidFill>
                  <a:srgbClr val="336276"/>
                </a:solidFill>
                <a:latin typeface="Canva Sans Bold Italics"/>
                <a:ea typeface="Canva Sans Bold Italics"/>
                <a:cs typeface="Canva Sans Bold Italics"/>
                <a:sym typeface="Canva Sans Bold Italics"/>
              </a:rPr>
              <a:t>Valoración del Comité</a:t>
            </a:r>
          </a:p>
          <a:p>
            <a:pPr algn="just">
              <a:lnSpc>
                <a:spcPts val="4060"/>
              </a:lnSpc>
            </a:pPr>
            <a:endParaRPr lang="en-US" sz="2900" b="1" i="1">
              <a:solidFill>
                <a:srgbClr val="336276"/>
              </a:solidFill>
              <a:latin typeface="Canva Sans Bold Italics"/>
              <a:ea typeface="Canva Sans Bold Italics"/>
              <a:cs typeface="Canva Sans Bold Italics"/>
              <a:sym typeface="Canva Sans Bold Italics"/>
            </a:endParaRPr>
          </a:p>
          <a:p>
            <a:pPr algn="just">
              <a:lnSpc>
                <a:spcPts val="4060"/>
              </a:lnSpc>
            </a:pPr>
            <a:r>
              <a:rPr lang="en-US" sz="2900" i="1">
                <a:solidFill>
                  <a:srgbClr val="336276"/>
                </a:solidFill>
                <a:latin typeface="Canva Sans Italics"/>
                <a:ea typeface="Canva Sans Italics"/>
                <a:cs typeface="Canva Sans Italics"/>
                <a:sym typeface="Canva Sans Italics"/>
              </a:rPr>
              <a:t>El Comité consideró este escenario con viabilidad baja.</a:t>
            </a:r>
          </a:p>
          <a:p>
            <a:pPr algn="just">
              <a:lnSpc>
                <a:spcPts val="3780"/>
              </a:lnSpc>
            </a:pPr>
            <a:endParaRPr lang="en-US" sz="2900" i="1">
              <a:solidFill>
                <a:srgbClr val="336276"/>
              </a:solidFill>
              <a:latin typeface="Canva Sans Italics"/>
              <a:ea typeface="Canva Sans Italics"/>
              <a:cs typeface="Canva Sans Italics"/>
              <a:sym typeface="Canva Sans Italics"/>
            </a:endParaRPr>
          </a:p>
          <a:p>
            <a:pPr algn="just">
              <a:lnSpc>
                <a:spcPts val="3080"/>
              </a:lnSpc>
            </a:pPr>
            <a:endParaRPr lang="en-US" sz="2900" i="1">
              <a:solidFill>
                <a:srgbClr val="336276"/>
              </a:solidFill>
              <a:latin typeface="Canva Sans Italics"/>
              <a:ea typeface="Canva Sans Italics"/>
              <a:cs typeface="Canva Sans Italics"/>
              <a:sym typeface="Canva Sans Italics"/>
            </a:endParaRPr>
          </a:p>
        </p:txBody>
      </p:sp>
      <p:sp>
        <p:nvSpPr>
          <p:cNvPr id="6" name="Freeform 6"/>
          <p:cNvSpPr/>
          <p:nvPr/>
        </p:nvSpPr>
        <p:spPr>
          <a:xfrm>
            <a:off x="623230" y="508363"/>
            <a:ext cx="3604763" cy="1249651"/>
          </a:xfrm>
          <a:custGeom>
            <a:avLst/>
            <a:gdLst/>
            <a:ahLst/>
            <a:cxnLst/>
            <a:rect l="l" t="t" r="r" b="b"/>
            <a:pathLst>
              <a:path w="3604763" h="1249651">
                <a:moveTo>
                  <a:pt x="0" y="0"/>
                </a:moveTo>
                <a:lnTo>
                  <a:pt x="3604763" y="0"/>
                </a:lnTo>
                <a:lnTo>
                  <a:pt x="3604763" y="1249651"/>
                </a:lnTo>
                <a:lnTo>
                  <a:pt x="0" y="124965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2A9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57175" y="257175"/>
            <a:ext cx="17773650" cy="9772650"/>
            <a:chOff x="0" y="0"/>
            <a:chExt cx="6386393" cy="351149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386393" cy="3511490"/>
            </a:xfrm>
            <a:custGeom>
              <a:avLst/>
              <a:gdLst/>
              <a:ahLst/>
              <a:cxnLst/>
              <a:rect l="l" t="t" r="r" b="b"/>
              <a:pathLst>
                <a:path w="6386393" h="3511490">
                  <a:moveTo>
                    <a:pt x="27442" y="0"/>
                  </a:moveTo>
                  <a:lnTo>
                    <a:pt x="6358951" y="0"/>
                  </a:lnTo>
                  <a:cubicBezTo>
                    <a:pt x="6366229" y="0"/>
                    <a:pt x="6373209" y="2891"/>
                    <a:pt x="6378356" y="8038"/>
                  </a:cubicBezTo>
                  <a:cubicBezTo>
                    <a:pt x="6383502" y="13184"/>
                    <a:pt x="6386393" y="20164"/>
                    <a:pt x="6386393" y="27442"/>
                  </a:cubicBezTo>
                  <a:lnTo>
                    <a:pt x="6386393" y="3484048"/>
                  </a:lnTo>
                  <a:cubicBezTo>
                    <a:pt x="6386393" y="3491326"/>
                    <a:pt x="6383502" y="3498306"/>
                    <a:pt x="6378356" y="3503452"/>
                  </a:cubicBezTo>
                  <a:cubicBezTo>
                    <a:pt x="6373209" y="3508598"/>
                    <a:pt x="6366229" y="3511490"/>
                    <a:pt x="6358951" y="3511490"/>
                  </a:cubicBezTo>
                  <a:lnTo>
                    <a:pt x="27442" y="3511490"/>
                  </a:lnTo>
                  <a:cubicBezTo>
                    <a:pt x="20164" y="3511490"/>
                    <a:pt x="13184" y="3508598"/>
                    <a:pt x="8038" y="3503452"/>
                  </a:cubicBezTo>
                  <a:cubicBezTo>
                    <a:pt x="2891" y="3498306"/>
                    <a:pt x="0" y="3491326"/>
                    <a:pt x="0" y="3484048"/>
                  </a:cubicBezTo>
                  <a:lnTo>
                    <a:pt x="0" y="27442"/>
                  </a:lnTo>
                  <a:cubicBezTo>
                    <a:pt x="0" y="20164"/>
                    <a:pt x="2891" y="13184"/>
                    <a:pt x="8038" y="8038"/>
                  </a:cubicBezTo>
                  <a:cubicBezTo>
                    <a:pt x="13184" y="2891"/>
                    <a:pt x="20164" y="0"/>
                    <a:pt x="27442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0"/>
              <a:ext cx="6386393" cy="3511490"/>
            </a:xfrm>
            <a:prstGeom prst="rect">
              <a:avLst/>
            </a:prstGeom>
          </p:spPr>
          <p:txBody>
            <a:bodyPr lIns="50667" tIns="50667" rIns="50667" bIns="50667" rtlCol="0" anchor="ctr"/>
            <a:lstStyle/>
            <a:p>
              <a:pPr algn="ctr">
                <a:lnSpc>
                  <a:spcPts val="1388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1543469" y="1931051"/>
            <a:ext cx="16059010" cy="89719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340"/>
              </a:lnSpc>
            </a:pPr>
            <a:r>
              <a:rPr lang="en-US" sz="3100" b="1">
                <a:solidFill>
                  <a:srgbClr val="336276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Escenario 3. Creación de una figura con personalidad jurídica</a:t>
            </a:r>
          </a:p>
          <a:p>
            <a:pPr algn="just">
              <a:lnSpc>
                <a:spcPts val="4340"/>
              </a:lnSpc>
            </a:pPr>
            <a:endParaRPr lang="en-US" sz="3100" b="1">
              <a:solidFill>
                <a:srgbClr val="336276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just">
              <a:lnSpc>
                <a:spcPts val="4340"/>
              </a:lnSpc>
            </a:pPr>
            <a:r>
              <a:rPr lang="en-US" sz="3100" b="1" i="1">
                <a:solidFill>
                  <a:srgbClr val="336276"/>
                </a:solidFill>
                <a:latin typeface="Canva Sans Bold Italics"/>
                <a:ea typeface="Canva Sans Bold Italics"/>
                <a:cs typeface="Canva Sans Bold Italics"/>
                <a:sym typeface="Canva Sans Bold Italics"/>
              </a:rPr>
              <a:t>Consideraciones principales</a:t>
            </a:r>
          </a:p>
          <a:p>
            <a:pPr marL="669301" lvl="1" indent="-334650" algn="just">
              <a:lnSpc>
                <a:spcPts val="4340"/>
              </a:lnSpc>
              <a:buFont typeface="Arial"/>
              <a:buChar char="•"/>
            </a:pPr>
            <a:r>
              <a:rPr lang="en-US" sz="3100" i="1">
                <a:solidFill>
                  <a:srgbClr val="336276"/>
                </a:solidFill>
                <a:latin typeface="Canva Sans Italics"/>
                <a:ea typeface="Canva Sans Italics"/>
                <a:cs typeface="Canva Sans Italics"/>
                <a:sym typeface="Canva Sans Italics"/>
              </a:rPr>
              <a:t>Mayor autonomía administrativa y técnica; </a:t>
            </a:r>
          </a:p>
          <a:p>
            <a:pPr marL="669301" lvl="1" indent="-334650" algn="just">
              <a:lnSpc>
                <a:spcPts val="4340"/>
              </a:lnSpc>
              <a:buFont typeface="Arial"/>
              <a:buChar char="•"/>
            </a:pPr>
            <a:r>
              <a:rPr lang="en-US" sz="3100" i="1">
                <a:solidFill>
                  <a:srgbClr val="336276"/>
                </a:solidFill>
                <a:latin typeface="Canva Sans Italics"/>
                <a:ea typeface="Canva Sans Italics"/>
                <a:cs typeface="Canva Sans Italics"/>
                <a:sym typeface="Canva Sans Italics"/>
              </a:rPr>
              <a:t>Posibilidad de gestión directa de fondos. </a:t>
            </a:r>
          </a:p>
          <a:p>
            <a:pPr algn="just">
              <a:lnSpc>
                <a:spcPts val="4340"/>
              </a:lnSpc>
            </a:pPr>
            <a:endParaRPr lang="en-US" sz="3100" i="1">
              <a:solidFill>
                <a:srgbClr val="336276"/>
              </a:solidFill>
              <a:latin typeface="Canva Sans Italics"/>
              <a:ea typeface="Canva Sans Italics"/>
              <a:cs typeface="Canva Sans Italics"/>
              <a:sym typeface="Canva Sans Italics"/>
            </a:endParaRPr>
          </a:p>
          <a:p>
            <a:pPr algn="just">
              <a:lnSpc>
                <a:spcPts val="4340"/>
              </a:lnSpc>
            </a:pPr>
            <a:r>
              <a:rPr lang="en-US" sz="3100" b="1" i="1">
                <a:solidFill>
                  <a:srgbClr val="336276"/>
                </a:solidFill>
                <a:latin typeface="Canva Sans Bold Italics"/>
                <a:ea typeface="Canva Sans Bold Italics"/>
                <a:cs typeface="Canva Sans Bold Italics"/>
                <a:sym typeface="Canva Sans Bold Italics"/>
              </a:rPr>
              <a:t>Riesgos identificados</a:t>
            </a:r>
          </a:p>
          <a:p>
            <a:pPr marL="669301" lvl="1" indent="-334650" algn="just">
              <a:lnSpc>
                <a:spcPts val="4340"/>
              </a:lnSpc>
              <a:buFont typeface="Arial"/>
              <a:buChar char="•"/>
            </a:pPr>
            <a:r>
              <a:rPr lang="en-US" sz="3100" i="1">
                <a:solidFill>
                  <a:srgbClr val="336276"/>
                </a:solidFill>
                <a:latin typeface="Canva Sans Italics"/>
                <a:ea typeface="Canva Sans Italics"/>
                <a:cs typeface="Canva Sans Italics"/>
                <a:sym typeface="Canva Sans Italics"/>
              </a:rPr>
              <a:t>Alta complejidad legal y financiera; </a:t>
            </a:r>
          </a:p>
          <a:p>
            <a:pPr marL="669301" lvl="1" indent="-334650" algn="just">
              <a:lnSpc>
                <a:spcPts val="4340"/>
              </a:lnSpc>
              <a:buFont typeface="Arial"/>
              <a:buChar char="•"/>
            </a:pPr>
            <a:r>
              <a:rPr lang="en-US" sz="3100" i="1">
                <a:solidFill>
                  <a:srgbClr val="336276"/>
                </a:solidFill>
                <a:latin typeface="Canva Sans Italics"/>
                <a:ea typeface="Canva Sans Italics"/>
                <a:cs typeface="Canva Sans Italics"/>
                <a:sym typeface="Canva Sans Italics"/>
              </a:rPr>
              <a:t>Necesidad de sostenibilidad económica permanente; </a:t>
            </a:r>
          </a:p>
          <a:p>
            <a:pPr marL="669301" lvl="1" indent="-334650" algn="just">
              <a:lnSpc>
                <a:spcPts val="4340"/>
              </a:lnSpc>
              <a:buFont typeface="Arial"/>
              <a:buChar char="•"/>
            </a:pPr>
            <a:r>
              <a:rPr lang="en-US" sz="3100" i="1">
                <a:solidFill>
                  <a:srgbClr val="336276"/>
                </a:solidFill>
                <a:latin typeface="Canva Sans Italics"/>
                <a:ea typeface="Canva Sans Italics"/>
                <a:cs typeface="Canva Sans Italics"/>
                <a:sym typeface="Canva Sans Italics"/>
              </a:rPr>
              <a:t>Riesgos administrativos y tributarios. </a:t>
            </a:r>
          </a:p>
          <a:p>
            <a:pPr algn="just">
              <a:lnSpc>
                <a:spcPts val="4340"/>
              </a:lnSpc>
            </a:pPr>
            <a:endParaRPr lang="en-US" sz="3100" i="1">
              <a:solidFill>
                <a:srgbClr val="336276"/>
              </a:solidFill>
              <a:latin typeface="Canva Sans Italics"/>
              <a:ea typeface="Canva Sans Italics"/>
              <a:cs typeface="Canva Sans Italics"/>
              <a:sym typeface="Canva Sans Italics"/>
            </a:endParaRPr>
          </a:p>
          <a:p>
            <a:pPr algn="just">
              <a:lnSpc>
                <a:spcPts val="4340"/>
              </a:lnSpc>
            </a:pPr>
            <a:r>
              <a:rPr lang="en-US" sz="3100" b="1" i="1">
                <a:solidFill>
                  <a:srgbClr val="336276"/>
                </a:solidFill>
                <a:latin typeface="Canva Sans Bold Italics"/>
                <a:ea typeface="Canva Sans Bold Italics"/>
                <a:cs typeface="Canva Sans Bold Italics"/>
                <a:sym typeface="Canva Sans Bold Italics"/>
              </a:rPr>
              <a:t>Valoración del Comité</a:t>
            </a:r>
          </a:p>
          <a:p>
            <a:pPr algn="just">
              <a:lnSpc>
                <a:spcPts val="4340"/>
              </a:lnSpc>
            </a:pPr>
            <a:endParaRPr lang="en-US" sz="3100" b="1" i="1">
              <a:solidFill>
                <a:srgbClr val="336276"/>
              </a:solidFill>
              <a:latin typeface="Canva Sans Bold Italics"/>
              <a:ea typeface="Canva Sans Bold Italics"/>
              <a:cs typeface="Canva Sans Bold Italics"/>
              <a:sym typeface="Canva Sans Bold Italics"/>
            </a:endParaRPr>
          </a:p>
          <a:p>
            <a:pPr algn="just">
              <a:lnSpc>
                <a:spcPts val="4340"/>
              </a:lnSpc>
            </a:pPr>
            <a:r>
              <a:rPr lang="en-US" sz="3100" i="1">
                <a:solidFill>
                  <a:srgbClr val="336276"/>
                </a:solidFill>
                <a:latin typeface="Canva Sans Italics"/>
                <a:ea typeface="Canva Sans Italics"/>
                <a:cs typeface="Canva Sans Italics"/>
                <a:sym typeface="Canva Sans Italics"/>
              </a:rPr>
              <a:t>El Comité consideró este escenario con viabilidad media o baja.</a:t>
            </a:r>
          </a:p>
          <a:p>
            <a:pPr algn="just">
              <a:lnSpc>
                <a:spcPts val="4060"/>
              </a:lnSpc>
            </a:pPr>
            <a:endParaRPr lang="en-US" sz="3100" i="1">
              <a:solidFill>
                <a:srgbClr val="336276"/>
              </a:solidFill>
              <a:latin typeface="Canva Sans Italics"/>
              <a:ea typeface="Canva Sans Italics"/>
              <a:cs typeface="Canva Sans Italics"/>
              <a:sym typeface="Canva Sans Italics"/>
            </a:endParaRPr>
          </a:p>
          <a:p>
            <a:pPr algn="just">
              <a:lnSpc>
                <a:spcPts val="3780"/>
              </a:lnSpc>
            </a:pPr>
            <a:endParaRPr lang="en-US" sz="3100" i="1">
              <a:solidFill>
                <a:srgbClr val="336276"/>
              </a:solidFill>
              <a:latin typeface="Canva Sans Italics"/>
              <a:ea typeface="Canva Sans Italics"/>
              <a:cs typeface="Canva Sans Italics"/>
              <a:sym typeface="Canva Sans Italics"/>
            </a:endParaRPr>
          </a:p>
          <a:p>
            <a:pPr algn="just">
              <a:lnSpc>
                <a:spcPts val="3080"/>
              </a:lnSpc>
            </a:pPr>
            <a:endParaRPr lang="en-US" sz="3100" i="1">
              <a:solidFill>
                <a:srgbClr val="336276"/>
              </a:solidFill>
              <a:latin typeface="Canva Sans Italics"/>
              <a:ea typeface="Canva Sans Italics"/>
              <a:cs typeface="Canva Sans Italics"/>
              <a:sym typeface="Canva Sans Italics"/>
            </a:endParaRPr>
          </a:p>
        </p:txBody>
      </p:sp>
      <p:sp>
        <p:nvSpPr>
          <p:cNvPr id="6" name="Freeform 6"/>
          <p:cNvSpPr/>
          <p:nvPr/>
        </p:nvSpPr>
        <p:spPr>
          <a:xfrm>
            <a:off x="623230" y="508363"/>
            <a:ext cx="3604763" cy="1249651"/>
          </a:xfrm>
          <a:custGeom>
            <a:avLst/>
            <a:gdLst/>
            <a:ahLst/>
            <a:cxnLst/>
            <a:rect l="l" t="t" r="r" b="b"/>
            <a:pathLst>
              <a:path w="3604763" h="1249651">
                <a:moveTo>
                  <a:pt x="0" y="0"/>
                </a:moveTo>
                <a:lnTo>
                  <a:pt x="3604763" y="0"/>
                </a:lnTo>
                <a:lnTo>
                  <a:pt x="3604763" y="1249651"/>
                </a:lnTo>
                <a:lnTo>
                  <a:pt x="0" y="124965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2A9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57175" y="257175"/>
            <a:ext cx="17773650" cy="9772650"/>
            <a:chOff x="0" y="0"/>
            <a:chExt cx="6386393" cy="351149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386393" cy="3511490"/>
            </a:xfrm>
            <a:custGeom>
              <a:avLst/>
              <a:gdLst/>
              <a:ahLst/>
              <a:cxnLst/>
              <a:rect l="l" t="t" r="r" b="b"/>
              <a:pathLst>
                <a:path w="6386393" h="3511490">
                  <a:moveTo>
                    <a:pt x="27442" y="0"/>
                  </a:moveTo>
                  <a:lnTo>
                    <a:pt x="6358951" y="0"/>
                  </a:lnTo>
                  <a:cubicBezTo>
                    <a:pt x="6366229" y="0"/>
                    <a:pt x="6373209" y="2891"/>
                    <a:pt x="6378356" y="8038"/>
                  </a:cubicBezTo>
                  <a:cubicBezTo>
                    <a:pt x="6383502" y="13184"/>
                    <a:pt x="6386393" y="20164"/>
                    <a:pt x="6386393" y="27442"/>
                  </a:cubicBezTo>
                  <a:lnTo>
                    <a:pt x="6386393" y="3484048"/>
                  </a:lnTo>
                  <a:cubicBezTo>
                    <a:pt x="6386393" y="3491326"/>
                    <a:pt x="6383502" y="3498306"/>
                    <a:pt x="6378356" y="3503452"/>
                  </a:cubicBezTo>
                  <a:cubicBezTo>
                    <a:pt x="6373209" y="3508598"/>
                    <a:pt x="6366229" y="3511490"/>
                    <a:pt x="6358951" y="3511490"/>
                  </a:cubicBezTo>
                  <a:lnTo>
                    <a:pt x="27442" y="3511490"/>
                  </a:lnTo>
                  <a:cubicBezTo>
                    <a:pt x="20164" y="3511490"/>
                    <a:pt x="13184" y="3508598"/>
                    <a:pt x="8038" y="3503452"/>
                  </a:cubicBezTo>
                  <a:cubicBezTo>
                    <a:pt x="2891" y="3498306"/>
                    <a:pt x="0" y="3491326"/>
                    <a:pt x="0" y="3484048"/>
                  </a:cubicBezTo>
                  <a:lnTo>
                    <a:pt x="0" y="27442"/>
                  </a:lnTo>
                  <a:cubicBezTo>
                    <a:pt x="0" y="20164"/>
                    <a:pt x="2891" y="13184"/>
                    <a:pt x="8038" y="8038"/>
                  </a:cubicBezTo>
                  <a:cubicBezTo>
                    <a:pt x="13184" y="2891"/>
                    <a:pt x="20164" y="0"/>
                    <a:pt x="27442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0"/>
              <a:ext cx="6386393" cy="3511490"/>
            </a:xfrm>
            <a:prstGeom prst="rect">
              <a:avLst/>
            </a:prstGeom>
          </p:spPr>
          <p:txBody>
            <a:bodyPr lIns="50667" tIns="50667" rIns="50667" bIns="50667" rtlCol="0" anchor="ctr"/>
            <a:lstStyle/>
            <a:p>
              <a:pPr algn="ctr">
                <a:lnSpc>
                  <a:spcPts val="1388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1028700" y="2241916"/>
            <a:ext cx="16602237" cy="17104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5264"/>
              </a:lnSpc>
              <a:spcBef>
                <a:spcPct val="0"/>
              </a:spcBef>
            </a:pPr>
            <a:r>
              <a:rPr lang="en-US" sz="5600" b="1">
                <a:solidFill>
                  <a:srgbClr val="336276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6. E</a:t>
            </a:r>
            <a:r>
              <a:rPr lang="en-US" sz="5600" b="1" u="none" strike="noStrike">
                <a:solidFill>
                  <a:srgbClr val="336276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scenario priorizado por el Comité</a:t>
            </a:r>
          </a:p>
          <a:p>
            <a:pPr marL="0" lvl="0" indent="0" algn="l">
              <a:lnSpc>
                <a:spcPts val="7520"/>
              </a:lnSpc>
              <a:spcBef>
                <a:spcPct val="0"/>
              </a:spcBef>
            </a:pPr>
            <a:endParaRPr lang="en-US" sz="5600" b="1" u="none" strike="noStrike">
              <a:solidFill>
                <a:srgbClr val="336276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200290" y="3207430"/>
            <a:ext cx="16059010" cy="42125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5040"/>
              </a:lnSpc>
            </a:pPr>
            <a:r>
              <a:rPr lang="en-US" sz="3600" b="1">
                <a:solidFill>
                  <a:srgbClr val="336276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Escenario recomendado</a:t>
            </a:r>
          </a:p>
          <a:p>
            <a:pPr algn="just">
              <a:lnSpc>
                <a:spcPts val="5040"/>
              </a:lnSpc>
            </a:pPr>
            <a:r>
              <a:rPr lang="en-US" sz="3600" b="1">
                <a:solidFill>
                  <a:srgbClr val="336276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“Continuidad del MCP-ES con ajustes”</a:t>
            </a:r>
          </a:p>
          <a:p>
            <a:pPr algn="just">
              <a:lnSpc>
                <a:spcPts val="5040"/>
              </a:lnSpc>
            </a:pPr>
            <a:endParaRPr lang="en-US" sz="3600" b="1">
              <a:solidFill>
                <a:srgbClr val="336276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just">
              <a:lnSpc>
                <a:spcPts val="5040"/>
              </a:lnSpc>
            </a:pPr>
            <a:r>
              <a:rPr lang="en-US" sz="36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El Comité acordó priorizar este escenario por considerarlo la alternativa más viable, funcional y realista para garantizar la continuidad del mecanismo posterior al financiamiento del Fondo Mundial.</a:t>
            </a:r>
          </a:p>
          <a:p>
            <a:pPr algn="just">
              <a:lnSpc>
                <a:spcPts val="3080"/>
              </a:lnSpc>
            </a:pPr>
            <a:endParaRPr lang="en-US" sz="3600">
              <a:solidFill>
                <a:srgbClr val="336276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sp>
        <p:nvSpPr>
          <p:cNvPr id="7" name="Freeform 7"/>
          <p:cNvSpPr/>
          <p:nvPr/>
        </p:nvSpPr>
        <p:spPr>
          <a:xfrm>
            <a:off x="623230" y="508363"/>
            <a:ext cx="3604763" cy="1249651"/>
          </a:xfrm>
          <a:custGeom>
            <a:avLst/>
            <a:gdLst/>
            <a:ahLst/>
            <a:cxnLst/>
            <a:rect l="l" t="t" r="r" b="b"/>
            <a:pathLst>
              <a:path w="3604763" h="1249651">
                <a:moveTo>
                  <a:pt x="0" y="0"/>
                </a:moveTo>
                <a:lnTo>
                  <a:pt x="3604763" y="0"/>
                </a:lnTo>
                <a:lnTo>
                  <a:pt x="3604763" y="1249651"/>
                </a:lnTo>
                <a:lnTo>
                  <a:pt x="0" y="124965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2A9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57175" y="257175"/>
            <a:ext cx="17773650" cy="9772650"/>
            <a:chOff x="0" y="0"/>
            <a:chExt cx="6386393" cy="351149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386393" cy="3511490"/>
            </a:xfrm>
            <a:custGeom>
              <a:avLst/>
              <a:gdLst/>
              <a:ahLst/>
              <a:cxnLst/>
              <a:rect l="l" t="t" r="r" b="b"/>
              <a:pathLst>
                <a:path w="6386393" h="3511490">
                  <a:moveTo>
                    <a:pt x="27442" y="0"/>
                  </a:moveTo>
                  <a:lnTo>
                    <a:pt x="6358951" y="0"/>
                  </a:lnTo>
                  <a:cubicBezTo>
                    <a:pt x="6366229" y="0"/>
                    <a:pt x="6373209" y="2891"/>
                    <a:pt x="6378356" y="8038"/>
                  </a:cubicBezTo>
                  <a:cubicBezTo>
                    <a:pt x="6383502" y="13184"/>
                    <a:pt x="6386393" y="20164"/>
                    <a:pt x="6386393" y="27442"/>
                  </a:cubicBezTo>
                  <a:lnTo>
                    <a:pt x="6386393" y="3484048"/>
                  </a:lnTo>
                  <a:cubicBezTo>
                    <a:pt x="6386393" y="3491326"/>
                    <a:pt x="6383502" y="3498306"/>
                    <a:pt x="6378356" y="3503452"/>
                  </a:cubicBezTo>
                  <a:cubicBezTo>
                    <a:pt x="6373209" y="3508598"/>
                    <a:pt x="6366229" y="3511490"/>
                    <a:pt x="6358951" y="3511490"/>
                  </a:cubicBezTo>
                  <a:lnTo>
                    <a:pt x="27442" y="3511490"/>
                  </a:lnTo>
                  <a:cubicBezTo>
                    <a:pt x="20164" y="3511490"/>
                    <a:pt x="13184" y="3508598"/>
                    <a:pt x="8038" y="3503452"/>
                  </a:cubicBezTo>
                  <a:cubicBezTo>
                    <a:pt x="2891" y="3498306"/>
                    <a:pt x="0" y="3491326"/>
                    <a:pt x="0" y="3484048"/>
                  </a:cubicBezTo>
                  <a:lnTo>
                    <a:pt x="0" y="27442"/>
                  </a:lnTo>
                  <a:cubicBezTo>
                    <a:pt x="0" y="20164"/>
                    <a:pt x="2891" y="13184"/>
                    <a:pt x="8038" y="8038"/>
                  </a:cubicBezTo>
                  <a:cubicBezTo>
                    <a:pt x="13184" y="2891"/>
                    <a:pt x="20164" y="0"/>
                    <a:pt x="27442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0"/>
              <a:ext cx="6386393" cy="3511490"/>
            </a:xfrm>
            <a:prstGeom prst="rect">
              <a:avLst/>
            </a:prstGeom>
          </p:spPr>
          <p:txBody>
            <a:bodyPr lIns="50667" tIns="50667" rIns="50667" bIns="50667" rtlCol="0" anchor="ctr"/>
            <a:lstStyle/>
            <a:p>
              <a:pPr algn="ctr">
                <a:lnSpc>
                  <a:spcPts val="1388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1200290" y="2149294"/>
            <a:ext cx="16059010" cy="80416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5040"/>
              </a:lnSpc>
            </a:pPr>
            <a:r>
              <a:rPr lang="en-US" sz="3600" b="1">
                <a:solidFill>
                  <a:srgbClr val="336276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Ajustes estratégicos recomendados</a:t>
            </a:r>
          </a:p>
          <a:p>
            <a:pPr marL="777248" lvl="1" indent="-388624" algn="just">
              <a:lnSpc>
                <a:spcPts val="5040"/>
              </a:lnSpc>
              <a:buFont typeface="Arial"/>
              <a:buChar char="•"/>
            </a:pPr>
            <a:r>
              <a:rPr lang="en-US" sz="36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Reducción y reorganización de sectores; </a:t>
            </a:r>
          </a:p>
          <a:p>
            <a:pPr marL="777248" lvl="1" indent="-388624" algn="just">
              <a:lnSpc>
                <a:spcPts val="5040"/>
              </a:lnSpc>
              <a:buFont typeface="Arial"/>
              <a:buChar char="•"/>
            </a:pPr>
            <a:r>
              <a:rPr lang="en-US" sz="36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Fortalecimiento técnico; </a:t>
            </a:r>
          </a:p>
          <a:p>
            <a:pPr marL="777248" lvl="1" indent="-388624" algn="just">
              <a:lnSpc>
                <a:spcPts val="5040"/>
              </a:lnSpc>
              <a:buFont typeface="Arial"/>
              <a:buChar char="•"/>
            </a:pPr>
            <a:r>
              <a:rPr lang="en-US" sz="36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Mejora de comunicación institucional; </a:t>
            </a:r>
          </a:p>
          <a:p>
            <a:pPr marL="777248" lvl="1" indent="-388624" algn="just">
              <a:lnSpc>
                <a:spcPts val="5040"/>
              </a:lnSpc>
              <a:buFont typeface="Arial"/>
              <a:buChar char="•"/>
            </a:pPr>
            <a:r>
              <a:rPr lang="en-US" sz="36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Fortalecimiento de movilización de recursos; </a:t>
            </a:r>
          </a:p>
          <a:p>
            <a:pPr marL="777248" lvl="1" indent="-388624" algn="just">
              <a:lnSpc>
                <a:spcPts val="5040"/>
              </a:lnSpc>
              <a:buFont typeface="Arial"/>
              <a:buChar char="•"/>
            </a:pPr>
            <a:r>
              <a:rPr lang="en-US" sz="36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Consolidación de un mecanismo más ágil, estratégico y sostenible. </a:t>
            </a:r>
          </a:p>
          <a:p>
            <a:pPr algn="just">
              <a:lnSpc>
                <a:spcPts val="5040"/>
              </a:lnSpc>
            </a:pPr>
            <a:endParaRPr lang="en-US" sz="3600">
              <a:solidFill>
                <a:srgbClr val="336276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just">
              <a:lnSpc>
                <a:spcPts val="5040"/>
              </a:lnSpc>
            </a:pPr>
            <a:r>
              <a:rPr lang="en-US" sz="3600" b="1">
                <a:solidFill>
                  <a:srgbClr val="336276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Solicitud al pleno</a:t>
            </a:r>
          </a:p>
          <a:p>
            <a:pPr algn="just">
              <a:lnSpc>
                <a:spcPts val="5040"/>
              </a:lnSpc>
            </a:pPr>
            <a:endParaRPr lang="en-US" sz="3600" b="1">
              <a:solidFill>
                <a:srgbClr val="336276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just">
              <a:lnSpc>
                <a:spcPts val="5040"/>
              </a:lnSpc>
            </a:pPr>
            <a:r>
              <a:rPr lang="en-US" sz="36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Se solicita al pleno validar el escenario priorizado por el Comité de Sostenibilidad como base para continuar el proceso de planificación institucional del MCP-ES.</a:t>
            </a:r>
          </a:p>
          <a:p>
            <a:pPr algn="just">
              <a:lnSpc>
                <a:spcPts val="3080"/>
              </a:lnSpc>
            </a:pPr>
            <a:endParaRPr lang="en-US" sz="3600">
              <a:solidFill>
                <a:srgbClr val="336276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sp>
        <p:nvSpPr>
          <p:cNvPr id="6" name="Freeform 6"/>
          <p:cNvSpPr/>
          <p:nvPr/>
        </p:nvSpPr>
        <p:spPr>
          <a:xfrm>
            <a:off x="623230" y="508363"/>
            <a:ext cx="3604763" cy="1249651"/>
          </a:xfrm>
          <a:custGeom>
            <a:avLst/>
            <a:gdLst/>
            <a:ahLst/>
            <a:cxnLst/>
            <a:rect l="l" t="t" r="r" b="b"/>
            <a:pathLst>
              <a:path w="3604763" h="1249651">
                <a:moveTo>
                  <a:pt x="0" y="0"/>
                </a:moveTo>
                <a:lnTo>
                  <a:pt x="3604763" y="0"/>
                </a:lnTo>
                <a:lnTo>
                  <a:pt x="3604763" y="1249651"/>
                </a:lnTo>
                <a:lnTo>
                  <a:pt x="0" y="124965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2A9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57175" y="257175"/>
            <a:ext cx="17773650" cy="9772650"/>
            <a:chOff x="0" y="0"/>
            <a:chExt cx="6386393" cy="351149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386393" cy="3511490"/>
            </a:xfrm>
            <a:custGeom>
              <a:avLst/>
              <a:gdLst/>
              <a:ahLst/>
              <a:cxnLst/>
              <a:rect l="l" t="t" r="r" b="b"/>
              <a:pathLst>
                <a:path w="6386393" h="3511490">
                  <a:moveTo>
                    <a:pt x="27442" y="0"/>
                  </a:moveTo>
                  <a:lnTo>
                    <a:pt x="6358951" y="0"/>
                  </a:lnTo>
                  <a:cubicBezTo>
                    <a:pt x="6366229" y="0"/>
                    <a:pt x="6373209" y="2891"/>
                    <a:pt x="6378356" y="8038"/>
                  </a:cubicBezTo>
                  <a:cubicBezTo>
                    <a:pt x="6383502" y="13184"/>
                    <a:pt x="6386393" y="20164"/>
                    <a:pt x="6386393" y="27442"/>
                  </a:cubicBezTo>
                  <a:lnTo>
                    <a:pt x="6386393" y="3484048"/>
                  </a:lnTo>
                  <a:cubicBezTo>
                    <a:pt x="6386393" y="3491326"/>
                    <a:pt x="6383502" y="3498306"/>
                    <a:pt x="6378356" y="3503452"/>
                  </a:cubicBezTo>
                  <a:cubicBezTo>
                    <a:pt x="6373209" y="3508598"/>
                    <a:pt x="6366229" y="3511490"/>
                    <a:pt x="6358951" y="3511490"/>
                  </a:cubicBezTo>
                  <a:lnTo>
                    <a:pt x="27442" y="3511490"/>
                  </a:lnTo>
                  <a:cubicBezTo>
                    <a:pt x="20164" y="3511490"/>
                    <a:pt x="13184" y="3508598"/>
                    <a:pt x="8038" y="3503452"/>
                  </a:cubicBezTo>
                  <a:cubicBezTo>
                    <a:pt x="2891" y="3498306"/>
                    <a:pt x="0" y="3491326"/>
                    <a:pt x="0" y="3484048"/>
                  </a:cubicBezTo>
                  <a:lnTo>
                    <a:pt x="0" y="27442"/>
                  </a:lnTo>
                  <a:cubicBezTo>
                    <a:pt x="0" y="20164"/>
                    <a:pt x="2891" y="13184"/>
                    <a:pt x="8038" y="8038"/>
                  </a:cubicBezTo>
                  <a:cubicBezTo>
                    <a:pt x="13184" y="2891"/>
                    <a:pt x="20164" y="0"/>
                    <a:pt x="27442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0"/>
              <a:ext cx="6386393" cy="3511490"/>
            </a:xfrm>
            <a:prstGeom prst="rect">
              <a:avLst/>
            </a:prstGeom>
          </p:spPr>
          <p:txBody>
            <a:bodyPr lIns="50667" tIns="50667" rIns="50667" bIns="50667" rtlCol="0" anchor="ctr"/>
            <a:lstStyle/>
            <a:p>
              <a:pPr algn="ctr">
                <a:lnSpc>
                  <a:spcPts val="1388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1028700" y="2241916"/>
            <a:ext cx="16602237" cy="17104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5264"/>
              </a:lnSpc>
              <a:spcBef>
                <a:spcPct val="0"/>
              </a:spcBef>
            </a:pPr>
            <a:r>
              <a:rPr lang="en-US" sz="5600" b="1">
                <a:solidFill>
                  <a:srgbClr val="336276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7. P</a:t>
            </a:r>
            <a:r>
              <a:rPr lang="en-US" sz="5600" b="1" u="none" strike="noStrike">
                <a:solidFill>
                  <a:srgbClr val="336276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róximos pasos</a:t>
            </a:r>
          </a:p>
          <a:p>
            <a:pPr marL="0" lvl="0" indent="0" algn="l">
              <a:lnSpc>
                <a:spcPts val="7520"/>
              </a:lnSpc>
              <a:spcBef>
                <a:spcPct val="0"/>
              </a:spcBef>
            </a:pPr>
            <a:endParaRPr lang="en-US" sz="5600" b="1" u="none" strike="noStrike">
              <a:solidFill>
                <a:srgbClr val="336276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028700" y="2963786"/>
            <a:ext cx="16059010" cy="61271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5040"/>
              </a:lnSpc>
            </a:pPr>
            <a:r>
              <a:rPr lang="en-US" sz="3600" b="1">
                <a:solidFill>
                  <a:srgbClr val="336276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Posterior a la validación del pleno, el Comité continuará trabajando en:</a:t>
            </a:r>
          </a:p>
          <a:p>
            <a:pPr marL="777248" lvl="1" indent="-388624" algn="just">
              <a:lnSpc>
                <a:spcPts val="5040"/>
              </a:lnSpc>
              <a:buFont typeface="Arial"/>
              <a:buChar char="•"/>
            </a:pPr>
            <a:r>
              <a:rPr lang="en-US" sz="36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Definición de estructura organizativa; </a:t>
            </a:r>
          </a:p>
          <a:p>
            <a:pPr marL="777248" lvl="1" indent="-388624" algn="just">
              <a:lnSpc>
                <a:spcPts val="5040"/>
              </a:lnSpc>
              <a:buFont typeface="Arial"/>
              <a:buChar char="•"/>
            </a:pPr>
            <a:r>
              <a:rPr lang="en-US" sz="36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Roles y funciones; </a:t>
            </a:r>
          </a:p>
          <a:p>
            <a:pPr marL="777248" lvl="1" indent="-388624" algn="just">
              <a:lnSpc>
                <a:spcPts val="5040"/>
              </a:lnSpc>
              <a:buFont typeface="Arial"/>
              <a:buChar char="•"/>
            </a:pPr>
            <a:r>
              <a:rPr lang="en-US" sz="36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Estrategias de sostenibilidad financiera; </a:t>
            </a:r>
          </a:p>
          <a:p>
            <a:pPr marL="777248" lvl="1" indent="-388624" algn="just">
              <a:lnSpc>
                <a:spcPts val="5040"/>
              </a:lnSpc>
              <a:buFont typeface="Arial"/>
              <a:buChar char="•"/>
            </a:pPr>
            <a:r>
              <a:rPr lang="en-US" sz="36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Movilización de recursos; </a:t>
            </a:r>
          </a:p>
          <a:p>
            <a:pPr marL="777248" lvl="1" indent="-388624" algn="just">
              <a:lnSpc>
                <a:spcPts val="5040"/>
              </a:lnSpc>
              <a:buFont typeface="Arial"/>
              <a:buChar char="•"/>
            </a:pPr>
            <a:r>
              <a:rPr lang="en-US" sz="36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Fortalecimiento técnico; </a:t>
            </a:r>
          </a:p>
          <a:p>
            <a:pPr marL="777248" lvl="1" indent="-388624" algn="just">
              <a:lnSpc>
                <a:spcPts val="5040"/>
              </a:lnSpc>
              <a:buFont typeface="Arial"/>
              <a:buChar char="•"/>
            </a:pPr>
            <a:r>
              <a:rPr lang="en-US" sz="36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Comunicación institucional; </a:t>
            </a:r>
          </a:p>
          <a:p>
            <a:pPr marL="777248" lvl="1" indent="-388624" algn="just">
              <a:lnSpc>
                <a:spcPts val="5040"/>
              </a:lnSpc>
              <a:buFont typeface="Arial"/>
              <a:buChar char="•"/>
            </a:pPr>
            <a:r>
              <a:rPr lang="en-US" sz="36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Planificación operativa para el período posterior al Fondo Mundial. </a:t>
            </a:r>
          </a:p>
          <a:p>
            <a:pPr algn="just">
              <a:lnSpc>
                <a:spcPts val="5040"/>
              </a:lnSpc>
            </a:pPr>
            <a:endParaRPr lang="en-US" sz="3600">
              <a:solidFill>
                <a:srgbClr val="336276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just">
              <a:lnSpc>
                <a:spcPts val="3080"/>
              </a:lnSpc>
            </a:pPr>
            <a:endParaRPr lang="en-US" sz="3600">
              <a:solidFill>
                <a:srgbClr val="336276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sp>
        <p:nvSpPr>
          <p:cNvPr id="7" name="Freeform 7"/>
          <p:cNvSpPr/>
          <p:nvPr/>
        </p:nvSpPr>
        <p:spPr>
          <a:xfrm>
            <a:off x="623230" y="508363"/>
            <a:ext cx="3604763" cy="1249651"/>
          </a:xfrm>
          <a:custGeom>
            <a:avLst/>
            <a:gdLst/>
            <a:ahLst/>
            <a:cxnLst/>
            <a:rect l="l" t="t" r="r" b="b"/>
            <a:pathLst>
              <a:path w="3604763" h="1249651">
                <a:moveTo>
                  <a:pt x="0" y="0"/>
                </a:moveTo>
                <a:lnTo>
                  <a:pt x="3604763" y="0"/>
                </a:lnTo>
                <a:lnTo>
                  <a:pt x="3604763" y="1249651"/>
                </a:lnTo>
                <a:lnTo>
                  <a:pt x="0" y="124965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2A9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57175" y="257175"/>
            <a:ext cx="17773650" cy="9772650"/>
            <a:chOff x="0" y="0"/>
            <a:chExt cx="6386393" cy="351149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386393" cy="3511490"/>
            </a:xfrm>
            <a:custGeom>
              <a:avLst/>
              <a:gdLst/>
              <a:ahLst/>
              <a:cxnLst/>
              <a:rect l="l" t="t" r="r" b="b"/>
              <a:pathLst>
                <a:path w="6386393" h="3511490">
                  <a:moveTo>
                    <a:pt x="27442" y="0"/>
                  </a:moveTo>
                  <a:lnTo>
                    <a:pt x="6358951" y="0"/>
                  </a:lnTo>
                  <a:cubicBezTo>
                    <a:pt x="6366229" y="0"/>
                    <a:pt x="6373209" y="2891"/>
                    <a:pt x="6378356" y="8038"/>
                  </a:cubicBezTo>
                  <a:cubicBezTo>
                    <a:pt x="6383502" y="13184"/>
                    <a:pt x="6386393" y="20164"/>
                    <a:pt x="6386393" y="27442"/>
                  </a:cubicBezTo>
                  <a:lnTo>
                    <a:pt x="6386393" y="3484048"/>
                  </a:lnTo>
                  <a:cubicBezTo>
                    <a:pt x="6386393" y="3491326"/>
                    <a:pt x="6383502" y="3498306"/>
                    <a:pt x="6378356" y="3503452"/>
                  </a:cubicBezTo>
                  <a:cubicBezTo>
                    <a:pt x="6373209" y="3508598"/>
                    <a:pt x="6366229" y="3511490"/>
                    <a:pt x="6358951" y="3511490"/>
                  </a:cubicBezTo>
                  <a:lnTo>
                    <a:pt x="27442" y="3511490"/>
                  </a:lnTo>
                  <a:cubicBezTo>
                    <a:pt x="20164" y="3511490"/>
                    <a:pt x="13184" y="3508598"/>
                    <a:pt x="8038" y="3503452"/>
                  </a:cubicBezTo>
                  <a:cubicBezTo>
                    <a:pt x="2891" y="3498306"/>
                    <a:pt x="0" y="3491326"/>
                    <a:pt x="0" y="3484048"/>
                  </a:cubicBezTo>
                  <a:lnTo>
                    <a:pt x="0" y="27442"/>
                  </a:lnTo>
                  <a:cubicBezTo>
                    <a:pt x="0" y="20164"/>
                    <a:pt x="2891" y="13184"/>
                    <a:pt x="8038" y="8038"/>
                  </a:cubicBezTo>
                  <a:cubicBezTo>
                    <a:pt x="13184" y="2891"/>
                    <a:pt x="20164" y="0"/>
                    <a:pt x="27442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0"/>
              <a:ext cx="6386393" cy="3511490"/>
            </a:xfrm>
            <a:prstGeom prst="rect">
              <a:avLst/>
            </a:prstGeom>
          </p:spPr>
          <p:txBody>
            <a:bodyPr lIns="50667" tIns="50667" rIns="50667" bIns="50667" rtlCol="0" anchor="ctr"/>
            <a:lstStyle/>
            <a:p>
              <a:pPr algn="ctr">
                <a:lnSpc>
                  <a:spcPts val="1388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1028700" y="2241916"/>
            <a:ext cx="16602237" cy="17104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5264"/>
              </a:lnSpc>
              <a:spcBef>
                <a:spcPct val="0"/>
              </a:spcBef>
            </a:pPr>
            <a:r>
              <a:rPr lang="en-US" sz="5600" b="1">
                <a:solidFill>
                  <a:srgbClr val="336276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8. Recomendac</a:t>
            </a:r>
            <a:r>
              <a:rPr lang="en-US" sz="5600" b="1" u="none" strike="noStrike">
                <a:solidFill>
                  <a:srgbClr val="336276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ión final del Comité</a:t>
            </a:r>
          </a:p>
          <a:p>
            <a:pPr marL="0" lvl="0" indent="0" algn="l">
              <a:lnSpc>
                <a:spcPts val="7520"/>
              </a:lnSpc>
              <a:spcBef>
                <a:spcPct val="0"/>
              </a:spcBef>
            </a:pPr>
            <a:endParaRPr lang="en-US" sz="5600" b="1" u="none" strike="noStrike">
              <a:solidFill>
                <a:srgbClr val="336276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028700" y="3535752"/>
            <a:ext cx="16059010" cy="54889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5040"/>
              </a:lnSpc>
            </a:pPr>
            <a:r>
              <a:rPr lang="en-US" sz="3600" b="1">
                <a:solidFill>
                  <a:srgbClr val="336276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El Comité de Sostenibilidad recomienda al pleno:</a:t>
            </a:r>
          </a:p>
          <a:p>
            <a:pPr algn="just">
              <a:lnSpc>
                <a:spcPts val="5040"/>
              </a:lnSpc>
            </a:pPr>
            <a:endParaRPr lang="en-US" sz="3600" b="1">
              <a:solidFill>
                <a:srgbClr val="336276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marL="777248" lvl="1" indent="-388624" algn="just">
              <a:lnSpc>
                <a:spcPts val="5040"/>
              </a:lnSpc>
              <a:buAutoNum type="arabicPeriod"/>
            </a:pPr>
            <a:r>
              <a:rPr lang="en-US" sz="36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Validar las propuestas preliminares de misión y visión; </a:t>
            </a:r>
          </a:p>
          <a:p>
            <a:pPr marL="777248" lvl="1" indent="-388624" algn="just">
              <a:lnSpc>
                <a:spcPts val="5040"/>
              </a:lnSpc>
              <a:buAutoNum type="arabicPeriod"/>
            </a:pPr>
            <a:r>
              <a:rPr lang="en-US" sz="36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Aprobar el escenario priorizado de continuidad del MCP-ES con ajustes; </a:t>
            </a:r>
          </a:p>
          <a:p>
            <a:pPr marL="777248" lvl="1" indent="-388624" algn="just">
              <a:lnSpc>
                <a:spcPts val="5040"/>
              </a:lnSpc>
              <a:buAutoNum type="arabicPeriod"/>
            </a:pPr>
            <a:r>
              <a:rPr lang="en-US" sz="36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Autorizar la continuidad del proceso técnico de sostenibilidad durante el año 2026. </a:t>
            </a:r>
          </a:p>
          <a:p>
            <a:pPr algn="just">
              <a:lnSpc>
                <a:spcPts val="5040"/>
              </a:lnSpc>
            </a:pPr>
            <a:endParaRPr lang="en-US" sz="3600">
              <a:solidFill>
                <a:srgbClr val="336276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just">
              <a:lnSpc>
                <a:spcPts val="3080"/>
              </a:lnSpc>
            </a:pPr>
            <a:endParaRPr lang="en-US" sz="3600">
              <a:solidFill>
                <a:srgbClr val="336276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sp>
        <p:nvSpPr>
          <p:cNvPr id="7" name="Freeform 7"/>
          <p:cNvSpPr/>
          <p:nvPr/>
        </p:nvSpPr>
        <p:spPr>
          <a:xfrm>
            <a:off x="623230" y="508363"/>
            <a:ext cx="3604763" cy="1249651"/>
          </a:xfrm>
          <a:custGeom>
            <a:avLst/>
            <a:gdLst/>
            <a:ahLst/>
            <a:cxnLst/>
            <a:rect l="l" t="t" r="r" b="b"/>
            <a:pathLst>
              <a:path w="3604763" h="1249651">
                <a:moveTo>
                  <a:pt x="0" y="0"/>
                </a:moveTo>
                <a:lnTo>
                  <a:pt x="3604763" y="0"/>
                </a:lnTo>
                <a:lnTo>
                  <a:pt x="3604763" y="1249651"/>
                </a:lnTo>
                <a:lnTo>
                  <a:pt x="0" y="124965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2A9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57175" y="257175"/>
            <a:ext cx="17773650" cy="9772650"/>
            <a:chOff x="0" y="0"/>
            <a:chExt cx="6386393" cy="351149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386393" cy="3511490"/>
            </a:xfrm>
            <a:custGeom>
              <a:avLst/>
              <a:gdLst/>
              <a:ahLst/>
              <a:cxnLst/>
              <a:rect l="l" t="t" r="r" b="b"/>
              <a:pathLst>
                <a:path w="6386393" h="3511490">
                  <a:moveTo>
                    <a:pt x="27442" y="0"/>
                  </a:moveTo>
                  <a:lnTo>
                    <a:pt x="6358951" y="0"/>
                  </a:lnTo>
                  <a:cubicBezTo>
                    <a:pt x="6366229" y="0"/>
                    <a:pt x="6373209" y="2891"/>
                    <a:pt x="6378356" y="8038"/>
                  </a:cubicBezTo>
                  <a:cubicBezTo>
                    <a:pt x="6383502" y="13184"/>
                    <a:pt x="6386393" y="20164"/>
                    <a:pt x="6386393" y="27442"/>
                  </a:cubicBezTo>
                  <a:lnTo>
                    <a:pt x="6386393" y="3484048"/>
                  </a:lnTo>
                  <a:cubicBezTo>
                    <a:pt x="6386393" y="3491326"/>
                    <a:pt x="6383502" y="3498306"/>
                    <a:pt x="6378356" y="3503452"/>
                  </a:cubicBezTo>
                  <a:cubicBezTo>
                    <a:pt x="6373209" y="3508598"/>
                    <a:pt x="6366229" y="3511490"/>
                    <a:pt x="6358951" y="3511490"/>
                  </a:cubicBezTo>
                  <a:lnTo>
                    <a:pt x="27442" y="3511490"/>
                  </a:lnTo>
                  <a:cubicBezTo>
                    <a:pt x="20164" y="3511490"/>
                    <a:pt x="13184" y="3508598"/>
                    <a:pt x="8038" y="3503452"/>
                  </a:cubicBezTo>
                  <a:cubicBezTo>
                    <a:pt x="2891" y="3498306"/>
                    <a:pt x="0" y="3491326"/>
                    <a:pt x="0" y="3484048"/>
                  </a:cubicBezTo>
                  <a:lnTo>
                    <a:pt x="0" y="27442"/>
                  </a:lnTo>
                  <a:cubicBezTo>
                    <a:pt x="0" y="20164"/>
                    <a:pt x="2891" y="13184"/>
                    <a:pt x="8038" y="8038"/>
                  </a:cubicBezTo>
                  <a:cubicBezTo>
                    <a:pt x="13184" y="2891"/>
                    <a:pt x="20164" y="0"/>
                    <a:pt x="27442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0"/>
              <a:ext cx="6386393" cy="3511490"/>
            </a:xfrm>
            <a:prstGeom prst="rect">
              <a:avLst/>
            </a:prstGeom>
          </p:spPr>
          <p:txBody>
            <a:bodyPr lIns="50667" tIns="50667" rIns="50667" bIns="50667" rtlCol="0" anchor="ctr"/>
            <a:lstStyle/>
            <a:p>
              <a:pPr algn="ctr">
                <a:lnSpc>
                  <a:spcPts val="1388"/>
                </a:lnSpc>
              </a:pPr>
              <a:endParaRPr/>
            </a:p>
          </p:txBody>
        </p:sp>
      </p:grpSp>
      <p:sp>
        <p:nvSpPr>
          <p:cNvPr id="5" name="AutoShape 5"/>
          <p:cNvSpPr/>
          <p:nvPr/>
        </p:nvSpPr>
        <p:spPr>
          <a:xfrm>
            <a:off x="1028700" y="7271530"/>
            <a:ext cx="1466112" cy="0"/>
          </a:xfrm>
          <a:prstGeom prst="line">
            <a:avLst/>
          </a:prstGeom>
          <a:ln w="104775" cap="rnd">
            <a:solidFill>
              <a:srgbClr val="FFBD59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>
            <a:off x="7527418" y="580004"/>
            <a:ext cx="3604763" cy="1249651"/>
          </a:xfrm>
          <a:custGeom>
            <a:avLst/>
            <a:gdLst/>
            <a:ahLst/>
            <a:cxnLst/>
            <a:rect l="l" t="t" r="r" b="b"/>
            <a:pathLst>
              <a:path w="3604763" h="1249651">
                <a:moveTo>
                  <a:pt x="0" y="0"/>
                </a:moveTo>
                <a:lnTo>
                  <a:pt x="3604763" y="0"/>
                </a:lnTo>
                <a:lnTo>
                  <a:pt x="3604763" y="1249651"/>
                </a:lnTo>
                <a:lnTo>
                  <a:pt x="0" y="124965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6905879" y="2578611"/>
            <a:ext cx="10353421" cy="7307087"/>
          </a:xfrm>
          <a:custGeom>
            <a:avLst/>
            <a:gdLst/>
            <a:ahLst/>
            <a:cxnLst/>
            <a:rect l="l" t="t" r="r" b="b"/>
            <a:pathLst>
              <a:path w="10353421" h="7307087">
                <a:moveTo>
                  <a:pt x="0" y="0"/>
                </a:moveTo>
                <a:lnTo>
                  <a:pt x="10353421" y="0"/>
                </a:lnTo>
                <a:lnTo>
                  <a:pt x="10353421" y="7307087"/>
                </a:lnTo>
                <a:lnTo>
                  <a:pt x="0" y="730708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1028700" y="3658455"/>
            <a:ext cx="10747629" cy="15270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11881"/>
              </a:lnSpc>
            </a:pPr>
            <a:r>
              <a:rPr lang="en-US" sz="10608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Muchas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028700" y="4880351"/>
            <a:ext cx="10747629" cy="15175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11881"/>
              </a:lnSpc>
            </a:pPr>
            <a:r>
              <a:rPr lang="en-US" sz="10608" b="1">
                <a:solidFill>
                  <a:srgbClr val="62A9C8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gracias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028700" y="8116571"/>
            <a:ext cx="7532157" cy="5607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585"/>
              </a:lnSpc>
            </a:pPr>
            <a:r>
              <a:rPr lang="en-US" sz="35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Plenaria 02-2026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2A9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57175" y="257175"/>
            <a:ext cx="17773650" cy="9772650"/>
            <a:chOff x="0" y="0"/>
            <a:chExt cx="6386393" cy="351149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386393" cy="3511490"/>
            </a:xfrm>
            <a:custGeom>
              <a:avLst/>
              <a:gdLst/>
              <a:ahLst/>
              <a:cxnLst/>
              <a:rect l="l" t="t" r="r" b="b"/>
              <a:pathLst>
                <a:path w="6386393" h="3511490">
                  <a:moveTo>
                    <a:pt x="27442" y="0"/>
                  </a:moveTo>
                  <a:lnTo>
                    <a:pt x="6358951" y="0"/>
                  </a:lnTo>
                  <a:cubicBezTo>
                    <a:pt x="6366229" y="0"/>
                    <a:pt x="6373209" y="2891"/>
                    <a:pt x="6378356" y="8038"/>
                  </a:cubicBezTo>
                  <a:cubicBezTo>
                    <a:pt x="6383502" y="13184"/>
                    <a:pt x="6386393" y="20164"/>
                    <a:pt x="6386393" y="27442"/>
                  </a:cubicBezTo>
                  <a:lnTo>
                    <a:pt x="6386393" y="3484048"/>
                  </a:lnTo>
                  <a:cubicBezTo>
                    <a:pt x="6386393" y="3491326"/>
                    <a:pt x="6383502" y="3498306"/>
                    <a:pt x="6378356" y="3503452"/>
                  </a:cubicBezTo>
                  <a:cubicBezTo>
                    <a:pt x="6373209" y="3508598"/>
                    <a:pt x="6366229" y="3511490"/>
                    <a:pt x="6358951" y="3511490"/>
                  </a:cubicBezTo>
                  <a:lnTo>
                    <a:pt x="27442" y="3511490"/>
                  </a:lnTo>
                  <a:cubicBezTo>
                    <a:pt x="20164" y="3511490"/>
                    <a:pt x="13184" y="3508598"/>
                    <a:pt x="8038" y="3503452"/>
                  </a:cubicBezTo>
                  <a:cubicBezTo>
                    <a:pt x="2891" y="3498306"/>
                    <a:pt x="0" y="3491326"/>
                    <a:pt x="0" y="3484048"/>
                  </a:cubicBezTo>
                  <a:lnTo>
                    <a:pt x="0" y="27442"/>
                  </a:lnTo>
                  <a:cubicBezTo>
                    <a:pt x="0" y="20164"/>
                    <a:pt x="2891" y="13184"/>
                    <a:pt x="8038" y="8038"/>
                  </a:cubicBezTo>
                  <a:cubicBezTo>
                    <a:pt x="13184" y="2891"/>
                    <a:pt x="20164" y="0"/>
                    <a:pt x="27442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0"/>
              <a:ext cx="6386393" cy="3511490"/>
            </a:xfrm>
            <a:prstGeom prst="rect">
              <a:avLst/>
            </a:prstGeom>
          </p:spPr>
          <p:txBody>
            <a:bodyPr lIns="50667" tIns="50667" rIns="50667" bIns="50667" rtlCol="0" anchor="ctr"/>
            <a:lstStyle/>
            <a:p>
              <a:pPr algn="ctr">
                <a:lnSpc>
                  <a:spcPts val="1388"/>
                </a:lnSpc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 rot="-5400000" flipH="1">
            <a:off x="10098432" y="2092806"/>
            <a:ext cx="8224974" cy="6096762"/>
          </a:xfrm>
          <a:custGeom>
            <a:avLst/>
            <a:gdLst/>
            <a:ahLst/>
            <a:cxnLst/>
            <a:rect l="l" t="t" r="r" b="b"/>
            <a:pathLst>
              <a:path w="8224974" h="6096762">
                <a:moveTo>
                  <a:pt x="8224974" y="0"/>
                </a:moveTo>
                <a:lnTo>
                  <a:pt x="0" y="0"/>
                </a:lnTo>
                <a:lnTo>
                  <a:pt x="0" y="6096762"/>
                </a:lnTo>
                <a:lnTo>
                  <a:pt x="8224974" y="6096762"/>
                </a:lnTo>
                <a:lnTo>
                  <a:pt x="8224974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6" name="TextBox 6"/>
          <p:cNvSpPr txBox="1"/>
          <p:nvPr/>
        </p:nvSpPr>
        <p:spPr>
          <a:xfrm>
            <a:off x="1028700" y="1885713"/>
            <a:ext cx="10425010" cy="19691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7520"/>
              </a:lnSpc>
              <a:spcBef>
                <a:spcPct val="0"/>
              </a:spcBef>
            </a:pPr>
            <a:r>
              <a:rPr lang="en-US" sz="8000" b="1">
                <a:solidFill>
                  <a:srgbClr val="336276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1. Ante</a:t>
            </a:r>
            <a:r>
              <a:rPr lang="en-US" sz="8000" b="1" u="none" strike="noStrike">
                <a:solidFill>
                  <a:srgbClr val="336276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cedentes</a:t>
            </a:r>
          </a:p>
          <a:p>
            <a:pPr marL="0" lvl="0" indent="0" algn="l">
              <a:lnSpc>
                <a:spcPts val="7520"/>
              </a:lnSpc>
              <a:spcBef>
                <a:spcPct val="0"/>
              </a:spcBef>
            </a:pPr>
            <a:endParaRPr lang="en-US" sz="8000" b="1" u="none" strike="noStrike">
              <a:solidFill>
                <a:srgbClr val="336276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200290" y="6716628"/>
            <a:ext cx="10739591" cy="23266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18175" lvl="1" indent="-259087" algn="l">
              <a:lnSpc>
                <a:spcPts val="3360"/>
              </a:lnSpc>
              <a:buAutoNum type="arabicPeriod"/>
            </a:pPr>
            <a:r>
              <a:rPr lang="en-US" sz="24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Validación preliminar de la misión y visión del MCP-ES; </a:t>
            </a:r>
          </a:p>
          <a:p>
            <a:pPr marL="518175" lvl="1" indent="-259087" algn="l">
              <a:lnSpc>
                <a:spcPts val="3360"/>
              </a:lnSpc>
              <a:buAutoNum type="arabicPeriod"/>
            </a:pPr>
            <a:r>
              <a:rPr lang="en-US" sz="24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Análisis de escenarios de sostenibilidad institucional; </a:t>
            </a:r>
          </a:p>
          <a:p>
            <a:pPr marL="518175" lvl="1" indent="-259087" algn="l">
              <a:lnSpc>
                <a:spcPts val="3360"/>
              </a:lnSpc>
              <a:buAutoNum type="arabicPeriod"/>
            </a:pPr>
            <a:r>
              <a:rPr lang="en-US" sz="24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Priorización de una propuesta de continuidad para presentar al pleno del MCP-ES. </a:t>
            </a:r>
          </a:p>
          <a:p>
            <a:pPr algn="l">
              <a:lnSpc>
                <a:spcPts val="2660"/>
              </a:lnSpc>
            </a:pPr>
            <a:endParaRPr lang="en-US" sz="2400">
              <a:solidFill>
                <a:srgbClr val="336276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2660"/>
              </a:lnSpc>
            </a:pPr>
            <a:endParaRPr lang="en-US" sz="2400">
              <a:solidFill>
                <a:srgbClr val="336276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1028700" y="5852399"/>
            <a:ext cx="10911181" cy="8553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just">
              <a:lnSpc>
                <a:spcPts val="3390"/>
              </a:lnSpc>
              <a:spcBef>
                <a:spcPct val="0"/>
              </a:spcBef>
            </a:pPr>
            <a:r>
              <a:rPr lang="en-US" sz="3000" b="1">
                <a:solidFill>
                  <a:srgbClr val="336276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Dura</a:t>
            </a:r>
            <a:r>
              <a:rPr lang="en-US" sz="3000" b="1" u="none" strike="noStrike">
                <a:solidFill>
                  <a:srgbClr val="336276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nte la sesión se trabajó principalmente en:</a:t>
            </a:r>
          </a:p>
          <a:p>
            <a:pPr marL="0" lvl="0" indent="0" algn="just">
              <a:lnSpc>
                <a:spcPts val="3390"/>
              </a:lnSpc>
              <a:spcBef>
                <a:spcPct val="0"/>
              </a:spcBef>
            </a:pPr>
            <a:endParaRPr lang="en-US" sz="3000" b="1" u="none" strike="noStrike">
              <a:solidFill>
                <a:srgbClr val="336276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1467083" y="2992361"/>
            <a:ext cx="10167626" cy="28314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360"/>
              </a:lnSpc>
            </a:pPr>
            <a:r>
              <a:rPr lang="en-US" sz="24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En seguimiento al proceso de transición y sostenibilidad del MCP-ES posterior al financiamiento del Fondo Mundial, el Comité de Sostenibilidad realizó su tercera sesión de trabajo el 7 de mayo de 2026, con el propósito de avanzar en la definición de elementos estratégicos que orienten el futuro institucional y operativo del mecanismo.</a:t>
            </a:r>
          </a:p>
          <a:p>
            <a:pPr algn="l">
              <a:lnSpc>
                <a:spcPts val="2660"/>
              </a:lnSpc>
            </a:pPr>
            <a:endParaRPr lang="en-US" sz="2400">
              <a:solidFill>
                <a:srgbClr val="336276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sp>
        <p:nvSpPr>
          <p:cNvPr id="10" name="Freeform 10"/>
          <p:cNvSpPr/>
          <p:nvPr/>
        </p:nvSpPr>
        <p:spPr>
          <a:xfrm>
            <a:off x="623230" y="508363"/>
            <a:ext cx="3604763" cy="1249651"/>
          </a:xfrm>
          <a:custGeom>
            <a:avLst/>
            <a:gdLst/>
            <a:ahLst/>
            <a:cxnLst/>
            <a:rect l="l" t="t" r="r" b="b"/>
            <a:pathLst>
              <a:path w="3604763" h="1249651">
                <a:moveTo>
                  <a:pt x="0" y="0"/>
                </a:moveTo>
                <a:lnTo>
                  <a:pt x="3604763" y="0"/>
                </a:lnTo>
                <a:lnTo>
                  <a:pt x="3604763" y="1249651"/>
                </a:lnTo>
                <a:lnTo>
                  <a:pt x="0" y="124965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2A9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57175" y="257175"/>
            <a:ext cx="17773650" cy="9772650"/>
            <a:chOff x="0" y="0"/>
            <a:chExt cx="6386393" cy="351149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386393" cy="3511490"/>
            </a:xfrm>
            <a:custGeom>
              <a:avLst/>
              <a:gdLst/>
              <a:ahLst/>
              <a:cxnLst/>
              <a:rect l="l" t="t" r="r" b="b"/>
              <a:pathLst>
                <a:path w="6386393" h="3511490">
                  <a:moveTo>
                    <a:pt x="27442" y="0"/>
                  </a:moveTo>
                  <a:lnTo>
                    <a:pt x="6358951" y="0"/>
                  </a:lnTo>
                  <a:cubicBezTo>
                    <a:pt x="6366229" y="0"/>
                    <a:pt x="6373209" y="2891"/>
                    <a:pt x="6378356" y="8038"/>
                  </a:cubicBezTo>
                  <a:cubicBezTo>
                    <a:pt x="6383502" y="13184"/>
                    <a:pt x="6386393" y="20164"/>
                    <a:pt x="6386393" y="27442"/>
                  </a:cubicBezTo>
                  <a:lnTo>
                    <a:pt x="6386393" y="3484048"/>
                  </a:lnTo>
                  <a:cubicBezTo>
                    <a:pt x="6386393" y="3491326"/>
                    <a:pt x="6383502" y="3498306"/>
                    <a:pt x="6378356" y="3503452"/>
                  </a:cubicBezTo>
                  <a:cubicBezTo>
                    <a:pt x="6373209" y="3508598"/>
                    <a:pt x="6366229" y="3511490"/>
                    <a:pt x="6358951" y="3511490"/>
                  </a:cubicBezTo>
                  <a:lnTo>
                    <a:pt x="27442" y="3511490"/>
                  </a:lnTo>
                  <a:cubicBezTo>
                    <a:pt x="20164" y="3511490"/>
                    <a:pt x="13184" y="3508598"/>
                    <a:pt x="8038" y="3503452"/>
                  </a:cubicBezTo>
                  <a:cubicBezTo>
                    <a:pt x="2891" y="3498306"/>
                    <a:pt x="0" y="3491326"/>
                    <a:pt x="0" y="3484048"/>
                  </a:cubicBezTo>
                  <a:lnTo>
                    <a:pt x="0" y="27442"/>
                  </a:lnTo>
                  <a:cubicBezTo>
                    <a:pt x="0" y="20164"/>
                    <a:pt x="2891" y="13184"/>
                    <a:pt x="8038" y="8038"/>
                  </a:cubicBezTo>
                  <a:cubicBezTo>
                    <a:pt x="13184" y="2891"/>
                    <a:pt x="20164" y="0"/>
                    <a:pt x="27442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0"/>
              <a:ext cx="6386393" cy="3511490"/>
            </a:xfrm>
            <a:prstGeom prst="rect">
              <a:avLst/>
            </a:prstGeom>
          </p:spPr>
          <p:txBody>
            <a:bodyPr lIns="50667" tIns="50667" rIns="50667" bIns="50667" rtlCol="0" anchor="ctr"/>
            <a:lstStyle/>
            <a:p>
              <a:pPr algn="ctr">
                <a:lnSpc>
                  <a:spcPts val="1388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1028700" y="2241916"/>
            <a:ext cx="16602237" cy="17104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5264"/>
              </a:lnSpc>
              <a:spcBef>
                <a:spcPct val="0"/>
              </a:spcBef>
            </a:pPr>
            <a:r>
              <a:rPr lang="en-US" sz="5600" b="1">
                <a:solidFill>
                  <a:srgbClr val="336276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2. Objetivo de la pr</a:t>
            </a:r>
            <a:r>
              <a:rPr lang="en-US" sz="5600" b="1" u="none" strike="noStrike">
                <a:solidFill>
                  <a:srgbClr val="336276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esentación ante el pleno</a:t>
            </a:r>
          </a:p>
          <a:p>
            <a:pPr marL="0" lvl="0" indent="0" algn="l">
              <a:lnSpc>
                <a:spcPts val="7520"/>
              </a:lnSpc>
              <a:spcBef>
                <a:spcPct val="0"/>
              </a:spcBef>
            </a:pPr>
            <a:endParaRPr lang="en-US" sz="5600" b="1" u="none" strike="noStrike">
              <a:solidFill>
                <a:srgbClr val="336276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200290" y="4894379"/>
            <a:ext cx="15601298" cy="33896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12480" lvl="1" indent="-356240" algn="l">
              <a:lnSpc>
                <a:spcPts val="4620"/>
              </a:lnSpc>
              <a:buAutoNum type="arabicPeriod"/>
            </a:pPr>
            <a:r>
              <a:rPr lang="en-US" sz="33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Misión institucional; </a:t>
            </a:r>
          </a:p>
          <a:p>
            <a:pPr marL="712480" lvl="1" indent="-356240" algn="l">
              <a:lnSpc>
                <a:spcPts val="4620"/>
              </a:lnSpc>
              <a:buAutoNum type="arabicPeriod"/>
            </a:pPr>
            <a:r>
              <a:rPr lang="en-US" sz="33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Visión institucional; </a:t>
            </a:r>
          </a:p>
          <a:p>
            <a:pPr marL="712480" lvl="1" indent="-356240" algn="l">
              <a:lnSpc>
                <a:spcPts val="4620"/>
              </a:lnSpc>
              <a:buAutoNum type="arabicPeriod"/>
            </a:pPr>
            <a:r>
              <a:rPr lang="en-US" sz="33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Escenario prioritario de sostenibilidad; </a:t>
            </a:r>
          </a:p>
          <a:p>
            <a:pPr algn="l">
              <a:lnSpc>
                <a:spcPts val="4620"/>
              </a:lnSpc>
            </a:pPr>
            <a:endParaRPr lang="en-US" sz="3300">
              <a:solidFill>
                <a:srgbClr val="336276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4620"/>
              </a:lnSpc>
            </a:pPr>
            <a:r>
              <a:rPr lang="en-US" sz="33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Con el propósito de solicitar su revisión, retroalimentación y validación.</a:t>
            </a:r>
          </a:p>
          <a:p>
            <a:pPr algn="l">
              <a:lnSpc>
                <a:spcPts val="3920"/>
              </a:lnSpc>
            </a:pPr>
            <a:endParaRPr lang="en-US" sz="3300">
              <a:solidFill>
                <a:srgbClr val="336276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200290" y="3324658"/>
            <a:ext cx="14829144" cy="12839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just">
              <a:lnSpc>
                <a:spcPts val="3390"/>
              </a:lnSpc>
              <a:spcBef>
                <a:spcPct val="0"/>
              </a:spcBef>
            </a:pPr>
            <a:r>
              <a:rPr lang="en-US" sz="3000" b="1">
                <a:solidFill>
                  <a:srgbClr val="336276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El Comi</a:t>
            </a:r>
            <a:r>
              <a:rPr lang="en-US" sz="3000" b="1" u="none" strike="noStrike">
                <a:solidFill>
                  <a:srgbClr val="336276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té de Sostenibilidad presenta al pleno del MCP-ES las propuestas consensuadas de:</a:t>
            </a:r>
          </a:p>
          <a:p>
            <a:pPr marL="0" lvl="0" indent="0" algn="just">
              <a:lnSpc>
                <a:spcPts val="3390"/>
              </a:lnSpc>
              <a:spcBef>
                <a:spcPct val="0"/>
              </a:spcBef>
            </a:pPr>
            <a:endParaRPr lang="en-US" sz="3000" b="1" u="none" strike="noStrike">
              <a:solidFill>
                <a:srgbClr val="336276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8" name="Freeform 8"/>
          <p:cNvSpPr/>
          <p:nvPr/>
        </p:nvSpPr>
        <p:spPr>
          <a:xfrm>
            <a:off x="623230" y="508363"/>
            <a:ext cx="3604763" cy="1249651"/>
          </a:xfrm>
          <a:custGeom>
            <a:avLst/>
            <a:gdLst/>
            <a:ahLst/>
            <a:cxnLst/>
            <a:rect l="l" t="t" r="r" b="b"/>
            <a:pathLst>
              <a:path w="3604763" h="1249651">
                <a:moveTo>
                  <a:pt x="0" y="0"/>
                </a:moveTo>
                <a:lnTo>
                  <a:pt x="3604763" y="0"/>
                </a:lnTo>
                <a:lnTo>
                  <a:pt x="3604763" y="1249651"/>
                </a:lnTo>
                <a:lnTo>
                  <a:pt x="0" y="124965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2A9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57175" y="257175"/>
            <a:ext cx="17773650" cy="9772650"/>
            <a:chOff x="0" y="0"/>
            <a:chExt cx="6386393" cy="351149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386393" cy="3511490"/>
            </a:xfrm>
            <a:custGeom>
              <a:avLst/>
              <a:gdLst/>
              <a:ahLst/>
              <a:cxnLst/>
              <a:rect l="l" t="t" r="r" b="b"/>
              <a:pathLst>
                <a:path w="6386393" h="3511490">
                  <a:moveTo>
                    <a:pt x="27442" y="0"/>
                  </a:moveTo>
                  <a:lnTo>
                    <a:pt x="6358951" y="0"/>
                  </a:lnTo>
                  <a:cubicBezTo>
                    <a:pt x="6366229" y="0"/>
                    <a:pt x="6373209" y="2891"/>
                    <a:pt x="6378356" y="8038"/>
                  </a:cubicBezTo>
                  <a:cubicBezTo>
                    <a:pt x="6383502" y="13184"/>
                    <a:pt x="6386393" y="20164"/>
                    <a:pt x="6386393" y="27442"/>
                  </a:cubicBezTo>
                  <a:lnTo>
                    <a:pt x="6386393" y="3484048"/>
                  </a:lnTo>
                  <a:cubicBezTo>
                    <a:pt x="6386393" y="3491326"/>
                    <a:pt x="6383502" y="3498306"/>
                    <a:pt x="6378356" y="3503452"/>
                  </a:cubicBezTo>
                  <a:cubicBezTo>
                    <a:pt x="6373209" y="3508598"/>
                    <a:pt x="6366229" y="3511490"/>
                    <a:pt x="6358951" y="3511490"/>
                  </a:cubicBezTo>
                  <a:lnTo>
                    <a:pt x="27442" y="3511490"/>
                  </a:lnTo>
                  <a:cubicBezTo>
                    <a:pt x="20164" y="3511490"/>
                    <a:pt x="13184" y="3508598"/>
                    <a:pt x="8038" y="3503452"/>
                  </a:cubicBezTo>
                  <a:cubicBezTo>
                    <a:pt x="2891" y="3498306"/>
                    <a:pt x="0" y="3491326"/>
                    <a:pt x="0" y="3484048"/>
                  </a:cubicBezTo>
                  <a:lnTo>
                    <a:pt x="0" y="27442"/>
                  </a:lnTo>
                  <a:cubicBezTo>
                    <a:pt x="0" y="20164"/>
                    <a:pt x="2891" y="13184"/>
                    <a:pt x="8038" y="8038"/>
                  </a:cubicBezTo>
                  <a:cubicBezTo>
                    <a:pt x="13184" y="2891"/>
                    <a:pt x="20164" y="0"/>
                    <a:pt x="27442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0"/>
              <a:ext cx="6386393" cy="3511490"/>
            </a:xfrm>
            <a:prstGeom prst="rect">
              <a:avLst/>
            </a:prstGeom>
          </p:spPr>
          <p:txBody>
            <a:bodyPr lIns="50667" tIns="50667" rIns="50667" bIns="50667" rtlCol="0" anchor="ctr"/>
            <a:lstStyle/>
            <a:p>
              <a:pPr algn="ctr">
                <a:lnSpc>
                  <a:spcPts val="1388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1028700" y="2241916"/>
            <a:ext cx="16602237" cy="17104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5264"/>
              </a:lnSpc>
              <a:spcBef>
                <a:spcPct val="0"/>
              </a:spcBef>
            </a:pPr>
            <a:r>
              <a:rPr lang="en-US" sz="5600" b="1">
                <a:solidFill>
                  <a:srgbClr val="336276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3. Propuesta pr</a:t>
            </a:r>
            <a:r>
              <a:rPr lang="en-US" sz="5600" b="1" u="none" strike="noStrike">
                <a:solidFill>
                  <a:srgbClr val="336276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eliminar de Visión</a:t>
            </a:r>
          </a:p>
          <a:p>
            <a:pPr marL="0" lvl="0" indent="0" algn="l">
              <a:lnSpc>
                <a:spcPts val="7520"/>
              </a:lnSpc>
              <a:spcBef>
                <a:spcPct val="0"/>
              </a:spcBef>
            </a:pPr>
            <a:endParaRPr lang="en-US" sz="5600" b="1" u="none" strike="noStrike">
              <a:solidFill>
                <a:srgbClr val="336276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200290" y="4894379"/>
            <a:ext cx="16059010" cy="28086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620"/>
              </a:lnSpc>
            </a:pPr>
            <a:r>
              <a:rPr lang="en-US" sz="3300" dirty="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“Ser un </a:t>
            </a:r>
            <a:r>
              <a:rPr lang="en-US" sz="3300" dirty="0" err="1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mecanismo</a:t>
            </a:r>
            <a:r>
              <a:rPr lang="en-US" sz="3300" dirty="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3300" dirty="0" err="1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multisectorial</a:t>
            </a:r>
            <a:r>
              <a:rPr lang="en-US" sz="3300" dirty="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3300" dirty="0" err="1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sostenible</a:t>
            </a:r>
            <a:r>
              <a:rPr lang="en-US" sz="3300" dirty="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 y de </a:t>
            </a:r>
            <a:r>
              <a:rPr lang="en-US" sz="3300" dirty="0" err="1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consenso</a:t>
            </a:r>
            <a:r>
              <a:rPr lang="en-US" sz="3300" dirty="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3300" dirty="0" err="1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que</a:t>
            </a:r>
            <a:r>
              <a:rPr lang="en-US" sz="3300" dirty="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3300" dirty="0" err="1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articula</a:t>
            </a:r>
            <a:r>
              <a:rPr lang="en-US" sz="3300" dirty="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 a </a:t>
            </a:r>
            <a:r>
              <a:rPr lang="en-US" sz="3300" dirty="0" err="1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actores</a:t>
            </a:r>
            <a:r>
              <a:rPr lang="en-US" sz="3300" dirty="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 clave para </a:t>
            </a:r>
            <a:r>
              <a:rPr lang="en-US" sz="3300" dirty="0" err="1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fortalecer</a:t>
            </a:r>
            <a:r>
              <a:rPr lang="en-US" sz="3300" dirty="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 la </a:t>
            </a:r>
            <a:r>
              <a:rPr lang="en-US" sz="3300" dirty="0" err="1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respuesta</a:t>
            </a:r>
            <a:r>
              <a:rPr lang="en-US" sz="3300" dirty="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 de </a:t>
            </a:r>
            <a:r>
              <a:rPr lang="en-US" sz="3300" dirty="0" err="1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país</a:t>
            </a:r>
            <a:r>
              <a:rPr lang="en-US" sz="3300" dirty="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3300" dirty="0" err="1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hacia</a:t>
            </a:r>
            <a:r>
              <a:rPr lang="en-US" sz="3300" dirty="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3300" dirty="0" err="1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una</a:t>
            </a:r>
            <a:r>
              <a:rPr lang="en-US" sz="3300" dirty="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3300" dirty="0" err="1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reducción</a:t>
            </a:r>
            <a:r>
              <a:rPr lang="en-US" sz="3300" dirty="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3300" dirty="0" err="1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sostenida</a:t>
            </a:r>
            <a:r>
              <a:rPr lang="en-US" sz="3300" dirty="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 del </a:t>
            </a:r>
            <a:r>
              <a:rPr lang="en-US" sz="3300" dirty="0" err="1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impacto</a:t>
            </a:r>
            <a:r>
              <a:rPr lang="en-US" sz="3300" dirty="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 del VIH, la tuberculosis y </a:t>
            </a:r>
            <a:r>
              <a:rPr lang="en-US" sz="3300" dirty="0" err="1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otras</a:t>
            </a:r>
            <a:r>
              <a:rPr lang="en-US" sz="3300" dirty="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3300" dirty="0" err="1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enfermedades</a:t>
            </a:r>
            <a:r>
              <a:rPr lang="en-US" sz="3300" dirty="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 en </a:t>
            </a:r>
            <a:r>
              <a:rPr lang="en-US" sz="3300" dirty="0" err="1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beneficio</a:t>
            </a:r>
            <a:r>
              <a:rPr lang="en-US" sz="3300" dirty="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 de la población </a:t>
            </a:r>
            <a:r>
              <a:rPr lang="en-US" sz="3300" dirty="0" err="1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salvadoreña</a:t>
            </a:r>
            <a:r>
              <a:rPr lang="en-US" sz="3300" dirty="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.”</a:t>
            </a:r>
          </a:p>
          <a:p>
            <a:pPr algn="l">
              <a:lnSpc>
                <a:spcPts val="3920"/>
              </a:lnSpc>
            </a:pPr>
            <a:endParaRPr lang="en-US" sz="3300" dirty="0">
              <a:solidFill>
                <a:srgbClr val="336276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200290" y="3324658"/>
            <a:ext cx="14829144" cy="4267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just">
              <a:lnSpc>
                <a:spcPts val="3390"/>
              </a:lnSpc>
              <a:spcBef>
                <a:spcPct val="0"/>
              </a:spcBef>
            </a:pPr>
            <a:r>
              <a:rPr lang="en-US" sz="3000" b="1" u="none" strike="noStrike">
                <a:solidFill>
                  <a:srgbClr val="336276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Propuesta consensuada por el Comité</a:t>
            </a:r>
          </a:p>
        </p:txBody>
      </p:sp>
      <p:sp>
        <p:nvSpPr>
          <p:cNvPr id="8" name="Freeform 8"/>
          <p:cNvSpPr/>
          <p:nvPr/>
        </p:nvSpPr>
        <p:spPr>
          <a:xfrm>
            <a:off x="623230" y="508363"/>
            <a:ext cx="3604763" cy="1249651"/>
          </a:xfrm>
          <a:custGeom>
            <a:avLst/>
            <a:gdLst/>
            <a:ahLst/>
            <a:cxnLst/>
            <a:rect l="l" t="t" r="r" b="b"/>
            <a:pathLst>
              <a:path w="3604763" h="1249651">
                <a:moveTo>
                  <a:pt x="0" y="0"/>
                </a:moveTo>
                <a:lnTo>
                  <a:pt x="3604763" y="0"/>
                </a:lnTo>
                <a:lnTo>
                  <a:pt x="3604763" y="1249651"/>
                </a:lnTo>
                <a:lnTo>
                  <a:pt x="0" y="124965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2A9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57175" y="257175"/>
            <a:ext cx="17773650" cy="9772650"/>
            <a:chOff x="0" y="0"/>
            <a:chExt cx="6386393" cy="351149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386393" cy="3511490"/>
            </a:xfrm>
            <a:custGeom>
              <a:avLst/>
              <a:gdLst/>
              <a:ahLst/>
              <a:cxnLst/>
              <a:rect l="l" t="t" r="r" b="b"/>
              <a:pathLst>
                <a:path w="6386393" h="3511490">
                  <a:moveTo>
                    <a:pt x="27442" y="0"/>
                  </a:moveTo>
                  <a:lnTo>
                    <a:pt x="6358951" y="0"/>
                  </a:lnTo>
                  <a:cubicBezTo>
                    <a:pt x="6366229" y="0"/>
                    <a:pt x="6373209" y="2891"/>
                    <a:pt x="6378356" y="8038"/>
                  </a:cubicBezTo>
                  <a:cubicBezTo>
                    <a:pt x="6383502" y="13184"/>
                    <a:pt x="6386393" y="20164"/>
                    <a:pt x="6386393" y="27442"/>
                  </a:cubicBezTo>
                  <a:lnTo>
                    <a:pt x="6386393" y="3484048"/>
                  </a:lnTo>
                  <a:cubicBezTo>
                    <a:pt x="6386393" y="3491326"/>
                    <a:pt x="6383502" y="3498306"/>
                    <a:pt x="6378356" y="3503452"/>
                  </a:cubicBezTo>
                  <a:cubicBezTo>
                    <a:pt x="6373209" y="3508598"/>
                    <a:pt x="6366229" y="3511490"/>
                    <a:pt x="6358951" y="3511490"/>
                  </a:cubicBezTo>
                  <a:lnTo>
                    <a:pt x="27442" y="3511490"/>
                  </a:lnTo>
                  <a:cubicBezTo>
                    <a:pt x="20164" y="3511490"/>
                    <a:pt x="13184" y="3508598"/>
                    <a:pt x="8038" y="3503452"/>
                  </a:cubicBezTo>
                  <a:cubicBezTo>
                    <a:pt x="2891" y="3498306"/>
                    <a:pt x="0" y="3491326"/>
                    <a:pt x="0" y="3484048"/>
                  </a:cubicBezTo>
                  <a:lnTo>
                    <a:pt x="0" y="27442"/>
                  </a:lnTo>
                  <a:cubicBezTo>
                    <a:pt x="0" y="20164"/>
                    <a:pt x="2891" y="13184"/>
                    <a:pt x="8038" y="8038"/>
                  </a:cubicBezTo>
                  <a:cubicBezTo>
                    <a:pt x="13184" y="2891"/>
                    <a:pt x="20164" y="0"/>
                    <a:pt x="27442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0"/>
              <a:ext cx="6386393" cy="3511490"/>
            </a:xfrm>
            <a:prstGeom prst="rect">
              <a:avLst/>
            </a:prstGeom>
          </p:spPr>
          <p:txBody>
            <a:bodyPr lIns="50667" tIns="50667" rIns="50667" bIns="50667" rtlCol="0" anchor="ctr"/>
            <a:lstStyle/>
            <a:p>
              <a:pPr algn="ctr">
                <a:lnSpc>
                  <a:spcPts val="1388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1371879" y="3026595"/>
            <a:ext cx="16059010" cy="57137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620"/>
              </a:lnSpc>
            </a:pPr>
            <a:r>
              <a:rPr lang="en-US" sz="3300" b="1">
                <a:solidFill>
                  <a:srgbClr val="336276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Durante la discusión se acordó que la visión debía:</a:t>
            </a:r>
          </a:p>
          <a:p>
            <a:pPr algn="l">
              <a:lnSpc>
                <a:spcPts val="4620"/>
              </a:lnSpc>
            </a:pPr>
            <a:endParaRPr lang="en-US" sz="3300" b="1">
              <a:solidFill>
                <a:srgbClr val="336276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marL="712480" lvl="1" indent="-356240" algn="l">
              <a:lnSpc>
                <a:spcPts val="4620"/>
              </a:lnSpc>
              <a:buFont typeface="Arial"/>
              <a:buChar char="•"/>
            </a:pPr>
            <a:r>
              <a:rPr lang="en-US" sz="33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Mantener un enfoque multisectorial; </a:t>
            </a:r>
          </a:p>
          <a:p>
            <a:pPr marL="712480" lvl="1" indent="-356240" algn="l">
              <a:lnSpc>
                <a:spcPts val="4620"/>
              </a:lnSpc>
              <a:buFont typeface="Arial"/>
              <a:buChar char="•"/>
            </a:pPr>
            <a:r>
              <a:rPr lang="en-US" sz="33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Reflejar sostenibilidad institucional; </a:t>
            </a:r>
          </a:p>
          <a:p>
            <a:pPr marL="712480" lvl="1" indent="-356240" algn="l">
              <a:lnSpc>
                <a:spcPts val="4620"/>
              </a:lnSpc>
              <a:buFont typeface="Arial"/>
              <a:buChar char="•"/>
            </a:pPr>
            <a:r>
              <a:rPr lang="en-US" sz="33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Permitir ampliar el trabajo del MCP-ES hacia otras prioridades de salud pública; </a:t>
            </a:r>
          </a:p>
          <a:p>
            <a:pPr marL="712480" lvl="1" indent="-356240" algn="l">
              <a:lnSpc>
                <a:spcPts val="4620"/>
              </a:lnSpc>
              <a:buFont typeface="Arial"/>
              <a:buChar char="•"/>
            </a:pPr>
            <a:r>
              <a:rPr lang="en-US" sz="33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Evitar enfoques restrictivos limitados únicamente a determinados grupos poblacionales; </a:t>
            </a:r>
          </a:p>
          <a:p>
            <a:pPr marL="712480" lvl="1" indent="-356240" algn="l">
              <a:lnSpc>
                <a:spcPts val="4620"/>
              </a:lnSpc>
              <a:buFont typeface="Arial"/>
              <a:buChar char="•"/>
            </a:pPr>
            <a:r>
              <a:rPr lang="en-US" sz="33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Mantener el rol articulador y estratégico del mecanismo. </a:t>
            </a:r>
          </a:p>
          <a:p>
            <a:pPr algn="l">
              <a:lnSpc>
                <a:spcPts val="3920"/>
              </a:lnSpc>
            </a:pPr>
            <a:endParaRPr lang="en-US" sz="3300">
              <a:solidFill>
                <a:srgbClr val="336276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371879" y="2237924"/>
            <a:ext cx="14829144" cy="8553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just">
              <a:lnSpc>
                <a:spcPts val="3390"/>
              </a:lnSpc>
              <a:spcBef>
                <a:spcPct val="0"/>
              </a:spcBef>
            </a:pPr>
            <a:r>
              <a:rPr lang="en-US" sz="3000" b="1">
                <a:solidFill>
                  <a:srgbClr val="336276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As</a:t>
            </a:r>
            <a:r>
              <a:rPr lang="en-US" sz="3000" b="1" u="none" strike="noStrike">
                <a:solidFill>
                  <a:srgbClr val="336276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pectos relevantes considerados por el Comité</a:t>
            </a:r>
          </a:p>
          <a:p>
            <a:pPr marL="0" lvl="0" indent="0" algn="just">
              <a:lnSpc>
                <a:spcPts val="3390"/>
              </a:lnSpc>
              <a:spcBef>
                <a:spcPct val="0"/>
              </a:spcBef>
            </a:pPr>
            <a:endParaRPr lang="en-US" sz="3000" b="1" u="none" strike="noStrike">
              <a:solidFill>
                <a:srgbClr val="336276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7" name="Freeform 7"/>
          <p:cNvSpPr/>
          <p:nvPr/>
        </p:nvSpPr>
        <p:spPr>
          <a:xfrm>
            <a:off x="623230" y="508363"/>
            <a:ext cx="3604763" cy="1249651"/>
          </a:xfrm>
          <a:custGeom>
            <a:avLst/>
            <a:gdLst/>
            <a:ahLst/>
            <a:cxnLst/>
            <a:rect l="l" t="t" r="r" b="b"/>
            <a:pathLst>
              <a:path w="3604763" h="1249651">
                <a:moveTo>
                  <a:pt x="0" y="0"/>
                </a:moveTo>
                <a:lnTo>
                  <a:pt x="3604763" y="0"/>
                </a:lnTo>
                <a:lnTo>
                  <a:pt x="3604763" y="1249651"/>
                </a:lnTo>
                <a:lnTo>
                  <a:pt x="0" y="124965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2A9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57175" y="257175"/>
            <a:ext cx="17773650" cy="9772650"/>
            <a:chOff x="0" y="0"/>
            <a:chExt cx="6386393" cy="351149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386393" cy="3511490"/>
            </a:xfrm>
            <a:custGeom>
              <a:avLst/>
              <a:gdLst/>
              <a:ahLst/>
              <a:cxnLst/>
              <a:rect l="l" t="t" r="r" b="b"/>
              <a:pathLst>
                <a:path w="6386393" h="3511490">
                  <a:moveTo>
                    <a:pt x="27442" y="0"/>
                  </a:moveTo>
                  <a:lnTo>
                    <a:pt x="6358951" y="0"/>
                  </a:lnTo>
                  <a:cubicBezTo>
                    <a:pt x="6366229" y="0"/>
                    <a:pt x="6373209" y="2891"/>
                    <a:pt x="6378356" y="8038"/>
                  </a:cubicBezTo>
                  <a:cubicBezTo>
                    <a:pt x="6383502" y="13184"/>
                    <a:pt x="6386393" y="20164"/>
                    <a:pt x="6386393" y="27442"/>
                  </a:cubicBezTo>
                  <a:lnTo>
                    <a:pt x="6386393" y="3484048"/>
                  </a:lnTo>
                  <a:cubicBezTo>
                    <a:pt x="6386393" y="3491326"/>
                    <a:pt x="6383502" y="3498306"/>
                    <a:pt x="6378356" y="3503452"/>
                  </a:cubicBezTo>
                  <a:cubicBezTo>
                    <a:pt x="6373209" y="3508598"/>
                    <a:pt x="6366229" y="3511490"/>
                    <a:pt x="6358951" y="3511490"/>
                  </a:cubicBezTo>
                  <a:lnTo>
                    <a:pt x="27442" y="3511490"/>
                  </a:lnTo>
                  <a:cubicBezTo>
                    <a:pt x="20164" y="3511490"/>
                    <a:pt x="13184" y="3508598"/>
                    <a:pt x="8038" y="3503452"/>
                  </a:cubicBezTo>
                  <a:cubicBezTo>
                    <a:pt x="2891" y="3498306"/>
                    <a:pt x="0" y="3491326"/>
                    <a:pt x="0" y="3484048"/>
                  </a:cubicBezTo>
                  <a:lnTo>
                    <a:pt x="0" y="27442"/>
                  </a:lnTo>
                  <a:cubicBezTo>
                    <a:pt x="0" y="20164"/>
                    <a:pt x="2891" y="13184"/>
                    <a:pt x="8038" y="8038"/>
                  </a:cubicBezTo>
                  <a:cubicBezTo>
                    <a:pt x="13184" y="2891"/>
                    <a:pt x="20164" y="0"/>
                    <a:pt x="27442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0"/>
              <a:ext cx="6386393" cy="3511490"/>
            </a:xfrm>
            <a:prstGeom prst="rect">
              <a:avLst/>
            </a:prstGeom>
          </p:spPr>
          <p:txBody>
            <a:bodyPr lIns="50667" tIns="50667" rIns="50667" bIns="50667" rtlCol="0" anchor="ctr"/>
            <a:lstStyle/>
            <a:p>
              <a:pPr algn="ctr">
                <a:lnSpc>
                  <a:spcPts val="1388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1371879" y="3026595"/>
            <a:ext cx="16059010" cy="32086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620"/>
              </a:lnSpc>
            </a:pPr>
            <a:endParaRPr/>
          </a:p>
          <a:p>
            <a:pPr algn="ctr">
              <a:lnSpc>
                <a:spcPts val="6160"/>
              </a:lnSpc>
            </a:pPr>
            <a:r>
              <a:rPr lang="en-US" sz="44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Se solicita al pleno validar la propuesta preliminar de visión institucional del MCP-ES.</a:t>
            </a:r>
          </a:p>
          <a:p>
            <a:pPr algn="l">
              <a:lnSpc>
                <a:spcPts val="4620"/>
              </a:lnSpc>
            </a:pPr>
            <a:endParaRPr lang="en-US" sz="4400">
              <a:solidFill>
                <a:srgbClr val="336276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3920"/>
              </a:lnSpc>
            </a:pPr>
            <a:endParaRPr lang="en-US" sz="4400">
              <a:solidFill>
                <a:srgbClr val="336276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371879" y="2247449"/>
            <a:ext cx="14829144" cy="10815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just">
              <a:lnSpc>
                <a:spcPts val="5198"/>
              </a:lnSpc>
              <a:spcBef>
                <a:spcPct val="0"/>
              </a:spcBef>
            </a:pPr>
            <a:r>
              <a:rPr lang="en-US" sz="4600" b="1">
                <a:solidFill>
                  <a:srgbClr val="336276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S</a:t>
            </a:r>
            <a:r>
              <a:rPr lang="en-US" sz="4600" b="1" u="none" strike="noStrike">
                <a:solidFill>
                  <a:srgbClr val="336276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olicitud al pleno</a:t>
            </a:r>
          </a:p>
          <a:p>
            <a:pPr marL="0" lvl="0" indent="0" algn="just">
              <a:lnSpc>
                <a:spcPts val="3390"/>
              </a:lnSpc>
              <a:spcBef>
                <a:spcPct val="0"/>
              </a:spcBef>
            </a:pPr>
            <a:endParaRPr lang="en-US" sz="4600" b="1" u="none" strike="noStrike">
              <a:solidFill>
                <a:srgbClr val="336276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7" name="Freeform 7"/>
          <p:cNvSpPr/>
          <p:nvPr/>
        </p:nvSpPr>
        <p:spPr>
          <a:xfrm>
            <a:off x="623230" y="508363"/>
            <a:ext cx="3604763" cy="1249651"/>
          </a:xfrm>
          <a:custGeom>
            <a:avLst/>
            <a:gdLst/>
            <a:ahLst/>
            <a:cxnLst/>
            <a:rect l="l" t="t" r="r" b="b"/>
            <a:pathLst>
              <a:path w="3604763" h="1249651">
                <a:moveTo>
                  <a:pt x="0" y="0"/>
                </a:moveTo>
                <a:lnTo>
                  <a:pt x="3604763" y="0"/>
                </a:lnTo>
                <a:lnTo>
                  <a:pt x="3604763" y="1249651"/>
                </a:lnTo>
                <a:lnTo>
                  <a:pt x="0" y="124965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2A9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57175" y="257175"/>
            <a:ext cx="17773650" cy="9772650"/>
            <a:chOff x="0" y="0"/>
            <a:chExt cx="6386393" cy="351149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386393" cy="3511490"/>
            </a:xfrm>
            <a:custGeom>
              <a:avLst/>
              <a:gdLst/>
              <a:ahLst/>
              <a:cxnLst/>
              <a:rect l="l" t="t" r="r" b="b"/>
              <a:pathLst>
                <a:path w="6386393" h="3511490">
                  <a:moveTo>
                    <a:pt x="27442" y="0"/>
                  </a:moveTo>
                  <a:lnTo>
                    <a:pt x="6358951" y="0"/>
                  </a:lnTo>
                  <a:cubicBezTo>
                    <a:pt x="6366229" y="0"/>
                    <a:pt x="6373209" y="2891"/>
                    <a:pt x="6378356" y="8038"/>
                  </a:cubicBezTo>
                  <a:cubicBezTo>
                    <a:pt x="6383502" y="13184"/>
                    <a:pt x="6386393" y="20164"/>
                    <a:pt x="6386393" y="27442"/>
                  </a:cubicBezTo>
                  <a:lnTo>
                    <a:pt x="6386393" y="3484048"/>
                  </a:lnTo>
                  <a:cubicBezTo>
                    <a:pt x="6386393" y="3491326"/>
                    <a:pt x="6383502" y="3498306"/>
                    <a:pt x="6378356" y="3503452"/>
                  </a:cubicBezTo>
                  <a:cubicBezTo>
                    <a:pt x="6373209" y="3508598"/>
                    <a:pt x="6366229" y="3511490"/>
                    <a:pt x="6358951" y="3511490"/>
                  </a:cubicBezTo>
                  <a:lnTo>
                    <a:pt x="27442" y="3511490"/>
                  </a:lnTo>
                  <a:cubicBezTo>
                    <a:pt x="20164" y="3511490"/>
                    <a:pt x="13184" y="3508598"/>
                    <a:pt x="8038" y="3503452"/>
                  </a:cubicBezTo>
                  <a:cubicBezTo>
                    <a:pt x="2891" y="3498306"/>
                    <a:pt x="0" y="3491326"/>
                    <a:pt x="0" y="3484048"/>
                  </a:cubicBezTo>
                  <a:lnTo>
                    <a:pt x="0" y="27442"/>
                  </a:lnTo>
                  <a:cubicBezTo>
                    <a:pt x="0" y="20164"/>
                    <a:pt x="2891" y="13184"/>
                    <a:pt x="8038" y="8038"/>
                  </a:cubicBezTo>
                  <a:cubicBezTo>
                    <a:pt x="13184" y="2891"/>
                    <a:pt x="20164" y="0"/>
                    <a:pt x="27442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0"/>
              <a:ext cx="6386393" cy="3511490"/>
            </a:xfrm>
            <a:prstGeom prst="rect">
              <a:avLst/>
            </a:prstGeom>
          </p:spPr>
          <p:txBody>
            <a:bodyPr lIns="50667" tIns="50667" rIns="50667" bIns="50667" rtlCol="0" anchor="ctr"/>
            <a:lstStyle/>
            <a:p>
              <a:pPr algn="ctr">
                <a:lnSpc>
                  <a:spcPts val="1388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1028700" y="2241916"/>
            <a:ext cx="16602237" cy="17104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5264"/>
              </a:lnSpc>
              <a:spcBef>
                <a:spcPct val="0"/>
              </a:spcBef>
            </a:pPr>
            <a:r>
              <a:rPr lang="en-US" sz="5600" b="1">
                <a:solidFill>
                  <a:srgbClr val="336276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4. Propuesta pr</a:t>
            </a:r>
            <a:r>
              <a:rPr lang="en-US" sz="5600" b="1" u="none" strike="noStrike">
                <a:solidFill>
                  <a:srgbClr val="336276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eliminar de Misión</a:t>
            </a:r>
          </a:p>
          <a:p>
            <a:pPr marL="0" lvl="0" indent="0" algn="l">
              <a:lnSpc>
                <a:spcPts val="7520"/>
              </a:lnSpc>
              <a:spcBef>
                <a:spcPct val="0"/>
              </a:spcBef>
            </a:pPr>
            <a:endParaRPr lang="en-US" sz="5600" b="1" u="none" strike="noStrike">
              <a:solidFill>
                <a:srgbClr val="336276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114495" y="4465754"/>
            <a:ext cx="16059010" cy="31699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5180"/>
              </a:lnSpc>
            </a:pPr>
            <a:r>
              <a:rPr lang="en-US" sz="3700" dirty="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“Contribuir a la </a:t>
            </a:r>
            <a:r>
              <a:rPr lang="en-US" sz="3700" dirty="0" err="1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sostenibilidad</a:t>
            </a:r>
            <a:r>
              <a:rPr lang="en-US" sz="3700" dirty="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3700" dirty="0" err="1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estratégica</a:t>
            </a:r>
            <a:r>
              <a:rPr lang="en-US" sz="3700" dirty="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 de la </a:t>
            </a:r>
            <a:r>
              <a:rPr lang="en-US" sz="3700" dirty="0" err="1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respuesta</a:t>
            </a:r>
            <a:r>
              <a:rPr lang="en-US" sz="3700" dirty="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3700" dirty="0" err="1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nacional</a:t>
            </a:r>
            <a:r>
              <a:rPr lang="en-US" sz="3700" dirty="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 al VIH, Tuberculosis y </a:t>
            </a:r>
            <a:r>
              <a:rPr lang="en-US" sz="3700" dirty="0" err="1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otras</a:t>
            </a:r>
            <a:r>
              <a:rPr lang="en-US" sz="3700" dirty="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3700" dirty="0" err="1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enfermedades</a:t>
            </a:r>
            <a:r>
              <a:rPr lang="en-US" sz="3700" dirty="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, </a:t>
            </a:r>
            <a:r>
              <a:rPr lang="en-US" sz="3700" dirty="0" err="1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articulando</a:t>
            </a:r>
            <a:r>
              <a:rPr lang="en-US" sz="3700" dirty="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 a los </a:t>
            </a:r>
            <a:r>
              <a:rPr lang="en-US" sz="3700" dirty="0" err="1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actores</a:t>
            </a:r>
            <a:r>
              <a:rPr lang="en-US" sz="3700" dirty="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 clave para </a:t>
            </a:r>
            <a:r>
              <a:rPr lang="en-US" sz="3700" dirty="0" err="1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lograr</a:t>
            </a:r>
            <a:r>
              <a:rPr lang="en-US" sz="3700" dirty="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3700" dirty="0" err="1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una</a:t>
            </a:r>
            <a:r>
              <a:rPr lang="en-US" sz="3700" dirty="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3700" dirty="0" err="1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respuesta</a:t>
            </a:r>
            <a:r>
              <a:rPr lang="en-US" sz="3700" dirty="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3700" dirty="0" err="1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eficiente</a:t>
            </a:r>
            <a:r>
              <a:rPr lang="en-US" sz="3700" dirty="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 de los </a:t>
            </a:r>
            <a:r>
              <a:rPr lang="en-US" sz="3700" dirty="0" err="1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programas</a:t>
            </a:r>
            <a:r>
              <a:rPr lang="en-US" sz="3700" dirty="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 para </a:t>
            </a:r>
            <a:r>
              <a:rPr lang="en-US" sz="3700" dirty="0" err="1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toda</a:t>
            </a:r>
            <a:r>
              <a:rPr lang="en-US" sz="3700" dirty="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 la población </a:t>
            </a:r>
            <a:r>
              <a:rPr lang="en-US" sz="3700" dirty="0" err="1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salvadoreña</a:t>
            </a:r>
            <a:r>
              <a:rPr lang="en-US" sz="3700" dirty="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”.</a:t>
            </a:r>
          </a:p>
          <a:p>
            <a:pPr algn="just">
              <a:lnSpc>
                <a:spcPts val="4480"/>
              </a:lnSpc>
            </a:pPr>
            <a:endParaRPr lang="en-US" sz="3700" dirty="0">
              <a:solidFill>
                <a:srgbClr val="336276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200290" y="3324658"/>
            <a:ext cx="14829144" cy="8553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just">
              <a:lnSpc>
                <a:spcPts val="3390"/>
              </a:lnSpc>
              <a:spcBef>
                <a:spcPct val="0"/>
              </a:spcBef>
            </a:pPr>
            <a:r>
              <a:rPr lang="en-US" sz="3000" b="1" u="none" strike="noStrike">
                <a:solidFill>
                  <a:srgbClr val="336276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Propuesta consensuada por el Comité</a:t>
            </a:r>
          </a:p>
          <a:p>
            <a:pPr marL="0" lvl="0" indent="0" algn="just">
              <a:lnSpc>
                <a:spcPts val="3390"/>
              </a:lnSpc>
              <a:spcBef>
                <a:spcPct val="0"/>
              </a:spcBef>
            </a:pPr>
            <a:endParaRPr lang="en-US" sz="3000" b="1" u="none" strike="noStrike">
              <a:solidFill>
                <a:srgbClr val="336276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8" name="Freeform 8"/>
          <p:cNvSpPr/>
          <p:nvPr/>
        </p:nvSpPr>
        <p:spPr>
          <a:xfrm>
            <a:off x="623230" y="508363"/>
            <a:ext cx="3604763" cy="1249651"/>
          </a:xfrm>
          <a:custGeom>
            <a:avLst/>
            <a:gdLst/>
            <a:ahLst/>
            <a:cxnLst/>
            <a:rect l="l" t="t" r="r" b="b"/>
            <a:pathLst>
              <a:path w="3604763" h="1249651">
                <a:moveTo>
                  <a:pt x="0" y="0"/>
                </a:moveTo>
                <a:lnTo>
                  <a:pt x="3604763" y="0"/>
                </a:lnTo>
                <a:lnTo>
                  <a:pt x="3604763" y="1249651"/>
                </a:lnTo>
                <a:lnTo>
                  <a:pt x="0" y="124965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2A9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57175" y="257175"/>
            <a:ext cx="17773650" cy="9772650"/>
            <a:chOff x="0" y="0"/>
            <a:chExt cx="6386393" cy="351149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386393" cy="3511490"/>
            </a:xfrm>
            <a:custGeom>
              <a:avLst/>
              <a:gdLst/>
              <a:ahLst/>
              <a:cxnLst/>
              <a:rect l="l" t="t" r="r" b="b"/>
              <a:pathLst>
                <a:path w="6386393" h="3511490">
                  <a:moveTo>
                    <a:pt x="27442" y="0"/>
                  </a:moveTo>
                  <a:lnTo>
                    <a:pt x="6358951" y="0"/>
                  </a:lnTo>
                  <a:cubicBezTo>
                    <a:pt x="6366229" y="0"/>
                    <a:pt x="6373209" y="2891"/>
                    <a:pt x="6378356" y="8038"/>
                  </a:cubicBezTo>
                  <a:cubicBezTo>
                    <a:pt x="6383502" y="13184"/>
                    <a:pt x="6386393" y="20164"/>
                    <a:pt x="6386393" y="27442"/>
                  </a:cubicBezTo>
                  <a:lnTo>
                    <a:pt x="6386393" y="3484048"/>
                  </a:lnTo>
                  <a:cubicBezTo>
                    <a:pt x="6386393" y="3491326"/>
                    <a:pt x="6383502" y="3498306"/>
                    <a:pt x="6378356" y="3503452"/>
                  </a:cubicBezTo>
                  <a:cubicBezTo>
                    <a:pt x="6373209" y="3508598"/>
                    <a:pt x="6366229" y="3511490"/>
                    <a:pt x="6358951" y="3511490"/>
                  </a:cubicBezTo>
                  <a:lnTo>
                    <a:pt x="27442" y="3511490"/>
                  </a:lnTo>
                  <a:cubicBezTo>
                    <a:pt x="20164" y="3511490"/>
                    <a:pt x="13184" y="3508598"/>
                    <a:pt x="8038" y="3503452"/>
                  </a:cubicBezTo>
                  <a:cubicBezTo>
                    <a:pt x="2891" y="3498306"/>
                    <a:pt x="0" y="3491326"/>
                    <a:pt x="0" y="3484048"/>
                  </a:cubicBezTo>
                  <a:lnTo>
                    <a:pt x="0" y="27442"/>
                  </a:lnTo>
                  <a:cubicBezTo>
                    <a:pt x="0" y="20164"/>
                    <a:pt x="2891" y="13184"/>
                    <a:pt x="8038" y="8038"/>
                  </a:cubicBezTo>
                  <a:cubicBezTo>
                    <a:pt x="13184" y="2891"/>
                    <a:pt x="20164" y="0"/>
                    <a:pt x="27442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0"/>
              <a:ext cx="6386393" cy="3511490"/>
            </a:xfrm>
            <a:prstGeom prst="rect">
              <a:avLst/>
            </a:prstGeom>
          </p:spPr>
          <p:txBody>
            <a:bodyPr lIns="50667" tIns="50667" rIns="50667" bIns="50667" rtlCol="0" anchor="ctr"/>
            <a:lstStyle/>
            <a:p>
              <a:pPr algn="ctr">
                <a:lnSpc>
                  <a:spcPts val="1388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1028700" y="2232391"/>
            <a:ext cx="16602237" cy="6061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4512"/>
              </a:lnSpc>
              <a:spcBef>
                <a:spcPct val="0"/>
              </a:spcBef>
            </a:pPr>
            <a:r>
              <a:rPr lang="en-US" sz="4800" b="1">
                <a:solidFill>
                  <a:srgbClr val="336276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Aspectos r</a:t>
            </a:r>
            <a:r>
              <a:rPr lang="en-US" sz="4800" b="1" u="none" strike="noStrike">
                <a:solidFill>
                  <a:srgbClr val="336276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elevantes considerados por el Comité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028700" y="3885681"/>
            <a:ext cx="16059010" cy="57137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12480" lvl="1" indent="-356240" algn="l">
              <a:lnSpc>
                <a:spcPts val="4620"/>
              </a:lnSpc>
              <a:buFont typeface="Arial"/>
              <a:buChar char="•"/>
            </a:pPr>
            <a:r>
              <a:rPr lang="en-US" sz="33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Reflejar un rol estratégico y permanente del MCP-ES; </a:t>
            </a:r>
          </a:p>
          <a:p>
            <a:pPr marL="712480" lvl="1" indent="-356240" algn="l">
              <a:lnSpc>
                <a:spcPts val="4620"/>
              </a:lnSpc>
              <a:buFont typeface="Arial"/>
              <a:buChar char="•"/>
            </a:pPr>
            <a:r>
              <a:rPr lang="en-US" sz="33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Mantener la articulación interinstitucional como función principal; </a:t>
            </a:r>
          </a:p>
          <a:p>
            <a:pPr marL="712480" lvl="1" indent="-356240" algn="l">
              <a:lnSpc>
                <a:spcPts val="4620"/>
              </a:lnSpc>
              <a:buFont typeface="Arial"/>
              <a:buChar char="•"/>
            </a:pPr>
            <a:r>
              <a:rPr lang="en-US" sz="33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Fortalecer la sostenibilidad y movilización de recursos; </a:t>
            </a:r>
          </a:p>
          <a:p>
            <a:pPr marL="712480" lvl="1" indent="-356240" algn="l">
              <a:lnSpc>
                <a:spcPts val="4620"/>
              </a:lnSpc>
              <a:buFont typeface="Arial"/>
              <a:buChar char="•"/>
            </a:pPr>
            <a:r>
              <a:rPr lang="en-US" sz="33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Evitar funciones rectoras o de vigilancia sanitaria propias del Ministerio de Salud; </a:t>
            </a:r>
          </a:p>
          <a:p>
            <a:pPr marL="712480" lvl="1" indent="-356240" algn="l">
              <a:lnSpc>
                <a:spcPts val="4620"/>
              </a:lnSpc>
              <a:buFont typeface="Arial"/>
              <a:buChar char="•"/>
            </a:pPr>
            <a:r>
              <a:rPr lang="en-US" sz="33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Mantener apertura para incorporar nuevas prioridades sanitarias en el futuro. </a:t>
            </a:r>
          </a:p>
          <a:p>
            <a:pPr algn="l">
              <a:lnSpc>
                <a:spcPts val="4620"/>
              </a:lnSpc>
            </a:pPr>
            <a:r>
              <a:rPr lang="en-US" sz="33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Asimismo, se consideró importante evitar enfoques limitados exclusivamente al proceso de transición del Fondo Mundial.</a:t>
            </a:r>
          </a:p>
          <a:p>
            <a:pPr algn="l">
              <a:lnSpc>
                <a:spcPts val="3920"/>
              </a:lnSpc>
            </a:pPr>
            <a:endParaRPr lang="en-US" sz="3300">
              <a:solidFill>
                <a:srgbClr val="336276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200290" y="3324658"/>
            <a:ext cx="14829144" cy="8553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just">
              <a:lnSpc>
                <a:spcPts val="3390"/>
              </a:lnSpc>
              <a:spcBef>
                <a:spcPct val="0"/>
              </a:spcBef>
            </a:pPr>
            <a:r>
              <a:rPr lang="en-US" sz="3000" b="1">
                <a:solidFill>
                  <a:srgbClr val="336276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El C</a:t>
            </a:r>
            <a:r>
              <a:rPr lang="en-US" sz="3000" b="1" u="none" strike="noStrike">
                <a:solidFill>
                  <a:srgbClr val="336276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omité coincidió en que la misión debía:</a:t>
            </a:r>
          </a:p>
          <a:p>
            <a:pPr marL="0" lvl="0" indent="0" algn="just">
              <a:lnSpc>
                <a:spcPts val="3390"/>
              </a:lnSpc>
              <a:spcBef>
                <a:spcPct val="0"/>
              </a:spcBef>
            </a:pPr>
            <a:endParaRPr lang="en-US" sz="3000" b="1" u="none" strike="noStrike">
              <a:solidFill>
                <a:srgbClr val="336276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8" name="Freeform 8"/>
          <p:cNvSpPr/>
          <p:nvPr/>
        </p:nvSpPr>
        <p:spPr>
          <a:xfrm>
            <a:off x="623230" y="508363"/>
            <a:ext cx="3604763" cy="1249651"/>
          </a:xfrm>
          <a:custGeom>
            <a:avLst/>
            <a:gdLst/>
            <a:ahLst/>
            <a:cxnLst/>
            <a:rect l="l" t="t" r="r" b="b"/>
            <a:pathLst>
              <a:path w="3604763" h="1249651">
                <a:moveTo>
                  <a:pt x="0" y="0"/>
                </a:moveTo>
                <a:lnTo>
                  <a:pt x="3604763" y="0"/>
                </a:lnTo>
                <a:lnTo>
                  <a:pt x="3604763" y="1249651"/>
                </a:lnTo>
                <a:lnTo>
                  <a:pt x="0" y="124965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2A9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57175" y="257175"/>
            <a:ext cx="17773650" cy="9772650"/>
            <a:chOff x="0" y="0"/>
            <a:chExt cx="6386393" cy="351149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386393" cy="3511490"/>
            </a:xfrm>
            <a:custGeom>
              <a:avLst/>
              <a:gdLst/>
              <a:ahLst/>
              <a:cxnLst/>
              <a:rect l="l" t="t" r="r" b="b"/>
              <a:pathLst>
                <a:path w="6386393" h="3511490">
                  <a:moveTo>
                    <a:pt x="27442" y="0"/>
                  </a:moveTo>
                  <a:lnTo>
                    <a:pt x="6358951" y="0"/>
                  </a:lnTo>
                  <a:cubicBezTo>
                    <a:pt x="6366229" y="0"/>
                    <a:pt x="6373209" y="2891"/>
                    <a:pt x="6378356" y="8038"/>
                  </a:cubicBezTo>
                  <a:cubicBezTo>
                    <a:pt x="6383502" y="13184"/>
                    <a:pt x="6386393" y="20164"/>
                    <a:pt x="6386393" y="27442"/>
                  </a:cubicBezTo>
                  <a:lnTo>
                    <a:pt x="6386393" y="3484048"/>
                  </a:lnTo>
                  <a:cubicBezTo>
                    <a:pt x="6386393" y="3491326"/>
                    <a:pt x="6383502" y="3498306"/>
                    <a:pt x="6378356" y="3503452"/>
                  </a:cubicBezTo>
                  <a:cubicBezTo>
                    <a:pt x="6373209" y="3508598"/>
                    <a:pt x="6366229" y="3511490"/>
                    <a:pt x="6358951" y="3511490"/>
                  </a:cubicBezTo>
                  <a:lnTo>
                    <a:pt x="27442" y="3511490"/>
                  </a:lnTo>
                  <a:cubicBezTo>
                    <a:pt x="20164" y="3511490"/>
                    <a:pt x="13184" y="3508598"/>
                    <a:pt x="8038" y="3503452"/>
                  </a:cubicBezTo>
                  <a:cubicBezTo>
                    <a:pt x="2891" y="3498306"/>
                    <a:pt x="0" y="3491326"/>
                    <a:pt x="0" y="3484048"/>
                  </a:cubicBezTo>
                  <a:lnTo>
                    <a:pt x="0" y="27442"/>
                  </a:lnTo>
                  <a:cubicBezTo>
                    <a:pt x="0" y="20164"/>
                    <a:pt x="2891" y="13184"/>
                    <a:pt x="8038" y="8038"/>
                  </a:cubicBezTo>
                  <a:cubicBezTo>
                    <a:pt x="13184" y="2891"/>
                    <a:pt x="20164" y="0"/>
                    <a:pt x="27442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0"/>
              <a:ext cx="6386393" cy="3511490"/>
            </a:xfrm>
            <a:prstGeom prst="rect">
              <a:avLst/>
            </a:prstGeom>
          </p:spPr>
          <p:txBody>
            <a:bodyPr lIns="50667" tIns="50667" rIns="50667" bIns="50667" rtlCol="0" anchor="ctr"/>
            <a:lstStyle/>
            <a:p>
              <a:pPr algn="ctr">
                <a:lnSpc>
                  <a:spcPts val="1388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1371879" y="4141927"/>
            <a:ext cx="16059010" cy="32086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620"/>
              </a:lnSpc>
            </a:pPr>
            <a:endParaRPr/>
          </a:p>
          <a:p>
            <a:pPr algn="ctr">
              <a:lnSpc>
                <a:spcPts val="6160"/>
              </a:lnSpc>
            </a:pPr>
            <a:r>
              <a:rPr lang="en-US" sz="44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Se solicita al pleno validar la propuesta preliminar de misión institucional del MCP-ES.</a:t>
            </a:r>
          </a:p>
          <a:p>
            <a:pPr algn="l">
              <a:lnSpc>
                <a:spcPts val="4620"/>
              </a:lnSpc>
            </a:pPr>
            <a:endParaRPr lang="en-US" sz="4400">
              <a:solidFill>
                <a:srgbClr val="336276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3920"/>
              </a:lnSpc>
            </a:pPr>
            <a:endParaRPr lang="en-US" sz="4400">
              <a:solidFill>
                <a:srgbClr val="336276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371879" y="2247449"/>
            <a:ext cx="14829144" cy="10815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just">
              <a:lnSpc>
                <a:spcPts val="5198"/>
              </a:lnSpc>
              <a:spcBef>
                <a:spcPct val="0"/>
              </a:spcBef>
            </a:pPr>
            <a:r>
              <a:rPr lang="en-US" sz="4600" b="1">
                <a:solidFill>
                  <a:srgbClr val="336276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S</a:t>
            </a:r>
            <a:r>
              <a:rPr lang="en-US" sz="4600" b="1" u="none" strike="noStrike">
                <a:solidFill>
                  <a:srgbClr val="336276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olicitud al pleno</a:t>
            </a:r>
          </a:p>
          <a:p>
            <a:pPr marL="0" lvl="0" indent="0" algn="just">
              <a:lnSpc>
                <a:spcPts val="3390"/>
              </a:lnSpc>
              <a:spcBef>
                <a:spcPct val="0"/>
              </a:spcBef>
            </a:pPr>
            <a:endParaRPr lang="en-US" sz="4600" b="1" u="none" strike="noStrike">
              <a:solidFill>
                <a:srgbClr val="336276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7" name="Freeform 7"/>
          <p:cNvSpPr/>
          <p:nvPr/>
        </p:nvSpPr>
        <p:spPr>
          <a:xfrm>
            <a:off x="623230" y="508363"/>
            <a:ext cx="3604763" cy="1249651"/>
          </a:xfrm>
          <a:custGeom>
            <a:avLst/>
            <a:gdLst/>
            <a:ahLst/>
            <a:cxnLst/>
            <a:rect l="l" t="t" r="r" b="b"/>
            <a:pathLst>
              <a:path w="3604763" h="1249651">
                <a:moveTo>
                  <a:pt x="0" y="0"/>
                </a:moveTo>
                <a:lnTo>
                  <a:pt x="3604763" y="0"/>
                </a:lnTo>
                <a:lnTo>
                  <a:pt x="3604763" y="1249651"/>
                </a:lnTo>
                <a:lnTo>
                  <a:pt x="0" y="124965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881</Words>
  <Application>Microsoft Office PowerPoint</Application>
  <PresentationFormat>Personalizado</PresentationFormat>
  <Paragraphs>135</Paragraphs>
  <Slides>18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5" baseType="lpstr">
      <vt:lpstr>Canva Sans</vt:lpstr>
      <vt:lpstr>Canva Sans Bold</vt:lpstr>
      <vt:lpstr>Arial</vt:lpstr>
      <vt:lpstr>Canva Sans Italics</vt:lpstr>
      <vt:lpstr>Canva Sans Bold Italics</vt:lpstr>
      <vt:lpstr>Calibri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Reunión</dc:title>
  <dc:creator>María Eugenia Ochoa Valencia</dc:creator>
  <cp:lastModifiedBy>Administración y Comunicaciones MCP</cp:lastModifiedBy>
  <cp:revision>1</cp:revision>
  <dcterms:created xsi:type="dcterms:W3CDTF">2006-08-16T00:00:00Z</dcterms:created>
  <dcterms:modified xsi:type="dcterms:W3CDTF">2026-06-04T19:39:38Z</dcterms:modified>
  <dc:identifier>DAHKZbcvTcE</dc:identifier>
</cp:coreProperties>
</file>