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embeddedFontLst>
    <p:embeddedFont>
      <p:font typeface="Aileron" panose="020B0604020202020204" charset="0"/>
      <p:regular r:id="rId11"/>
    </p:embeddedFont>
    <p:embeddedFont>
      <p:font typeface="Aileron Bold" panose="020B0604020202020204" charset="0"/>
      <p:regular r:id="rId12"/>
    </p:embeddedFont>
    <p:embeddedFont>
      <p:font typeface="TAN Harmoni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28700" y="264608"/>
            <a:ext cx="5366443" cy="1860367"/>
          </a:xfrm>
          <a:custGeom>
            <a:avLst/>
            <a:gdLst/>
            <a:ahLst/>
            <a:cxnLst/>
            <a:rect l="l" t="t" r="r" b="b"/>
            <a:pathLst>
              <a:path w="5366443" h="1860367">
                <a:moveTo>
                  <a:pt x="0" y="0"/>
                </a:moveTo>
                <a:lnTo>
                  <a:pt x="5366443" y="0"/>
                </a:lnTo>
                <a:lnTo>
                  <a:pt x="5366443" y="1860367"/>
                </a:lnTo>
                <a:lnTo>
                  <a:pt x="0" y="18603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" name="TextBox 3"/>
          <p:cNvSpPr txBox="1"/>
          <p:nvPr/>
        </p:nvSpPr>
        <p:spPr>
          <a:xfrm>
            <a:off x="2971800" y="3314700"/>
            <a:ext cx="13405316" cy="3117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7734"/>
              </a:lnSpc>
              <a:spcBef>
                <a:spcPct val="0"/>
              </a:spcBef>
            </a:pPr>
            <a:r>
              <a:rPr lang="en-US" sz="10452" spc="-470" dirty="0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CONTINUIDAD DEL </a:t>
            </a:r>
            <a:r>
              <a:rPr lang="en-US" sz="10452" u="none" strike="noStrike" spc="-470" dirty="0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MCP-ES DURANTE EL CICLO DE SUBVENCIÓN 8 (CS8) Y PREPARACIÓN PARA LA TRANSICIÓN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593551" y="9088017"/>
            <a:ext cx="6665749" cy="336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2406"/>
              </a:lnSpc>
              <a:spcBef>
                <a:spcPct val="0"/>
              </a:spcBef>
            </a:pPr>
            <a:r>
              <a:rPr lang="en-US" sz="2587" spc="-225">
                <a:solidFill>
                  <a:srgbClr val="1E1E1E"/>
                </a:solidFill>
                <a:latin typeface="Aileron"/>
                <a:ea typeface="Aileron"/>
                <a:cs typeface="Aileron"/>
                <a:sym typeface="Aileron"/>
              </a:rPr>
              <a:t>jueves  25  de  junio de 2026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593551" y="858417"/>
            <a:ext cx="6665749" cy="336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2406"/>
              </a:lnSpc>
              <a:spcBef>
                <a:spcPct val="0"/>
              </a:spcBef>
            </a:pPr>
            <a:r>
              <a:rPr lang="en-US" sz="2587" spc="-225">
                <a:solidFill>
                  <a:srgbClr val="1E1E1E"/>
                </a:solidFill>
                <a:latin typeface="Aileron"/>
                <a:ea typeface="Aileron"/>
                <a:cs typeface="Aileron"/>
                <a:sym typeface="Aileron"/>
              </a:rPr>
              <a:t>PLENARIA 03-2026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9088017"/>
            <a:ext cx="6665749" cy="945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406"/>
              </a:lnSpc>
            </a:pPr>
            <a:r>
              <a:rPr lang="en-US" sz="2587" spc="-225">
                <a:solidFill>
                  <a:srgbClr val="1E1E1E"/>
                </a:solidFill>
                <a:latin typeface="Aileron"/>
                <a:ea typeface="Aileron"/>
                <a:cs typeface="Aileron"/>
                <a:sym typeface="Aileron"/>
              </a:rPr>
              <a:t>Lcda. Marta Alicia de Magaña</a:t>
            </a:r>
          </a:p>
          <a:p>
            <a:pPr algn="just">
              <a:lnSpc>
                <a:spcPts val="2406"/>
              </a:lnSpc>
            </a:pPr>
            <a:r>
              <a:rPr lang="en-US" sz="2587" spc="-225">
                <a:solidFill>
                  <a:srgbClr val="1E1E1E"/>
                </a:solidFill>
                <a:latin typeface="Aileron"/>
                <a:ea typeface="Aileron"/>
                <a:cs typeface="Aileron"/>
                <a:sym typeface="Aileron"/>
              </a:rPr>
              <a:t>Directora Ejecutiva</a:t>
            </a:r>
          </a:p>
          <a:p>
            <a:pPr marL="0" lvl="0" indent="0" algn="just">
              <a:lnSpc>
                <a:spcPts val="2406"/>
              </a:lnSpc>
              <a:spcBef>
                <a:spcPct val="0"/>
              </a:spcBef>
            </a:pPr>
            <a:r>
              <a:rPr lang="en-US" sz="2587" spc="-225">
                <a:solidFill>
                  <a:srgbClr val="1E1E1E"/>
                </a:solidFill>
                <a:latin typeface="Aileron"/>
                <a:ea typeface="Aileron"/>
                <a:cs typeface="Aileron"/>
                <a:sym typeface="Aileron"/>
              </a:rPr>
              <a:t>MCP-ES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650100" y="716551"/>
            <a:ext cx="12987799" cy="5190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8977"/>
              </a:lnSpc>
              <a:spcBef>
                <a:spcPct val="0"/>
              </a:spcBef>
            </a:pPr>
            <a:r>
              <a:rPr lang="en-US" sz="12131" spc="-545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CO</a:t>
            </a:r>
            <a:r>
              <a:rPr lang="en-US" sz="12131" u="none" strike="noStrike" spc="-545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NTEXTO DEL FONDO MUNDIAL</a:t>
            </a:r>
          </a:p>
          <a:p>
            <a:pPr marL="0" lvl="0" indent="0" algn="ctr">
              <a:lnSpc>
                <a:spcPts val="16819"/>
              </a:lnSpc>
              <a:spcBef>
                <a:spcPct val="0"/>
              </a:spcBef>
            </a:pPr>
            <a:endParaRPr lang="en-US" sz="12131" u="none" strike="noStrike" spc="-545">
              <a:solidFill>
                <a:srgbClr val="1E1E1E"/>
              </a:solidFill>
              <a:latin typeface="TAN Harmoni"/>
              <a:ea typeface="TAN Harmoni"/>
              <a:cs typeface="TAN Harmoni"/>
              <a:sym typeface="TAN Harmoni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723543" y="3140209"/>
            <a:ext cx="15170903" cy="69424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009"/>
              </a:lnSpc>
            </a:pPr>
            <a:r>
              <a:rPr lang="en-US" sz="290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El Fondo Mundial implementa su financiamiento mediante ciclos de subvención plurianuales.</a:t>
            </a:r>
          </a:p>
          <a:p>
            <a:pPr algn="just">
              <a:lnSpc>
                <a:spcPts val="4009"/>
              </a:lnSpc>
            </a:pPr>
            <a:endParaRPr lang="en-US" sz="2905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4009"/>
              </a:lnSpc>
            </a:pPr>
            <a:r>
              <a:rPr lang="en-US" sz="290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Actualmente, los países se preparan para el:</a:t>
            </a:r>
          </a:p>
          <a:p>
            <a:pPr algn="just">
              <a:lnSpc>
                <a:spcPts val="4009"/>
              </a:lnSpc>
            </a:pPr>
            <a:r>
              <a:rPr lang="en-US" sz="2905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Ciclo de Subvención 8 (CS8)</a:t>
            </a:r>
          </a:p>
          <a:p>
            <a:pPr algn="just">
              <a:lnSpc>
                <a:spcPts val="4009"/>
              </a:lnSpc>
            </a:pPr>
            <a:endParaRPr lang="en-US" sz="2905" b="1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  <a:p>
            <a:pPr algn="just">
              <a:lnSpc>
                <a:spcPts val="4009"/>
              </a:lnSpc>
            </a:pPr>
            <a:r>
              <a:rPr lang="en-US" sz="290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Período aproximado:</a:t>
            </a:r>
          </a:p>
          <a:p>
            <a:pPr algn="just">
              <a:lnSpc>
                <a:spcPts val="4009"/>
              </a:lnSpc>
            </a:pPr>
            <a:r>
              <a:rPr lang="en-US" sz="2905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2027–2029</a:t>
            </a:r>
          </a:p>
          <a:p>
            <a:pPr algn="just">
              <a:lnSpc>
                <a:spcPts val="4009"/>
              </a:lnSpc>
            </a:pPr>
            <a:endParaRPr lang="en-US" sz="2905" b="1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  <a:p>
            <a:pPr algn="just">
              <a:lnSpc>
                <a:spcPts val="4009"/>
              </a:lnSpc>
            </a:pPr>
            <a:r>
              <a:rPr lang="en-US" sz="290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Durante este ciclo, algunos países avanzarán hacia procesos de sostenibilidad y transición de los recursos del Fondo Mundial.</a:t>
            </a:r>
          </a:p>
          <a:p>
            <a:pPr algn="just">
              <a:lnSpc>
                <a:spcPts val="4009"/>
              </a:lnSpc>
            </a:pPr>
            <a:endParaRPr lang="en-US" sz="2905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4009"/>
              </a:lnSpc>
            </a:pPr>
            <a:endParaRPr lang="en-US" sz="2905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ctr">
              <a:lnSpc>
                <a:spcPts val="3043"/>
              </a:lnSpc>
            </a:pPr>
            <a:endParaRPr lang="en-US" sz="2905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028700" y="264608"/>
            <a:ext cx="2929668" cy="1015618"/>
          </a:xfrm>
          <a:custGeom>
            <a:avLst/>
            <a:gdLst/>
            <a:ahLst/>
            <a:cxnLst/>
            <a:rect l="l" t="t" r="r" b="b"/>
            <a:pathLst>
              <a:path w="2929668" h="1015618">
                <a:moveTo>
                  <a:pt x="0" y="0"/>
                </a:moveTo>
                <a:lnTo>
                  <a:pt x="2929668" y="0"/>
                </a:lnTo>
                <a:lnTo>
                  <a:pt x="2929668" y="1015619"/>
                </a:lnTo>
                <a:lnTo>
                  <a:pt x="0" y="10156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C9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137780" y="3254830"/>
            <a:ext cx="7315200" cy="4023360"/>
          </a:xfrm>
          <a:custGeom>
            <a:avLst/>
            <a:gdLst/>
            <a:ahLst/>
            <a:cxnLst/>
            <a:rect l="l" t="t" r="r" b="b"/>
            <a:pathLst>
              <a:path w="7315200" h="4023360">
                <a:moveTo>
                  <a:pt x="0" y="0"/>
                </a:moveTo>
                <a:lnTo>
                  <a:pt x="7315200" y="0"/>
                </a:lnTo>
                <a:lnTo>
                  <a:pt x="7315200" y="4023360"/>
                </a:lnTo>
                <a:lnTo>
                  <a:pt x="0" y="402336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" name="TextBox 3"/>
          <p:cNvSpPr txBox="1"/>
          <p:nvPr/>
        </p:nvSpPr>
        <p:spPr>
          <a:xfrm>
            <a:off x="9041850" y="2507076"/>
            <a:ext cx="8141992" cy="51651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74"/>
              </a:lnSpc>
              <a:spcBef>
                <a:spcPct val="0"/>
              </a:spcBef>
            </a:pPr>
            <a:endParaRPr/>
          </a:p>
          <a:p>
            <a:pPr marL="0" lvl="1" indent="0" algn="ctr">
              <a:lnSpc>
                <a:spcPts val="8286"/>
              </a:lnSpc>
              <a:spcBef>
                <a:spcPct val="0"/>
              </a:spcBef>
            </a:pPr>
            <a:r>
              <a:rPr lang="en-US" sz="6004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El Salvador continuará siendo beneficiario de una subvención durante el CS8.</a:t>
            </a:r>
          </a:p>
          <a:p>
            <a:pPr algn="l">
              <a:lnSpc>
                <a:spcPts val="2766"/>
              </a:lnSpc>
              <a:spcBef>
                <a:spcPct val="0"/>
              </a:spcBef>
            </a:pPr>
            <a:endParaRPr lang="en-US" sz="6004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137780" y="217093"/>
            <a:ext cx="3657600" cy="1267968"/>
          </a:xfrm>
          <a:custGeom>
            <a:avLst/>
            <a:gdLst/>
            <a:ahLst/>
            <a:cxnLst/>
            <a:rect l="l" t="t" r="r" b="b"/>
            <a:pathLst>
              <a:path w="3657600" h="1267968">
                <a:moveTo>
                  <a:pt x="0" y="0"/>
                </a:moveTo>
                <a:lnTo>
                  <a:pt x="3657600" y="0"/>
                </a:lnTo>
                <a:lnTo>
                  <a:pt x="3657600" y="1267968"/>
                </a:lnTo>
                <a:lnTo>
                  <a:pt x="0" y="12679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82927" y="267786"/>
            <a:ext cx="4389889" cy="1521828"/>
          </a:xfrm>
          <a:custGeom>
            <a:avLst/>
            <a:gdLst/>
            <a:ahLst/>
            <a:cxnLst/>
            <a:rect l="l" t="t" r="r" b="b"/>
            <a:pathLst>
              <a:path w="4389889" h="1521828">
                <a:moveTo>
                  <a:pt x="0" y="0"/>
                </a:moveTo>
                <a:lnTo>
                  <a:pt x="4389889" y="0"/>
                </a:lnTo>
                <a:lnTo>
                  <a:pt x="4389889" y="1521828"/>
                </a:lnTo>
                <a:lnTo>
                  <a:pt x="0" y="1521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" name="TextBox 3"/>
          <p:cNvSpPr txBox="1"/>
          <p:nvPr/>
        </p:nvSpPr>
        <p:spPr>
          <a:xfrm>
            <a:off x="3963277" y="2027739"/>
            <a:ext cx="11652973" cy="4083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273"/>
              </a:lnSpc>
              <a:spcBef>
                <a:spcPct val="0"/>
              </a:spcBef>
            </a:pPr>
            <a:r>
              <a:rPr lang="en-US" sz="12531" spc="-563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GESTIÓN RE</a:t>
            </a:r>
            <a:r>
              <a:rPr lang="en-US" sz="12531" u="none" strike="noStrike" spc="-563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ALIZADA POR EL MCP-ES</a:t>
            </a:r>
          </a:p>
          <a:p>
            <a:pPr marL="0" lvl="0" indent="0" algn="l">
              <a:lnSpc>
                <a:spcPts val="9717"/>
              </a:lnSpc>
              <a:spcBef>
                <a:spcPct val="0"/>
              </a:spcBef>
            </a:pPr>
            <a:endParaRPr lang="en-US" sz="12531" u="none" strike="noStrike" spc="-563">
              <a:solidFill>
                <a:srgbClr val="1E1E1E"/>
              </a:solidFill>
              <a:latin typeface="TAN Harmoni"/>
              <a:ea typeface="TAN Harmoni"/>
              <a:cs typeface="TAN Harmoni"/>
              <a:sym typeface="TAN Harmoni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58774" y="4859016"/>
            <a:ext cx="13957475" cy="54279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09"/>
              </a:lnSpc>
              <a:spcBef>
                <a:spcPct val="0"/>
              </a:spcBef>
            </a:pPr>
            <a:r>
              <a:rPr lang="en-US" sz="2905">
                <a:solidFill>
                  <a:srgbClr val="1E1E1E"/>
                </a:solidFill>
                <a:latin typeface="Aileron"/>
                <a:ea typeface="Aileron"/>
                <a:cs typeface="Aileron"/>
                <a:sym typeface="Aileron"/>
              </a:rPr>
              <a:t>C</a:t>
            </a:r>
            <a:r>
              <a:rPr lang="en-US" sz="2905" u="none" strike="noStrike">
                <a:solidFill>
                  <a:srgbClr val="1E1E1E"/>
                </a:solidFill>
                <a:latin typeface="Aileron"/>
                <a:ea typeface="Aileron"/>
                <a:cs typeface="Aileron"/>
                <a:sym typeface="Aileron"/>
              </a:rPr>
              <a:t>omo parte de las discusiones sostenidas con el Equipo País del Fondo Mundial, se consultó sobre la situación del MCP-ES durante el próximo ciclo de subvención.</a:t>
            </a:r>
          </a:p>
          <a:p>
            <a:pPr algn="l">
              <a:lnSpc>
                <a:spcPts val="4009"/>
              </a:lnSpc>
              <a:spcBef>
                <a:spcPct val="0"/>
              </a:spcBef>
            </a:pPr>
            <a:endParaRPr lang="en-US" sz="2905" u="none" strike="noStrike">
              <a:solidFill>
                <a:srgbClr val="1E1E1E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4009"/>
              </a:lnSpc>
              <a:spcBef>
                <a:spcPct val="0"/>
              </a:spcBef>
            </a:pPr>
            <a:r>
              <a:rPr lang="en-US" sz="2905" b="1" u="none" strike="noStrike">
                <a:solidFill>
                  <a:srgbClr val="1E1E1E"/>
                </a:solidFill>
                <a:latin typeface="Aileron Bold"/>
                <a:ea typeface="Aileron Bold"/>
                <a:cs typeface="Aileron Bold"/>
                <a:sym typeface="Aileron Bold"/>
              </a:rPr>
              <a:t>El objetivo fue conocer:</a:t>
            </a:r>
          </a:p>
          <a:p>
            <a:pPr algn="l">
              <a:lnSpc>
                <a:spcPts val="4009"/>
              </a:lnSpc>
              <a:spcBef>
                <a:spcPct val="0"/>
              </a:spcBef>
            </a:pPr>
            <a:endParaRPr lang="en-US" sz="2905" b="1" u="none" strike="noStrike">
              <a:solidFill>
                <a:srgbClr val="1E1E1E"/>
              </a:solidFill>
              <a:latin typeface="Aileron Bold"/>
              <a:ea typeface="Aileron Bold"/>
              <a:cs typeface="Aileron Bold"/>
              <a:sym typeface="Aileron Bold"/>
            </a:endParaRPr>
          </a:p>
          <a:p>
            <a:pPr algn="l">
              <a:lnSpc>
                <a:spcPts val="4009"/>
              </a:lnSpc>
              <a:spcBef>
                <a:spcPct val="0"/>
              </a:spcBef>
            </a:pPr>
            <a:r>
              <a:rPr lang="en-US" sz="2905" u="none" strike="noStrike">
                <a:solidFill>
                  <a:srgbClr val="1E1E1E"/>
                </a:solidFill>
                <a:latin typeface="Aileron"/>
                <a:ea typeface="Aileron"/>
                <a:cs typeface="Aileron"/>
                <a:sym typeface="Aileron"/>
              </a:rPr>
              <a:t>✓ La continuidad del mecanismo</a:t>
            </a:r>
          </a:p>
          <a:p>
            <a:pPr algn="l">
              <a:lnSpc>
                <a:spcPts val="4009"/>
              </a:lnSpc>
              <a:spcBef>
                <a:spcPct val="0"/>
              </a:spcBef>
            </a:pPr>
            <a:endParaRPr lang="en-US" sz="2905" u="none" strike="noStrike">
              <a:solidFill>
                <a:srgbClr val="1E1E1E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4009"/>
              </a:lnSpc>
              <a:spcBef>
                <a:spcPct val="0"/>
              </a:spcBef>
            </a:pPr>
            <a:r>
              <a:rPr lang="en-US" sz="2905" u="none" strike="noStrike">
                <a:solidFill>
                  <a:srgbClr val="1E1E1E"/>
                </a:solidFill>
                <a:latin typeface="Aileron"/>
                <a:ea typeface="Aileron"/>
                <a:cs typeface="Aileron"/>
                <a:sym typeface="Aileron"/>
              </a:rPr>
              <a:t>✓ El financiamiento para su funcionamiento</a:t>
            </a:r>
          </a:p>
          <a:p>
            <a:pPr algn="l">
              <a:lnSpc>
                <a:spcPts val="4009"/>
              </a:lnSpc>
              <a:spcBef>
                <a:spcPct val="0"/>
              </a:spcBef>
            </a:pPr>
            <a:endParaRPr lang="en-US" sz="2905" u="none" strike="noStrike">
              <a:solidFill>
                <a:srgbClr val="1E1E1E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4009"/>
              </a:lnSpc>
              <a:spcBef>
                <a:spcPct val="0"/>
              </a:spcBef>
            </a:pPr>
            <a:r>
              <a:rPr lang="en-US" sz="2905" u="none" strike="noStrike">
                <a:solidFill>
                  <a:srgbClr val="1E1E1E"/>
                </a:solidFill>
                <a:latin typeface="Aileron"/>
                <a:ea typeface="Aileron"/>
                <a:cs typeface="Aileron"/>
                <a:sym typeface="Aileron"/>
              </a:rPr>
              <a:t>✓ Las perspectivas futuras en el contexto de transición</a:t>
            </a:r>
          </a:p>
          <a:p>
            <a:pPr marL="0" lvl="1" indent="0" algn="l">
              <a:lnSpc>
                <a:spcPts val="3043"/>
              </a:lnSpc>
              <a:spcBef>
                <a:spcPct val="0"/>
              </a:spcBef>
            </a:pPr>
            <a:endParaRPr lang="en-US" sz="2905" u="none" strike="noStrike">
              <a:solidFill>
                <a:srgbClr val="1E1E1E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C9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41649" y="1624360"/>
            <a:ext cx="15703803" cy="44918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94"/>
              </a:lnSpc>
              <a:spcBef>
                <a:spcPct val="0"/>
              </a:spcBef>
            </a:pPr>
            <a:r>
              <a:rPr lang="en-US" sz="7965" spc="-358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CONF</a:t>
            </a:r>
            <a:r>
              <a:rPr lang="en-US" sz="7965" u="none" strike="noStrike" spc="-358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IRMACIÓN RECIBIDA</a:t>
            </a:r>
          </a:p>
          <a:p>
            <a:pPr marL="0" lvl="0" indent="0" algn="ctr">
              <a:lnSpc>
                <a:spcPts val="5302"/>
              </a:lnSpc>
              <a:spcBef>
                <a:spcPct val="0"/>
              </a:spcBef>
            </a:pPr>
            <a:r>
              <a:rPr lang="en-US" sz="7166" u="none" strike="noStrike" spc="-322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INFORMACIÓN PROPORCIONADA POR LA OFICIAL DE PROGRAMA</a:t>
            </a:r>
          </a:p>
          <a:p>
            <a:pPr marL="0" lvl="0" indent="0" algn="ctr">
              <a:lnSpc>
                <a:spcPts val="14032"/>
              </a:lnSpc>
              <a:spcBef>
                <a:spcPct val="0"/>
              </a:spcBef>
            </a:pPr>
            <a:endParaRPr lang="en-US" sz="7166" u="none" strike="noStrike" spc="-322">
              <a:solidFill>
                <a:srgbClr val="1E1E1E"/>
              </a:solidFill>
              <a:latin typeface="TAN Harmoni"/>
              <a:ea typeface="TAN Harmoni"/>
              <a:cs typeface="TAN Harmoni"/>
              <a:sym typeface="TAN Harmoni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931712" y="4254824"/>
            <a:ext cx="11917816" cy="59328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09"/>
              </a:lnSpc>
              <a:spcBef>
                <a:spcPct val="0"/>
              </a:spcBef>
            </a:pPr>
            <a:r>
              <a:rPr lang="en-US" sz="290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✅ Mi</a:t>
            </a:r>
            <a:r>
              <a:rPr lang="en-US" sz="2905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entras exista una subvención activa del Fondo Mundial en el país, el MCP continuará funcionando.</a:t>
            </a:r>
          </a:p>
          <a:p>
            <a:pPr algn="l">
              <a:lnSpc>
                <a:spcPts val="4009"/>
              </a:lnSpc>
              <a:spcBef>
                <a:spcPct val="0"/>
              </a:spcBef>
            </a:pPr>
            <a:endParaRPr lang="en-US" sz="2905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4009"/>
              </a:lnSpc>
              <a:spcBef>
                <a:spcPct val="0"/>
              </a:spcBef>
            </a:pPr>
            <a:r>
              <a:rPr lang="en-US" sz="2905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✅ El MCP seguirá recibiendo financiamiento para su operación.</a:t>
            </a:r>
          </a:p>
          <a:p>
            <a:pPr algn="l">
              <a:lnSpc>
                <a:spcPts val="4009"/>
              </a:lnSpc>
              <a:spcBef>
                <a:spcPct val="0"/>
              </a:spcBef>
            </a:pPr>
            <a:endParaRPr lang="en-US" sz="2905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4009"/>
              </a:lnSpc>
              <a:spcBef>
                <a:spcPct val="0"/>
              </a:spcBef>
            </a:pPr>
            <a:r>
              <a:rPr lang="en-US" sz="2905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✅ El Salvador contará con una subvención durante el CS8.</a:t>
            </a:r>
          </a:p>
          <a:p>
            <a:pPr algn="l">
              <a:lnSpc>
                <a:spcPts val="4009"/>
              </a:lnSpc>
              <a:spcBef>
                <a:spcPct val="0"/>
              </a:spcBef>
            </a:pPr>
            <a:endParaRPr lang="en-US" sz="2905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4009"/>
              </a:lnSpc>
              <a:spcBef>
                <a:spcPct val="0"/>
              </a:spcBef>
            </a:pPr>
            <a:r>
              <a:rPr lang="en-US" sz="2905" b="1" u="none" strike="noStrike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Por lo tanto:</a:t>
            </a:r>
          </a:p>
          <a:p>
            <a:pPr algn="l">
              <a:lnSpc>
                <a:spcPts val="4009"/>
              </a:lnSpc>
              <a:spcBef>
                <a:spcPct val="0"/>
              </a:spcBef>
            </a:pPr>
            <a:endParaRPr lang="en-US" sz="2905" b="1" u="none" strike="noStrike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  <a:p>
            <a:pPr marL="0" lvl="1" indent="0" algn="l">
              <a:lnSpc>
                <a:spcPts val="4009"/>
              </a:lnSpc>
              <a:spcBef>
                <a:spcPct val="0"/>
              </a:spcBef>
            </a:pPr>
            <a:r>
              <a:rPr lang="en-US" sz="2905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El MCP-ES mantendrá su rol de coordinación, supervisión y gobernanza durante el próximo ciclo.</a:t>
            </a:r>
          </a:p>
          <a:p>
            <a:pPr algn="ctr">
              <a:lnSpc>
                <a:spcPts val="3043"/>
              </a:lnSpc>
              <a:spcBef>
                <a:spcPct val="0"/>
              </a:spcBef>
            </a:pPr>
            <a:endParaRPr lang="en-US" sz="2905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028700" y="267786"/>
            <a:ext cx="3744116" cy="1297960"/>
          </a:xfrm>
          <a:custGeom>
            <a:avLst/>
            <a:gdLst/>
            <a:ahLst/>
            <a:cxnLst/>
            <a:rect l="l" t="t" r="r" b="b"/>
            <a:pathLst>
              <a:path w="3744116" h="1297960">
                <a:moveTo>
                  <a:pt x="0" y="0"/>
                </a:moveTo>
                <a:lnTo>
                  <a:pt x="3744116" y="0"/>
                </a:lnTo>
                <a:lnTo>
                  <a:pt x="3744116" y="1297960"/>
                </a:lnTo>
                <a:lnTo>
                  <a:pt x="0" y="1297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475058" y="1853668"/>
            <a:ext cx="15337884" cy="2773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413"/>
              </a:lnSpc>
              <a:spcBef>
                <a:spcPct val="0"/>
              </a:spcBef>
            </a:pPr>
            <a:r>
              <a:rPr lang="en-US" sz="8667" spc="-390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¿QUÉ </a:t>
            </a:r>
            <a:r>
              <a:rPr lang="en-US" sz="8667" u="none" strike="noStrike" spc="-390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OCURRIRÁ DURANTE ESTE PERÍODO?</a:t>
            </a:r>
          </a:p>
          <a:p>
            <a:pPr marL="0" lvl="0" indent="0" algn="ctr">
              <a:lnSpc>
                <a:spcPts val="6413"/>
              </a:lnSpc>
              <a:spcBef>
                <a:spcPct val="0"/>
              </a:spcBef>
            </a:pPr>
            <a:r>
              <a:rPr lang="en-US" sz="8667" u="none" strike="noStrike" spc="-390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PREPARACIÓN PARA EL FUTURO</a:t>
            </a:r>
          </a:p>
          <a:p>
            <a:pPr marL="0" lvl="0" indent="0" algn="ctr">
              <a:lnSpc>
                <a:spcPts val="6413"/>
              </a:lnSpc>
              <a:spcBef>
                <a:spcPct val="0"/>
              </a:spcBef>
            </a:pPr>
            <a:endParaRPr lang="en-US" sz="8667" u="none" strike="noStrike" spc="-390">
              <a:solidFill>
                <a:srgbClr val="1E1E1E"/>
              </a:solidFill>
              <a:latin typeface="TAN Harmoni"/>
              <a:ea typeface="TAN Harmoni"/>
              <a:cs typeface="TAN Harmoni"/>
              <a:sym typeface="TAN Harmoni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248294" y="4066947"/>
            <a:ext cx="11791412" cy="59656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98"/>
              </a:lnSpc>
              <a:spcBef>
                <a:spcPct val="0"/>
              </a:spcBef>
            </a:pPr>
            <a:r>
              <a:rPr lang="en-US" sz="297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El F</a:t>
            </a:r>
            <a:r>
              <a:rPr lang="en-US" sz="2970" b="1" u="none" strike="noStrike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ondo Mundial informó que:</a:t>
            </a:r>
          </a:p>
          <a:p>
            <a:pPr algn="l">
              <a:lnSpc>
                <a:spcPts val="4098"/>
              </a:lnSpc>
              <a:spcBef>
                <a:spcPct val="0"/>
              </a:spcBef>
            </a:pPr>
            <a:endParaRPr lang="en-US" sz="2970" b="1" u="none" strike="noStrike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  <a:p>
            <a:pPr marL="641260" lvl="1" indent="-320630" algn="l">
              <a:lnSpc>
                <a:spcPts val="4098"/>
              </a:lnSpc>
              <a:spcBef>
                <a:spcPct val="0"/>
              </a:spcBef>
              <a:buFont typeface="Arial"/>
              <a:buChar char="•"/>
            </a:pPr>
            <a:r>
              <a:rPr lang="en-US" sz="2970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Los países que avanzan hacia la transición recibirán orientaciones específicas. </a:t>
            </a:r>
          </a:p>
          <a:p>
            <a:pPr algn="l">
              <a:lnSpc>
                <a:spcPts val="4098"/>
              </a:lnSpc>
              <a:spcBef>
                <a:spcPct val="0"/>
              </a:spcBef>
            </a:pPr>
            <a:endParaRPr lang="en-US" sz="2970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marL="641260" lvl="1" indent="-320630" algn="l">
              <a:lnSpc>
                <a:spcPts val="4098"/>
              </a:lnSpc>
              <a:spcBef>
                <a:spcPct val="0"/>
              </a:spcBef>
              <a:buFont typeface="Arial"/>
              <a:buChar char="•"/>
            </a:pPr>
            <a:r>
              <a:rPr lang="en-US" sz="2970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El CCM Hub desarrollará acciones de acompañamiento para preparar los siguientes pasos posteriores a la última subvención. </a:t>
            </a:r>
          </a:p>
          <a:p>
            <a:pPr algn="l">
              <a:lnSpc>
                <a:spcPts val="4098"/>
              </a:lnSpc>
              <a:spcBef>
                <a:spcPct val="0"/>
              </a:spcBef>
            </a:pPr>
            <a:endParaRPr lang="en-US" sz="2970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marL="641260" lvl="1" indent="-320630" algn="l">
              <a:lnSpc>
                <a:spcPts val="4098"/>
              </a:lnSpc>
              <a:spcBef>
                <a:spcPct val="0"/>
              </a:spcBef>
              <a:buFont typeface="Arial"/>
              <a:buChar char="•"/>
            </a:pPr>
            <a:r>
              <a:rPr lang="en-US" sz="2970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Durante los próximos meses se compartirán lineamientos y herramientas para fortalecer la sostenibilidad de los mecanismos nacionales. </a:t>
            </a:r>
          </a:p>
          <a:p>
            <a:pPr marL="0" lvl="1" indent="0" algn="ctr">
              <a:lnSpc>
                <a:spcPts val="2442"/>
              </a:lnSpc>
              <a:spcBef>
                <a:spcPct val="0"/>
              </a:spcBef>
            </a:pPr>
            <a:endParaRPr lang="en-US" sz="2970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028700" y="267786"/>
            <a:ext cx="3744116" cy="1297960"/>
          </a:xfrm>
          <a:custGeom>
            <a:avLst/>
            <a:gdLst/>
            <a:ahLst/>
            <a:cxnLst/>
            <a:rect l="l" t="t" r="r" b="b"/>
            <a:pathLst>
              <a:path w="3744116" h="1297960">
                <a:moveTo>
                  <a:pt x="0" y="0"/>
                </a:moveTo>
                <a:lnTo>
                  <a:pt x="3744116" y="0"/>
                </a:lnTo>
                <a:lnTo>
                  <a:pt x="3744116" y="1297960"/>
                </a:lnTo>
                <a:lnTo>
                  <a:pt x="0" y="1297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C9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189428" y="1366194"/>
            <a:ext cx="15676949" cy="46683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82"/>
              </a:lnSpc>
            </a:pPr>
            <a:r>
              <a:rPr lang="en-US" sz="8624" spc="-388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IMPLICACIONES PARA EL MCP-ES</a:t>
            </a:r>
          </a:p>
          <a:p>
            <a:pPr algn="ctr">
              <a:lnSpc>
                <a:spcPts val="6382"/>
              </a:lnSpc>
            </a:pPr>
            <a:r>
              <a:rPr lang="en-US" sz="8624" spc="-388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OPORTUNIDADES PARA EL MCP-ES</a:t>
            </a:r>
          </a:p>
          <a:p>
            <a:pPr algn="ctr">
              <a:lnSpc>
                <a:spcPts val="17775"/>
              </a:lnSpc>
            </a:pPr>
            <a:endParaRPr lang="en-US" sz="8624" spc="-388">
              <a:solidFill>
                <a:srgbClr val="1E1E1E"/>
              </a:solidFill>
              <a:latin typeface="TAN Harmoni"/>
              <a:ea typeface="TAN Harmoni"/>
              <a:cs typeface="TAN Harmoni"/>
              <a:sym typeface="TAN Harmoni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105747" y="3537480"/>
            <a:ext cx="11791412" cy="647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98"/>
              </a:lnSpc>
              <a:spcBef>
                <a:spcPct val="0"/>
              </a:spcBef>
            </a:pPr>
            <a:r>
              <a:rPr lang="en-US" sz="297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C</a:t>
            </a:r>
            <a:r>
              <a:rPr lang="en-US" sz="2970" b="1" u="none" strike="noStrike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ontinuar fortaleciendo:</a:t>
            </a:r>
          </a:p>
          <a:p>
            <a:pPr algn="l">
              <a:lnSpc>
                <a:spcPts val="4098"/>
              </a:lnSpc>
              <a:spcBef>
                <a:spcPct val="0"/>
              </a:spcBef>
            </a:pPr>
            <a:endParaRPr lang="en-US" sz="2970" b="1" u="none" strike="noStrike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  <a:p>
            <a:pPr algn="l">
              <a:lnSpc>
                <a:spcPts val="4098"/>
              </a:lnSpc>
              <a:spcBef>
                <a:spcPct val="0"/>
              </a:spcBef>
            </a:pPr>
            <a:r>
              <a:rPr lang="en-US" sz="2970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✓ La gobernanza multisectorial</a:t>
            </a:r>
          </a:p>
          <a:p>
            <a:pPr algn="l">
              <a:lnSpc>
                <a:spcPts val="4098"/>
              </a:lnSpc>
              <a:spcBef>
                <a:spcPct val="0"/>
              </a:spcBef>
            </a:pPr>
            <a:endParaRPr lang="en-US" sz="2970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4098"/>
              </a:lnSpc>
              <a:spcBef>
                <a:spcPct val="0"/>
              </a:spcBef>
            </a:pPr>
            <a:r>
              <a:rPr lang="en-US" sz="2970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✓ La supervisión estratégica de las subvenciones</a:t>
            </a:r>
          </a:p>
          <a:p>
            <a:pPr algn="l">
              <a:lnSpc>
                <a:spcPts val="4098"/>
              </a:lnSpc>
              <a:spcBef>
                <a:spcPct val="0"/>
              </a:spcBef>
            </a:pPr>
            <a:endParaRPr lang="en-US" sz="2970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4098"/>
              </a:lnSpc>
              <a:spcBef>
                <a:spcPct val="0"/>
              </a:spcBef>
            </a:pPr>
            <a:r>
              <a:rPr lang="en-US" sz="2970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✓ La articulación entre gobierno, sociedad civil y socios</a:t>
            </a:r>
          </a:p>
          <a:p>
            <a:pPr algn="l">
              <a:lnSpc>
                <a:spcPts val="4098"/>
              </a:lnSpc>
              <a:spcBef>
                <a:spcPct val="0"/>
              </a:spcBef>
            </a:pPr>
            <a:endParaRPr lang="en-US" sz="2970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4098"/>
              </a:lnSpc>
              <a:spcBef>
                <a:spcPct val="0"/>
              </a:spcBef>
            </a:pPr>
            <a:r>
              <a:rPr lang="en-US" sz="2970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✓ La planificación para la sostenibilidad de la respuesta nacional</a:t>
            </a:r>
          </a:p>
          <a:p>
            <a:pPr algn="l">
              <a:lnSpc>
                <a:spcPts val="4098"/>
              </a:lnSpc>
              <a:spcBef>
                <a:spcPct val="0"/>
              </a:spcBef>
            </a:pPr>
            <a:endParaRPr lang="en-US" sz="2970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4098"/>
              </a:lnSpc>
              <a:spcBef>
                <a:spcPct val="0"/>
              </a:spcBef>
            </a:pPr>
            <a:r>
              <a:rPr lang="en-US" sz="2970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✓ La preparación gradual para escenarios futuros de transición</a:t>
            </a:r>
          </a:p>
          <a:p>
            <a:pPr algn="l">
              <a:lnSpc>
                <a:spcPts val="4098"/>
              </a:lnSpc>
              <a:spcBef>
                <a:spcPct val="0"/>
              </a:spcBef>
            </a:pPr>
            <a:endParaRPr lang="en-US" sz="2970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marL="0" lvl="1" indent="0" algn="ctr">
              <a:lnSpc>
                <a:spcPts val="2442"/>
              </a:lnSpc>
              <a:spcBef>
                <a:spcPct val="0"/>
              </a:spcBef>
            </a:pPr>
            <a:endParaRPr lang="en-US" sz="2970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548462" y="491317"/>
            <a:ext cx="3744116" cy="1297960"/>
          </a:xfrm>
          <a:custGeom>
            <a:avLst/>
            <a:gdLst/>
            <a:ahLst/>
            <a:cxnLst/>
            <a:rect l="l" t="t" r="r" b="b"/>
            <a:pathLst>
              <a:path w="3744116" h="1297960">
                <a:moveTo>
                  <a:pt x="0" y="0"/>
                </a:moveTo>
                <a:lnTo>
                  <a:pt x="3744116" y="0"/>
                </a:lnTo>
                <a:lnTo>
                  <a:pt x="3744116" y="1297960"/>
                </a:lnTo>
                <a:lnTo>
                  <a:pt x="0" y="1297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475058" y="2663293"/>
            <a:ext cx="15337884" cy="19636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413"/>
              </a:lnSpc>
              <a:spcBef>
                <a:spcPct val="0"/>
              </a:spcBef>
            </a:pPr>
            <a:r>
              <a:rPr lang="en-US" sz="8667" spc="-390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C</a:t>
            </a:r>
            <a:r>
              <a:rPr lang="en-US" sz="8667" u="none" strike="noStrike" spc="-390">
                <a:solidFill>
                  <a:srgbClr val="1E1E1E"/>
                </a:solidFill>
                <a:latin typeface="TAN Harmoni"/>
                <a:ea typeface="TAN Harmoni"/>
                <a:cs typeface="TAN Harmoni"/>
                <a:sym typeface="TAN Harmoni"/>
              </a:rPr>
              <a:t>ONCLUSIÓN</a:t>
            </a:r>
          </a:p>
          <a:p>
            <a:pPr marL="0" lvl="0" indent="0" algn="ctr">
              <a:lnSpc>
                <a:spcPts val="6413"/>
              </a:lnSpc>
              <a:spcBef>
                <a:spcPct val="0"/>
              </a:spcBef>
            </a:pPr>
            <a:endParaRPr lang="en-US" sz="8667" u="none" strike="noStrike" spc="-390">
              <a:solidFill>
                <a:srgbClr val="1E1E1E"/>
              </a:solidFill>
              <a:latin typeface="TAN Harmoni"/>
              <a:ea typeface="TAN Harmoni"/>
              <a:cs typeface="TAN Harmoni"/>
              <a:sym typeface="TAN Harmoni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248294" y="4066947"/>
            <a:ext cx="13145611" cy="44225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98"/>
              </a:lnSpc>
              <a:spcBef>
                <a:spcPct val="0"/>
              </a:spcBef>
            </a:pPr>
            <a:r>
              <a:rPr lang="en-US" sz="297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El F</a:t>
            </a:r>
            <a:r>
              <a:rPr lang="en-US" sz="2970" b="1" u="none" strike="noStrike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ondo Mundial ha confirmado que:</a:t>
            </a:r>
          </a:p>
          <a:p>
            <a:pPr algn="l">
              <a:lnSpc>
                <a:spcPts val="4098"/>
              </a:lnSpc>
              <a:spcBef>
                <a:spcPct val="0"/>
              </a:spcBef>
            </a:pPr>
            <a:endParaRPr lang="en-US" sz="2970" b="1" u="none" strike="noStrike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  <a:p>
            <a:pPr algn="l">
              <a:lnSpc>
                <a:spcPts val="4098"/>
              </a:lnSpc>
              <a:spcBef>
                <a:spcPct val="0"/>
              </a:spcBef>
            </a:pPr>
            <a:r>
              <a:rPr lang="en-US" sz="2970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El MCP-ES continuará operando y recibiendo financiamiento durante el Ciclo de Subvención 8 (CS8).</a:t>
            </a:r>
          </a:p>
          <a:p>
            <a:pPr algn="l">
              <a:lnSpc>
                <a:spcPts val="4098"/>
              </a:lnSpc>
              <a:spcBef>
                <a:spcPct val="0"/>
              </a:spcBef>
            </a:pPr>
            <a:endParaRPr lang="en-US" sz="2970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4098"/>
              </a:lnSpc>
              <a:spcBef>
                <a:spcPct val="0"/>
              </a:spcBef>
            </a:pPr>
            <a:r>
              <a:rPr lang="en-US" sz="2970" u="none" strike="noStrike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Esto permite seguir ejerciendo las funciones de coordinación, supervisión y participación multisectorial, mientras el país se prepara para futuras etapas de sostenibilidad y transición.</a:t>
            </a:r>
          </a:p>
          <a:p>
            <a:pPr marL="0" lvl="1" indent="0" algn="ctr">
              <a:lnSpc>
                <a:spcPts val="2442"/>
              </a:lnSpc>
              <a:spcBef>
                <a:spcPct val="0"/>
              </a:spcBef>
            </a:pPr>
            <a:endParaRPr lang="en-US" sz="2970" u="none" strike="noStrike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028700" y="267786"/>
            <a:ext cx="3744116" cy="1297960"/>
          </a:xfrm>
          <a:custGeom>
            <a:avLst/>
            <a:gdLst/>
            <a:ahLst/>
            <a:cxnLst/>
            <a:rect l="l" t="t" r="r" b="b"/>
            <a:pathLst>
              <a:path w="3744116" h="1297960">
                <a:moveTo>
                  <a:pt x="0" y="0"/>
                </a:moveTo>
                <a:lnTo>
                  <a:pt x="3744116" y="0"/>
                </a:lnTo>
                <a:lnTo>
                  <a:pt x="3744116" y="1297960"/>
                </a:lnTo>
                <a:lnTo>
                  <a:pt x="0" y="1297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90264" y="628841"/>
            <a:ext cx="4200252" cy="1456087"/>
          </a:xfrm>
          <a:custGeom>
            <a:avLst/>
            <a:gdLst/>
            <a:ahLst/>
            <a:cxnLst/>
            <a:rect l="l" t="t" r="r" b="b"/>
            <a:pathLst>
              <a:path w="4200252" h="1456087">
                <a:moveTo>
                  <a:pt x="0" y="0"/>
                </a:moveTo>
                <a:lnTo>
                  <a:pt x="4200252" y="0"/>
                </a:lnTo>
                <a:lnTo>
                  <a:pt x="4200252" y="1456088"/>
                </a:lnTo>
                <a:lnTo>
                  <a:pt x="0" y="1456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6272452" y="1878729"/>
            <a:ext cx="10456125" cy="7379571"/>
          </a:xfrm>
          <a:custGeom>
            <a:avLst/>
            <a:gdLst/>
            <a:ahLst/>
            <a:cxnLst/>
            <a:rect l="l" t="t" r="r" b="b"/>
            <a:pathLst>
              <a:path w="10456125" h="7379571">
                <a:moveTo>
                  <a:pt x="0" y="0"/>
                </a:moveTo>
                <a:lnTo>
                  <a:pt x="10456125" y="0"/>
                </a:lnTo>
                <a:lnTo>
                  <a:pt x="10456125" y="7379571"/>
                </a:lnTo>
                <a:lnTo>
                  <a:pt x="0" y="737957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395</Words>
  <Application>Microsoft Office PowerPoint</Application>
  <PresentationFormat>Personalizado</PresentationFormat>
  <Paragraphs>68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Aileron Bold</vt:lpstr>
      <vt:lpstr>Calibri</vt:lpstr>
      <vt:lpstr>TAN Harmoni</vt:lpstr>
      <vt:lpstr>Aileron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Manual de Marca Café Moderno Azul</dc:title>
  <dc:creator>María Eugenia Ochoa Valencia</dc:creator>
  <cp:lastModifiedBy>Administración y Comunicaciones MCP</cp:lastModifiedBy>
  <cp:revision>2</cp:revision>
  <dcterms:created xsi:type="dcterms:W3CDTF">2006-08-16T00:00:00Z</dcterms:created>
  <dcterms:modified xsi:type="dcterms:W3CDTF">2026-06-22T17:19:39Z</dcterms:modified>
  <dc:identifier>DAHNUADxG7I</dc:identifier>
</cp:coreProperties>
</file>