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6" r:id="rId6"/>
    <p:sldId id="261" r:id="rId7"/>
    <p:sldId id="267" r:id="rId8"/>
    <p:sldId id="262" r:id="rId9"/>
    <p:sldId id="263" r:id="rId10"/>
    <p:sldId id="268" r:id="rId11"/>
    <p:sldId id="265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168" y="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custSel modSld">
      <pc:chgData name="Administración y Comunicaciones MCP" userId="6e1c2796-b399-4b97-baca-0d887e5a0dc8" providerId="ADAL" clId="{4B4658E8-BF8C-4094-9923-A8A426596295}" dt="2026-06-10T16:29:34.340" v="13" actId="27636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6-06-10T16:26:04.203" v="11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6-06-10T16:26:04.203" v="11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4B4658E8-BF8C-4094-9923-A8A426596295}" dt="2026-06-10T16:29:34.340" v="13" actId="27636"/>
        <pc:sldMkLst>
          <pc:docMk/>
          <pc:sldMk cId="0" sldId="259"/>
        </pc:sldMkLst>
        <pc:spChg chg="mod">
          <ac:chgData name="Administración y Comunicaciones MCP" userId="6e1c2796-b399-4b97-baca-0d887e5a0dc8" providerId="ADAL" clId="{4B4658E8-BF8C-4094-9923-A8A426596295}" dt="2026-06-10T16:29:34.340" v="13" actId="27636"/>
          <ac:spMkLst>
            <pc:docMk/>
            <pc:sldMk cId="0" sldId="259"/>
            <ac:spMk id="3" creationId="{00000000-0000-0000-0000-000000000000}"/>
          </ac:spMkLst>
        </pc:spChg>
      </pc:sldChg>
      <pc:sldChg chg="delSp mod">
        <pc:chgData name="Administración y Comunicaciones MCP" userId="6e1c2796-b399-4b97-baca-0d887e5a0dc8" providerId="ADAL" clId="{4B4658E8-BF8C-4094-9923-A8A426596295}" dt="2026-06-10T04:18:07.559" v="1" actId="478"/>
        <pc:sldMkLst>
          <pc:docMk/>
          <pc:sldMk cId="0" sldId="265"/>
        </pc:sldMkLst>
        <pc:picChg chg="del">
          <ac:chgData name="Administración y Comunicaciones MCP" userId="6e1c2796-b399-4b97-baca-0d887e5a0dc8" providerId="ADAL" clId="{4B4658E8-BF8C-4094-9923-A8A426596295}" dt="2026-06-10T04:18:07.559" v="1" actId="478"/>
          <ac:picMkLst>
            <pc:docMk/>
            <pc:sldMk cId="0" sldId="265"/>
            <ac:picMk id="4" creationId="{00000000-0000-0000-0000-000000000000}"/>
          </ac:picMkLst>
        </pc:picChg>
      </pc:sldChg>
      <pc:sldChg chg="modSp mod">
        <pc:chgData name="Administración y Comunicaciones MCP" userId="6e1c2796-b399-4b97-baca-0d887e5a0dc8" providerId="ADAL" clId="{4B4658E8-BF8C-4094-9923-A8A426596295}" dt="2026-06-10T15:39:46.324" v="2" actId="1076"/>
        <pc:sldMkLst>
          <pc:docMk/>
          <pc:sldMk cId="3596430295" sldId="266"/>
        </pc:sldMkLst>
        <pc:graphicFrameChg chg="mod">
          <ac:chgData name="Administración y Comunicaciones MCP" userId="6e1c2796-b399-4b97-baca-0d887e5a0dc8" providerId="ADAL" clId="{4B4658E8-BF8C-4094-9923-A8A426596295}" dt="2026-06-10T15:39:46.324" v="2" actId="1076"/>
          <ac:graphicFrameMkLst>
            <pc:docMk/>
            <pc:sldMk cId="3596430295" sldId="266"/>
            <ac:graphicFrameMk id="11" creationId="{2FFA0708-881E-1F55-9776-8F0CF3895F6C}"/>
          </ac:graphicFrameMkLst>
        </pc:graphicFrameChg>
      </pc:sldChg>
      <pc:sldChg chg="delSp mod">
        <pc:chgData name="Administración y Comunicaciones MCP" userId="6e1c2796-b399-4b97-baca-0d887e5a0dc8" providerId="ADAL" clId="{4B4658E8-BF8C-4094-9923-A8A426596295}" dt="2026-06-10T04:18:01.376" v="0" actId="478"/>
        <pc:sldMkLst>
          <pc:docMk/>
          <pc:sldMk cId="3849483802" sldId="269"/>
        </pc:sldMkLst>
        <pc:picChg chg="del">
          <ac:chgData name="Administración y Comunicaciones MCP" userId="6e1c2796-b399-4b97-baca-0d887e5a0dc8" providerId="ADAL" clId="{4B4658E8-BF8C-4094-9923-A8A426596295}" dt="2026-06-10T04:18:01.376" v="0" actId="478"/>
          <ac:picMkLst>
            <pc:docMk/>
            <pc:sldMk cId="3849483802" sldId="269"/>
            <ac:picMk id="4" creationId="{F08B17E1-843B-B587-92F8-B1DCCF90C8A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665EA-4515-4083-9593-89E684D2CAA9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SV"/>
        </a:p>
      </dgm:t>
    </dgm:pt>
    <dgm:pt modelId="{5869EF94-899B-4CF3-A2E4-CEA99CCB0029}">
      <dgm:prSet phldrT="[Texto]" phldr="0"/>
      <dgm:spPr/>
      <dgm:t>
        <a:bodyPr/>
        <a:lstStyle/>
        <a:p>
          <a:r>
            <a:rPr lang="es-SV" dirty="0"/>
            <a:t>Trayectoria</a:t>
          </a:r>
        </a:p>
      </dgm:t>
    </dgm:pt>
    <dgm:pt modelId="{CF5E7494-766C-4E72-81F0-A6905FCBE1D6}" type="parTrans" cxnId="{0A70FC37-1F01-4AD2-A225-7538A7E6478E}">
      <dgm:prSet/>
      <dgm:spPr/>
      <dgm:t>
        <a:bodyPr/>
        <a:lstStyle/>
        <a:p>
          <a:endParaRPr lang="es-SV"/>
        </a:p>
      </dgm:t>
    </dgm:pt>
    <dgm:pt modelId="{64545D73-EDC8-433C-9982-A73CE12B0FDE}" type="sibTrans" cxnId="{0A70FC37-1F01-4AD2-A225-7538A7E6478E}">
      <dgm:prSet/>
      <dgm:spPr/>
      <dgm:t>
        <a:bodyPr/>
        <a:lstStyle/>
        <a:p>
          <a:endParaRPr lang="es-SV"/>
        </a:p>
      </dgm:t>
    </dgm:pt>
    <dgm:pt modelId="{355BF133-FECD-4074-9935-727DE8394621}">
      <dgm:prSet phldrT="[Texto]" phldr="0"/>
      <dgm:spPr/>
      <dgm:t>
        <a:bodyPr/>
        <a:lstStyle/>
        <a:p>
          <a:r>
            <a:rPr lang="es-SV" dirty="0"/>
            <a:t>Transparencia </a:t>
          </a:r>
        </a:p>
      </dgm:t>
    </dgm:pt>
    <dgm:pt modelId="{06E88B8B-EF0F-44E5-A246-A2525BD8F82C}" type="parTrans" cxnId="{CB2F9298-48DE-4FC7-94D9-2215E7EC780E}">
      <dgm:prSet/>
      <dgm:spPr/>
      <dgm:t>
        <a:bodyPr/>
        <a:lstStyle/>
        <a:p>
          <a:endParaRPr lang="es-SV"/>
        </a:p>
      </dgm:t>
    </dgm:pt>
    <dgm:pt modelId="{00E23F14-82A3-4C92-8693-9A74F70CF98D}" type="sibTrans" cxnId="{CB2F9298-48DE-4FC7-94D9-2215E7EC780E}">
      <dgm:prSet/>
      <dgm:spPr/>
      <dgm:t>
        <a:bodyPr/>
        <a:lstStyle/>
        <a:p>
          <a:endParaRPr lang="es-SV"/>
        </a:p>
      </dgm:t>
    </dgm:pt>
    <dgm:pt modelId="{4CA8EF68-C1D2-49C6-9797-0C6B5F2B096A}">
      <dgm:prSet phldrT="[Texto]" phldr="0"/>
      <dgm:spPr/>
      <dgm:t>
        <a:bodyPr/>
        <a:lstStyle/>
        <a:p>
          <a:r>
            <a:rPr lang="es-SV" dirty="0"/>
            <a:t>Alianzas</a:t>
          </a:r>
        </a:p>
      </dgm:t>
    </dgm:pt>
    <dgm:pt modelId="{B605D492-FD7E-4F58-8682-D661AAEDB800}" type="parTrans" cxnId="{830313BE-765E-4A67-994A-00273B9F20FB}">
      <dgm:prSet/>
      <dgm:spPr/>
      <dgm:t>
        <a:bodyPr/>
        <a:lstStyle/>
        <a:p>
          <a:endParaRPr lang="es-SV"/>
        </a:p>
      </dgm:t>
    </dgm:pt>
    <dgm:pt modelId="{CDC0A4CC-C3E7-4B51-B2B9-06B690927A09}" type="sibTrans" cxnId="{830313BE-765E-4A67-994A-00273B9F20FB}">
      <dgm:prSet/>
      <dgm:spPr/>
      <dgm:t>
        <a:bodyPr/>
        <a:lstStyle/>
        <a:p>
          <a:endParaRPr lang="es-SV"/>
        </a:p>
      </dgm:t>
    </dgm:pt>
    <dgm:pt modelId="{E84D7D78-56EB-4DF9-B894-0CAFCA75501B}">
      <dgm:prSet phldrT="[Texto]" phldr="0"/>
      <dgm:spPr/>
      <dgm:t>
        <a:bodyPr/>
        <a:lstStyle/>
        <a:p>
          <a:r>
            <a:rPr lang="es-SV" dirty="0"/>
            <a:t>Gobernanza</a:t>
          </a:r>
        </a:p>
      </dgm:t>
    </dgm:pt>
    <dgm:pt modelId="{C75A77CB-CB47-4337-9BEE-740A9287BDE4}" type="parTrans" cxnId="{1BC72668-BC62-416B-959B-58DCE7FB135D}">
      <dgm:prSet/>
      <dgm:spPr/>
      <dgm:t>
        <a:bodyPr/>
        <a:lstStyle/>
        <a:p>
          <a:endParaRPr lang="es-SV"/>
        </a:p>
      </dgm:t>
    </dgm:pt>
    <dgm:pt modelId="{9F1FAEC0-F2B8-4AF5-8D3D-FAC7E9367ED2}" type="sibTrans" cxnId="{1BC72668-BC62-416B-959B-58DCE7FB135D}">
      <dgm:prSet/>
      <dgm:spPr/>
      <dgm:t>
        <a:bodyPr/>
        <a:lstStyle/>
        <a:p>
          <a:endParaRPr lang="es-SV"/>
        </a:p>
      </dgm:t>
    </dgm:pt>
    <dgm:pt modelId="{D2634270-4B76-4C11-8169-2828FFDAD2FC}">
      <dgm:prSet phldrT="[Texto]" phldr="0"/>
      <dgm:spPr/>
      <dgm:t>
        <a:bodyPr/>
        <a:lstStyle/>
        <a:p>
          <a:r>
            <a:rPr lang="es-SV" dirty="0"/>
            <a:t>Participación multisectorial</a:t>
          </a:r>
        </a:p>
      </dgm:t>
    </dgm:pt>
    <dgm:pt modelId="{B9F13AC5-5367-419F-9692-B80CB39206D4}" type="parTrans" cxnId="{E0FE6761-805E-4297-A1BE-EC35C2807846}">
      <dgm:prSet/>
      <dgm:spPr/>
      <dgm:t>
        <a:bodyPr/>
        <a:lstStyle/>
        <a:p>
          <a:endParaRPr lang="es-SV"/>
        </a:p>
      </dgm:t>
    </dgm:pt>
    <dgm:pt modelId="{90A13CBB-D957-4746-A70E-4B392F6570A8}" type="sibTrans" cxnId="{E0FE6761-805E-4297-A1BE-EC35C2807846}">
      <dgm:prSet/>
      <dgm:spPr/>
      <dgm:t>
        <a:bodyPr/>
        <a:lstStyle/>
        <a:p>
          <a:endParaRPr lang="es-SV"/>
        </a:p>
      </dgm:t>
    </dgm:pt>
    <dgm:pt modelId="{130C9940-B0FF-4124-ACB7-7FB800D98DDD}" type="pres">
      <dgm:prSet presAssocID="{9EB665EA-4515-4083-9593-89E684D2CAA9}" presName="cycle" presStyleCnt="0">
        <dgm:presLayoutVars>
          <dgm:dir/>
          <dgm:resizeHandles val="exact"/>
        </dgm:presLayoutVars>
      </dgm:prSet>
      <dgm:spPr/>
    </dgm:pt>
    <dgm:pt modelId="{8EAD30FF-DF23-45DB-8741-39ABE04F3206}" type="pres">
      <dgm:prSet presAssocID="{5869EF94-899B-4CF3-A2E4-CEA99CCB0029}" presName="node" presStyleLbl="node1" presStyleIdx="0" presStyleCnt="5">
        <dgm:presLayoutVars>
          <dgm:bulletEnabled val="1"/>
        </dgm:presLayoutVars>
      </dgm:prSet>
      <dgm:spPr/>
    </dgm:pt>
    <dgm:pt modelId="{BB67453F-E009-408B-8DCB-EB5C8258226B}" type="pres">
      <dgm:prSet presAssocID="{5869EF94-899B-4CF3-A2E4-CEA99CCB0029}" presName="spNode" presStyleCnt="0"/>
      <dgm:spPr/>
    </dgm:pt>
    <dgm:pt modelId="{EFB5B410-F250-48FB-BF7E-11984C53385A}" type="pres">
      <dgm:prSet presAssocID="{64545D73-EDC8-433C-9982-A73CE12B0FDE}" presName="sibTrans" presStyleLbl="sibTrans1D1" presStyleIdx="0" presStyleCnt="5"/>
      <dgm:spPr/>
    </dgm:pt>
    <dgm:pt modelId="{6A6C83B3-9064-42F6-9F83-A852DCE0BE63}" type="pres">
      <dgm:prSet presAssocID="{355BF133-FECD-4074-9935-727DE8394621}" presName="node" presStyleLbl="node1" presStyleIdx="1" presStyleCnt="5">
        <dgm:presLayoutVars>
          <dgm:bulletEnabled val="1"/>
        </dgm:presLayoutVars>
      </dgm:prSet>
      <dgm:spPr/>
    </dgm:pt>
    <dgm:pt modelId="{C5996E2C-FEBF-4574-9FF0-6138CE564FA7}" type="pres">
      <dgm:prSet presAssocID="{355BF133-FECD-4074-9935-727DE8394621}" presName="spNode" presStyleCnt="0"/>
      <dgm:spPr/>
    </dgm:pt>
    <dgm:pt modelId="{83130969-3654-44D9-8854-9C730E0677C8}" type="pres">
      <dgm:prSet presAssocID="{00E23F14-82A3-4C92-8693-9A74F70CF98D}" presName="sibTrans" presStyleLbl="sibTrans1D1" presStyleIdx="1" presStyleCnt="5"/>
      <dgm:spPr/>
    </dgm:pt>
    <dgm:pt modelId="{05EB019E-8F5B-4E2C-BF52-F732C7C31F02}" type="pres">
      <dgm:prSet presAssocID="{4CA8EF68-C1D2-49C6-9797-0C6B5F2B096A}" presName="node" presStyleLbl="node1" presStyleIdx="2" presStyleCnt="5">
        <dgm:presLayoutVars>
          <dgm:bulletEnabled val="1"/>
        </dgm:presLayoutVars>
      </dgm:prSet>
      <dgm:spPr/>
    </dgm:pt>
    <dgm:pt modelId="{86AFBFFB-EDE2-4F81-A3ED-AAD91C72FD56}" type="pres">
      <dgm:prSet presAssocID="{4CA8EF68-C1D2-49C6-9797-0C6B5F2B096A}" presName="spNode" presStyleCnt="0"/>
      <dgm:spPr/>
    </dgm:pt>
    <dgm:pt modelId="{87FA63EA-B514-4545-89E6-65882FDED71E}" type="pres">
      <dgm:prSet presAssocID="{CDC0A4CC-C3E7-4B51-B2B9-06B690927A09}" presName="sibTrans" presStyleLbl="sibTrans1D1" presStyleIdx="2" presStyleCnt="5"/>
      <dgm:spPr/>
    </dgm:pt>
    <dgm:pt modelId="{30E457D9-D216-4E07-B73E-701DE2267093}" type="pres">
      <dgm:prSet presAssocID="{E84D7D78-56EB-4DF9-B894-0CAFCA75501B}" presName="node" presStyleLbl="node1" presStyleIdx="3" presStyleCnt="5">
        <dgm:presLayoutVars>
          <dgm:bulletEnabled val="1"/>
        </dgm:presLayoutVars>
      </dgm:prSet>
      <dgm:spPr/>
    </dgm:pt>
    <dgm:pt modelId="{0A710011-3047-4F96-8A98-D82370BE7C33}" type="pres">
      <dgm:prSet presAssocID="{E84D7D78-56EB-4DF9-B894-0CAFCA75501B}" presName="spNode" presStyleCnt="0"/>
      <dgm:spPr/>
    </dgm:pt>
    <dgm:pt modelId="{4F106104-1824-4C9B-9FDA-89BADEFDB605}" type="pres">
      <dgm:prSet presAssocID="{9F1FAEC0-F2B8-4AF5-8D3D-FAC7E9367ED2}" presName="sibTrans" presStyleLbl="sibTrans1D1" presStyleIdx="3" presStyleCnt="5"/>
      <dgm:spPr/>
    </dgm:pt>
    <dgm:pt modelId="{01373B0B-976D-460E-87E7-0543114920C5}" type="pres">
      <dgm:prSet presAssocID="{D2634270-4B76-4C11-8169-2828FFDAD2FC}" presName="node" presStyleLbl="node1" presStyleIdx="4" presStyleCnt="5">
        <dgm:presLayoutVars>
          <dgm:bulletEnabled val="1"/>
        </dgm:presLayoutVars>
      </dgm:prSet>
      <dgm:spPr/>
    </dgm:pt>
    <dgm:pt modelId="{F95D45FF-92D5-428F-8B60-DE01D9BD6819}" type="pres">
      <dgm:prSet presAssocID="{D2634270-4B76-4C11-8169-2828FFDAD2FC}" presName="spNode" presStyleCnt="0"/>
      <dgm:spPr/>
    </dgm:pt>
    <dgm:pt modelId="{EC97B746-C1C0-462E-86DB-81524FCB46A6}" type="pres">
      <dgm:prSet presAssocID="{90A13CBB-D957-4746-A70E-4B392F6570A8}" presName="sibTrans" presStyleLbl="sibTrans1D1" presStyleIdx="4" presStyleCnt="5"/>
      <dgm:spPr/>
    </dgm:pt>
  </dgm:ptLst>
  <dgm:cxnLst>
    <dgm:cxn modelId="{C45A340E-433E-45C6-AE60-5B45CCD0C03A}" type="presOf" srcId="{4CA8EF68-C1D2-49C6-9797-0C6B5F2B096A}" destId="{05EB019E-8F5B-4E2C-BF52-F732C7C31F02}" srcOrd="0" destOrd="0" presId="urn:microsoft.com/office/officeart/2005/8/layout/cycle5"/>
    <dgm:cxn modelId="{8B18932E-8D69-4D8F-80E4-88BAC82782C6}" type="presOf" srcId="{5869EF94-899B-4CF3-A2E4-CEA99CCB0029}" destId="{8EAD30FF-DF23-45DB-8741-39ABE04F3206}" srcOrd="0" destOrd="0" presId="urn:microsoft.com/office/officeart/2005/8/layout/cycle5"/>
    <dgm:cxn modelId="{0A70FC37-1F01-4AD2-A225-7538A7E6478E}" srcId="{9EB665EA-4515-4083-9593-89E684D2CAA9}" destId="{5869EF94-899B-4CF3-A2E4-CEA99CCB0029}" srcOrd="0" destOrd="0" parTransId="{CF5E7494-766C-4E72-81F0-A6905FCBE1D6}" sibTransId="{64545D73-EDC8-433C-9982-A73CE12B0FDE}"/>
    <dgm:cxn modelId="{E0FE6761-805E-4297-A1BE-EC35C2807846}" srcId="{9EB665EA-4515-4083-9593-89E684D2CAA9}" destId="{D2634270-4B76-4C11-8169-2828FFDAD2FC}" srcOrd="4" destOrd="0" parTransId="{B9F13AC5-5367-419F-9692-B80CB39206D4}" sibTransId="{90A13CBB-D957-4746-A70E-4B392F6570A8}"/>
    <dgm:cxn modelId="{1BC72668-BC62-416B-959B-58DCE7FB135D}" srcId="{9EB665EA-4515-4083-9593-89E684D2CAA9}" destId="{E84D7D78-56EB-4DF9-B894-0CAFCA75501B}" srcOrd="3" destOrd="0" parTransId="{C75A77CB-CB47-4337-9BEE-740A9287BDE4}" sibTransId="{9F1FAEC0-F2B8-4AF5-8D3D-FAC7E9367ED2}"/>
    <dgm:cxn modelId="{D91FBB53-E197-4F9C-A08A-DBD942288F99}" type="presOf" srcId="{90A13CBB-D957-4746-A70E-4B392F6570A8}" destId="{EC97B746-C1C0-462E-86DB-81524FCB46A6}" srcOrd="0" destOrd="0" presId="urn:microsoft.com/office/officeart/2005/8/layout/cycle5"/>
    <dgm:cxn modelId="{2905AF74-A408-4242-AEFA-187097FF57F5}" type="presOf" srcId="{00E23F14-82A3-4C92-8693-9A74F70CF98D}" destId="{83130969-3654-44D9-8854-9C730E0677C8}" srcOrd="0" destOrd="0" presId="urn:microsoft.com/office/officeart/2005/8/layout/cycle5"/>
    <dgm:cxn modelId="{187E5B58-5CAD-4A5D-84F7-7F72539BE3DC}" type="presOf" srcId="{64545D73-EDC8-433C-9982-A73CE12B0FDE}" destId="{EFB5B410-F250-48FB-BF7E-11984C53385A}" srcOrd="0" destOrd="0" presId="urn:microsoft.com/office/officeart/2005/8/layout/cycle5"/>
    <dgm:cxn modelId="{4950EE5A-6CD7-49C2-A864-2C8F7893CF10}" type="presOf" srcId="{355BF133-FECD-4074-9935-727DE8394621}" destId="{6A6C83B3-9064-42F6-9F83-A852DCE0BE63}" srcOrd="0" destOrd="0" presId="urn:microsoft.com/office/officeart/2005/8/layout/cycle5"/>
    <dgm:cxn modelId="{4F575A80-1A3B-4FCA-B054-A15E21E807A9}" type="presOf" srcId="{9EB665EA-4515-4083-9593-89E684D2CAA9}" destId="{130C9940-B0FF-4124-ACB7-7FB800D98DDD}" srcOrd="0" destOrd="0" presId="urn:microsoft.com/office/officeart/2005/8/layout/cycle5"/>
    <dgm:cxn modelId="{CB2F9298-48DE-4FC7-94D9-2215E7EC780E}" srcId="{9EB665EA-4515-4083-9593-89E684D2CAA9}" destId="{355BF133-FECD-4074-9935-727DE8394621}" srcOrd="1" destOrd="0" parTransId="{06E88B8B-EF0F-44E5-A246-A2525BD8F82C}" sibTransId="{00E23F14-82A3-4C92-8693-9A74F70CF98D}"/>
    <dgm:cxn modelId="{B6731099-8E23-4C18-AEF5-FDB8987D1573}" type="presOf" srcId="{E84D7D78-56EB-4DF9-B894-0CAFCA75501B}" destId="{30E457D9-D216-4E07-B73E-701DE2267093}" srcOrd="0" destOrd="0" presId="urn:microsoft.com/office/officeart/2005/8/layout/cycle5"/>
    <dgm:cxn modelId="{9A2822A0-4156-4744-A09E-901F0FCE8A3A}" type="presOf" srcId="{CDC0A4CC-C3E7-4B51-B2B9-06B690927A09}" destId="{87FA63EA-B514-4545-89E6-65882FDED71E}" srcOrd="0" destOrd="0" presId="urn:microsoft.com/office/officeart/2005/8/layout/cycle5"/>
    <dgm:cxn modelId="{830313BE-765E-4A67-994A-00273B9F20FB}" srcId="{9EB665EA-4515-4083-9593-89E684D2CAA9}" destId="{4CA8EF68-C1D2-49C6-9797-0C6B5F2B096A}" srcOrd="2" destOrd="0" parTransId="{B605D492-FD7E-4F58-8682-D661AAEDB800}" sibTransId="{CDC0A4CC-C3E7-4B51-B2B9-06B690927A09}"/>
    <dgm:cxn modelId="{9E3589BE-F1F1-47F1-947D-0ED9BFD760AD}" type="presOf" srcId="{D2634270-4B76-4C11-8169-2828FFDAD2FC}" destId="{01373B0B-976D-460E-87E7-0543114920C5}" srcOrd="0" destOrd="0" presId="urn:microsoft.com/office/officeart/2005/8/layout/cycle5"/>
    <dgm:cxn modelId="{3631A7DD-C095-404C-BA45-476645DDDF61}" type="presOf" srcId="{9F1FAEC0-F2B8-4AF5-8D3D-FAC7E9367ED2}" destId="{4F106104-1824-4C9B-9FDA-89BADEFDB605}" srcOrd="0" destOrd="0" presId="urn:microsoft.com/office/officeart/2005/8/layout/cycle5"/>
    <dgm:cxn modelId="{829B058F-A47E-416C-9F76-CD7B6C264FD8}" type="presParOf" srcId="{130C9940-B0FF-4124-ACB7-7FB800D98DDD}" destId="{8EAD30FF-DF23-45DB-8741-39ABE04F3206}" srcOrd="0" destOrd="0" presId="urn:microsoft.com/office/officeart/2005/8/layout/cycle5"/>
    <dgm:cxn modelId="{32B72989-C55E-4FBE-918A-B224C0EE307C}" type="presParOf" srcId="{130C9940-B0FF-4124-ACB7-7FB800D98DDD}" destId="{BB67453F-E009-408B-8DCB-EB5C8258226B}" srcOrd="1" destOrd="0" presId="urn:microsoft.com/office/officeart/2005/8/layout/cycle5"/>
    <dgm:cxn modelId="{CAF973A1-8F14-4DD7-8249-CB7A987394D3}" type="presParOf" srcId="{130C9940-B0FF-4124-ACB7-7FB800D98DDD}" destId="{EFB5B410-F250-48FB-BF7E-11984C53385A}" srcOrd="2" destOrd="0" presId="urn:microsoft.com/office/officeart/2005/8/layout/cycle5"/>
    <dgm:cxn modelId="{ED8E9666-AEE2-4228-BD74-E620DD7E4581}" type="presParOf" srcId="{130C9940-B0FF-4124-ACB7-7FB800D98DDD}" destId="{6A6C83B3-9064-42F6-9F83-A852DCE0BE63}" srcOrd="3" destOrd="0" presId="urn:microsoft.com/office/officeart/2005/8/layout/cycle5"/>
    <dgm:cxn modelId="{02E7C004-C7D6-40D9-98B6-FD5EB3950E37}" type="presParOf" srcId="{130C9940-B0FF-4124-ACB7-7FB800D98DDD}" destId="{C5996E2C-FEBF-4574-9FF0-6138CE564FA7}" srcOrd="4" destOrd="0" presId="urn:microsoft.com/office/officeart/2005/8/layout/cycle5"/>
    <dgm:cxn modelId="{B76C5777-6448-4BA3-9AA7-A6CF519689C5}" type="presParOf" srcId="{130C9940-B0FF-4124-ACB7-7FB800D98DDD}" destId="{83130969-3654-44D9-8854-9C730E0677C8}" srcOrd="5" destOrd="0" presId="urn:microsoft.com/office/officeart/2005/8/layout/cycle5"/>
    <dgm:cxn modelId="{FA653A3C-E2D4-4DDB-A81D-46239A13D194}" type="presParOf" srcId="{130C9940-B0FF-4124-ACB7-7FB800D98DDD}" destId="{05EB019E-8F5B-4E2C-BF52-F732C7C31F02}" srcOrd="6" destOrd="0" presId="urn:microsoft.com/office/officeart/2005/8/layout/cycle5"/>
    <dgm:cxn modelId="{4D7E223A-A409-4A5F-A06F-ED1FB9930421}" type="presParOf" srcId="{130C9940-B0FF-4124-ACB7-7FB800D98DDD}" destId="{86AFBFFB-EDE2-4F81-A3ED-AAD91C72FD56}" srcOrd="7" destOrd="0" presId="urn:microsoft.com/office/officeart/2005/8/layout/cycle5"/>
    <dgm:cxn modelId="{24FFABAD-937B-4AEF-8110-061D227AF261}" type="presParOf" srcId="{130C9940-B0FF-4124-ACB7-7FB800D98DDD}" destId="{87FA63EA-B514-4545-89E6-65882FDED71E}" srcOrd="8" destOrd="0" presId="urn:microsoft.com/office/officeart/2005/8/layout/cycle5"/>
    <dgm:cxn modelId="{C8A929DE-9942-4D45-9F0B-87B80FD17ADA}" type="presParOf" srcId="{130C9940-B0FF-4124-ACB7-7FB800D98DDD}" destId="{30E457D9-D216-4E07-B73E-701DE2267093}" srcOrd="9" destOrd="0" presId="urn:microsoft.com/office/officeart/2005/8/layout/cycle5"/>
    <dgm:cxn modelId="{F4486447-90E5-4C23-A530-66FD72998DC1}" type="presParOf" srcId="{130C9940-B0FF-4124-ACB7-7FB800D98DDD}" destId="{0A710011-3047-4F96-8A98-D82370BE7C33}" srcOrd="10" destOrd="0" presId="urn:microsoft.com/office/officeart/2005/8/layout/cycle5"/>
    <dgm:cxn modelId="{6DCC10C4-4E81-40C8-B941-AB33CE2B636D}" type="presParOf" srcId="{130C9940-B0FF-4124-ACB7-7FB800D98DDD}" destId="{4F106104-1824-4C9B-9FDA-89BADEFDB605}" srcOrd="11" destOrd="0" presId="urn:microsoft.com/office/officeart/2005/8/layout/cycle5"/>
    <dgm:cxn modelId="{E50DB59E-7BE9-4B8F-B4F4-16889AA0209A}" type="presParOf" srcId="{130C9940-B0FF-4124-ACB7-7FB800D98DDD}" destId="{01373B0B-976D-460E-87E7-0543114920C5}" srcOrd="12" destOrd="0" presId="urn:microsoft.com/office/officeart/2005/8/layout/cycle5"/>
    <dgm:cxn modelId="{A158743C-1918-4A8E-B920-934421DF2524}" type="presParOf" srcId="{130C9940-B0FF-4124-ACB7-7FB800D98DDD}" destId="{F95D45FF-92D5-428F-8B60-DE01D9BD6819}" srcOrd="13" destOrd="0" presId="urn:microsoft.com/office/officeart/2005/8/layout/cycle5"/>
    <dgm:cxn modelId="{791A79D9-0EE3-4DF1-B82C-38BB24C71150}" type="presParOf" srcId="{130C9940-B0FF-4124-ACB7-7FB800D98DDD}" destId="{EC97B746-C1C0-462E-86DB-81524FCB46A6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D30FF-DF23-45DB-8741-39ABE04F3206}">
      <dsp:nvSpPr>
        <dsp:cNvPr id="0" name=""/>
        <dsp:cNvSpPr/>
      </dsp:nvSpPr>
      <dsp:spPr>
        <a:xfrm>
          <a:off x="3371403" y="736"/>
          <a:ext cx="1486792" cy="96641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Trayectoria</a:t>
          </a:r>
        </a:p>
      </dsp:txBody>
      <dsp:txXfrm>
        <a:off x="3418579" y="47912"/>
        <a:ext cx="1392440" cy="872063"/>
      </dsp:txXfrm>
    </dsp:sp>
    <dsp:sp modelId="{EFB5B410-F250-48FB-BF7E-11984C53385A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874166" y="245702"/>
              </a:moveTo>
              <a:arcTo wR="1931434" hR="1931434" stAng="17952946" swAng="1212315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C83B3-9064-42F6-9F83-A852DCE0BE63}">
      <dsp:nvSpPr>
        <dsp:cNvPr id="0" name=""/>
        <dsp:cNvSpPr/>
      </dsp:nvSpPr>
      <dsp:spPr>
        <a:xfrm>
          <a:off x="5208306" y="1335324"/>
          <a:ext cx="1486792" cy="966415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Transparencia </a:t>
          </a:r>
        </a:p>
      </dsp:txBody>
      <dsp:txXfrm>
        <a:off x="5255482" y="1382500"/>
        <a:ext cx="1392440" cy="872063"/>
      </dsp:txXfrm>
    </dsp:sp>
    <dsp:sp modelId="{83130969-3654-44D9-8854-9C730E0677C8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58244" y="2064990"/>
              </a:moveTo>
              <a:arcTo wR="1931434" hR="1931434" stAng="21837907" swAng="1360327"/>
            </a:path>
          </a:pathLst>
        </a:custGeom>
        <a:noFill/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B019E-8F5B-4E2C-BF52-F732C7C31F02}">
      <dsp:nvSpPr>
        <dsp:cNvPr id="0" name=""/>
        <dsp:cNvSpPr/>
      </dsp:nvSpPr>
      <dsp:spPr>
        <a:xfrm>
          <a:off x="4506671" y="3494733"/>
          <a:ext cx="1486792" cy="966415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Alianzas</a:t>
          </a:r>
        </a:p>
      </dsp:txBody>
      <dsp:txXfrm>
        <a:off x="4553847" y="3541909"/>
        <a:ext cx="1392440" cy="872063"/>
      </dsp:txXfrm>
    </dsp:sp>
    <dsp:sp modelId="{87FA63EA-B514-4545-89E6-65882FDED71E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168696" y="3848239"/>
              </a:moveTo>
              <a:arcTo wR="1931434" hR="1931434" stAng="4976630" swAng="846741"/>
            </a:path>
          </a:pathLst>
        </a:custGeom>
        <a:noFill/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E457D9-D216-4E07-B73E-701DE2267093}">
      <dsp:nvSpPr>
        <dsp:cNvPr id="0" name=""/>
        <dsp:cNvSpPr/>
      </dsp:nvSpPr>
      <dsp:spPr>
        <a:xfrm>
          <a:off x="2236135" y="3494733"/>
          <a:ext cx="1486792" cy="966415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Gobernanza</a:t>
          </a:r>
        </a:p>
      </dsp:txBody>
      <dsp:txXfrm>
        <a:off x="2283311" y="3541909"/>
        <a:ext cx="1392440" cy="872063"/>
      </dsp:txXfrm>
    </dsp:sp>
    <dsp:sp modelId="{4F106104-1824-4C9B-9FDA-89BADEFDB605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04996" y="2797373"/>
              </a:moveTo>
              <a:arcTo wR="1931434" hR="1931434" stAng="9201766" swAng="1360327"/>
            </a:path>
          </a:pathLst>
        </a:custGeom>
        <a:noFill/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373B0B-976D-460E-87E7-0543114920C5}">
      <dsp:nvSpPr>
        <dsp:cNvPr id="0" name=""/>
        <dsp:cNvSpPr/>
      </dsp:nvSpPr>
      <dsp:spPr>
        <a:xfrm>
          <a:off x="1534500" y="1335324"/>
          <a:ext cx="1486792" cy="96641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700" kern="1200" dirty="0"/>
            <a:t>Participación multisectorial</a:t>
          </a:r>
        </a:p>
      </dsp:txBody>
      <dsp:txXfrm>
        <a:off x="1581676" y="1382500"/>
        <a:ext cx="1392440" cy="872063"/>
      </dsp:txXfrm>
    </dsp:sp>
    <dsp:sp modelId="{EC97B746-C1C0-462E-86DB-81524FCB46A6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64490" y="675044"/>
              </a:moveTo>
              <a:arcTo wR="1931434" hR="1931434" stAng="13234739" swAng="1212315"/>
            </a:path>
          </a:pathLst>
        </a:custGeom>
        <a:noFill/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4.jp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820" y="15017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dirty="0"/>
              <a:t>Propuesta </a:t>
            </a:r>
            <a:br>
              <a:rPr lang="es-MX" dirty="0"/>
            </a:br>
            <a:r>
              <a:rPr dirty="0" err="1"/>
              <a:t>Campaña</a:t>
            </a:r>
            <a:r>
              <a:rPr dirty="0"/>
              <a:t> de Posicionamiento Institucional MCP-ES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48563"/>
            <a:ext cx="6400800" cy="1108710"/>
          </a:xfrm>
        </p:spPr>
        <p:txBody>
          <a:bodyPr/>
          <a:lstStyle/>
          <a:p>
            <a:r>
              <a:rPr dirty="0"/>
              <a:t>Más de 20 </a:t>
            </a:r>
            <a:r>
              <a:rPr dirty="0" err="1"/>
              <a:t>años</a:t>
            </a:r>
            <a:r>
              <a:rPr dirty="0"/>
              <a:t> </a:t>
            </a:r>
            <a:r>
              <a:rPr dirty="0" err="1"/>
              <a:t>articulando</a:t>
            </a:r>
            <a:r>
              <a:rPr dirty="0"/>
              <a:t> </a:t>
            </a:r>
            <a:r>
              <a:rPr dirty="0" err="1"/>
              <a:t>respuestas</a:t>
            </a:r>
            <a:r>
              <a:rPr dirty="0"/>
              <a:t>, </a:t>
            </a:r>
            <a:r>
              <a:rPr dirty="0" err="1"/>
              <a:t>construyendo</a:t>
            </a:r>
            <a:r>
              <a:rPr dirty="0"/>
              <a:t> </a:t>
            </a:r>
            <a:r>
              <a:rPr dirty="0" err="1"/>
              <a:t>futuro</a:t>
            </a:r>
            <a:endParaRPr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00A422A-32D2-C4C0-4C75-3830A4B585C8}"/>
              </a:ext>
            </a:extLst>
          </p:cNvPr>
          <p:cNvSpPr txBox="1"/>
          <p:nvPr/>
        </p:nvSpPr>
        <p:spPr>
          <a:xfrm>
            <a:off x="845820" y="5225953"/>
            <a:ext cx="4572000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S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Responsable: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S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Comité conjunto/ Área de comunicaciones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D89F4D-E536-265A-E570-8B947E02E66A}"/>
              </a:ext>
            </a:extLst>
          </p:cNvPr>
          <p:cNvSpPr txBox="1"/>
          <p:nvPr/>
        </p:nvSpPr>
        <p:spPr>
          <a:xfrm>
            <a:off x="6858000" y="6212454"/>
            <a:ext cx="4572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S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de junio de 2026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8CC18D90-8C9C-0BC5-5050-C73F8286EE7A}"/>
              </a:ext>
            </a:extLst>
          </p:cNvPr>
          <p:cNvGrpSpPr/>
          <p:nvPr/>
        </p:nvGrpSpPr>
        <p:grpSpPr>
          <a:xfrm>
            <a:off x="1537589" y="204558"/>
            <a:ext cx="6068821" cy="1066800"/>
            <a:chOff x="1781303" y="0"/>
            <a:chExt cx="6068821" cy="1066800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CFC7111F-A413-BBDB-ECDC-79ED784AFE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6FE72898-4BC5-676C-8DCC-042F6FD6FB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869F42B6-5A56-9E75-3159-38F45838BC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D4F61FAD-587F-02E6-C2A7-A02AE8599E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  <p:sp>
        <p:nvSpPr>
          <p:cNvPr id="15" name="Subtitle 2">
            <a:extLst>
              <a:ext uri="{FF2B5EF4-FFF2-40B4-BE49-F238E27FC236}">
                <a16:creationId xmlns:a16="http://schemas.microsoft.com/office/drawing/2014/main" id="{8A7B106A-5492-303D-B6E3-055161754DD1}"/>
              </a:ext>
            </a:extLst>
          </p:cNvPr>
          <p:cNvSpPr txBox="1">
            <a:spLocks/>
          </p:cNvSpPr>
          <p:nvPr/>
        </p:nvSpPr>
        <p:spPr>
          <a:xfrm>
            <a:off x="1537589" y="4624922"/>
            <a:ext cx="6400800" cy="659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Comité Conjunto CC02-2026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54C06-DBBD-D5B2-B0EF-76BF505E6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DF435-A07D-A33E-3DFF-C2859F85B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914717"/>
            <a:ext cx="8229600" cy="1143000"/>
          </a:xfrm>
        </p:spPr>
        <p:txBody>
          <a:bodyPr/>
          <a:lstStyle/>
          <a:p>
            <a:r>
              <a:rPr dirty="0"/>
              <a:t>Resultados </a:t>
            </a:r>
            <a:r>
              <a:rPr dirty="0" err="1"/>
              <a:t>Esperados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8BA17-0C51-E86B-A560-C81BA4A0A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205739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Mayor </a:t>
            </a:r>
            <a:r>
              <a:rPr dirty="0" err="1"/>
              <a:t>reconocimiento</a:t>
            </a:r>
            <a:r>
              <a:rPr dirty="0"/>
              <a:t> institucional.</a:t>
            </a:r>
          </a:p>
          <a:p>
            <a:pPr marL="0" indent="0">
              <a:buNone/>
            </a:pPr>
            <a:r>
              <a:rPr dirty="0"/>
              <a:t>• Fortalecimiento de la </a:t>
            </a:r>
            <a:r>
              <a:rPr dirty="0" err="1"/>
              <a:t>percepción</a:t>
            </a:r>
            <a:r>
              <a:rPr dirty="0"/>
              <a:t> </a:t>
            </a:r>
            <a:r>
              <a:rPr dirty="0" err="1"/>
              <a:t>técnica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Mayor </a:t>
            </a:r>
            <a:r>
              <a:rPr dirty="0" err="1"/>
              <a:t>interés</a:t>
            </a:r>
            <a:r>
              <a:rPr dirty="0"/>
              <a:t> de </a:t>
            </a:r>
            <a:r>
              <a:rPr dirty="0" err="1"/>
              <a:t>actores</a:t>
            </a:r>
            <a:r>
              <a:rPr dirty="0"/>
              <a:t> </a:t>
            </a:r>
            <a:r>
              <a:rPr dirty="0" err="1"/>
              <a:t>estratégicos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Comprensión</a:t>
            </a:r>
            <a:r>
              <a:rPr dirty="0"/>
              <a:t> del </a:t>
            </a:r>
            <a:r>
              <a:rPr dirty="0" err="1"/>
              <a:t>papel</a:t>
            </a:r>
            <a:r>
              <a:rPr dirty="0"/>
              <a:t> del MCP-ES en la </a:t>
            </a:r>
            <a:r>
              <a:rPr dirty="0" err="1"/>
              <a:t>sostenibilidad</a:t>
            </a:r>
            <a:r>
              <a:rPr dirty="0"/>
              <a:t>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0E5BF50D-D604-3BDC-9938-95E4622DDE66}"/>
              </a:ext>
            </a:extLst>
          </p:cNvPr>
          <p:cNvGrpSpPr/>
          <p:nvPr/>
        </p:nvGrpSpPr>
        <p:grpSpPr>
          <a:xfrm>
            <a:off x="1446149" y="178151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B1BC62EA-A3C8-E481-B94E-42493CDEE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5642506F-2F4E-D74E-D927-549C7A234D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D180AC62-9F0D-11E5-2FCA-8BED95144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54739744-53BD-4629-E509-B4FEC02531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084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109028"/>
            <a:ext cx="8229600" cy="1143000"/>
          </a:xfrm>
        </p:spPr>
        <p:txBody>
          <a:bodyPr>
            <a:normAutofit/>
          </a:bodyPr>
          <a:lstStyle/>
          <a:p>
            <a:r>
              <a:rPr lang="es-SV" dirty="0"/>
              <a:t>Se solicita al Comité Conjunto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8850"/>
            <a:ext cx="8229600" cy="4525963"/>
          </a:xfrm>
        </p:spPr>
        <p:txBody>
          <a:bodyPr/>
          <a:lstStyle/>
          <a:p>
            <a:r>
              <a:rPr lang="es-MX" dirty="0"/>
              <a:t>Validar el plan general de la campaña.</a:t>
            </a:r>
          </a:p>
          <a:p>
            <a:r>
              <a:rPr lang="es-MX" dirty="0"/>
              <a:t>Validar el lema institucional.</a:t>
            </a:r>
          </a:p>
          <a:p>
            <a:r>
              <a:rPr lang="es-MX" dirty="0"/>
              <a:t>Autorizar el desarrollo de la Fase 1.</a:t>
            </a:r>
          </a:p>
          <a:p>
            <a:r>
              <a:rPr lang="es-MX" dirty="0"/>
              <a:t>Designar responsables para recopilación de insumos históricos.</a:t>
            </a:r>
          </a:p>
          <a:p>
            <a:r>
              <a:rPr lang="es-MX" dirty="0"/>
              <a:t>Emitir observaciones para fortalecer el plan.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B7684CC4-1CE0-18F7-6C66-C8E169C4E11F}"/>
              </a:ext>
            </a:extLst>
          </p:cNvPr>
          <p:cNvGrpSpPr/>
          <p:nvPr/>
        </p:nvGrpSpPr>
        <p:grpSpPr>
          <a:xfrm>
            <a:off x="1446149" y="178151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71B682F0-30A7-D83F-80DC-C41E504BDA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1E8C716B-8C5D-7C4C-CEAF-B1B6AB5DA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447B2982-44D7-8F61-1965-7B2A6DDCBC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F08CBDEC-9D3D-8DE8-E6A4-1E64B5C3F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C9473-7DDF-E10D-7E2E-7F680264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104D4C27-159D-6808-617C-FAD08E85F040}"/>
              </a:ext>
            </a:extLst>
          </p:cNvPr>
          <p:cNvGrpSpPr/>
          <p:nvPr/>
        </p:nvGrpSpPr>
        <p:grpSpPr>
          <a:xfrm>
            <a:off x="1446149" y="178151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F22ACC8B-16BC-5C3C-A23D-989482526A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507C902C-61FB-A404-9B4B-47DBABCF5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72E09792-E585-A3EF-1AFC-0BD0075CAA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04759BDA-D5D1-53A7-8CC0-F581E2F465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  <p:sp>
        <p:nvSpPr>
          <p:cNvPr id="14" name="Freeform 7">
            <a:extLst>
              <a:ext uri="{FF2B5EF4-FFF2-40B4-BE49-F238E27FC236}">
                <a16:creationId xmlns:a16="http://schemas.microsoft.com/office/drawing/2014/main" id="{301E07F3-28CC-5A85-DD42-E933C8FA96FB}"/>
              </a:ext>
            </a:extLst>
          </p:cNvPr>
          <p:cNvSpPr/>
          <p:nvPr/>
        </p:nvSpPr>
        <p:spPr>
          <a:xfrm>
            <a:off x="1446149" y="1183991"/>
            <a:ext cx="6801726" cy="5006110"/>
          </a:xfrm>
          <a:custGeom>
            <a:avLst/>
            <a:gdLst/>
            <a:ahLst/>
            <a:cxnLst/>
            <a:rect l="l" t="t" r="r" b="b"/>
            <a:pathLst>
              <a:path w="10353421" h="7307087">
                <a:moveTo>
                  <a:pt x="0" y="0"/>
                </a:moveTo>
                <a:lnTo>
                  <a:pt x="10353421" y="0"/>
                </a:lnTo>
                <a:lnTo>
                  <a:pt x="10353421" y="7307087"/>
                </a:lnTo>
                <a:lnTo>
                  <a:pt x="0" y="730708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9483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" y="914399"/>
            <a:ext cx="8229600" cy="1143000"/>
          </a:xfrm>
        </p:spPr>
        <p:txBody>
          <a:bodyPr/>
          <a:lstStyle/>
          <a:p>
            <a:r>
              <a:rPr dirty="0"/>
              <a:t>¿Por </a:t>
            </a:r>
            <a:r>
              <a:rPr dirty="0" err="1"/>
              <a:t>qué</a:t>
            </a:r>
            <a:r>
              <a:rPr dirty="0"/>
              <a:t> </a:t>
            </a:r>
            <a:r>
              <a:rPr dirty="0" err="1"/>
              <a:t>esta</a:t>
            </a:r>
            <a:r>
              <a:rPr dirty="0"/>
              <a:t> </a:t>
            </a:r>
            <a:r>
              <a:rPr dirty="0" err="1"/>
              <a:t>campaña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" y="2057399"/>
            <a:ext cx="8229600" cy="3234691"/>
          </a:xfrm>
        </p:spPr>
        <p:txBody>
          <a:bodyPr>
            <a:normAutofit fontScale="85000" lnSpcReduction="10000"/>
          </a:bodyPr>
          <a:lstStyle/>
          <a:p>
            <a:r>
              <a:rPr lang="es-MX" dirty="0"/>
              <a:t>El MCP-ES cuenta con 24 años de trayectoria.</a:t>
            </a:r>
          </a:p>
          <a:p>
            <a:r>
              <a:rPr lang="es-MX" dirty="0"/>
              <a:t>Ha contribuido a la respuesta nacional al VIH y TB.</a:t>
            </a:r>
          </a:p>
          <a:p>
            <a:r>
              <a:rPr lang="es-MX" dirty="0"/>
              <a:t>Se aproxima un escenario de sostenibilidad posterior al financiamiento del Fondo Mundial.</a:t>
            </a:r>
          </a:p>
          <a:p>
            <a:r>
              <a:rPr lang="es-MX" dirty="0"/>
              <a:t>Es necesario fortalecer el posicionamiento institucional y visibilizar su aporte histórico y actual.</a:t>
            </a:r>
            <a:endParaRPr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6392AE66-6152-C845-53F2-C7601541218C}"/>
              </a:ext>
            </a:extLst>
          </p:cNvPr>
          <p:cNvGrpSpPr/>
          <p:nvPr/>
        </p:nvGrpSpPr>
        <p:grpSpPr>
          <a:xfrm>
            <a:off x="1781303" y="0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A01DC61-B8F0-A6E5-1F28-DBBF2190B0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61B8941B-2D17-7FC3-1CF6-9517EC73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1F4D8AD6-4936-3482-209A-C86CE9194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4973D7C6-9607-B609-F876-BB3773EE41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6EECD39-6A77-6A4A-334E-9FD4DAB16C05}"/>
              </a:ext>
            </a:extLst>
          </p:cNvPr>
          <p:cNvSpPr txBox="1"/>
          <p:nvPr/>
        </p:nvSpPr>
        <p:spPr>
          <a:xfrm>
            <a:off x="1096802" y="5083225"/>
            <a:ext cx="76242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SV" dirty="0"/>
              <a:t>"La sostenibilidad también requiere visibilidad, reconocimiento y articulación."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30" y="891857"/>
            <a:ext cx="8229600" cy="1143000"/>
          </a:xfrm>
        </p:spPr>
        <p:txBody>
          <a:bodyPr/>
          <a:lstStyle/>
          <a:p>
            <a:r>
              <a:rPr dirty="0"/>
              <a:t>Objetivo de la </a:t>
            </a:r>
            <a:r>
              <a:rPr dirty="0" err="1"/>
              <a:t>campaña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210" y="2057399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Posicionar al MCP-ES como una instancia técnica, articuladora y estratégica en la respuesta nacional al VIH, TB y otras enfermedades.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t>Metas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• +30% </a:t>
            </a:r>
            <a:r>
              <a:rPr dirty="0" err="1"/>
              <a:t>alcance</a:t>
            </a:r>
            <a:endParaRPr dirty="0"/>
          </a:p>
          <a:p>
            <a:pPr marL="0" indent="0">
              <a:buNone/>
            </a:pPr>
            <a:r>
              <a:rPr dirty="0"/>
              <a:t>• +15% </a:t>
            </a:r>
            <a:r>
              <a:rPr dirty="0" err="1"/>
              <a:t>interacción</a:t>
            </a:r>
            <a:endParaRPr lang="es-MX" dirty="0"/>
          </a:p>
          <a:p>
            <a:pPr marL="0" indent="0">
              <a:buNone/>
            </a:pPr>
            <a:r>
              <a:rPr dirty="0"/>
              <a:t>• Mayor </a:t>
            </a:r>
            <a:r>
              <a:rPr dirty="0" err="1"/>
              <a:t>reconocimiento</a:t>
            </a:r>
            <a:r>
              <a:rPr dirty="0"/>
              <a:t> institucional</a:t>
            </a:r>
          </a:p>
          <a:p>
            <a:pPr marL="0" indent="0">
              <a:buNone/>
            </a:pPr>
            <a:r>
              <a:rPr dirty="0"/>
              <a:t>• Fortalecimiento de </a:t>
            </a:r>
            <a:r>
              <a:rPr dirty="0" err="1"/>
              <a:t>alianzas</a:t>
            </a:r>
            <a:r>
              <a:rPr dirty="0"/>
              <a:t>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99BD7199-7417-5B94-C9A8-DA1A3E58A469}"/>
              </a:ext>
            </a:extLst>
          </p:cNvPr>
          <p:cNvGrpSpPr/>
          <p:nvPr/>
        </p:nvGrpSpPr>
        <p:grpSpPr>
          <a:xfrm>
            <a:off x="1537589" y="0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3ECB8DD-B410-92FE-8993-D05BACF1B9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D3457FEE-1EF4-1A64-6CB6-BB3D15C9B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0DA86C0D-DBA5-2E95-419F-F72F6696B6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2AE590E8-C87B-A1FD-21B3-2B30EDFF3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257" y="858873"/>
            <a:ext cx="8229600" cy="1143000"/>
          </a:xfrm>
        </p:spPr>
        <p:txBody>
          <a:bodyPr/>
          <a:lstStyle/>
          <a:p>
            <a:r>
              <a:rPr dirty="0" err="1"/>
              <a:t>Públicos</a:t>
            </a:r>
            <a:r>
              <a:rPr dirty="0"/>
              <a:t> Objetivo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143" y="198850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dirty="0" err="1"/>
              <a:t>Primarios</a:t>
            </a:r>
            <a:r>
              <a:rPr dirty="0"/>
              <a:t>: </a:t>
            </a:r>
            <a:r>
              <a:rPr lang="es-MX" dirty="0"/>
              <a:t>Organismos de cooperación internacional; Agencias del Sistema de Naciones Unidas; Fondo Mundial y mecanismos regionales vinculados; Instituciones gubernamentales relacionadas con salud, planificación y finanzas; Organizaciones de sociedad civil integrantes o vinculadas al MCP-ES y Contrapartes técnicas nacionales e internacionales.</a:t>
            </a:r>
          </a:p>
          <a:p>
            <a:pPr marL="0" indent="0" algn="just">
              <a:buNone/>
            </a:pPr>
            <a:endParaRPr dirty="0"/>
          </a:p>
          <a:p>
            <a:r>
              <a:rPr dirty="0" err="1"/>
              <a:t>Secundarios</a:t>
            </a:r>
            <a:r>
              <a:rPr dirty="0"/>
              <a:t>: </a:t>
            </a:r>
            <a:r>
              <a:rPr lang="es-MX" dirty="0"/>
              <a:t>Academia, centros de investigación y Medios de comunicación especializados en salud y desarrollo.</a:t>
            </a:r>
          </a:p>
          <a:p>
            <a:pPr marL="0" indent="0">
              <a:buNone/>
            </a:pPr>
            <a:endParaRPr dirty="0"/>
          </a:p>
          <a:p>
            <a:r>
              <a:rPr dirty="0" err="1"/>
              <a:t>Terciarios</a:t>
            </a:r>
            <a:r>
              <a:rPr dirty="0"/>
              <a:t>: </a:t>
            </a:r>
            <a:r>
              <a:rPr lang="es-MX" dirty="0"/>
              <a:t>Población general interesada en temas de salud pública, derechos humanos y desarrollo social.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DE352DD3-9AE4-F8B7-B363-FEDC5C426588}"/>
              </a:ext>
            </a:extLst>
          </p:cNvPr>
          <p:cNvGrpSpPr/>
          <p:nvPr/>
        </p:nvGrpSpPr>
        <p:grpSpPr>
          <a:xfrm>
            <a:off x="1537589" y="0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795576F0-4768-2ED9-0A14-78F2C54CD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CB0B7B25-6D73-4CBC-7704-8117E0359D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2C3EAD0D-B640-6FE0-3E3C-A6B6CCA729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BF55BE5A-33B2-2FC8-7083-ED09D1FE49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464DA-D427-7CDF-4214-E63D881A8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825D7-822B-8670-7656-EB8D4C8B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257" y="85887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>Mensaje Estratégico de la Campaña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A9657AE3-50DC-E20D-02D2-8FE2AB774DD0}"/>
              </a:ext>
            </a:extLst>
          </p:cNvPr>
          <p:cNvGrpSpPr/>
          <p:nvPr/>
        </p:nvGrpSpPr>
        <p:grpSpPr>
          <a:xfrm>
            <a:off x="1537589" y="0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BA851343-B823-01A7-860A-493B6D59C6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106A8E0E-7350-2068-1384-D5759F6D91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CF03F363-682E-5511-7E4D-1A4B925DF4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3B8633F3-1E0A-CA12-424D-871FEBCAD38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2FFA0708-881E-1F55-9776-8F0CF3895F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757121"/>
              </p:ext>
            </p:extLst>
          </p:nvPr>
        </p:nvGraphicFramePr>
        <p:xfrm>
          <a:off x="457200" y="203584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8D794BEB-91AD-819B-B0E9-F23C0D3D0CF7}"/>
              </a:ext>
            </a:extLst>
          </p:cNvPr>
          <p:cNvSpPr txBox="1">
            <a:spLocks/>
          </p:cNvSpPr>
          <p:nvPr/>
        </p:nvSpPr>
        <p:spPr>
          <a:xfrm>
            <a:off x="3497580" y="3291681"/>
            <a:ext cx="20002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/>
              <a:t>Más de 20 años articulando respuestas, construyendo futuro</a:t>
            </a:r>
          </a:p>
        </p:txBody>
      </p:sp>
    </p:spTree>
    <p:extLst>
      <p:ext uri="{BB962C8B-B14F-4D97-AF65-F5344CB8AC3E}">
        <p14:creationId xmlns:p14="http://schemas.microsoft.com/office/powerpoint/2010/main" val="359643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086168"/>
            <a:ext cx="8229600" cy="1143000"/>
          </a:xfrm>
        </p:spPr>
        <p:txBody>
          <a:bodyPr/>
          <a:lstStyle/>
          <a:p>
            <a:r>
              <a:rPr dirty="0"/>
              <a:t>Fase 1: </a:t>
            </a:r>
            <a:r>
              <a:rPr dirty="0" err="1"/>
              <a:t>Raíces</a:t>
            </a:r>
            <a:r>
              <a:rPr dirty="0"/>
              <a:t> del MCP-ES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17420"/>
            <a:ext cx="8229600" cy="4525963"/>
          </a:xfrm>
        </p:spPr>
        <p:txBody>
          <a:bodyPr/>
          <a:lstStyle/>
          <a:p>
            <a:r>
              <a:rPr dirty="0"/>
              <a:t>Historia institucional </a:t>
            </a:r>
            <a:r>
              <a:rPr dirty="0" err="1"/>
              <a:t>desde</a:t>
            </a:r>
            <a:r>
              <a:rPr dirty="0"/>
              <a:t> 2002</a:t>
            </a:r>
          </a:p>
          <a:p>
            <a:r>
              <a:rPr lang="es-MX" dirty="0"/>
              <a:t>Primeras subvenciones</a:t>
            </a:r>
          </a:p>
          <a:p>
            <a:r>
              <a:rPr lang="es-MX" dirty="0"/>
              <a:t>Fortalecimiento de gobernanza</a:t>
            </a:r>
          </a:p>
          <a:p>
            <a:r>
              <a:rPr lang="es-MX" dirty="0"/>
              <a:t>Participación multisectorial</a:t>
            </a:r>
          </a:p>
          <a:p>
            <a:r>
              <a:rPr lang="es-MX" dirty="0"/>
              <a:t>MCP-ES actual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D7E86F37-F331-019F-3070-B410AD332C36}"/>
              </a:ext>
            </a:extLst>
          </p:cNvPr>
          <p:cNvGrpSpPr/>
          <p:nvPr/>
        </p:nvGrpSpPr>
        <p:grpSpPr>
          <a:xfrm>
            <a:off x="1537589" y="204558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ED7E8D80-1341-AFDE-63C1-F3DC4F8800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BBBCFD97-EB67-6421-A4C8-800A3FE953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0DC18634-3ABA-ABFA-9C7E-E6C62DC917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7B7C5292-1D16-3D86-3141-9CB643B95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489C6-E856-6180-A7AD-3FE63CD25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B1E27-19C4-3CD8-3C32-D5F9BEDC7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086168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/>
              <a:t>Mensajes Clave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AA7C6-EBD6-7F05-5310-F7E59D0CC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17420"/>
            <a:ext cx="8229600" cy="4525963"/>
          </a:xfrm>
        </p:spPr>
        <p:txBody>
          <a:bodyPr/>
          <a:lstStyle/>
          <a:p>
            <a:r>
              <a:rPr lang="es-MX" dirty="0"/>
              <a:t>Historia institucional.</a:t>
            </a:r>
          </a:p>
          <a:p>
            <a:r>
              <a:rPr lang="es-MX" dirty="0"/>
              <a:t>Evolución del mecanismo.</a:t>
            </a:r>
          </a:p>
          <a:p>
            <a:r>
              <a:rPr lang="es-MX" dirty="0"/>
              <a:t>Participación de sectores y subsectores.</a:t>
            </a:r>
          </a:p>
          <a:p>
            <a:r>
              <a:rPr lang="es-MX" dirty="0"/>
              <a:t>Valores institucionales.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1ECE4EF9-FE9E-72DB-71F1-AE5B7C6376E9}"/>
              </a:ext>
            </a:extLst>
          </p:cNvPr>
          <p:cNvGrpSpPr/>
          <p:nvPr/>
        </p:nvGrpSpPr>
        <p:grpSpPr>
          <a:xfrm>
            <a:off x="1537589" y="204558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C7F42DD2-B489-58BB-8DA4-28066E752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21B6236B-8E31-5C0F-FD32-58D442BFA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07DD9F94-D836-9905-07E5-3EC278802A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BA119BE3-8066-87E2-09B8-511A3EAB3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9668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20381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Fase 2: </a:t>
            </a:r>
            <a:r>
              <a:rPr lang="es-MX" dirty="0"/>
              <a:t> Construyendo el presente y el futuro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057399"/>
            <a:ext cx="8229600" cy="4525963"/>
          </a:xfrm>
        </p:spPr>
        <p:txBody>
          <a:bodyPr/>
          <a:lstStyle/>
          <a:p>
            <a:r>
              <a:rPr lang="es-SV" dirty="0"/>
              <a:t>🏛️</a:t>
            </a:r>
            <a:r>
              <a:rPr lang="es-MX" dirty="0"/>
              <a:t>Gobernanza</a:t>
            </a:r>
          </a:p>
          <a:p>
            <a:r>
              <a:rPr lang="es-MX" dirty="0"/>
              <a:t>🤝 Alianzas</a:t>
            </a:r>
          </a:p>
          <a:p>
            <a:r>
              <a:rPr lang="es-MX" dirty="0"/>
              <a:t>📢 Participación</a:t>
            </a:r>
          </a:p>
          <a:p>
            <a:r>
              <a:rPr lang="es-MX" dirty="0"/>
              <a:t>🌱 Sostenibilidad</a:t>
            </a:r>
          </a:p>
          <a:p>
            <a:pPr marL="0" indent="0">
              <a:buNone/>
            </a:pPr>
            <a:endParaRPr dirty="0"/>
          </a:p>
          <a:p>
            <a:r>
              <a:rPr lang="es-MX" dirty="0"/>
              <a:t>El MCP-ES continúa siendo un espacio vigente de coordinación y diálogo.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BD053E24-2A6F-086D-71BC-50B2E60DC4F1}"/>
              </a:ext>
            </a:extLst>
          </p:cNvPr>
          <p:cNvGrpSpPr/>
          <p:nvPr/>
        </p:nvGrpSpPr>
        <p:grpSpPr>
          <a:xfrm>
            <a:off x="1446149" y="178151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A2D80282-BD7B-7039-AF26-F0A2DCE32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5E91A191-87FF-BAC7-C875-ADB6B8482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2354DB75-3978-1E11-058E-52AB8185B4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658F913D-762F-8882-EA84-2702FA129B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914717"/>
            <a:ext cx="8229600" cy="1143000"/>
          </a:xfrm>
        </p:spPr>
        <p:txBody>
          <a:bodyPr/>
          <a:lstStyle/>
          <a:p>
            <a:r>
              <a:rPr lang="es-MX" dirty="0"/>
              <a:t>Productos de comunicación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057399"/>
            <a:ext cx="8229600" cy="4525963"/>
          </a:xfrm>
        </p:spPr>
        <p:txBody>
          <a:bodyPr/>
          <a:lstStyle/>
          <a:p>
            <a:r>
              <a:rPr lang="es-MX" dirty="0"/>
              <a:t>Testimonios de actores clave.</a:t>
            </a:r>
          </a:p>
          <a:p>
            <a:r>
              <a:rPr lang="es-MX" dirty="0"/>
              <a:t>Reels "Conociendo a los miembros del MCP-ES".</a:t>
            </a:r>
          </a:p>
          <a:p>
            <a:r>
              <a:rPr lang="es-MX" dirty="0"/>
              <a:t>Historias institucionales.</a:t>
            </a:r>
          </a:p>
          <a:p>
            <a:r>
              <a:rPr lang="es-MX" dirty="0"/>
              <a:t>Infografías.</a:t>
            </a:r>
          </a:p>
          <a:p>
            <a:r>
              <a:rPr lang="es-MX" dirty="0"/>
              <a:t>Línea de tiempo histórica.</a:t>
            </a:r>
          </a:p>
          <a:p>
            <a:r>
              <a:rPr lang="es-MX" dirty="0"/>
              <a:t>Fotografías y archivos históricos.</a:t>
            </a:r>
            <a:endParaRPr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F31B3438-957A-BB6C-401E-EB84B1D4137F}"/>
              </a:ext>
            </a:extLst>
          </p:cNvPr>
          <p:cNvGrpSpPr/>
          <p:nvPr/>
        </p:nvGrpSpPr>
        <p:grpSpPr>
          <a:xfrm>
            <a:off x="1446149" y="178151"/>
            <a:ext cx="6068821" cy="1066800"/>
            <a:chOff x="1781303" y="0"/>
            <a:chExt cx="6068821" cy="1066800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4793D581-61C3-3578-0AE0-1E56DE4677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51676" y="0"/>
              <a:ext cx="1298448" cy="100584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9DB99C9D-E159-06EA-02D0-09D2AABA36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9657" y="204558"/>
              <a:ext cx="1578293" cy="59672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F494DAB6-E1A7-F05F-50DD-80A57A04D3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48853" y="226235"/>
              <a:ext cx="1823147" cy="632638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DB0620A0-C6A5-9794-772C-9AEEA9522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781303" y="0"/>
              <a:ext cx="819912" cy="1066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417</Words>
  <Application>Microsoft Office PowerPoint</Application>
  <PresentationFormat>Presentación en pantalla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Propuesta  Campaña de Posicionamiento Institucional MCP-ES</vt:lpstr>
      <vt:lpstr>¿Por qué esta campaña?</vt:lpstr>
      <vt:lpstr>Objetivo de la campaña</vt:lpstr>
      <vt:lpstr>Públicos Objetivo</vt:lpstr>
      <vt:lpstr>Mensaje Estratégico de la Campaña</vt:lpstr>
      <vt:lpstr>Fase 1: Raíces del MCP-ES</vt:lpstr>
      <vt:lpstr>Mensajes Clave</vt:lpstr>
      <vt:lpstr>Fase 2:  Construyendo el presente y el futuro</vt:lpstr>
      <vt:lpstr>Productos de comunicación</vt:lpstr>
      <vt:lpstr>Resultados Esperados</vt:lpstr>
      <vt:lpstr>Se solicita al Comité Conjunto 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María Eugenia Ochoa Valencia</dc:creator>
  <cp:keywords/>
  <dc:description>generated using python-pptx</dc:description>
  <cp:lastModifiedBy>Administración y Comunicaciones MCP</cp:lastModifiedBy>
  <cp:revision>2</cp:revision>
  <dcterms:created xsi:type="dcterms:W3CDTF">2013-01-27T09:14:16Z</dcterms:created>
  <dcterms:modified xsi:type="dcterms:W3CDTF">2026-06-10T16:29:43Z</dcterms:modified>
  <cp:category/>
</cp:coreProperties>
</file>