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84" r:id="rId3"/>
    <p:sldId id="28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5" r:id="rId3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58894" y="2894659"/>
            <a:ext cx="3474211" cy="1170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CDC78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1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4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65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88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8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54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9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CDC78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CDC78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79323" y="1167206"/>
            <a:ext cx="2687955" cy="4385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69809" y="2482723"/>
            <a:ext cx="3491229" cy="3986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CDC78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179811" y="889380"/>
            <a:ext cx="1896745" cy="5969000"/>
          </a:xfrm>
          <a:custGeom>
            <a:avLst/>
            <a:gdLst/>
            <a:ahLst/>
            <a:cxnLst/>
            <a:rect l="l" t="t" r="r" b="b"/>
            <a:pathLst>
              <a:path w="1896745" h="5969000">
                <a:moveTo>
                  <a:pt x="0" y="5968619"/>
                </a:moveTo>
                <a:lnTo>
                  <a:pt x="0" y="948182"/>
                </a:lnTo>
                <a:lnTo>
                  <a:pt x="1233" y="899392"/>
                </a:lnTo>
                <a:lnTo>
                  <a:pt x="4895" y="851243"/>
                </a:lnTo>
                <a:lnTo>
                  <a:pt x="10926" y="803793"/>
                </a:lnTo>
                <a:lnTo>
                  <a:pt x="19265" y="757103"/>
                </a:lnTo>
                <a:lnTo>
                  <a:pt x="29854" y="711231"/>
                </a:lnTo>
                <a:lnTo>
                  <a:pt x="42632" y="666238"/>
                </a:lnTo>
                <a:lnTo>
                  <a:pt x="57540" y="622183"/>
                </a:lnTo>
                <a:lnTo>
                  <a:pt x="74519" y="579125"/>
                </a:lnTo>
                <a:lnTo>
                  <a:pt x="93508" y="537125"/>
                </a:lnTo>
                <a:lnTo>
                  <a:pt x="114449" y="496242"/>
                </a:lnTo>
                <a:lnTo>
                  <a:pt x="137282" y="456535"/>
                </a:lnTo>
                <a:lnTo>
                  <a:pt x="161946" y="418064"/>
                </a:lnTo>
                <a:lnTo>
                  <a:pt x="188383" y="380889"/>
                </a:lnTo>
                <a:lnTo>
                  <a:pt x="216533" y="345069"/>
                </a:lnTo>
                <a:lnTo>
                  <a:pt x="246336" y="310663"/>
                </a:lnTo>
                <a:lnTo>
                  <a:pt x="277733" y="277733"/>
                </a:lnTo>
                <a:lnTo>
                  <a:pt x="310663" y="246336"/>
                </a:lnTo>
                <a:lnTo>
                  <a:pt x="345069" y="216533"/>
                </a:lnTo>
                <a:lnTo>
                  <a:pt x="380889" y="188383"/>
                </a:lnTo>
                <a:lnTo>
                  <a:pt x="418064" y="161946"/>
                </a:lnTo>
                <a:lnTo>
                  <a:pt x="456535" y="137282"/>
                </a:lnTo>
                <a:lnTo>
                  <a:pt x="496242" y="114449"/>
                </a:lnTo>
                <a:lnTo>
                  <a:pt x="537125" y="93508"/>
                </a:lnTo>
                <a:lnTo>
                  <a:pt x="579125" y="74519"/>
                </a:lnTo>
                <a:lnTo>
                  <a:pt x="622183" y="57540"/>
                </a:lnTo>
                <a:lnTo>
                  <a:pt x="666238" y="42632"/>
                </a:lnTo>
                <a:lnTo>
                  <a:pt x="711231" y="29854"/>
                </a:lnTo>
                <a:lnTo>
                  <a:pt x="757103" y="19265"/>
                </a:lnTo>
                <a:lnTo>
                  <a:pt x="803793" y="10926"/>
                </a:lnTo>
                <a:lnTo>
                  <a:pt x="851243" y="4895"/>
                </a:lnTo>
                <a:lnTo>
                  <a:pt x="899392" y="1233"/>
                </a:lnTo>
                <a:lnTo>
                  <a:pt x="948182" y="0"/>
                </a:lnTo>
                <a:lnTo>
                  <a:pt x="996982" y="1233"/>
                </a:lnTo>
                <a:lnTo>
                  <a:pt x="1045142" y="4895"/>
                </a:lnTo>
                <a:lnTo>
                  <a:pt x="1092602" y="10926"/>
                </a:lnTo>
                <a:lnTo>
                  <a:pt x="1139302" y="19265"/>
                </a:lnTo>
                <a:lnTo>
                  <a:pt x="1185182" y="29854"/>
                </a:lnTo>
                <a:lnTo>
                  <a:pt x="1230184" y="42632"/>
                </a:lnTo>
                <a:lnTo>
                  <a:pt x="1274247" y="57540"/>
                </a:lnTo>
                <a:lnTo>
                  <a:pt x="1317311" y="74519"/>
                </a:lnTo>
                <a:lnTo>
                  <a:pt x="1359318" y="93508"/>
                </a:lnTo>
                <a:lnTo>
                  <a:pt x="1400207" y="114449"/>
                </a:lnTo>
                <a:lnTo>
                  <a:pt x="1439919" y="137282"/>
                </a:lnTo>
                <a:lnTo>
                  <a:pt x="1478395" y="161946"/>
                </a:lnTo>
                <a:lnTo>
                  <a:pt x="1515575" y="188383"/>
                </a:lnTo>
                <a:lnTo>
                  <a:pt x="1551399" y="216533"/>
                </a:lnTo>
                <a:lnTo>
                  <a:pt x="1585808" y="246336"/>
                </a:lnTo>
                <a:lnTo>
                  <a:pt x="1618742" y="277733"/>
                </a:lnTo>
                <a:lnTo>
                  <a:pt x="1650141" y="310663"/>
                </a:lnTo>
                <a:lnTo>
                  <a:pt x="1679947" y="345069"/>
                </a:lnTo>
                <a:lnTo>
                  <a:pt x="1708098" y="380889"/>
                </a:lnTo>
                <a:lnTo>
                  <a:pt x="1734537" y="418064"/>
                </a:lnTo>
                <a:lnTo>
                  <a:pt x="1759203" y="456535"/>
                </a:lnTo>
                <a:lnTo>
                  <a:pt x="1782037" y="496242"/>
                </a:lnTo>
                <a:lnTo>
                  <a:pt x="1802979" y="537125"/>
                </a:lnTo>
                <a:lnTo>
                  <a:pt x="1821969" y="579125"/>
                </a:lnTo>
                <a:lnTo>
                  <a:pt x="1838949" y="622183"/>
                </a:lnTo>
                <a:lnTo>
                  <a:pt x="1853857" y="666238"/>
                </a:lnTo>
                <a:lnTo>
                  <a:pt x="1866636" y="711231"/>
                </a:lnTo>
                <a:lnTo>
                  <a:pt x="1877225" y="757103"/>
                </a:lnTo>
                <a:lnTo>
                  <a:pt x="1885564" y="803793"/>
                </a:lnTo>
                <a:lnTo>
                  <a:pt x="1891595" y="851243"/>
                </a:lnTo>
                <a:lnTo>
                  <a:pt x="1895257" y="899392"/>
                </a:lnTo>
                <a:lnTo>
                  <a:pt x="1896491" y="948182"/>
                </a:lnTo>
                <a:lnTo>
                  <a:pt x="1896491" y="5968619"/>
                </a:lnTo>
              </a:path>
            </a:pathLst>
          </a:custGeom>
          <a:ln w="12700">
            <a:solidFill>
              <a:srgbClr val="ADA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91825" y="1024762"/>
            <a:ext cx="1659255" cy="5833745"/>
          </a:xfrm>
          <a:custGeom>
            <a:avLst/>
            <a:gdLst/>
            <a:ahLst/>
            <a:cxnLst/>
            <a:rect l="l" t="t" r="r" b="b"/>
            <a:pathLst>
              <a:path w="1659254" h="5833745">
                <a:moveTo>
                  <a:pt x="829564" y="0"/>
                </a:moveTo>
                <a:lnTo>
                  <a:pt x="780814" y="1408"/>
                </a:lnTo>
                <a:lnTo>
                  <a:pt x="732808" y="5582"/>
                </a:lnTo>
                <a:lnTo>
                  <a:pt x="685621" y="12442"/>
                </a:lnTo>
                <a:lnTo>
                  <a:pt x="639333" y="21912"/>
                </a:lnTo>
                <a:lnTo>
                  <a:pt x="594021" y="33914"/>
                </a:lnTo>
                <a:lnTo>
                  <a:pt x="549762" y="48369"/>
                </a:lnTo>
                <a:lnTo>
                  <a:pt x="506634" y="65200"/>
                </a:lnTo>
                <a:lnTo>
                  <a:pt x="464716" y="84329"/>
                </a:lnTo>
                <a:lnTo>
                  <a:pt x="424084" y="105678"/>
                </a:lnTo>
                <a:lnTo>
                  <a:pt x="384817" y="129169"/>
                </a:lnTo>
                <a:lnTo>
                  <a:pt x="346993" y="154724"/>
                </a:lnTo>
                <a:lnTo>
                  <a:pt x="310688" y="182266"/>
                </a:lnTo>
                <a:lnTo>
                  <a:pt x="275982" y="211717"/>
                </a:lnTo>
                <a:lnTo>
                  <a:pt x="242951" y="242998"/>
                </a:lnTo>
                <a:lnTo>
                  <a:pt x="211673" y="276032"/>
                </a:lnTo>
                <a:lnTo>
                  <a:pt x="182226" y="310741"/>
                </a:lnTo>
                <a:lnTo>
                  <a:pt x="154689" y="347048"/>
                </a:lnTo>
                <a:lnTo>
                  <a:pt x="129138" y="384874"/>
                </a:lnTo>
                <a:lnTo>
                  <a:pt x="105651" y="424141"/>
                </a:lnTo>
                <a:lnTo>
                  <a:pt x="84307" y="464771"/>
                </a:lnTo>
                <a:lnTo>
                  <a:pt x="65182" y="506688"/>
                </a:lnTo>
                <a:lnTo>
                  <a:pt x="48355" y="549812"/>
                </a:lnTo>
                <a:lnTo>
                  <a:pt x="33904" y="594067"/>
                </a:lnTo>
                <a:lnTo>
                  <a:pt x="21906" y="639373"/>
                </a:lnTo>
                <a:lnTo>
                  <a:pt x="12438" y="685654"/>
                </a:lnTo>
                <a:lnTo>
                  <a:pt x="5580" y="732831"/>
                </a:lnTo>
                <a:lnTo>
                  <a:pt x="1408" y="780827"/>
                </a:lnTo>
                <a:lnTo>
                  <a:pt x="0" y="829563"/>
                </a:lnTo>
                <a:lnTo>
                  <a:pt x="0" y="5833235"/>
                </a:lnTo>
                <a:lnTo>
                  <a:pt x="1659254" y="5833235"/>
                </a:lnTo>
                <a:lnTo>
                  <a:pt x="1659254" y="829563"/>
                </a:lnTo>
                <a:lnTo>
                  <a:pt x="1657846" y="780827"/>
                </a:lnTo>
                <a:lnTo>
                  <a:pt x="1653672" y="732831"/>
                </a:lnTo>
                <a:lnTo>
                  <a:pt x="1646812" y="685654"/>
                </a:lnTo>
                <a:lnTo>
                  <a:pt x="1637341" y="639373"/>
                </a:lnTo>
                <a:lnTo>
                  <a:pt x="1625339" y="594067"/>
                </a:lnTo>
                <a:lnTo>
                  <a:pt x="1610884" y="549812"/>
                </a:lnTo>
                <a:lnTo>
                  <a:pt x="1594052" y="506688"/>
                </a:lnTo>
                <a:lnTo>
                  <a:pt x="1574922" y="464771"/>
                </a:lnTo>
                <a:lnTo>
                  <a:pt x="1553572" y="424141"/>
                </a:lnTo>
                <a:lnTo>
                  <a:pt x="1530079" y="384874"/>
                </a:lnTo>
                <a:lnTo>
                  <a:pt x="1504522" y="347048"/>
                </a:lnTo>
                <a:lnTo>
                  <a:pt x="1476978" y="310741"/>
                </a:lnTo>
                <a:lnTo>
                  <a:pt x="1447524" y="276032"/>
                </a:lnTo>
                <a:lnTo>
                  <a:pt x="1416240" y="242998"/>
                </a:lnTo>
                <a:lnTo>
                  <a:pt x="1383202" y="211717"/>
                </a:lnTo>
                <a:lnTo>
                  <a:pt x="1348489" y="182266"/>
                </a:lnTo>
                <a:lnTo>
                  <a:pt x="1312178" y="154724"/>
                </a:lnTo>
                <a:lnTo>
                  <a:pt x="1274347" y="129169"/>
                </a:lnTo>
                <a:lnTo>
                  <a:pt x="1235074" y="105678"/>
                </a:lnTo>
                <a:lnTo>
                  <a:pt x="1194436" y="84329"/>
                </a:lnTo>
                <a:lnTo>
                  <a:pt x="1152513" y="65200"/>
                </a:lnTo>
                <a:lnTo>
                  <a:pt x="1109380" y="48369"/>
                </a:lnTo>
                <a:lnTo>
                  <a:pt x="1065117" y="33914"/>
                </a:lnTo>
                <a:lnTo>
                  <a:pt x="1019801" y="21912"/>
                </a:lnTo>
                <a:lnTo>
                  <a:pt x="973510" y="12442"/>
                </a:lnTo>
                <a:lnTo>
                  <a:pt x="926321" y="5582"/>
                </a:lnTo>
                <a:lnTo>
                  <a:pt x="878313" y="1408"/>
                </a:lnTo>
                <a:lnTo>
                  <a:pt x="829564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74364" y="3718940"/>
            <a:ext cx="1821814" cy="859790"/>
          </a:xfrm>
          <a:custGeom>
            <a:avLst/>
            <a:gdLst/>
            <a:ahLst/>
            <a:cxnLst/>
            <a:rect l="l" t="t" r="r" b="b"/>
            <a:pathLst>
              <a:path w="1821814" h="859789">
                <a:moveTo>
                  <a:pt x="1674240" y="0"/>
                </a:moveTo>
                <a:lnTo>
                  <a:pt x="147320" y="0"/>
                </a:lnTo>
                <a:lnTo>
                  <a:pt x="100738" y="7506"/>
                </a:lnTo>
                <a:lnTo>
                  <a:pt x="60295" y="28411"/>
                </a:lnTo>
                <a:lnTo>
                  <a:pt x="28411" y="60295"/>
                </a:lnTo>
                <a:lnTo>
                  <a:pt x="7506" y="100738"/>
                </a:lnTo>
                <a:lnTo>
                  <a:pt x="0" y="147319"/>
                </a:lnTo>
                <a:lnTo>
                  <a:pt x="0" y="859408"/>
                </a:lnTo>
                <a:lnTo>
                  <a:pt x="1821688" y="859408"/>
                </a:lnTo>
                <a:lnTo>
                  <a:pt x="1821688" y="147319"/>
                </a:lnTo>
                <a:lnTo>
                  <a:pt x="1814168" y="100738"/>
                </a:lnTo>
                <a:lnTo>
                  <a:pt x="1793231" y="60295"/>
                </a:lnTo>
                <a:lnTo>
                  <a:pt x="1761310" y="28411"/>
                </a:lnTo>
                <a:lnTo>
                  <a:pt x="1720835" y="7506"/>
                </a:lnTo>
                <a:lnTo>
                  <a:pt x="1674240" y="0"/>
                </a:lnTo>
                <a:close/>
              </a:path>
            </a:pathLst>
          </a:custGeom>
          <a:solidFill>
            <a:srgbClr val="F4AA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171698" y="1921129"/>
            <a:ext cx="1821814" cy="859790"/>
          </a:xfrm>
          <a:custGeom>
            <a:avLst/>
            <a:gdLst/>
            <a:ahLst/>
            <a:cxnLst/>
            <a:rect l="l" t="t" r="r" b="b"/>
            <a:pathLst>
              <a:path w="1821814" h="859789">
                <a:moveTo>
                  <a:pt x="1674367" y="0"/>
                </a:moveTo>
                <a:lnTo>
                  <a:pt x="147447" y="0"/>
                </a:lnTo>
                <a:lnTo>
                  <a:pt x="100852" y="7506"/>
                </a:lnTo>
                <a:lnTo>
                  <a:pt x="60377" y="28411"/>
                </a:lnTo>
                <a:lnTo>
                  <a:pt x="28456" y="60295"/>
                </a:lnTo>
                <a:lnTo>
                  <a:pt x="7519" y="100738"/>
                </a:lnTo>
                <a:lnTo>
                  <a:pt x="0" y="147320"/>
                </a:lnTo>
                <a:lnTo>
                  <a:pt x="0" y="859409"/>
                </a:lnTo>
                <a:lnTo>
                  <a:pt x="1821688" y="859409"/>
                </a:lnTo>
                <a:lnTo>
                  <a:pt x="1821688" y="147320"/>
                </a:lnTo>
                <a:lnTo>
                  <a:pt x="1814181" y="100738"/>
                </a:lnTo>
                <a:lnTo>
                  <a:pt x="1793276" y="60295"/>
                </a:lnTo>
                <a:lnTo>
                  <a:pt x="1761392" y="28411"/>
                </a:lnTo>
                <a:lnTo>
                  <a:pt x="1720949" y="7506"/>
                </a:lnTo>
                <a:lnTo>
                  <a:pt x="1674367" y="0"/>
                </a:lnTo>
                <a:close/>
              </a:path>
            </a:pathLst>
          </a:custGeom>
          <a:solidFill>
            <a:srgbClr val="E95A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171698" y="1024763"/>
            <a:ext cx="1821814" cy="859790"/>
          </a:xfrm>
          <a:custGeom>
            <a:avLst/>
            <a:gdLst/>
            <a:ahLst/>
            <a:cxnLst/>
            <a:rect l="l" t="t" r="r" b="b"/>
            <a:pathLst>
              <a:path w="1821814" h="859789">
                <a:moveTo>
                  <a:pt x="1674367" y="0"/>
                </a:moveTo>
                <a:lnTo>
                  <a:pt x="147447" y="0"/>
                </a:lnTo>
                <a:lnTo>
                  <a:pt x="100852" y="7506"/>
                </a:lnTo>
                <a:lnTo>
                  <a:pt x="60377" y="28411"/>
                </a:lnTo>
                <a:lnTo>
                  <a:pt x="28456" y="60295"/>
                </a:lnTo>
                <a:lnTo>
                  <a:pt x="7519" y="100738"/>
                </a:lnTo>
                <a:lnTo>
                  <a:pt x="0" y="147320"/>
                </a:lnTo>
                <a:lnTo>
                  <a:pt x="0" y="859409"/>
                </a:lnTo>
                <a:lnTo>
                  <a:pt x="1821688" y="859409"/>
                </a:lnTo>
                <a:lnTo>
                  <a:pt x="1821688" y="147320"/>
                </a:lnTo>
                <a:lnTo>
                  <a:pt x="1814181" y="100738"/>
                </a:lnTo>
                <a:lnTo>
                  <a:pt x="1793276" y="60295"/>
                </a:lnTo>
                <a:lnTo>
                  <a:pt x="1761392" y="28411"/>
                </a:lnTo>
                <a:lnTo>
                  <a:pt x="1720949" y="7506"/>
                </a:lnTo>
                <a:lnTo>
                  <a:pt x="1674367" y="0"/>
                </a:lnTo>
                <a:close/>
              </a:path>
            </a:pathLst>
          </a:custGeom>
          <a:solidFill>
            <a:srgbClr val="E21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5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8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7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3911" y="491490"/>
            <a:ext cx="1840864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CDC78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85765" y="3100781"/>
            <a:ext cx="5381625" cy="3191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8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5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09308" y="475036"/>
            <a:ext cx="1569059" cy="1547769"/>
            <a:chOff x="0" y="0"/>
            <a:chExt cx="3138117" cy="30955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8117" cy="1681735"/>
            </a:xfrm>
            <a:custGeom>
              <a:avLst/>
              <a:gdLst/>
              <a:ahLst/>
              <a:cxnLst/>
              <a:rect l="l" t="t" r="r" b="b"/>
              <a:pathLst>
                <a:path w="3138117" h="1681735">
                  <a:moveTo>
                    <a:pt x="0" y="0"/>
                  </a:moveTo>
                  <a:lnTo>
                    <a:pt x="3138117" y="0"/>
                  </a:lnTo>
                  <a:lnTo>
                    <a:pt x="3138117" y="1681735"/>
                  </a:lnTo>
                  <a:lnTo>
                    <a:pt x="0" y="1681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l" defTabSz="609630" rtl="0"/>
              <a:endParaRPr lang="es-SV" sz="12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flipV="1">
              <a:off x="0" y="1413802"/>
              <a:ext cx="3138117" cy="1681735"/>
            </a:xfrm>
            <a:custGeom>
              <a:avLst/>
              <a:gdLst/>
              <a:ahLst/>
              <a:cxnLst/>
              <a:rect l="l" t="t" r="r" b="b"/>
              <a:pathLst>
                <a:path w="3138117" h="1681735">
                  <a:moveTo>
                    <a:pt x="0" y="1681735"/>
                  </a:moveTo>
                  <a:lnTo>
                    <a:pt x="3138117" y="1681735"/>
                  </a:lnTo>
                  <a:lnTo>
                    <a:pt x="3138117" y="0"/>
                  </a:lnTo>
                  <a:lnTo>
                    <a:pt x="0" y="0"/>
                  </a:lnTo>
                  <a:lnTo>
                    <a:pt x="0" y="1681735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l" defTabSz="609630" rtl="0"/>
              <a:endParaRPr lang="es-SV" sz="12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685800" y="6100177"/>
            <a:ext cx="7830994" cy="4979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l" defTabSz="609630" rtl="0"/>
            <a:endParaRPr lang="es-SV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/>
          <p:cNvSpPr/>
          <p:nvPr/>
        </p:nvSpPr>
        <p:spPr>
          <a:xfrm flipV="1">
            <a:off x="1839090" y="893567"/>
            <a:ext cx="935954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l" defTabSz="609630" rtl="0"/>
            <a:endParaRPr lang="es-SV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971806" y="173754"/>
            <a:ext cx="1870457" cy="648425"/>
          </a:xfrm>
          <a:custGeom>
            <a:avLst/>
            <a:gdLst/>
            <a:ahLst/>
            <a:cxnLst/>
            <a:rect l="l" t="t" r="r" b="b"/>
            <a:pathLst>
              <a:path w="2805686" h="972638">
                <a:moveTo>
                  <a:pt x="0" y="0"/>
                </a:moveTo>
                <a:lnTo>
                  <a:pt x="2805686" y="0"/>
                </a:lnTo>
                <a:lnTo>
                  <a:pt x="2805686" y="972638"/>
                </a:lnTo>
                <a:lnTo>
                  <a:pt x="0" y="9726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es-SV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46328" y="2387125"/>
            <a:ext cx="8513821" cy="137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 rtl="0">
              <a:lnSpc>
                <a:spcPts val="3380"/>
              </a:lnSpc>
            </a:pPr>
            <a:r>
              <a:rPr lang="en-US" sz="5334" kern="1200" spc="-3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ESTRATEGIA</a:t>
            </a:r>
            <a:r>
              <a:rPr lang="en-US" sz="5334" kern="1200" spc="-5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334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MUNDIAL</a:t>
            </a:r>
            <a:r>
              <a:rPr lang="en-US" sz="5334" kern="1200" spc="-35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334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DEL</a:t>
            </a:r>
            <a:r>
              <a:rPr lang="en-US" sz="5334" kern="1200" spc="-4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algn="ctr" defTabSz="609630" rtl="0">
              <a:lnSpc>
                <a:spcPts val="3380"/>
              </a:lnSpc>
            </a:pPr>
            <a:endParaRPr lang="en-US" sz="5334" kern="1200" spc="-4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defTabSz="609630" rtl="0">
              <a:lnSpc>
                <a:spcPts val="3380"/>
              </a:lnSpc>
            </a:pPr>
            <a:r>
              <a:rPr lang="en-US" sz="5334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SIDA</a:t>
            </a:r>
            <a:r>
              <a:rPr lang="en-US" sz="5334" kern="1200" spc="-45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334" kern="1200" spc="-1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2026-</a:t>
            </a:r>
            <a:r>
              <a:rPr lang="en-US" sz="5334" kern="1200" spc="-2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2031</a:t>
            </a:r>
            <a:endParaRPr lang="en-US" sz="5280" b="1" kern="1200" dirty="0">
              <a:solidFill>
                <a:prstClr val="black"/>
              </a:solidFill>
              <a:latin typeface="Agrandir Narrow Bold"/>
              <a:ea typeface="Agrandir Narrow Bold"/>
              <a:cs typeface="Agrandir Narrow Bold"/>
              <a:sym typeface="Agrandir Narrow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753723" y="5949211"/>
            <a:ext cx="2444919" cy="407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defTabSz="609630" rtl="0">
              <a:lnSpc>
                <a:spcPts val="1669"/>
              </a:lnSpc>
            </a:pPr>
            <a:r>
              <a:rPr lang="en-US" sz="887" kern="1200" spc="284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PRESENTADO POR:</a:t>
            </a:r>
          </a:p>
          <a:p>
            <a:pPr algn="l" defTabSz="609630" rtl="0">
              <a:lnSpc>
                <a:spcPts val="1669"/>
              </a:lnSpc>
            </a:pPr>
            <a:r>
              <a:rPr lang="en-US" sz="887" kern="1200" spc="284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DRA. CELINA DE MIRANDA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39090" y="3562350"/>
            <a:ext cx="8513821" cy="1882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 rtl="0">
              <a:lnSpc>
                <a:spcPts val="3380"/>
              </a:lnSpc>
            </a:pPr>
            <a:endParaRPr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defTabSz="609630" rtl="0">
              <a:lnSpc>
                <a:spcPts val="3380"/>
              </a:lnSpc>
            </a:pPr>
            <a:endParaRPr sz="1867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defTabSz="609630" rtl="0"/>
            <a:r>
              <a:rPr lang="en-US" sz="1867" b="1" kern="1200" dirty="0">
                <a:solidFill>
                  <a:srgbClr val="000000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Diálogo de País para la </a:t>
            </a:r>
            <a:r>
              <a:rPr lang="en-US" sz="1867" b="1" kern="1200" dirty="0" err="1">
                <a:solidFill>
                  <a:srgbClr val="000000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elaboración</a:t>
            </a:r>
            <a:r>
              <a:rPr lang="en-US" sz="1867" b="1" kern="1200" dirty="0">
                <a:solidFill>
                  <a:srgbClr val="000000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 de la</a:t>
            </a:r>
          </a:p>
          <a:p>
            <a:pPr algn="ctr" defTabSz="609630" rtl="0"/>
            <a:r>
              <a:rPr lang="en-US" sz="1867" b="1" kern="1200" dirty="0">
                <a:solidFill>
                  <a:srgbClr val="000000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 Solicitud de </a:t>
            </a:r>
            <a:r>
              <a:rPr lang="en-US" sz="1867" b="1" kern="1200" dirty="0" err="1">
                <a:solidFill>
                  <a:srgbClr val="000000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Financiamiento</a:t>
            </a:r>
            <a:endParaRPr lang="en-US" sz="1867" b="1" kern="1200" dirty="0">
              <a:solidFill>
                <a:srgbClr val="000000"/>
              </a:solidFill>
              <a:latin typeface="Agrandir Narrow Bold"/>
              <a:ea typeface="Agrandir Narrow Bold"/>
              <a:cs typeface="Agrandir Narrow Bold"/>
              <a:sym typeface="Agrandir Narrow Bold"/>
            </a:endParaRPr>
          </a:p>
          <a:p>
            <a:pPr algn="ctr" defTabSz="609630" rtl="0">
              <a:lnSpc>
                <a:spcPts val="3380"/>
              </a:lnSpc>
            </a:pPr>
            <a:endParaRPr lang="en-US" sz="3348" b="1" kern="1200" dirty="0">
              <a:solidFill>
                <a:srgbClr val="000000"/>
              </a:solidFill>
              <a:latin typeface="Agrandir Narrow Bold"/>
              <a:ea typeface="Agrandir Narrow Bold"/>
              <a:cs typeface="Agrandir Narrow Bold"/>
              <a:sym typeface="Agrandir Narrow Bold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68DDC360-2917-59BE-F405-19978FD826A2}"/>
              </a:ext>
            </a:extLst>
          </p:cNvPr>
          <p:cNvSpPr txBox="1"/>
          <p:nvPr/>
        </p:nvSpPr>
        <p:spPr>
          <a:xfrm>
            <a:off x="4594588" y="6191516"/>
            <a:ext cx="2444919" cy="189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defTabSz="609630" rtl="0">
              <a:lnSpc>
                <a:spcPts val="1669"/>
              </a:lnSpc>
            </a:pPr>
            <a:r>
              <a:rPr lang="en-US" sz="887" kern="1200" spc="284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Martes, 16 de Junio de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86705" y="5818428"/>
            <a:ext cx="47390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183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estrategia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define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tres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prioridades centradas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 la </a:t>
            </a:r>
            <a:r>
              <a:rPr sz="1800" b="1" spc="-10" dirty="0">
                <a:latin typeface="Calibri"/>
                <a:cs typeface="Calibri"/>
              </a:rPr>
              <a:t>erradicación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del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sida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el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fin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las</a:t>
            </a:r>
            <a:endParaRPr sz="1800">
              <a:latin typeface="Calibri"/>
              <a:cs typeface="Calibri"/>
            </a:endParaRPr>
          </a:p>
          <a:p>
            <a:pPr marL="1694814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desigualdades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5478" y="963549"/>
            <a:ext cx="4570222" cy="46673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05754" y="3722878"/>
            <a:ext cx="8293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Servicios centrados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en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personas: equidad, </a:t>
            </a:r>
            <a:r>
              <a:rPr sz="1200" dirty="0">
                <a:latin typeface="Calibri"/>
                <a:cs typeface="Calibri"/>
              </a:rPr>
              <a:t>dignidad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y </a:t>
            </a:r>
            <a:r>
              <a:rPr sz="1200" spc="-10" dirty="0">
                <a:latin typeface="Calibri"/>
                <a:cs typeface="Calibri"/>
              </a:rPr>
              <a:t>acceso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3533" y="3908805"/>
            <a:ext cx="778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Liderazgo comunitario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15532" y="1487170"/>
            <a:ext cx="16808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Apoyar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respuesta: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una </a:t>
            </a:r>
            <a:r>
              <a:rPr sz="1200" spc="-10" dirty="0">
                <a:latin typeface="Calibri"/>
                <a:cs typeface="Calibri"/>
              </a:rPr>
              <a:t>respuesta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Sostenible </a:t>
            </a:r>
            <a:r>
              <a:rPr sz="1200" dirty="0">
                <a:latin typeface="Calibri"/>
                <a:cs typeface="Calibri"/>
              </a:rPr>
              <a:t>dirigida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países, resiliente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preparada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para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futuro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89953" y="3074670"/>
            <a:ext cx="1473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52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PONER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FIN</a:t>
            </a:r>
            <a:endParaRPr sz="1200">
              <a:latin typeface="Calibri"/>
              <a:cs typeface="Calibri"/>
            </a:endParaRPr>
          </a:p>
          <a:p>
            <a:pPr marL="12700" marR="5080" indent="9588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SIDA,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PONER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FIN</a:t>
            </a:r>
            <a:r>
              <a:rPr sz="120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DESIGUALDADES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341477" y="1098041"/>
            <a:ext cx="2587625" cy="1611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E21737"/>
                </a:solidFill>
              </a:rPr>
              <a:t>ACABAR</a:t>
            </a:r>
            <a:r>
              <a:rPr sz="2600" spc="-80" dirty="0">
                <a:solidFill>
                  <a:srgbClr val="E21737"/>
                </a:solidFill>
              </a:rPr>
              <a:t> </a:t>
            </a:r>
            <a:r>
              <a:rPr sz="2600" dirty="0">
                <a:solidFill>
                  <a:srgbClr val="E21737"/>
                </a:solidFill>
              </a:rPr>
              <a:t>CON</a:t>
            </a:r>
            <a:r>
              <a:rPr sz="2600" spc="-35" dirty="0">
                <a:solidFill>
                  <a:srgbClr val="E21737"/>
                </a:solidFill>
              </a:rPr>
              <a:t> </a:t>
            </a:r>
            <a:r>
              <a:rPr sz="2600" spc="-25" dirty="0">
                <a:solidFill>
                  <a:srgbClr val="E21737"/>
                </a:solidFill>
              </a:rPr>
              <a:t>EL </a:t>
            </a:r>
            <a:r>
              <a:rPr sz="2600" dirty="0">
                <a:solidFill>
                  <a:srgbClr val="E21737"/>
                </a:solidFill>
              </a:rPr>
              <a:t>SIDA</a:t>
            </a:r>
            <a:r>
              <a:rPr sz="2600" spc="-45" dirty="0">
                <a:solidFill>
                  <a:srgbClr val="E21737"/>
                </a:solidFill>
              </a:rPr>
              <a:t> </a:t>
            </a:r>
            <a:r>
              <a:rPr sz="2600" dirty="0">
                <a:solidFill>
                  <a:srgbClr val="E21737"/>
                </a:solidFill>
              </a:rPr>
              <a:t>Y</a:t>
            </a:r>
            <a:r>
              <a:rPr sz="2600" spc="-20" dirty="0">
                <a:solidFill>
                  <a:srgbClr val="E21737"/>
                </a:solidFill>
              </a:rPr>
              <a:t> </a:t>
            </a:r>
            <a:r>
              <a:rPr sz="2600" spc="-35" dirty="0">
                <a:solidFill>
                  <a:srgbClr val="E21737"/>
                </a:solidFill>
              </a:rPr>
              <a:t>ESTABLECER </a:t>
            </a:r>
            <a:r>
              <a:rPr sz="2600" dirty="0">
                <a:solidFill>
                  <a:srgbClr val="E21737"/>
                </a:solidFill>
              </a:rPr>
              <a:t>UNA</a:t>
            </a:r>
            <a:r>
              <a:rPr sz="2600" spc="-35" dirty="0">
                <a:solidFill>
                  <a:srgbClr val="E21737"/>
                </a:solidFill>
              </a:rPr>
              <a:t> </a:t>
            </a:r>
            <a:r>
              <a:rPr sz="2600" spc="-10" dirty="0">
                <a:solidFill>
                  <a:srgbClr val="E21737"/>
                </a:solidFill>
              </a:rPr>
              <a:t>RESPUESTA SOSTENIBLE</a:t>
            </a:r>
            <a:endParaRPr sz="2600"/>
          </a:p>
        </p:txBody>
      </p:sp>
      <p:sp>
        <p:nvSpPr>
          <p:cNvPr id="9" name="object 9"/>
          <p:cNvSpPr txBox="1"/>
          <p:nvPr/>
        </p:nvSpPr>
        <p:spPr>
          <a:xfrm>
            <a:off x="511860" y="3719829"/>
            <a:ext cx="223647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E21737"/>
                </a:solidFill>
                <a:latin typeface="Calibri"/>
                <a:cs typeface="Calibri"/>
              </a:rPr>
              <a:t>Mediante</a:t>
            </a:r>
            <a:r>
              <a:rPr sz="1800" spc="-2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una</a:t>
            </a:r>
            <a:r>
              <a:rPr sz="1800" spc="-3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21737"/>
                </a:solidFill>
                <a:latin typeface="Calibri"/>
                <a:cs typeface="Calibri"/>
              </a:rPr>
              <a:t>atención centrada</a:t>
            </a:r>
            <a:r>
              <a:rPr sz="1800" spc="-2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en</a:t>
            </a:r>
            <a:r>
              <a:rPr sz="1800" spc="-25" dirty="0">
                <a:solidFill>
                  <a:srgbClr val="E21737"/>
                </a:solidFill>
                <a:latin typeface="Calibri"/>
                <a:cs typeface="Calibri"/>
              </a:rPr>
              <a:t> las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personas</a:t>
            </a:r>
            <a:r>
              <a:rPr sz="1800" spc="-4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y</a:t>
            </a:r>
            <a:r>
              <a:rPr sz="1800" spc="-4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E21737"/>
                </a:solidFill>
                <a:latin typeface="Calibri"/>
                <a:cs typeface="Calibri"/>
              </a:rPr>
              <a:t>el </a:t>
            </a:r>
            <a:r>
              <a:rPr sz="1800" spc="-10" dirty="0">
                <a:solidFill>
                  <a:srgbClr val="E21737"/>
                </a:solidFill>
                <a:latin typeface="Calibri"/>
                <a:cs typeface="Calibri"/>
              </a:rPr>
              <a:t>empoderamiento</a:t>
            </a:r>
            <a:r>
              <a:rPr sz="1800" spc="-4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de</a:t>
            </a:r>
            <a:r>
              <a:rPr sz="1800" spc="-25" dirty="0">
                <a:solidFill>
                  <a:srgbClr val="E21737"/>
                </a:solidFill>
                <a:latin typeface="Calibri"/>
                <a:cs typeface="Calibri"/>
              </a:rPr>
              <a:t> las </a:t>
            </a:r>
            <a:r>
              <a:rPr sz="1800" spc="-10" dirty="0">
                <a:solidFill>
                  <a:srgbClr val="E21737"/>
                </a:solidFill>
                <a:latin typeface="Calibri"/>
                <a:cs typeface="Calibri"/>
              </a:rPr>
              <a:t>comunidades,</a:t>
            </a:r>
            <a:r>
              <a:rPr sz="1800" spc="-3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con</a:t>
            </a:r>
            <a:r>
              <a:rPr sz="1800" spc="-2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E21737"/>
                </a:solidFill>
                <a:latin typeface="Calibri"/>
                <a:cs typeface="Calibri"/>
              </a:rPr>
              <a:t>el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objetivo</a:t>
            </a:r>
            <a:r>
              <a:rPr sz="1800" spc="-4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de</a:t>
            </a:r>
            <a:r>
              <a:rPr sz="1800" spc="-2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poner</a:t>
            </a:r>
            <a:r>
              <a:rPr sz="1800" spc="-3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fin</a:t>
            </a:r>
            <a:r>
              <a:rPr sz="1800" spc="-4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E21737"/>
                </a:solidFill>
                <a:latin typeface="Calibri"/>
                <a:cs typeface="Calibri"/>
              </a:rPr>
              <a:t>a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las</a:t>
            </a:r>
            <a:r>
              <a:rPr sz="1800" spc="-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21737"/>
                </a:solidFill>
                <a:latin typeface="Calibri"/>
                <a:cs typeface="Calibri"/>
              </a:rPr>
              <a:t>desigualdades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59903" y="511657"/>
            <a:ext cx="2158383" cy="290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7996" y="6278562"/>
            <a:ext cx="8298433" cy="3486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57117" y="937386"/>
            <a:ext cx="39109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LA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ESTRATEGIA </a:t>
            </a:r>
            <a:r>
              <a:rPr sz="1600" dirty="0">
                <a:latin typeface="Calibri"/>
                <a:cs typeface="Calibri"/>
              </a:rPr>
              <a:t>SE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ARTICULA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TORNO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TRES </a:t>
            </a:r>
            <a:r>
              <a:rPr sz="1600" spc="-10" dirty="0">
                <a:latin typeface="Calibri"/>
                <a:cs typeface="Calibri"/>
              </a:rPr>
              <a:t>PRIORIDADES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OCHO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ÁREAS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RESULTADOS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68472" y="2019477"/>
          <a:ext cx="2378710" cy="4091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8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7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PRIORIDAD</a:t>
                      </a:r>
                      <a:r>
                        <a:rPr sz="1300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APOYAR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RESPUESTA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6839" marB="0">
                    <a:lnL w="19050">
                      <a:solidFill>
                        <a:srgbClr val="6FC7BD"/>
                      </a:solidFill>
                      <a:prstDash val="solid"/>
                    </a:lnL>
                    <a:lnR w="19050">
                      <a:solidFill>
                        <a:srgbClr val="6FC7BD"/>
                      </a:solidFill>
                      <a:prstDash val="solid"/>
                    </a:lnR>
                    <a:lnT w="19050">
                      <a:solidFill>
                        <a:srgbClr val="6FC7BD"/>
                      </a:solidFill>
                      <a:prstDash val="solid"/>
                    </a:lnT>
                    <a:lnB w="19050">
                      <a:solidFill>
                        <a:srgbClr val="6FC7BD"/>
                      </a:solidFill>
                      <a:prstDash val="solid"/>
                    </a:lnB>
                    <a:solidFill>
                      <a:srgbClr val="6FC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0">
                <a:tc>
                  <a:txBody>
                    <a:bodyPr/>
                    <a:lstStyle/>
                    <a:p>
                      <a:pPr marL="135255" marR="128905" indent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Dirigida</a:t>
                      </a:r>
                      <a:r>
                        <a:rPr sz="1400" spc="-25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spc="-45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los</a:t>
                      </a:r>
                      <a:r>
                        <a:rPr sz="1400" spc="-25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países, resiliente</a:t>
                      </a:r>
                      <a:r>
                        <a:rPr sz="1400" spc="-25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4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preparada</a:t>
                      </a:r>
                      <a:r>
                        <a:rPr sz="1400" spc="-2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400" spc="-4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el </a:t>
                      </a:r>
                      <a:r>
                        <a:rPr sz="1400" spc="-1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futuro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3022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5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ÁREA</a:t>
                      </a:r>
                      <a:r>
                        <a:rPr sz="1050" spc="-35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2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RESULTADOS</a:t>
                      </a:r>
                      <a:r>
                        <a:rPr sz="1050" spc="-2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193040" marR="184150" indent="1270"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Garantizar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financiación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las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respuestas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mundiales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y nacionales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al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VIH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centradas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personas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5302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5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ÁREA</a:t>
                      </a:r>
                      <a:r>
                        <a:rPr sz="1050" spc="-35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2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RESULTADOS</a:t>
                      </a:r>
                      <a:r>
                        <a:rPr sz="1050" spc="-2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174625" marR="165735" indent="-1905"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Integrar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intervenciones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relacionadas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VIH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sistemas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salud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comunitarios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relacionados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con el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VIH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atención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primaria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salud,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sistemas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salud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más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amplios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sectores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clave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no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relacionados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salud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ÁREA</a:t>
                      </a:r>
                      <a:r>
                        <a:rPr sz="1050" spc="-35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2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RESULTADOS</a:t>
                      </a:r>
                      <a:r>
                        <a:rPr sz="1050" spc="-2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0" dirty="0">
                          <a:solidFill>
                            <a:srgbClr val="6FC7BD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164465" marR="187325" indent="-2540"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Invertir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sistemas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información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esenciales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recopilación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datos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varios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sectores,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incluidas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las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comunidades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6FC7BD"/>
                      </a:solidFill>
                      <a:prstDash val="solid"/>
                    </a:lnL>
                    <a:lnR w="19050">
                      <a:solidFill>
                        <a:srgbClr val="6FC7BD"/>
                      </a:solidFill>
                      <a:prstDash val="solid"/>
                    </a:lnR>
                    <a:lnT w="19050">
                      <a:solidFill>
                        <a:srgbClr val="6FC7BD"/>
                      </a:solidFill>
                      <a:prstDash val="solid"/>
                    </a:lnT>
                    <a:lnB w="19050">
                      <a:solidFill>
                        <a:srgbClr val="6FC7B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861430" y="2019477"/>
          <a:ext cx="3439160" cy="4091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9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71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PRIORIDAD</a:t>
                      </a:r>
                      <a:r>
                        <a:rPr sz="1300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SERVICIOS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CENTRADOS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EN</a:t>
                      </a:r>
                      <a:r>
                        <a:rPr sz="120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PERSONAS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6839" marB="0">
                    <a:lnL w="19050">
                      <a:solidFill>
                        <a:srgbClr val="DF7D54"/>
                      </a:solidFill>
                      <a:prstDash val="solid"/>
                    </a:lnL>
                    <a:lnR w="19050">
                      <a:solidFill>
                        <a:srgbClr val="DF7D54"/>
                      </a:solidFill>
                      <a:prstDash val="solid"/>
                    </a:lnR>
                    <a:lnT w="19050">
                      <a:solidFill>
                        <a:srgbClr val="DF7D54"/>
                      </a:solidFill>
                      <a:prstDash val="solid"/>
                    </a:lnT>
                    <a:lnB w="19050">
                      <a:solidFill>
                        <a:srgbClr val="DF7D54"/>
                      </a:solidFill>
                      <a:prstDash val="solid"/>
                    </a:lnB>
                    <a:solidFill>
                      <a:srgbClr val="DF7D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Equidad,</a:t>
                      </a:r>
                      <a:r>
                        <a:rPr sz="1400" spc="-35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dignidad</a:t>
                      </a:r>
                      <a:r>
                        <a:rPr sz="1400" spc="-45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5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acceso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61085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05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ÁREA</a:t>
                      </a:r>
                      <a:r>
                        <a:rPr sz="1050" spc="-35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2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RESULTADOS</a:t>
                      </a:r>
                      <a:r>
                        <a:rPr sz="1050" spc="-2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307975" marR="297180" algn="ctr">
                        <a:lnSpc>
                          <a:spcPct val="100000"/>
                        </a:lnSpc>
                      </a:pPr>
                      <a:r>
                        <a:rPr sz="1050" spc="-10" dirty="0">
                          <a:latin typeface="Calibri"/>
                          <a:cs typeface="Calibri"/>
                        </a:rPr>
                        <a:t>Desarrollar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opciones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prevención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VIH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que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combinen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intervenciones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biomédicas,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estructurales, comunitarias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05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conductuales.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106045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05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ÁREA</a:t>
                      </a:r>
                      <a:r>
                        <a:rPr sz="1050" spc="-35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2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RESULTADOS</a:t>
                      </a:r>
                      <a:r>
                        <a:rPr sz="1050" spc="-2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316230" marR="306705" indent="-1270"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Garantizar</a:t>
                      </a:r>
                      <a:r>
                        <a:rPr sz="10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acceso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equitativo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servicios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detección,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tratamiento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y atención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VIH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sean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disponibles,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accesibles,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aceptables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 alta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calidad.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106108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05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ÁREA</a:t>
                      </a:r>
                      <a:r>
                        <a:rPr sz="1050" spc="-3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25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RESULTADOS</a:t>
                      </a:r>
                      <a:r>
                        <a:rPr sz="1050" spc="-15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269875" marR="260985"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Poner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fin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estigma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discriminación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y defender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los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derechos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humanos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igualdad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género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las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respuestas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VIH.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10617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5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ÁREA</a:t>
                      </a:r>
                      <a:r>
                        <a:rPr sz="1050" spc="-35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2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RESULTADOS</a:t>
                      </a:r>
                      <a:r>
                        <a:rPr sz="1050" spc="-2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0" dirty="0">
                          <a:solidFill>
                            <a:srgbClr val="DF7D54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368300" marR="358140" indent="-1905"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Garantizar</a:t>
                      </a:r>
                      <a:r>
                        <a:rPr sz="10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acceso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equitativo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innovaciones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científicas,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médicas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tecnológicas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materia</a:t>
                      </a:r>
                      <a:r>
                        <a:rPr sz="10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prevención,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detección,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tratamiento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atención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del 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VIH.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9050">
                      <a:solidFill>
                        <a:srgbClr val="DF7D54"/>
                      </a:solidFill>
                      <a:prstDash val="solid"/>
                    </a:lnL>
                    <a:lnR w="19050">
                      <a:solidFill>
                        <a:srgbClr val="DF7D54"/>
                      </a:solidFill>
                      <a:prstDash val="solid"/>
                    </a:lnR>
                    <a:lnT w="19050">
                      <a:solidFill>
                        <a:srgbClr val="DF7D54"/>
                      </a:solidFill>
                      <a:prstDash val="solid"/>
                    </a:lnT>
                    <a:lnB w="19050">
                      <a:solidFill>
                        <a:srgbClr val="DF7D5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502393" y="2019477"/>
          <a:ext cx="2037080" cy="4091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7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715"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PRIORIDAD</a:t>
                      </a:r>
                      <a:r>
                        <a:rPr sz="1300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R="2540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LIDERAZGO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COMUNITARIO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6839" marB="0">
                    <a:lnL w="19050">
                      <a:solidFill>
                        <a:srgbClr val="CDC784"/>
                      </a:solidFill>
                      <a:prstDash val="solid"/>
                    </a:lnL>
                    <a:lnR w="19050">
                      <a:solidFill>
                        <a:srgbClr val="CDC784"/>
                      </a:solidFill>
                      <a:prstDash val="solid"/>
                    </a:lnR>
                    <a:lnT w="19050">
                      <a:solidFill>
                        <a:srgbClr val="CDC784"/>
                      </a:solidFill>
                      <a:prstDash val="solid"/>
                    </a:lnT>
                    <a:lnB w="19050">
                      <a:solidFill>
                        <a:srgbClr val="CDC784"/>
                      </a:solidFill>
                      <a:prstDash val="solid"/>
                    </a:lnB>
                    <a:solidFill>
                      <a:srgbClr val="CDC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0">
                <a:tc>
                  <a:txBody>
                    <a:bodyPr/>
                    <a:lstStyle/>
                    <a:p>
                      <a:pPr marL="96520" marR="8699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dirty="0">
                          <a:solidFill>
                            <a:srgbClr val="CDC784"/>
                          </a:solidFill>
                          <a:latin typeface="Calibri"/>
                          <a:cs typeface="Calibri"/>
                        </a:rPr>
                        <a:t>Comunidades</a:t>
                      </a:r>
                      <a:r>
                        <a:rPr sz="1400" spc="-80" dirty="0">
                          <a:solidFill>
                            <a:srgbClr val="CDC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DC784"/>
                          </a:solidFill>
                          <a:latin typeface="Calibri"/>
                          <a:cs typeface="Calibri"/>
                        </a:rPr>
                        <a:t>autónomas </a:t>
                      </a:r>
                      <a:r>
                        <a:rPr sz="1400" dirty="0">
                          <a:solidFill>
                            <a:srgbClr val="CDC784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spc="-25" dirty="0">
                          <a:solidFill>
                            <a:srgbClr val="CDC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DC784"/>
                          </a:solidFill>
                          <a:latin typeface="Calibri"/>
                          <a:cs typeface="Calibri"/>
                        </a:rPr>
                        <a:t>frente</a:t>
                      </a:r>
                      <a:r>
                        <a:rPr sz="1400" spc="-15" dirty="0">
                          <a:solidFill>
                            <a:srgbClr val="CDC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CDC784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5" dirty="0">
                          <a:solidFill>
                            <a:srgbClr val="CDC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CDC784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spc="-25" dirty="0">
                          <a:solidFill>
                            <a:srgbClr val="CDC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DC784"/>
                          </a:solidFill>
                          <a:latin typeface="Calibri"/>
                          <a:cs typeface="Calibri"/>
                        </a:rPr>
                        <a:t>respuesta </a:t>
                      </a:r>
                      <a:r>
                        <a:rPr sz="1400" dirty="0">
                          <a:solidFill>
                            <a:srgbClr val="CDC784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spc="-15" dirty="0">
                          <a:solidFill>
                            <a:srgbClr val="CDC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CDC784"/>
                          </a:solidFill>
                          <a:latin typeface="Calibri"/>
                          <a:cs typeface="Calibri"/>
                        </a:rPr>
                        <a:t>VIH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CDC784"/>
                          </a:solidFill>
                          <a:latin typeface="Calibri"/>
                          <a:cs typeface="Calibri"/>
                        </a:rPr>
                        <a:t>ÁREA</a:t>
                      </a:r>
                      <a:r>
                        <a:rPr sz="1050" spc="-35" dirty="0">
                          <a:solidFill>
                            <a:srgbClr val="CDC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CDC784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spc="-20" dirty="0">
                          <a:solidFill>
                            <a:srgbClr val="CDC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solidFill>
                            <a:srgbClr val="CDC784"/>
                          </a:solidFill>
                          <a:latin typeface="Calibri"/>
                          <a:cs typeface="Calibri"/>
                        </a:rPr>
                        <a:t>RESULTADOS</a:t>
                      </a:r>
                      <a:r>
                        <a:rPr sz="1050" spc="-20" dirty="0">
                          <a:solidFill>
                            <a:srgbClr val="CDC7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0" dirty="0">
                          <a:solidFill>
                            <a:srgbClr val="CDC784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Empoderar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comunidades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9050">
                      <a:solidFill>
                        <a:srgbClr val="CDC784"/>
                      </a:solidFill>
                      <a:prstDash val="solid"/>
                    </a:lnL>
                    <a:lnR w="19050">
                      <a:solidFill>
                        <a:srgbClr val="CDC784"/>
                      </a:solidFill>
                      <a:prstDash val="solid"/>
                    </a:lnR>
                    <a:lnT w="19050">
                      <a:solidFill>
                        <a:srgbClr val="CDC784"/>
                      </a:solidFill>
                      <a:prstDash val="solid"/>
                    </a:lnT>
                    <a:lnB w="19050">
                      <a:solidFill>
                        <a:srgbClr val="CDC78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068701" y="609600"/>
            <a:ext cx="0" cy="5511165"/>
          </a:xfrm>
          <a:custGeom>
            <a:avLst/>
            <a:gdLst/>
            <a:ahLst/>
            <a:cxnLst/>
            <a:rect l="l" t="t" r="r" b="b"/>
            <a:pathLst>
              <a:path h="5511165">
                <a:moveTo>
                  <a:pt x="0" y="0"/>
                </a:moveTo>
                <a:lnTo>
                  <a:pt x="0" y="5511050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87265" y="6331711"/>
            <a:ext cx="52768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C00000"/>
                </a:solidFill>
                <a:latin typeface="Calibri"/>
                <a:cs typeface="Calibri"/>
              </a:rPr>
              <a:t>ACCIONES</a:t>
            </a:r>
            <a:r>
              <a:rPr sz="13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C00000"/>
                </a:solidFill>
                <a:latin typeface="Calibri"/>
                <a:cs typeface="Calibri"/>
              </a:rPr>
              <a:t>LOCALES,</a:t>
            </a:r>
            <a:r>
              <a:rPr sz="13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C00000"/>
                </a:solidFill>
                <a:latin typeface="Calibri"/>
                <a:cs typeface="Calibri"/>
              </a:rPr>
              <a:t>REGIONALES</a:t>
            </a:r>
            <a:r>
              <a:rPr sz="1300" dirty="0">
                <a:solidFill>
                  <a:srgbClr val="C00000"/>
                </a:solidFill>
                <a:latin typeface="Calibri"/>
                <a:cs typeface="Calibri"/>
              </a:rPr>
              <a:t> Y</a:t>
            </a:r>
            <a:r>
              <a:rPr sz="13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C00000"/>
                </a:solidFill>
                <a:latin typeface="Calibri"/>
                <a:cs typeface="Calibri"/>
              </a:rPr>
              <a:t>MULTILATERALES</a:t>
            </a:r>
            <a:r>
              <a:rPr sz="1300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C00000"/>
                </a:solidFill>
                <a:latin typeface="Calibri"/>
                <a:cs typeface="Calibri"/>
              </a:rPr>
              <a:t>PARA</a:t>
            </a:r>
            <a:r>
              <a:rPr sz="13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0000"/>
                </a:solidFill>
                <a:latin typeface="Calibri"/>
                <a:cs typeface="Calibri"/>
              </a:rPr>
              <a:t>PONER</a:t>
            </a:r>
            <a:r>
              <a:rPr sz="13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0000"/>
                </a:solidFill>
                <a:latin typeface="Calibri"/>
                <a:cs typeface="Calibri"/>
              </a:rPr>
              <a:t>FIN</a:t>
            </a:r>
            <a:r>
              <a:rPr sz="13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C00000"/>
                </a:solidFill>
                <a:latin typeface="Calibri"/>
                <a:cs typeface="Calibri"/>
              </a:rPr>
              <a:t>AL</a:t>
            </a:r>
            <a:r>
              <a:rPr sz="13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C00000"/>
                </a:solidFill>
                <a:latin typeface="Calibri"/>
                <a:cs typeface="Calibri"/>
              </a:rPr>
              <a:t>SIDA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68701" y="511657"/>
            <a:ext cx="8649970" cy="1506220"/>
            <a:chOff x="3068701" y="511657"/>
            <a:chExt cx="8649970" cy="1506220"/>
          </a:xfrm>
        </p:grpSpPr>
        <p:sp>
          <p:nvSpPr>
            <p:cNvPr id="10" name="object 10"/>
            <p:cNvSpPr/>
            <p:nvPr/>
          </p:nvSpPr>
          <p:spPr>
            <a:xfrm>
              <a:off x="4254119" y="1802002"/>
              <a:ext cx="426720" cy="215900"/>
            </a:xfrm>
            <a:custGeom>
              <a:avLst/>
              <a:gdLst/>
              <a:ahLst/>
              <a:cxnLst/>
              <a:rect l="l" t="t" r="r" b="b"/>
              <a:pathLst>
                <a:path w="426720" h="215900">
                  <a:moveTo>
                    <a:pt x="426211" y="0"/>
                  </a:moveTo>
                  <a:lnTo>
                    <a:pt x="0" y="0"/>
                  </a:lnTo>
                  <a:lnTo>
                    <a:pt x="213105" y="215392"/>
                  </a:lnTo>
                  <a:lnTo>
                    <a:pt x="426211" y="0"/>
                  </a:lnTo>
                  <a:close/>
                </a:path>
              </a:pathLst>
            </a:custGeom>
            <a:solidFill>
              <a:srgbClr val="6FC7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77557" y="1802002"/>
              <a:ext cx="426720" cy="215900"/>
            </a:xfrm>
            <a:custGeom>
              <a:avLst/>
              <a:gdLst/>
              <a:ahLst/>
              <a:cxnLst/>
              <a:rect l="l" t="t" r="r" b="b"/>
              <a:pathLst>
                <a:path w="426720" h="215900">
                  <a:moveTo>
                    <a:pt x="426212" y="0"/>
                  </a:moveTo>
                  <a:lnTo>
                    <a:pt x="0" y="0"/>
                  </a:lnTo>
                  <a:lnTo>
                    <a:pt x="213106" y="215392"/>
                  </a:lnTo>
                  <a:lnTo>
                    <a:pt x="426212" y="0"/>
                  </a:lnTo>
                  <a:close/>
                </a:path>
              </a:pathLst>
            </a:custGeom>
            <a:solidFill>
              <a:srgbClr val="DF7D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17353" y="1802002"/>
              <a:ext cx="426084" cy="215900"/>
            </a:xfrm>
            <a:custGeom>
              <a:avLst/>
              <a:gdLst/>
              <a:ahLst/>
              <a:cxnLst/>
              <a:rect l="l" t="t" r="r" b="b"/>
              <a:pathLst>
                <a:path w="426084" h="215900">
                  <a:moveTo>
                    <a:pt x="426085" y="0"/>
                  </a:moveTo>
                  <a:lnTo>
                    <a:pt x="0" y="0"/>
                  </a:lnTo>
                  <a:lnTo>
                    <a:pt x="212978" y="215392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CDC7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68701" y="1802002"/>
              <a:ext cx="8480425" cy="0"/>
            </a:xfrm>
            <a:custGeom>
              <a:avLst/>
              <a:gdLst/>
              <a:ahLst/>
              <a:cxnLst/>
              <a:rect l="l" t="t" r="r" b="b"/>
              <a:pathLst>
                <a:path w="8480425">
                  <a:moveTo>
                    <a:pt x="0" y="0"/>
                  </a:moveTo>
                  <a:lnTo>
                    <a:pt x="8480171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9903" y="511657"/>
              <a:ext cx="2158383" cy="290728"/>
            </a:xfrm>
            <a:prstGeom prst="rect">
              <a:avLst/>
            </a:prstGeom>
          </p:spPr>
        </p:pic>
      </p:grpSp>
      <p:sp>
        <p:nvSpPr>
          <p:cNvPr id="15" name="object 15" descr="$PPTXTitle"/>
          <p:cNvSpPr txBox="1">
            <a:spLocks noGrp="1"/>
          </p:cNvSpPr>
          <p:nvPr>
            <p:ph type="title"/>
          </p:nvPr>
        </p:nvSpPr>
        <p:spPr>
          <a:xfrm>
            <a:off x="468579" y="771270"/>
            <a:ext cx="2165985" cy="1611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60350" algn="just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solidFill>
                  <a:srgbClr val="E21737"/>
                </a:solidFill>
              </a:rPr>
              <a:t>ESTRATEGIA </a:t>
            </a:r>
            <a:r>
              <a:rPr sz="2600" dirty="0">
                <a:solidFill>
                  <a:srgbClr val="E21737"/>
                </a:solidFill>
              </a:rPr>
              <a:t>MUNDIAL</a:t>
            </a:r>
            <a:r>
              <a:rPr sz="2600" spc="-75" dirty="0">
                <a:solidFill>
                  <a:srgbClr val="E21737"/>
                </a:solidFill>
              </a:rPr>
              <a:t> </a:t>
            </a:r>
            <a:r>
              <a:rPr sz="2600" spc="-25" dirty="0">
                <a:solidFill>
                  <a:srgbClr val="E21737"/>
                </a:solidFill>
              </a:rPr>
              <a:t>DE </a:t>
            </a:r>
            <a:r>
              <a:rPr sz="2600" spc="-30" dirty="0">
                <a:solidFill>
                  <a:srgbClr val="E21737"/>
                </a:solidFill>
              </a:rPr>
              <a:t>RESPUESTA</a:t>
            </a:r>
            <a:r>
              <a:rPr sz="2600" spc="-85" dirty="0">
                <a:solidFill>
                  <a:srgbClr val="E21737"/>
                </a:solidFill>
              </a:rPr>
              <a:t> </a:t>
            </a:r>
            <a:r>
              <a:rPr sz="2600" spc="-25" dirty="0">
                <a:solidFill>
                  <a:srgbClr val="E21737"/>
                </a:solidFill>
              </a:rPr>
              <a:t>AL </a:t>
            </a:r>
            <a:r>
              <a:rPr sz="2600" dirty="0">
                <a:solidFill>
                  <a:srgbClr val="E21737"/>
                </a:solidFill>
              </a:rPr>
              <a:t>SIDA</a:t>
            </a:r>
            <a:r>
              <a:rPr sz="2600" spc="-25" dirty="0">
                <a:solidFill>
                  <a:srgbClr val="E21737"/>
                </a:solidFill>
              </a:rPr>
              <a:t> </a:t>
            </a:r>
            <a:r>
              <a:rPr sz="2600" spc="-10" dirty="0">
                <a:solidFill>
                  <a:srgbClr val="E21737"/>
                </a:solidFill>
              </a:rPr>
              <a:t>2026-</a:t>
            </a:r>
            <a:r>
              <a:rPr sz="2600" spc="-20" dirty="0">
                <a:solidFill>
                  <a:srgbClr val="E21737"/>
                </a:solidFill>
              </a:rPr>
              <a:t>2031</a:t>
            </a:r>
            <a:endParaRPr sz="2600"/>
          </a:p>
        </p:txBody>
      </p:sp>
      <p:sp>
        <p:nvSpPr>
          <p:cNvPr id="16" name="object 16"/>
          <p:cNvSpPr txBox="1"/>
          <p:nvPr/>
        </p:nvSpPr>
        <p:spPr>
          <a:xfrm>
            <a:off x="530148" y="3117850"/>
            <a:ext cx="21761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Se</a:t>
            </a:r>
            <a:r>
              <a:rPr sz="1800" spc="-7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recomiendan</a:t>
            </a:r>
            <a:r>
              <a:rPr sz="1800" spc="-4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E21737"/>
                </a:solidFill>
                <a:latin typeface="Calibri"/>
                <a:cs typeface="Calibri"/>
              </a:rPr>
              <a:t>tres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prioridades</a:t>
            </a:r>
            <a:r>
              <a:rPr sz="1800" spc="-3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y</a:t>
            </a:r>
            <a:r>
              <a:rPr sz="1800" spc="-4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E21737"/>
                </a:solidFill>
                <a:latin typeface="Calibri"/>
                <a:cs typeface="Calibri"/>
              </a:rPr>
              <a:t>ocho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áreas</a:t>
            </a:r>
            <a:r>
              <a:rPr sz="1800" spc="-2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de</a:t>
            </a:r>
            <a:r>
              <a:rPr sz="1800" spc="-3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21737"/>
                </a:solidFill>
                <a:latin typeface="Calibri"/>
                <a:cs typeface="Calibri"/>
              </a:rPr>
              <a:t>resultados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para</a:t>
            </a:r>
            <a:r>
              <a:rPr sz="1800" spc="-5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21737"/>
                </a:solidFill>
                <a:latin typeface="Calibri"/>
                <a:cs typeface="Calibri"/>
              </a:rPr>
              <a:t>establecer</a:t>
            </a:r>
            <a:r>
              <a:rPr sz="1800" spc="-3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E21737"/>
                </a:solidFill>
                <a:latin typeface="Calibri"/>
                <a:cs typeface="Calibri"/>
              </a:rPr>
              <a:t>una </a:t>
            </a:r>
            <a:r>
              <a:rPr sz="1800" spc="-10" dirty="0">
                <a:solidFill>
                  <a:srgbClr val="E21737"/>
                </a:solidFill>
                <a:latin typeface="Calibri"/>
                <a:cs typeface="Calibri"/>
              </a:rPr>
              <a:t>respuesta</a:t>
            </a:r>
            <a:r>
              <a:rPr sz="1800" spc="-7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sostenible</a:t>
            </a:r>
            <a:r>
              <a:rPr sz="1800" spc="-7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E21737"/>
                </a:solidFill>
                <a:latin typeface="Calibri"/>
                <a:cs typeface="Calibri"/>
              </a:rPr>
              <a:t>y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poner</a:t>
            </a:r>
            <a:r>
              <a:rPr sz="1800" spc="-1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fin</a:t>
            </a:r>
            <a:r>
              <a:rPr sz="1800" spc="-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al</a:t>
            </a:r>
            <a:r>
              <a:rPr sz="1800" spc="-1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sida</a:t>
            </a:r>
            <a:r>
              <a:rPr sz="1800" spc="-1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E21737"/>
                </a:solidFill>
                <a:latin typeface="Calibri"/>
                <a:cs typeface="Calibri"/>
              </a:rPr>
              <a:t>como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amenaza</a:t>
            </a:r>
            <a:r>
              <a:rPr sz="1800" spc="-5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para</a:t>
            </a:r>
            <a:r>
              <a:rPr sz="1800" spc="-5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la</a:t>
            </a:r>
            <a:r>
              <a:rPr sz="1800" spc="-4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21737"/>
                </a:solidFill>
                <a:latin typeface="Calibri"/>
                <a:cs typeface="Calibri"/>
              </a:rPr>
              <a:t>salud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pública</a:t>
            </a:r>
            <a:r>
              <a:rPr sz="1800" spc="-2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de</a:t>
            </a:r>
            <a:r>
              <a:rPr sz="1800" spc="-3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aquí</a:t>
            </a:r>
            <a:r>
              <a:rPr sz="1800" spc="-3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E21737"/>
                </a:solidFill>
                <a:latin typeface="Calibri"/>
                <a:cs typeface="Calibri"/>
              </a:rPr>
              <a:t> 2030.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59176" y="511657"/>
            <a:ext cx="8659495" cy="5609590"/>
            <a:chOff x="3059176" y="511657"/>
            <a:chExt cx="8659495" cy="5609590"/>
          </a:xfrm>
        </p:grpSpPr>
        <p:sp>
          <p:nvSpPr>
            <p:cNvPr id="3" name="object 3"/>
            <p:cNvSpPr/>
            <p:nvPr/>
          </p:nvSpPr>
          <p:spPr>
            <a:xfrm>
              <a:off x="3068701" y="609599"/>
              <a:ext cx="8480425" cy="5511165"/>
            </a:xfrm>
            <a:custGeom>
              <a:avLst/>
              <a:gdLst/>
              <a:ahLst/>
              <a:cxnLst/>
              <a:rect l="l" t="t" r="r" b="b"/>
              <a:pathLst>
                <a:path w="8480425" h="5511165">
                  <a:moveTo>
                    <a:pt x="0" y="0"/>
                  </a:moveTo>
                  <a:lnTo>
                    <a:pt x="0" y="5511050"/>
                  </a:lnTo>
                </a:path>
                <a:path w="8480425" h="5511165">
                  <a:moveTo>
                    <a:pt x="0" y="1192402"/>
                  </a:moveTo>
                  <a:lnTo>
                    <a:pt x="8480171" y="1192402"/>
                  </a:lnTo>
                </a:path>
              </a:pathLst>
            </a:custGeom>
            <a:ln w="19050">
              <a:solidFill>
                <a:srgbClr val="6FC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56712" y="1160005"/>
              <a:ext cx="4277995" cy="3841115"/>
            </a:xfrm>
            <a:custGeom>
              <a:avLst/>
              <a:gdLst/>
              <a:ahLst/>
              <a:cxnLst/>
              <a:rect l="l" t="t" r="r" b="b"/>
              <a:pathLst>
                <a:path w="4277995" h="3841115">
                  <a:moveTo>
                    <a:pt x="138150" y="173964"/>
                  </a:moveTo>
                  <a:lnTo>
                    <a:pt x="91643" y="173964"/>
                  </a:lnTo>
                  <a:lnTo>
                    <a:pt x="91643" y="360819"/>
                  </a:lnTo>
                  <a:lnTo>
                    <a:pt x="138150" y="360819"/>
                  </a:lnTo>
                  <a:lnTo>
                    <a:pt x="138150" y="173964"/>
                  </a:lnTo>
                  <a:close/>
                </a:path>
                <a:path w="4277995" h="3841115">
                  <a:moveTo>
                    <a:pt x="193509" y="2248154"/>
                  </a:moveTo>
                  <a:lnTo>
                    <a:pt x="72339" y="2248154"/>
                  </a:lnTo>
                  <a:lnTo>
                    <a:pt x="72339" y="2369324"/>
                  </a:lnTo>
                  <a:lnTo>
                    <a:pt x="193509" y="2369324"/>
                  </a:lnTo>
                  <a:lnTo>
                    <a:pt x="193509" y="2248154"/>
                  </a:lnTo>
                  <a:close/>
                </a:path>
                <a:path w="4277995" h="3841115">
                  <a:moveTo>
                    <a:pt x="193509" y="1418729"/>
                  </a:moveTo>
                  <a:lnTo>
                    <a:pt x="72339" y="1418729"/>
                  </a:lnTo>
                  <a:lnTo>
                    <a:pt x="72339" y="1539887"/>
                  </a:lnTo>
                  <a:lnTo>
                    <a:pt x="193509" y="1539887"/>
                  </a:lnTo>
                  <a:lnTo>
                    <a:pt x="193509" y="1418729"/>
                  </a:lnTo>
                  <a:close/>
                </a:path>
                <a:path w="4277995" h="3841115">
                  <a:moveTo>
                    <a:pt x="255524" y="173964"/>
                  </a:moveTo>
                  <a:lnTo>
                    <a:pt x="209016" y="173964"/>
                  </a:lnTo>
                  <a:lnTo>
                    <a:pt x="209016" y="360819"/>
                  </a:lnTo>
                  <a:lnTo>
                    <a:pt x="255524" y="360819"/>
                  </a:lnTo>
                  <a:lnTo>
                    <a:pt x="255524" y="173964"/>
                  </a:lnTo>
                  <a:close/>
                </a:path>
                <a:path w="4277995" h="3841115">
                  <a:moveTo>
                    <a:pt x="372897" y="173964"/>
                  </a:moveTo>
                  <a:lnTo>
                    <a:pt x="326402" y="173964"/>
                  </a:lnTo>
                  <a:lnTo>
                    <a:pt x="326402" y="360819"/>
                  </a:lnTo>
                  <a:lnTo>
                    <a:pt x="372897" y="360819"/>
                  </a:lnTo>
                  <a:lnTo>
                    <a:pt x="372897" y="173964"/>
                  </a:lnTo>
                  <a:close/>
                </a:path>
                <a:path w="4277995" h="3841115">
                  <a:moveTo>
                    <a:pt x="490270" y="173964"/>
                  </a:moveTo>
                  <a:lnTo>
                    <a:pt x="443776" y="173964"/>
                  </a:lnTo>
                  <a:lnTo>
                    <a:pt x="443776" y="360819"/>
                  </a:lnTo>
                  <a:lnTo>
                    <a:pt x="490270" y="360819"/>
                  </a:lnTo>
                  <a:lnTo>
                    <a:pt x="490270" y="173964"/>
                  </a:lnTo>
                  <a:close/>
                </a:path>
                <a:path w="4277995" h="3841115">
                  <a:moveTo>
                    <a:pt x="528180" y="152057"/>
                  </a:moveTo>
                  <a:lnTo>
                    <a:pt x="291185" y="0"/>
                  </a:lnTo>
                  <a:lnTo>
                    <a:pt x="54178" y="152057"/>
                  </a:lnTo>
                  <a:lnTo>
                    <a:pt x="528180" y="152057"/>
                  </a:lnTo>
                  <a:close/>
                </a:path>
                <a:path w="4277995" h="3841115">
                  <a:moveTo>
                    <a:pt x="582358" y="433349"/>
                  </a:moveTo>
                  <a:lnTo>
                    <a:pt x="568820" y="433349"/>
                  </a:lnTo>
                  <a:lnTo>
                    <a:pt x="568820" y="446900"/>
                  </a:lnTo>
                  <a:lnTo>
                    <a:pt x="568820" y="487121"/>
                  </a:lnTo>
                  <a:lnTo>
                    <a:pt x="13550" y="487121"/>
                  </a:lnTo>
                  <a:lnTo>
                    <a:pt x="13550" y="446900"/>
                  </a:lnTo>
                  <a:lnTo>
                    <a:pt x="568820" y="446900"/>
                  </a:lnTo>
                  <a:lnTo>
                    <a:pt x="568820" y="433349"/>
                  </a:lnTo>
                  <a:lnTo>
                    <a:pt x="536536" y="433349"/>
                  </a:lnTo>
                  <a:lnTo>
                    <a:pt x="536536" y="391096"/>
                  </a:lnTo>
                  <a:lnTo>
                    <a:pt x="536536" y="377532"/>
                  </a:lnTo>
                  <a:lnTo>
                    <a:pt x="522986" y="377532"/>
                  </a:lnTo>
                  <a:lnTo>
                    <a:pt x="522986" y="391096"/>
                  </a:lnTo>
                  <a:lnTo>
                    <a:pt x="522986" y="433565"/>
                  </a:lnTo>
                  <a:lnTo>
                    <a:pt x="59372" y="433565"/>
                  </a:lnTo>
                  <a:lnTo>
                    <a:pt x="59372" y="391096"/>
                  </a:lnTo>
                  <a:lnTo>
                    <a:pt x="522986" y="391096"/>
                  </a:lnTo>
                  <a:lnTo>
                    <a:pt x="522986" y="377532"/>
                  </a:lnTo>
                  <a:lnTo>
                    <a:pt x="45821" y="377532"/>
                  </a:lnTo>
                  <a:lnTo>
                    <a:pt x="45821" y="433349"/>
                  </a:lnTo>
                  <a:lnTo>
                    <a:pt x="0" y="433349"/>
                  </a:lnTo>
                  <a:lnTo>
                    <a:pt x="0" y="500900"/>
                  </a:lnTo>
                  <a:lnTo>
                    <a:pt x="582358" y="500900"/>
                  </a:lnTo>
                  <a:lnTo>
                    <a:pt x="582358" y="487121"/>
                  </a:lnTo>
                  <a:lnTo>
                    <a:pt x="582358" y="446900"/>
                  </a:lnTo>
                  <a:lnTo>
                    <a:pt x="582358" y="433565"/>
                  </a:lnTo>
                  <a:lnTo>
                    <a:pt x="582358" y="433349"/>
                  </a:lnTo>
                  <a:close/>
                </a:path>
                <a:path w="4277995" h="3841115">
                  <a:moveTo>
                    <a:pt x="4271734" y="3319907"/>
                  </a:moveTo>
                  <a:lnTo>
                    <a:pt x="4150563" y="3319907"/>
                  </a:lnTo>
                  <a:lnTo>
                    <a:pt x="4150563" y="3441077"/>
                  </a:lnTo>
                  <a:lnTo>
                    <a:pt x="4271734" y="3441077"/>
                  </a:lnTo>
                  <a:lnTo>
                    <a:pt x="4271734" y="3319907"/>
                  </a:lnTo>
                  <a:close/>
                </a:path>
                <a:path w="4277995" h="3841115">
                  <a:moveTo>
                    <a:pt x="4271734" y="2691892"/>
                  </a:moveTo>
                  <a:lnTo>
                    <a:pt x="4150563" y="2691892"/>
                  </a:lnTo>
                  <a:lnTo>
                    <a:pt x="4150563" y="2813062"/>
                  </a:lnTo>
                  <a:lnTo>
                    <a:pt x="4271734" y="2813062"/>
                  </a:lnTo>
                  <a:lnTo>
                    <a:pt x="4271734" y="2691892"/>
                  </a:lnTo>
                  <a:close/>
                </a:path>
                <a:path w="4277995" h="3841115">
                  <a:moveTo>
                    <a:pt x="4271734" y="2241550"/>
                  </a:moveTo>
                  <a:lnTo>
                    <a:pt x="4150563" y="2241550"/>
                  </a:lnTo>
                  <a:lnTo>
                    <a:pt x="4150563" y="2362720"/>
                  </a:lnTo>
                  <a:lnTo>
                    <a:pt x="4271734" y="2362720"/>
                  </a:lnTo>
                  <a:lnTo>
                    <a:pt x="4271734" y="2241550"/>
                  </a:lnTo>
                  <a:close/>
                </a:path>
                <a:path w="4277995" h="3841115">
                  <a:moveTo>
                    <a:pt x="4271734" y="1414284"/>
                  </a:moveTo>
                  <a:lnTo>
                    <a:pt x="4150563" y="1414284"/>
                  </a:lnTo>
                  <a:lnTo>
                    <a:pt x="4150563" y="1535442"/>
                  </a:lnTo>
                  <a:lnTo>
                    <a:pt x="4271734" y="1535442"/>
                  </a:lnTo>
                  <a:lnTo>
                    <a:pt x="4271734" y="1414284"/>
                  </a:lnTo>
                  <a:close/>
                </a:path>
                <a:path w="4277995" h="3841115">
                  <a:moveTo>
                    <a:pt x="4277703" y="3719322"/>
                  </a:moveTo>
                  <a:lnTo>
                    <a:pt x="4156532" y="3719322"/>
                  </a:lnTo>
                  <a:lnTo>
                    <a:pt x="4156532" y="3840492"/>
                  </a:lnTo>
                  <a:lnTo>
                    <a:pt x="4277703" y="3840492"/>
                  </a:lnTo>
                  <a:lnTo>
                    <a:pt x="4277703" y="3719322"/>
                  </a:lnTo>
                  <a:close/>
                </a:path>
              </a:pathLst>
            </a:custGeom>
            <a:solidFill>
              <a:srgbClr val="6FC7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59903" y="511657"/>
              <a:ext cx="2158383" cy="290728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6FC7BD"/>
                </a:solidFill>
              </a:rPr>
              <a:t>PRIORIDAD</a:t>
            </a:r>
            <a:r>
              <a:rPr spc="-120" dirty="0">
                <a:solidFill>
                  <a:srgbClr val="6FC7BD"/>
                </a:solidFill>
              </a:rPr>
              <a:t> </a:t>
            </a:r>
            <a:r>
              <a:rPr spc="-50" dirty="0">
                <a:solidFill>
                  <a:srgbClr val="6FC7BD"/>
                </a:solidFill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29329" y="2529966"/>
            <a:ext cx="3197225" cy="1199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Garantizar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armonización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integración completa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diseño,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10" dirty="0">
                <a:latin typeface="Calibri"/>
                <a:cs typeface="Calibri"/>
              </a:rPr>
              <a:t>evaluación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 costos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y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presupuestación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planes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nacionales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respuesta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VIH.</a:t>
            </a:r>
            <a:endParaRPr sz="1200">
              <a:latin typeface="Calibri"/>
              <a:cs typeface="Calibri"/>
            </a:endParaRPr>
          </a:p>
          <a:p>
            <a:pPr marL="12700" marR="201930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Desarrollar</a:t>
            </a:r>
            <a:r>
              <a:rPr sz="1200" dirty="0">
                <a:latin typeface="Calibri"/>
                <a:cs typeface="Calibri"/>
              </a:rPr>
              <a:t> un modelo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financiación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avanzado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pasar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la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financiación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nacional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9329" y="3703701"/>
            <a:ext cx="3195320" cy="25711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86055" indent="-17335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186055" algn="l"/>
              </a:tabLst>
            </a:pPr>
            <a:r>
              <a:rPr sz="1200" dirty="0">
                <a:latin typeface="Calibri"/>
                <a:cs typeface="Calibri"/>
              </a:rPr>
              <a:t>Aumentar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ingresos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nacionales</a:t>
            </a:r>
            <a:endParaRPr sz="1200">
              <a:latin typeface="Calibri"/>
              <a:cs typeface="Calibri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6055" algn="l"/>
              </a:tabLst>
            </a:pPr>
            <a:r>
              <a:rPr sz="1200" spc="-10" dirty="0">
                <a:latin typeface="Calibri"/>
                <a:cs typeface="Calibri"/>
              </a:rPr>
              <a:t>Instrumentos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financiación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mixtos</a:t>
            </a:r>
            <a:endParaRPr sz="1200">
              <a:latin typeface="Calibri"/>
              <a:cs typeface="Calibri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6055" algn="l"/>
              </a:tabLst>
            </a:pPr>
            <a:r>
              <a:rPr sz="1200" spc="-10" dirty="0">
                <a:latin typeface="Calibri"/>
                <a:cs typeface="Calibri"/>
              </a:rPr>
              <a:t>Integrar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financiación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respuesta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VIH</a:t>
            </a:r>
            <a:endParaRPr sz="120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Aumentar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ayuda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desarrollo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materia</a:t>
            </a:r>
            <a:r>
              <a:rPr sz="1200" spc="-25" dirty="0">
                <a:latin typeface="Calibri"/>
                <a:cs typeface="Calibri"/>
              </a:rPr>
              <a:t> de</a:t>
            </a:r>
            <a:endParaRPr sz="12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salud</a:t>
            </a:r>
            <a:endParaRPr sz="1200">
              <a:latin typeface="Calibri"/>
              <a:cs typeface="Calibri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6055" algn="l"/>
              </a:tabLst>
            </a:pPr>
            <a:r>
              <a:rPr sz="1200" spc="-10" dirty="0">
                <a:latin typeface="Calibri"/>
                <a:cs typeface="Calibri"/>
              </a:rPr>
              <a:t>Establecer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mecanismos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financiación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conjunta</a:t>
            </a:r>
            <a:endParaRPr sz="1200">
              <a:latin typeface="Calibri"/>
              <a:cs typeface="Calibri"/>
            </a:endParaRPr>
          </a:p>
          <a:p>
            <a:pPr marL="184785" marR="184785" indent="-1727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4785" algn="l"/>
              </a:tabLst>
            </a:pPr>
            <a:r>
              <a:rPr sz="1200" spc="-10" dirty="0">
                <a:latin typeface="Calibri"/>
                <a:cs typeface="Calibri"/>
              </a:rPr>
              <a:t>Reforzar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responsabilidad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respecto</a:t>
            </a:r>
            <a:r>
              <a:rPr sz="1200" dirty="0">
                <a:latin typeface="Calibri"/>
                <a:cs typeface="Calibri"/>
              </a:rPr>
              <a:t> 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los </a:t>
            </a:r>
            <a:r>
              <a:rPr sz="1200" spc="-10" dirty="0">
                <a:latin typeface="Calibri"/>
                <a:cs typeface="Calibri"/>
              </a:rPr>
              <a:t>compromisos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materia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financiación nacional</a:t>
            </a:r>
            <a:endParaRPr sz="1200">
              <a:latin typeface="Calibri"/>
              <a:cs typeface="Calibri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6055" algn="l"/>
              </a:tabLst>
            </a:pPr>
            <a:r>
              <a:rPr sz="1200" dirty="0">
                <a:latin typeface="Calibri"/>
                <a:cs typeface="Calibri"/>
              </a:rPr>
              <a:t>Mejorar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10" dirty="0">
                <a:latin typeface="Calibri"/>
                <a:cs typeface="Calibri"/>
              </a:rPr>
              <a:t> sistemas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gestión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10" dirty="0">
                <a:latin typeface="Calibri"/>
                <a:cs typeface="Calibri"/>
              </a:rPr>
              <a:t> finanzas</a:t>
            </a:r>
            <a:endParaRPr sz="12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públicas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12760" y="2529966"/>
            <a:ext cx="3226435" cy="2708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84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Integrar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servicios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relacionados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VIH </a:t>
            </a:r>
            <a:r>
              <a:rPr sz="1200" dirty="0">
                <a:latin typeface="Calibri"/>
                <a:cs typeface="Calibri"/>
              </a:rPr>
              <a:t>(incluidos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servicios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comunitarios)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los </a:t>
            </a:r>
            <a:r>
              <a:rPr sz="1200" spc="-10" dirty="0">
                <a:latin typeface="Calibri"/>
                <a:cs typeface="Calibri"/>
              </a:rPr>
              <a:t>programas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nacionales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prestación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servicios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dirty="0">
                <a:latin typeface="Calibri"/>
                <a:cs typeface="Calibri"/>
              </a:rPr>
              <a:t>salud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públicos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privados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Eliminar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tasas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reducir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gastos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cargo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 </a:t>
            </a:r>
            <a:r>
              <a:rPr sz="1200" spc="-10" dirty="0">
                <a:latin typeface="Calibri"/>
                <a:cs typeface="Calibri"/>
              </a:rPr>
              <a:t>usuarios</a:t>
            </a:r>
            <a:endParaRPr sz="1200">
              <a:latin typeface="Calibri"/>
              <a:cs typeface="Calibri"/>
            </a:endParaRPr>
          </a:p>
          <a:p>
            <a:pPr marL="12700" marR="27305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Invertir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enfoque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basado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derechos</a:t>
            </a:r>
            <a:r>
              <a:rPr sz="1200" spc="-20" dirty="0">
                <a:latin typeface="Calibri"/>
                <a:cs typeface="Calibri"/>
              </a:rPr>
              <a:t> para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sostenibilidad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10" dirty="0">
                <a:latin typeface="Calibri"/>
                <a:cs typeface="Calibri"/>
              </a:rPr>
              <a:t>elaboración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hojas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ruta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sostenibilidad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la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respuesta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VIH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Aprovechar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organizaciones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regionales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la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cooperación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Sur-</a:t>
            </a:r>
            <a:r>
              <a:rPr sz="1200" spc="-25" dirty="0">
                <a:latin typeface="Calibri"/>
                <a:cs typeface="Calibri"/>
              </a:rPr>
              <a:t>Sur</a:t>
            </a:r>
            <a:endParaRPr sz="1200">
              <a:latin typeface="Calibri"/>
              <a:cs typeface="Calibri"/>
            </a:endParaRPr>
          </a:p>
          <a:p>
            <a:pPr marL="12700" marR="14604">
              <a:lnSpc>
                <a:spcPct val="100000"/>
              </a:lnSpc>
              <a:spcBef>
                <a:spcPts val="605"/>
              </a:spcBef>
            </a:pPr>
            <a:r>
              <a:rPr sz="1200" dirty="0">
                <a:latin typeface="Calibri"/>
                <a:cs typeface="Calibri"/>
              </a:rPr>
              <a:t>El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liderazgo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comunitario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objeto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seguimiento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y </a:t>
            </a:r>
            <a:r>
              <a:rPr sz="1200" dirty="0">
                <a:latin typeface="Calibri"/>
                <a:cs typeface="Calibri"/>
              </a:rPr>
              <a:t>se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beneficia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asignaciones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específicas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5390" y="3314776"/>
            <a:ext cx="186690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192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DIRIGIDO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POR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LOS 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PAÍSES,</a:t>
            </a:r>
            <a:r>
              <a:rPr sz="1800" spc="-4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RESILIENTE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Y</a:t>
            </a:r>
            <a:r>
              <a:rPr sz="1800" spc="-6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PREPARADO</a:t>
            </a:r>
            <a:r>
              <a:rPr sz="1800" spc="-4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PARA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EL</a:t>
            </a:r>
            <a:r>
              <a:rPr sz="1800" spc="-1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FUTURO</a:t>
            </a:r>
            <a:r>
              <a:rPr sz="1800" spc="-4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PARA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LAS</a:t>
            </a:r>
            <a:r>
              <a:rPr sz="1800" spc="-5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PERSONAS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 QUE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VIVEN</a:t>
            </a:r>
            <a:r>
              <a:rPr sz="1800" spc="-4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CON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EL</a:t>
            </a:r>
            <a:r>
              <a:rPr sz="1800" spc="-3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VIH, 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ESTÁN</a:t>
            </a:r>
            <a:r>
              <a:rPr sz="1800" spc="-7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AFECTADAS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POR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EL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VIH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6FC7BD"/>
                </a:solidFill>
                <a:latin typeface="Calibri"/>
                <a:cs typeface="Calibri"/>
              </a:rPr>
              <a:t>O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CORREN</a:t>
            </a:r>
            <a:r>
              <a:rPr sz="1800" spc="-4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EL</a:t>
            </a:r>
            <a:r>
              <a:rPr sz="1800" spc="-3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RIESGO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DE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ADQUIRIRLO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08426" y="1883155"/>
            <a:ext cx="77622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Garantizar</a:t>
            </a:r>
            <a:r>
              <a:rPr sz="1800" spc="-5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la</a:t>
            </a:r>
            <a:r>
              <a:rPr sz="1800" spc="-3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financiación</a:t>
            </a:r>
            <a:r>
              <a:rPr sz="1800" spc="-3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de</a:t>
            </a:r>
            <a:r>
              <a:rPr sz="1800" spc="-3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respuestas</a:t>
            </a:r>
            <a:r>
              <a:rPr sz="1800" spc="-5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nacionales</a:t>
            </a:r>
            <a:r>
              <a:rPr sz="1800" spc="-3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y</a:t>
            </a:r>
            <a:r>
              <a:rPr sz="1800" spc="-5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mundiales</a:t>
            </a:r>
            <a:r>
              <a:rPr sz="1800" spc="-4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al</a:t>
            </a:r>
            <a:r>
              <a:rPr sz="1800" spc="-4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VIH</a:t>
            </a:r>
            <a:r>
              <a:rPr sz="1800" spc="-1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centradas</a:t>
            </a:r>
            <a:r>
              <a:rPr sz="1800" spc="-4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en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las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 personas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9763" y="1155191"/>
            <a:ext cx="2626360" cy="1918335"/>
          </a:xfrm>
          <a:prstGeom prst="rect">
            <a:avLst/>
          </a:prstGeom>
          <a:solidFill>
            <a:srgbClr val="6FC7BD"/>
          </a:solidFill>
        </p:spPr>
        <p:txBody>
          <a:bodyPr vert="horz" wrap="square" lIns="0" tIns="273685" rIns="0" bIns="0" rtlCol="0">
            <a:spAutoFit/>
          </a:bodyPr>
          <a:lstStyle/>
          <a:p>
            <a:pPr marL="929640" marR="694055" algn="ctr">
              <a:lnSpc>
                <a:spcPct val="100000"/>
              </a:lnSpc>
              <a:spcBef>
                <a:spcPts val="2155"/>
              </a:spcBef>
            </a:pP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APOYAR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endParaRPr sz="2400">
              <a:latin typeface="Calibri"/>
              <a:cs typeface="Calibri"/>
            </a:endParaRPr>
          </a:p>
          <a:p>
            <a:pPr marL="227965" algn="ctr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RESPUESTA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4205" y="1423796"/>
            <a:ext cx="2232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ÁREA</a:t>
            </a:r>
            <a:r>
              <a:rPr sz="1800" spc="-4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DE</a:t>
            </a:r>
            <a:r>
              <a:rPr sz="1800" spc="-30" dirty="0">
                <a:solidFill>
                  <a:srgbClr val="6FC7BD"/>
                </a:solidFill>
                <a:latin typeface="Calibri"/>
                <a:cs typeface="Calibri"/>
              </a:rPr>
              <a:t> RESULTADOS</a:t>
            </a:r>
            <a:r>
              <a:rPr sz="1800" spc="-3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6FC7BD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59176" y="511657"/>
            <a:ext cx="8659495" cy="5152390"/>
            <a:chOff x="3059176" y="511657"/>
            <a:chExt cx="8659495" cy="5152390"/>
          </a:xfrm>
        </p:grpSpPr>
        <p:sp>
          <p:nvSpPr>
            <p:cNvPr id="3" name="object 3"/>
            <p:cNvSpPr/>
            <p:nvPr/>
          </p:nvSpPr>
          <p:spPr>
            <a:xfrm>
              <a:off x="3068701" y="609599"/>
              <a:ext cx="8480425" cy="5054600"/>
            </a:xfrm>
            <a:custGeom>
              <a:avLst/>
              <a:gdLst/>
              <a:ahLst/>
              <a:cxnLst/>
              <a:rect l="l" t="t" r="r" b="b"/>
              <a:pathLst>
                <a:path w="8480425" h="5054600">
                  <a:moveTo>
                    <a:pt x="0" y="0"/>
                  </a:moveTo>
                  <a:lnTo>
                    <a:pt x="0" y="5054079"/>
                  </a:lnTo>
                </a:path>
                <a:path w="8480425" h="5054600">
                  <a:moveTo>
                    <a:pt x="0" y="1192402"/>
                  </a:moveTo>
                  <a:lnTo>
                    <a:pt x="8480171" y="1192402"/>
                  </a:lnTo>
                </a:path>
              </a:pathLst>
            </a:custGeom>
            <a:ln w="19050">
              <a:solidFill>
                <a:srgbClr val="6FC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71380" y="1178851"/>
              <a:ext cx="4257675" cy="4239260"/>
            </a:xfrm>
            <a:custGeom>
              <a:avLst/>
              <a:gdLst/>
              <a:ahLst/>
              <a:cxnLst/>
              <a:rect l="l" t="t" r="r" b="b"/>
              <a:pathLst>
                <a:path w="4257675" h="4239260">
                  <a:moveTo>
                    <a:pt x="168173" y="4117797"/>
                  </a:moveTo>
                  <a:lnTo>
                    <a:pt x="47002" y="4117797"/>
                  </a:lnTo>
                  <a:lnTo>
                    <a:pt x="47002" y="4238968"/>
                  </a:lnTo>
                  <a:lnTo>
                    <a:pt x="168173" y="4238968"/>
                  </a:lnTo>
                  <a:lnTo>
                    <a:pt x="168173" y="4117797"/>
                  </a:lnTo>
                  <a:close/>
                </a:path>
                <a:path w="4257675" h="4239260">
                  <a:moveTo>
                    <a:pt x="168173" y="3660737"/>
                  </a:moveTo>
                  <a:lnTo>
                    <a:pt x="47002" y="3660737"/>
                  </a:lnTo>
                  <a:lnTo>
                    <a:pt x="47002" y="3781895"/>
                  </a:lnTo>
                  <a:lnTo>
                    <a:pt x="168173" y="3781895"/>
                  </a:lnTo>
                  <a:lnTo>
                    <a:pt x="168173" y="3660737"/>
                  </a:lnTo>
                  <a:close/>
                </a:path>
                <a:path w="4257675" h="4239260">
                  <a:moveTo>
                    <a:pt x="178841" y="3078175"/>
                  </a:moveTo>
                  <a:lnTo>
                    <a:pt x="57670" y="3078175"/>
                  </a:lnTo>
                  <a:lnTo>
                    <a:pt x="57670" y="3199346"/>
                  </a:lnTo>
                  <a:lnTo>
                    <a:pt x="178841" y="3199346"/>
                  </a:lnTo>
                  <a:lnTo>
                    <a:pt x="178841" y="3078175"/>
                  </a:lnTo>
                  <a:close/>
                </a:path>
                <a:path w="4257675" h="4239260">
                  <a:moveTo>
                    <a:pt x="178841" y="2396185"/>
                  </a:moveTo>
                  <a:lnTo>
                    <a:pt x="57670" y="2396185"/>
                  </a:lnTo>
                  <a:lnTo>
                    <a:pt x="57670" y="2517356"/>
                  </a:lnTo>
                  <a:lnTo>
                    <a:pt x="178841" y="2517356"/>
                  </a:lnTo>
                  <a:lnTo>
                    <a:pt x="178841" y="2396185"/>
                  </a:lnTo>
                  <a:close/>
                </a:path>
                <a:path w="4257675" h="4239260">
                  <a:moveTo>
                    <a:pt x="178841" y="1773135"/>
                  </a:moveTo>
                  <a:lnTo>
                    <a:pt x="57670" y="1773135"/>
                  </a:lnTo>
                  <a:lnTo>
                    <a:pt x="57670" y="1894293"/>
                  </a:lnTo>
                  <a:lnTo>
                    <a:pt x="178841" y="1894293"/>
                  </a:lnTo>
                  <a:lnTo>
                    <a:pt x="178841" y="1773135"/>
                  </a:lnTo>
                  <a:close/>
                </a:path>
                <a:path w="4257675" h="4239260">
                  <a:moveTo>
                    <a:pt x="555307" y="231292"/>
                  </a:moveTo>
                  <a:lnTo>
                    <a:pt x="539978" y="220281"/>
                  </a:lnTo>
                  <a:lnTo>
                    <a:pt x="539013" y="219468"/>
                  </a:lnTo>
                  <a:lnTo>
                    <a:pt x="538683" y="219468"/>
                  </a:lnTo>
                  <a:lnTo>
                    <a:pt x="520471" y="203746"/>
                  </a:lnTo>
                  <a:lnTo>
                    <a:pt x="433590" y="128689"/>
                  </a:lnTo>
                  <a:lnTo>
                    <a:pt x="431304" y="126746"/>
                  </a:lnTo>
                  <a:lnTo>
                    <a:pt x="429031" y="121729"/>
                  </a:lnTo>
                  <a:lnTo>
                    <a:pt x="429031" y="69532"/>
                  </a:lnTo>
                  <a:lnTo>
                    <a:pt x="429031" y="29819"/>
                  </a:lnTo>
                  <a:lnTo>
                    <a:pt x="421360" y="22047"/>
                  </a:lnTo>
                  <a:lnTo>
                    <a:pt x="395947" y="22047"/>
                  </a:lnTo>
                  <a:lnTo>
                    <a:pt x="395947" y="282359"/>
                  </a:lnTo>
                  <a:lnTo>
                    <a:pt x="395947" y="362927"/>
                  </a:lnTo>
                  <a:lnTo>
                    <a:pt x="316915" y="362927"/>
                  </a:lnTo>
                  <a:lnTo>
                    <a:pt x="316915" y="441540"/>
                  </a:lnTo>
                  <a:lnTo>
                    <a:pt x="235940" y="441540"/>
                  </a:lnTo>
                  <a:lnTo>
                    <a:pt x="235940" y="362927"/>
                  </a:lnTo>
                  <a:lnTo>
                    <a:pt x="156908" y="362927"/>
                  </a:lnTo>
                  <a:lnTo>
                    <a:pt x="156908" y="282359"/>
                  </a:lnTo>
                  <a:lnTo>
                    <a:pt x="235940" y="282359"/>
                  </a:lnTo>
                  <a:lnTo>
                    <a:pt x="235940" y="239255"/>
                  </a:lnTo>
                  <a:lnTo>
                    <a:pt x="235940" y="203746"/>
                  </a:lnTo>
                  <a:lnTo>
                    <a:pt x="316915" y="203746"/>
                  </a:lnTo>
                  <a:lnTo>
                    <a:pt x="316915" y="282359"/>
                  </a:lnTo>
                  <a:lnTo>
                    <a:pt x="395947" y="282359"/>
                  </a:lnTo>
                  <a:lnTo>
                    <a:pt x="395947" y="22047"/>
                  </a:lnTo>
                  <a:lnTo>
                    <a:pt x="372973" y="22047"/>
                  </a:lnTo>
                  <a:lnTo>
                    <a:pt x="365150" y="29819"/>
                  </a:lnTo>
                  <a:lnTo>
                    <a:pt x="365150" y="69532"/>
                  </a:lnTo>
                  <a:lnTo>
                    <a:pt x="289547" y="4368"/>
                  </a:lnTo>
                  <a:lnTo>
                    <a:pt x="286296" y="1612"/>
                  </a:lnTo>
                  <a:lnTo>
                    <a:pt x="281889" y="0"/>
                  </a:lnTo>
                  <a:lnTo>
                    <a:pt x="272770" y="0"/>
                  </a:lnTo>
                  <a:lnTo>
                    <a:pt x="268376" y="1612"/>
                  </a:lnTo>
                  <a:lnTo>
                    <a:pt x="265112" y="4368"/>
                  </a:lnTo>
                  <a:lnTo>
                    <a:pt x="15963" y="219468"/>
                  </a:lnTo>
                  <a:lnTo>
                    <a:pt x="15151" y="220281"/>
                  </a:lnTo>
                  <a:lnTo>
                    <a:pt x="0" y="231292"/>
                  </a:lnTo>
                  <a:lnTo>
                    <a:pt x="3136" y="240055"/>
                  </a:lnTo>
                  <a:lnTo>
                    <a:pt x="3263" y="240385"/>
                  </a:lnTo>
                  <a:lnTo>
                    <a:pt x="22326" y="239255"/>
                  </a:lnTo>
                  <a:lnTo>
                    <a:pt x="95161" y="239255"/>
                  </a:lnTo>
                  <a:lnTo>
                    <a:pt x="95973" y="240055"/>
                  </a:lnTo>
                  <a:lnTo>
                    <a:pt x="95973" y="482384"/>
                  </a:lnTo>
                  <a:lnTo>
                    <a:pt x="103632" y="490169"/>
                  </a:lnTo>
                  <a:lnTo>
                    <a:pt x="451345" y="490169"/>
                  </a:lnTo>
                  <a:lnTo>
                    <a:pt x="459155" y="482384"/>
                  </a:lnTo>
                  <a:lnTo>
                    <a:pt x="459155" y="441540"/>
                  </a:lnTo>
                  <a:lnTo>
                    <a:pt x="459155" y="240055"/>
                  </a:lnTo>
                  <a:lnTo>
                    <a:pt x="459981" y="239255"/>
                  </a:lnTo>
                  <a:lnTo>
                    <a:pt x="532815" y="239255"/>
                  </a:lnTo>
                  <a:lnTo>
                    <a:pt x="552043" y="240385"/>
                  </a:lnTo>
                  <a:lnTo>
                    <a:pt x="552450" y="239255"/>
                  </a:lnTo>
                  <a:lnTo>
                    <a:pt x="555307" y="231292"/>
                  </a:lnTo>
                  <a:close/>
                </a:path>
                <a:path w="4257675" h="4239260">
                  <a:moveTo>
                    <a:pt x="4257065" y="3842334"/>
                  </a:moveTo>
                  <a:lnTo>
                    <a:pt x="4135894" y="3842334"/>
                  </a:lnTo>
                  <a:lnTo>
                    <a:pt x="4135894" y="3963505"/>
                  </a:lnTo>
                  <a:lnTo>
                    <a:pt x="4257065" y="3963505"/>
                  </a:lnTo>
                  <a:lnTo>
                    <a:pt x="4257065" y="3842334"/>
                  </a:lnTo>
                  <a:close/>
                </a:path>
                <a:path w="4257675" h="4239260">
                  <a:moveTo>
                    <a:pt x="4257065" y="3414217"/>
                  </a:moveTo>
                  <a:lnTo>
                    <a:pt x="4135894" y="3414217"/>
                  </a:lnTo>
                  <a:lnTo>
                    <a:pt x="4135894" y="3535388"/>
                  </a:lnTo>
                  <a:lnTo>
                    <a:pt x="4257065" y="3535388"/>
                  </a:lnTo>
                  <a:lnTo>
                    <a:pt x="4257065" y="3414217"/>
                  </a:lnTo>
                  <a:close/>
                </a:path>
                <a:path w="4257675" h="4239260">
                  <a:moveTo>
                    <a:pt x="4257065" y="2997403"/>
                  </a:moveTo>
                  <a:lnTo>
                    <a:pt x="4135894" y="2997403"/>
                  </a:lnTo>
                  <a:lnTo>
                    <a:pt x="4135894" y="3118574"/>
                  </a:lnTo>
                  <a:lnTo>
                    <a:pt x="4257065" y="3118574"/>
                  </a:lnTo>
                  <a:lnTo>
                    <a:pt x="4257065" y="2997403"/>
                  </a:lnTo>
                  <a:close/>
                </a:path>
                <a:path w="4257675" h="4239260">
                  <a:moveTo>
                    <a:pt x="4257065" y="1785581"/>
                  </a:moveTo>
                  <a:lnTo>
                    <a:pt x="4135894" y="1785581"/>
                  </a:lnTo>
                  <a:lnTo>
                    <a:pt x="4135894" y="1906739"/>
                  </a:lnTo>
                  <a:lnTo>
                    <a:pt x="4257065" y="1906739"/>
                  </a:lnTo>
                  <a:lnTo>
                    <a:pt x="4257065" y="1785581"/>
                  </a:lnTo>
                  <a:close/>
                </a:path>
              </a:pathLst>
            </a:custGeom>
            <a:solidFill>
              <a:srgbClr val="6FC7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59903" y="511657"/>
              <a:ext cx="2158383" cy="290728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6FC7BD"/>
                </a:solidFill>
              </a:rPr>
              <a:t>PRIORIDAD</a:t>
            </a:r>
            <a:r>
              <a:rPr spc="-114" dirty="0">
                <a:solidFill>
                  <a:srgbClr val="6FC7BD"/>
                </a:solidFill>
              </a:rPr>
              <a:t> </a:t>
            </a:r>
            <a:r>
              <a:rPr spc="-50" dirty="0">
                <a:solidFill>
                  <a:srgbClr val="6FC7BD"/>
                </a:solidFill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29329" y="2903346"/>
            <a:ext cx="3242310" cy="315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7329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Garantizar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 </a:t>
            </a:r>
            <a:r>
              <a:rPr sz="1200" spc="-10" dirty="0">
                <a:latin typeface="Calibri"/>
                <a:cs typeface="Calibri"/>
              </a:rPr>
              <a:t>liderazgo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político y los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mecanismos operativos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necesarios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integrar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 </a:t>
            </a:r>
            <a:r>
              <a:rPr sz="1200" spc="-25" dirty="0">
                <a:latin typeface="Calibri"/>
                <a:cs typeface="Calibri"/>
              </a:rPr>
              <a:t>los </a:t>
            </a:r>
            <a:r>
              <a:rPr sz="1200" dirty="0">
                <a:latin typeface="Calibri"/>
                <a:cs typeface="Calibri"/>
              </a:rPr>
              <a:t>sistemas</a:t>
            </a:r>
            <a:r>
              <a:rPr sz="1200" spc="-10" dirty="0">
                <a:latin typeface="Calibri"/>
                <a:cs typeface="Calibri"/>
              </a:rPr>
              <a:t> nacionales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salud</a:t>
            </a:r>
            <a:endParaRPr sz="1200">
              <a:latin typeface="Calibri"/>
              <a:cs typeface="Calibri"/>
            </a:endParaRPr>
          </a:p>
          <a:p>
            <a:pPr marL="12700" marR="53975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Integrar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sistemas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servicios </a:t>
            </a:r>
            <a:r>
              <a:rPr sz="1200" spc="-10" dirty="0">
                <a:latin typeface="Calibri"/>
                <a:cs typeface="Calibri"/>
              </a:rPr>
              <a:t>relacionados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el </a:t>
            </a:r>
            <a:r>
              <a:rPr sz="1200" dirty="0">
                <a:latin typeface="Calibri"/>
                <a:cs typeface="Calibri"/>
              </a:rPr>
              <a:t>VIH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atención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primaria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salud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los </a:t>
            </a:r>
            <a:r>
              <a:rPr sz="1200" dirty="0">
                <a:latin typeface="Calibri"/>
                <a:cs typeface="Calibri"/>
              </a:rPr>
              <a:t>sistemas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salud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pública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general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Simplificar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prestación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servicios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relacionados </a:t>
            </a:r>
            <a:r>
              <a:rPr sz="1200" dirty="0">
                <a:latin typeface="Calibri"/>
                <a:cs typeface="Calibri"/>
              </a:rPr>
              <a:t>con el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 centrarse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atención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 prevención </a:t>
            </a:r>
            <a:r>
              <a:rPr sz="1200" dirty="0">
                <a:latin typeface="Calibri"/>
                <a:cs typeface="Calibri"/>
              </a:rPr>
              <a:t>esenciales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materia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VIH.</a:t>
            </a:r>
            <a:endParaRPr sz="1200">
              <a:latin typeface="Calibri"/>
              <a:cs typeface="Calibri"/>
            </a:endParaRPr>
          </a:p>
          <a:p>
            <a:pPr marL="12700" marR="431800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Integrar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sistemas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servicios </a:t>
            </a:r>
            <a:r>
              <a:rPr sz="1200" spc="-10" dirty="0">
                <a:latin typeface="Calibri"/>
                <a:cs typeface="Calibri"/>
              </a:rPr>
              <a:t>comunitarios centrados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 el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VIH.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Reforzar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colaboración</a:t>
            </a:r>
            <a:r>
              <a:rPr sz="1200" dirty="0">
                <a:latin typeface="Calibri"/>
                <a:cs typeface="Calibri"/>
              </a:rPr>
              <a:t> 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cofinanciación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entre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los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sectores.</a:t>
            </a:r>
            <a:endParaRPr sz="1200">
              <a:latin typeface="Calibri"/>
              <a:cs typeface="Calibri"/>
            </a:endParaRPr>
          </a:p>
          <a:p>
            <a:pPr marL="12700" marR="851535">
              <a:lnSpc>
                <a:spcPct val="100000"/>
              </a:lnSpc>
              <a:spcBef>
                <a:spcPts val="605"/>
              </a:spcBef>
            </a:pPr>
            <a:r>
              <a:rPr sz="1200" spc="-10" dirty="0">
                <a:latin typeface="Calibri"/>
                <a:cs typeface="Calibri"/>
              </a:rPr>
              <a:t>Coordinación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inclusión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programática multisectorial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12760" y="2903346"/>
            <a:ext cx="3157855" cy="244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Integrar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enfoque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basado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 </a:t>
            </a:r>
            <a:r>
              <a:rPr sz="1200" spc="-10" dirty="0">
                <a:latin typeface="Calibri"/>
                <a:cs typeface="Calibri"/>
              </a:rPr>
              <a:t>derechos </a:t>
            </a:r>
            <a:r>
              <a:rPr sz="1200" dirty="0">
                <a:latin typeface="Calibri"/>
                <a:cs typeface="Calibri"/>
              </a:rPr>
              <a:t>humanos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 integración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servicios relacionados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 el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servicios </a:t>
            </a:r>
            <a:r>
              <a:rPr sz="1200" spc="-25" dirty="0">
                <a:latin typeface="Calibri"/>
                <a:cs typeface="Calibri"/>
              </a:rPr>
              <a:t>sin </a:t>
            </a:r>
            <a:r>
              <a:rPr sz="1200" spc="-10" dirty="0">
                <a:latin typeface="Calibri"/>
                <a:cs typeface="Calibri"/>
              </a:rPr>
              <a:t>estigmatización, transformadores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 materia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dirty="0">
                <a:latin typeface="Calibri"/>
                <a:cs typeface="Calibri"/>
              </a:rPr>
              <a:t>género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 adaptados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jóvenes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10" dirty="0">
                <a:latin typeface="Calibri"/>
                <a:cs typeface="Calibri"/>
              </a:rPr>
              <a:t> poblaciones clave.</a:t>
            </a:r>
            <a:endParaRPr sz="1200">
              <a:latin typeface="Calibri"/>
              <a:cs typeface="Calibri"/>
            </a:endParaRPr>
          </a:p>
          <a:p>
            <a:pPr marL="12700" marR="132080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Integrar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planes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preparación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para </a:t>
            </a:r>
            <a:r>
              <a:rPr sz="1200" spc="-10" dirty="0">
                <a:latin typeface="Calibri"/>
                <a:cs typeface="Calibri"/>
              </a:rPr>
              <a:t>desastres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intervenciones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humanitarias</a:t>
            </a:r>
            <a:endParaRPr sz="1200">
              <a:latin typeface="Calibri"/>
              <a:cs typeface="Calibri"/>
            </a:endParaRPr>
          </a:p>
          <a:p>
            <a:pPr marL="12700" marR="410845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Establecer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sistemas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indicadores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sólidos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dirty="0">
                <a:latin typeface="Calibri"/>
                <a:cs typeface="Calibri"/>
              </a:rPr>
              <a:t>rendición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cuentas</a:t>
            </a:r>
            <a:endParaRPr sz="1200">
              <a:latin typeface="Calibri"/>
              <a:cs typeface="Calibri"/>
            </a:endParaRPr>
          </a:p>
          <a:p>
            <a:pPr marL="12700" marR="260350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Fortalecer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seguridad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sanitaria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mundial 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la </a:t>
            </a:r>
            <a:r>
              <a:rPr sz="1200" dirty="0">
                <a:latin typeface="Calibri"/>
                <a:cs typeface="Calibri"/>
              </a:rPr>
              <a:t>resiliencia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países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frente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pandemias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5390" y="3314776"/>
            <a:ext cx="186690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47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DIRIGIDA</a:t>
            </a:r>
            <a:r>
              <a:rPr sz="1800" spc="-3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POR</a:t>
            </a:r>
            <a:r>
              <a:rPr sz="1800" spc="-4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LOS 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PAÍSES,</a:t>
            </a:r>
            <a:r>
              <a:rPr sz="1800" spc="-4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RESILIENTE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Y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 PREPARADA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PARA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EL</a:t>
            </a:r>
            <a:r>
              <a:rPr sz="1800" spc="-1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FUTURO</a:t>
            </a:r>
            <a:r>
              <a:rPr sz="1800" spc="-4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PARA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LAS</a:t>
            </a:r>
            <a:r>
              <a:rPr sz="1800" spc="-5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PERSONAS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 QUE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VIVEN</a:t>
            </a:r>
            <a:r>
              <a:rPr sz="1800" spc="-4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CON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EL</a:t>
            </a:r>
            <a:r>
              <a:rPr sz="1800" spc="-3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VIH, 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ESTÁN</a:t>
            </a:r>
            <a:r>
              <a:rPr sz="1800" spc="-7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AFECTADAS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POR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EL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VIH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6FC7BD"/>
                </a:solidFill>
                <a:latin typeface="Calibri"/>
                <a:cs typeface="Calibri"/>
              </a:rPr>
              <a:t>O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CORREN</a:t>
            </a:r>
            <a:r>
              <a:rPr sz="1800" spc="-4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EL</a:t>
            </a:r>
            <a:r>
              <a:rPr sz="1800" spc="-3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RIESGO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DE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ADQUIRIRLO.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08426" y="1984628"/>
            <a:ext cx="73171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Integrar</a:t>
            </a:r>
            <a:r>
              <a:rPr sz="1800" spc="-3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las</a:t>
            </a:r>
            <a:r>
              <a:rPr sz="1800" spc="-3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intervenciones</a:t>
            </a:r>
            <a:r>
              <a:rPr sz="1800" spc="-1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relacionadas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con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el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VIH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y</a:t>
            </a:r>
            <a:r>
              <a:rPr sz="1800" spc="-3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los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sistemas</a:t>
            </a:r>
            <a:r>
              <a:rPr sz="1800" spc="-4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de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salud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6FC7BD"/>
                </a:solidFill>
                <a:latin typeface="Calibri"/>
                <a:cs typeface="Calibri"/>
              </a:rPr>
              <a:t>y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comunitarios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relacionados</a:t>
            </a:r>
            <a:r>
              <a:rPr sz="1800" spc="-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con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el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VIH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en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la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atención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primaria</a:t>
            </a:r>
            <a:r>
              <a:rPr sz="1800" spc="-1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de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salud</a:t>
            </a:r>
            <a:r>
              <a:rPr sz="1800" spc="-3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(APS),</a:t>
            </a:r>
            <a:r>
              <a:rPr sz="1800" spc="-1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el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sistema</a:t>
            </a:r>
            <a:r>
              <a:rPr sz="1800" spc="-4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de</a:t>
            </a:r>
            <a:r>
              <a:rPr sz="1800" spc="-4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salud</a:t>
            </a:r>
            <a:r>
              <a:rPr sz="1800" spc="-3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en</a:t>
            </a:r>
            <a:r>
              <a:rPr sz="1800" spc="-4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general</a:t>
            </a:r>
            <a:r>
              <a:rPr sz="1800" spc="-4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y</a:t>
            </a:r>
            <a:r>
              <a:rPr sz="1800" spc="-4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los</a:t>
            </a:r>
            <a:r>
              <a:rPr sz="1800" spc="-4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principales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sectores</a:t>
            </a:r>
            <a:r>
              <a:rPr sz="1800" spc="-5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no</a:t>
            </a:r>
            <a:r>
              <a:rPr sz="1800" spc="-3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sanitarios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5182" y="1046225"/>
            <a:ext cx="2027555" cy="2027555"/>
          </a:xfrm>
          <a:prstGeom prst="rect">
            <a:avLst/>
          </a:prstGeom>
          <a:solidFill>
            <a:srgbClr val="6FC7BD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endParaRPr sz="2600">
              <a:latin typeface="Times New Roman"/>
              <a:cs typeface="Times New Roman"/>
            </a:endParaRPr>
          </a:p>
          <a:p>
            <a:pPr marL="473075" marR="464820" algn="ctr">
              <a:lnSpc>
                <a:spcPct val="100000"/>
              </a:lnSpc>
            </a:pP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APOYAR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endParaRPr sz="2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RESPUESTA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4205" y="1423796"/>
            <a:ext cx="2232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ÁREA</a:t>
            </a:r>
            <a:r>
              <a:rPr sz="1800" spc="-4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DE</a:t>
            </a:r>
            <a:r>
              <a:rPr sz="1800" spc="-30" dirty="0">
                <a:solidFill>
                  <a:srgbClr val="6FC7BD"/>
                </a:solidFill>
                <a:latin typeface="Calibri"/>
                <a:cs typeface="Calibri"/>
              </a:rPr>
              <a:t> RESULTADOS</a:t>
            </a:r>
            <a:r>
              <a:rPr sz="1800" spc="-3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6FC7BD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29051" y="5722175"/>
            <a:ext cx="121285" cy="121285"/>
          </a:xfrm>
          <a:custGeom>
            <a:avLst/>
            <a:gdLst/>
            <a:ahLst/>
            <a:cxnLst/>
            <a:rect l="l" t="t" r="r" b="b"/>
            <a:pathLst>
              <a:path w="121285" h="121285">
                <a:moveTo>
                  <a:pt x="121170" y="0"/>
                </a:moveTo>
                <a:lnTo>
                  <a:pt x="0" y="0"/>
                </a:lnTo>
                <a:lnTo>
                  <a:pt x="0" y="121170"/>
                </a:lnTo>
                <a:lnTo>
                  <a:pt x="121170" y="121170"/>
                </a:lnTo>
                <a:lnTo>
                  <a:pt x="121170" y="0"/>
                </a:lnTo>
                <a:close/>
              </a:path>
            </a:pathLst>
          </a:custGeom>
          <a:solidFill>
            <a:srgbClr val="6FC7B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59176" y="511657"/>
            <a:ext cx="8659495" cy="5152390"/>
            <a:chOff x="3059176" y="511657"/>
            <a:chExt cx="8659495" cy="5152390"/>
          </a:xfrm>
        </p:grpSpPr>
        <p:sp>
          <p:nvSpPr>
            <p:cNvPr id="3" name="object 3"/>
            <p:cNvSpPr/>
            <p:nvPr/>
          </p:nvSpPr>
          <p:spPr>
            <a:xfrm>
              <a:off x="3068701" y="609599"/>
              <a:ext cx="8480425" cy="5054600"/>
            </a:xfrm>
            <a:custGeom>
              <a:avLst/>
              <a:gdLst/>
              <a:ahLst/>
              <a:cxnLst/>
              <a:rect l="l" t="t" r="r" b="b"/>
              <a:pathLst>
                <a:path w="8480425" h="5054600">
                  <a:moveTo>
                    <a:pt x="0" y="0"/>
                  </a:moveTo>
                  <a:lnTo>
                    <a:pt x="0" y="5054079"/>
                  </a:lnTo>
                </a:path>
                <a:path w="8480425" h="5054600">
                  <a:moveTo>
                    <a:pt x="0" y="1192402"/>
                  </a:moveTo>
                  <a:lnTo>
                    <a:pt x="8480171" y="1192402"/>
                  </a:lnTo>
                </a:path>
              </a:pathLst>
            </a:custGeom>
            <a:ln w="19050">
              <a:solidFill>
                <a:srgbClr val="6FC7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99053" y="1161643"/>
              <a:ext cx="4229735" cy="4394200"/>
            </a:xfrm>
            <a:custGeom>
              <a:avLst/>
              <a:gdLst/>
              <a:ahLst/>
              <a:cxnLst/>
              <a:rect l="l" t="t" r="r" b="b"/>
              <a:pathLst>
                <a:path w="4229734" h="4394200">
                  <a:moveTo>
                    <a:pt x="143268" y="370306"/>
                  </a:moveTo>
                  <a:lnTo>
                    <a:pt x="0" y="370306"/>
                  </a:lnTo>
                  <a:lnTo>
                    <a:pt x="0" y="520407"/>
                  </a:lnTo>
                  <a:lnTo>
                    <a:pt x="143268" y="520407"/>
                  </a:lnTo>
                  <a:lnTo>
                    <a:pt x="143268" y="370306"/>
                  </a:lnTo>
                  <a:close/>
                </a:path>
                <a:path w="4229734" h="4394200">
                  <a:moveTo>
                    <a:pt x="151168" y="4272927"/>
                  </a:moveTo>
                  <a:lnTo>
                    <a:pt x="29997" y="4272927"/>
                  </a:lnTo>
                  <a:lnTo>
                    <a:pt x="29997" y="4394098"/>
                  </a:lnTo>
                  <a:lnTo>
                    <a:pt x="151168" y="4394098"/>
                  </a:lnTo>
                  <a:lnTo>
                    <a:pt x="151168" y="4272927"/>
                  </a:lnTo>
                  <a:close/>
                </a:path>
                <a:path w="4229734" h="4394200">
                  <a:moveTo>
                    <a:pt x="151168" y="2720733"/>
                  </a:moveTo>
                  <a:lnTo>
                    <a:pt x="29997" y="2720733"/>
                  </a:lnTo>
                  <a:lnTo>
                    <a:pt x="29997" y="2841904"/>
                  </a:lnTo>
                  <a:lnTo>
                    <a:pt x="151168" y="2841904"/>
                  </a:lnTo>
                  <a:lnTo>
                    <a:pt x="151168" y="2720733"/>
                  </a:lnTo>
                  <a:close/>
                </a:path>
                <a:path w="4229734" h="4394200">
                  <a:moveTo>
                    <a:pt x="151168" y="1669059"/>
                  </a:moveTo>
                  <a:lnTo>
                    <a:pt x="29997" y="1669059"/>
                  </a:lnTo>
                  <a:lnTo>
                    <a:pt x="29997" y="1790217"/>
                  </a:lnTo>
                  <a:lnTo>
                    <a:pt x="151168" y="1790217"/>
                  </a:lnTo>
                  <a:lnTo>
                    <a:pt x="151168" y="1669059"/>
                  </a:lnTo>
                  <a:close/>
                </a:path>
                <a:path w="4229734" h="4394200">
                  <a:moveTo>
                    <a:pt x="330987" y="305803"/>
                  </a:moveTo>
                  <a:lnTo>
                    <a:pt x="187718" y="305803"/>
                  </a:lnTo>
                  <a:lnTo>
                    <a:pt x="187718" y="520407"/>
                  </a:lnTo>
                  <a:lnTo>
                    <a:pt x="330987" y="520407"/>
                  </a:lnTo>
                  <a:lnTo>
                    <a:pt x="330987" y="305803"/>
                  </a:lnTo>
                  <a:close/>
                </a:path>
                <a:path w="4229734" h="4394200">
                  <a:moveTo>
                    <a:pt x="472325" y="0"/>
                  </a:moveTo>
                  <a:lnTo>
                    <a:pt x="320357" y="17805"/>
                  </a:lnTo>
                  <a:lnTo>
                    <a:pt x="368300" y="70497"/>
                  </a:lnTo>
                  <a:lnTo>
                    <a:pt x="267779" y="166941"/>
                  </a:lnTo>
                  <a:lnTo>
                    <a:pt x="201637" y="100698"/>
                  </a:lnTo>
                  <a:lnTo>
                    <a:pt x="12763" y="275399"/>
                  </a:lnTo>
                  <a:lnTo>
                    <a:pt x="44272" y="309486"/>
                  </a:lnTo>
                  <a:lnTo>
                    <a:pt x="200291" y="165201"/>
                  </a:lnTo>
                  <a:lnTo>
                    <a:pt x="266992" y="232029"/>
                  </a:lnTo>
                  <a:lnTo>
                    <a:pt x="399427" y="104965"/>
                  </a:lnTo>
                  <a:lnTo>
                    <a:pt x="453186" y="164045"/>
                  </a:lnTo>
                  <a:lnTo>
                    <a:pt x="472325" y="0"/>
                  </a:lnTo>
                  <a:close/>
                </a:path>
                <a:path w="4229734" h="4394200">
                  <a:moveTo>
                    <a:pt x="512152" y="520407"/>
                  </a:moveTo>
                  <a:lnTo>
                    <a:pt x="512140" y="232600"/>
                  </a:lnTo>
                  <a:lnTo>
                    <a:pt x="368871" y="232600"/>
                  </a:lnTo>
                  <a:lnTo>
                    <a:pt x="368871" y="520407"/>
                  </a:lnTo>
                  <a:lnTo>
                    <a:pt x="512152" y="520407"/>
                  </a:lnTo>
                  <a:close/>
                </a:path>
                <a:path w="4229734" h="4394200">
                  <a:moveTo>
                    <a:pt x="4229392" y="4186186"/>
                  </a:moveTo>
                  <a:lnTo>
                    <a:pt x="4108221" y="4186186"/>
                  </a:lnTo>
                  <a:lnTo>
                    <a:pt x="4108221" y="4307357"/>
                  </a:lnTo>
                  <a:lnTo>
                    <a:pt x="4229392" y="4307357"/>
                  </a:lnTo>
                  <a:lnTo>
                    <a:pt x="4229392" y="4186186"/>
                  </a:lnTo>
                  <a:close/>
                </a:path>
                <a:path w="4229734" h="4394200">
                  <a:moveTo>
                    <a:pt x="4229392" y="3583317"/>
                  </a:moveTo>
                  <a:lnTo>
                    <a:pt x="4108221" y="3583317"/>
                  </a:lnTo>
                  <a:lnTo>
                    <a:pt x="4108221" y="3704488"/>
                  </a:lnTo>
                  <a:lnTo>
                    <a:pt x="4229392" y="3704488"/>
                  </a:lnTo>
                  <a:lnTo>
                    <a:pt x="4229392" y="3583317"/>
                  </a:lnTo>
                  <a:close/>
                </a:path>
                <a:path w="4229734" h="4394200">
                  <a:moveTo>
                    <a:pt x="4229392" y="3101606"/>
                  </a:moveTo>
                  <a:lnTo>
                    <a:pt x="4108221" y="3101606"/>
                  </a:lnTo>
                  <a:lnTo>
                    <a:pt x="4108221" y="3222777"/>
                  </a:lnTo>
                  <a:lnTo>
                    <a:pt x="4229392" y="3222777"/>
                  </a:lnTo>
                  <a:lnTo>
                    <a:pt x="4229392" y="3101606"/>
                  </a:lnTo>
                  <a:close/>
                </a:path>
                <a:path w="4229734" h="4394200">
                  <a:moveTo>
                    <a:pt x="4229392" y="2285517"/>
                  </a:moveTo>
                  <a:lnTo>
                    <a:pt x="4108221" y="2285517"/>
                  </a:lnTo>
                  <a:lnTo>
                    <a:pt x="4108221" y="2406688"/>
                  </a:lnTo>
                  <a:lnTo>
                    <a:pt x="4229392" y="2406688"/>
                  </a:lnTo>
                  <a:lnTo>
                    <a:pt x="4229392" y="2285517"/>
                  </a:lnTo>
                  <a:close/>
                </a:path>
                <a:path w="4229734" h="4394200">
                  <a:moveTo>
                    <a:pt x="4229392" y="1664487"/>
                  </a:moveTo>
                  <a:lnTo>
                    <a:pt x="4108221" y="1664487"/>
                  </a:lnTo>
                  <a:lnTo>
                    <a:pt x="4108221" y="1785645"/>
                  </a:lnTo>
                  <a:lnTo>
                    <a:pt x="4229392" y="1785645"/>
                  </a:lnTo>
                  <a:lnTo>
                    <a:pt x="4229392" y="1664487"/>
                  </a:lnTo>
                  <a:close/>
                </a:path>
              </a:pathLst>
            </a:custGeom>
            <a:solidFill>
              <a:srgbClr val="6FC7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59903" y="511657"/>
              <a:ext cx="2158383" cy="290728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6FC7BD"/>
                </a:solidFill>
              </a:rPr>
              <a:t>PRIORIDAD</a:t>
            </a:r>
            <a:r>
              <a:rPr spc="-114" dirty="0">
                <a:solidFill>
                  <a:srgbClr val="6FC7BD"/>
                </a:solidFill>
              </a:rPr>
              <a:t> </a:t>
            </a:r>
            <a:r>
              <a:rPr spc="-50" dirty="0">
                <a:solidFill>
                  <a:srgbClr val="6FC7BD"/>
                </a:solidFill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29329" y="2782061"/>
            <a:ext cx="3211830" cy="156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Invertir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sistemas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datos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rutinarios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sólidos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y </a:t>
            </a:r>
            <a:r>
              <a:rPr sz="1200" dirty="0">
                <a:latin typeface="Calibri"/>
                <a:cs typeface="Calibri"/>
              </a:rPr>
              <a:t>mantenerlos,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garantizar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10" dirty="0">
                <a:latin typeface="Calibri"/>
                <a:cs typeface="Calibri"/>
              </a:rPr>
              <a:t>supervisión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casos mediante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gobernanza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gestión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eficaces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datos,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incluye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garantizar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la </a:t>
            </a:r>
            <a:r>
              <a:rPr sz="1200" spc="-10" dirty="0">
                <a:latin typeface="Calibri"/>
                <a:cs typeface="Calibri"/>
              </a:rPr>
              <a:t>confidencialidad.</a:t>
            </a:r>
            <a:endParaRPr sz="1200">
              <a:latin typeface="Calibri"/>
              <a:cs typeface="Calibri"/>
            </a:endParaRPr>
          </a:p>
          <a:p>
            <a:pPr marL="12700" marR="94615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Apoyar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conectar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varias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fuentes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sistemas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dirty="0">
                <a:latin typeface="Calibri"/>
                <a:cs typeface="Calibri"/>
              </a:rPr>
              <a:t>datos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innovadores,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incluida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supresión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viral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la </a:t>
            </a:r>
            <a:r>
              <a:rPr sz="1200" spc="-10" dirty="0">
                <a:latin typeface="Calibri"/>
                <a:cs typeface="Calibri"/>
              </a:rPr>
              <a:t>población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9329" y="4321555"/>
            <a:ext cx="3061335" cy="9855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86055" indent="-17335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186055" algn="l"/>
              </a:tabLst>
            </a:pPr>
            <a:r>
              <a:rPr sz="1200" spc="-10" dirty="0">
                <a:latin typeface="Calibri"/>
                <a:cs typeface="Calibri"/>
              </a:rPr>
              <a:t>Encuestas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hogares</a:t>
            </a:r>
            <a:endParaRPr sz="1200">
              <a:latin typeface="Calibri"/>
              <a:cs typeface="Calibri"/>
            </a:endParaRPr>
          </a:p>
          <a:p>
            <a:pPr marL="186055" indent="-17335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6055" algn="l"/>
              </a:tabLst>
            </a:pPr>
            <a:r>
              <a:rPr sz="1200" dirty="0">
                <a:latin typeface="Calibri"/>
                <a:cs typeface="Calibri"/>
              </a:rPr>
              <a:t>Seguimiento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casos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registro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civil.</a:t>
            </a:r>
            <a:endParaRPr sz="12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4785" algn="l"/>
              </a:tabLst>
            </a:pPr>
            <a:r>
              <a:rPr sz="1200" spc="-10" dirty="0">
                <a:latin typeface="Calibri"/>
                <a:cs typeface="Calibri"/>
              </a:rPr>
              <a:t>Modelización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10" dirty="0">
                <a:latin typeface="Calibri"/>
                <a:cs typeface="Calibri"/>
              </a:rPr>
              <a:t> fundamentar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decisiones relativas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los </a:t>
            </a:r>
            <a:r>
              <a:rPr sz="1200" spc="-10" dirty="0">
                <a:latin typeface="Calibri"/>
                <a:cs typeface="Calibri"/>
              </a:rPr>
              <a:t>programas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29329" y="5357571"/>
            <a:ext cx="30270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Fomentar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interoperabilidad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los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sistemas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dirty="0">
                <a:latin typeface="Calibri"/>
                <a:cs typeface="Calibri"/>
              </a:rPr>
              <a:t>salud,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 el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intercambio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historias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clínicas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y </a:t>
            </a:r>
            <a:r>
              <a:rPr sz="1200" dirty="0">
                <a:latin typeface="Calibri"/>
                <a:cs typeface="Calibri"/>
              </a:rPr>
              <a:t>sociales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electrónicas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2760" y="2782061"/>
            <a:ext cx="3227070" cy="3439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Garantizar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midan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diferencias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sistemáticas </a:t>
            </a:r>
            <a:r>
              <a:rPr sz="1200" dirty="0">
                <a:latin typeface="Calibri"/>
                <a:cs typeface="Calibri"/>
              </a:rPr>
              <a:t>entre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grupos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dentro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ellos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identificar</a:t>
            </a:r>
            <a:r>
              <a:rPr sz="1200" spc="5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desigualdades</a:t>
            </a:r>
            <a:endParaRPr sz="1200">
              <a:latin typeface="Calibri"/>
              <a:cs typeface="Calibri"/>
            </a:endParaRPr>
          </a:p>
          <a:p>
            <a:pPr marL="12700" marR="72390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Formalizar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colaboración</a:t>
            </a:r>
            <a:r>
              <a:rPr sz="1200" dirty="0">
                <a:latin typeface="Calibri"/>
                <a:cs typeface="Calibri"/>
              </a:rPr>
              <a:t> entre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estructuras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seguimiento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gubernamentales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comunitarias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para </a:t>
            </a:r>
            <a:r>
              <a:rPr sz="1200" dirty="0">
                <a:latin typeface="Calibri"/>
                <a:cs typeface="Calibri"/>
              </a:rPr>
              <a:t>lograr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responsabilidad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mutua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sinergia operativa</a:t>
            </a:r>
            <a:endParaRPr sz="1200">
              <a:latin typeface="Calibri"/>
              <a:cs typeface="Calibri"/>
            </a:endParaRPr>
          </a:p>
          <a:p>
            <a:pPr marL="12700" marR="7747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Utilizar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información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sobre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gastos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todos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los </a:t>
            </a:r>
            <a:r>
              <a:rPr sz="1200" dirty="0">
                <a:latin typeface="Calibri"/>
                <a:cs typeface="Calibri"/>
              </a:rPr>
              <a:t>análisis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datos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fundamentar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 planificación</a:t>
            </a:r>
            <a:endParaRPr sz="1200">
              <a:latin typeface="Calibri"/>
              <a:cs typeface="Calibri"/>
            </a:endParaRPr>
          </a:p>
          <a:p>
            <a:pPr marL="12700" marR="228600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Reforzar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capacidades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digitales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agentes sanitarios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mediante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programas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formación sistemáticos.</a:t>
            </a:r>
            <a:endParaRPr sz="1200">
              <a:latin typeface="Calibri"/>
              <a:cs typeface="Calibri"/>
            </a:endParaRPr>
          </a:p>
          <a:p>
            <a:pPr marL="12700" marR="41910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Introducir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nuevo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paradigma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estimación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10" dirty="0">
                <a:latin typeface="Calibri"/>
                <a:cs typeface="Calibri"/>
              </a:rPr>
              <a:t> necesidades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actuales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materia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prevención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mediante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modelización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anual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número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personas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necesitan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prevención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VIH.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5390" y="3314776"/>
            <a:ext cx="186753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192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DIRIGIDO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POR</a:t>
            </a:r>
            <a:r>
              <a:rPr sz="1800" spc="-1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LOS 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PAÍSES,</a:t>
            </a:r>
            <a:r>
              <a:rPr sz="1800" spc="-4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RESILIENTE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Y</a:t>
            </a:r>
            <a:r>
              <a:rPr sz="1800" spc="-6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PREPARADO</a:t>
            </a:r>
            <a:r>
              <a:rPr sz="1800" spc="-4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PARA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EL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FUTURO</a:t>
            </a:r>
            <a:r>
              <a:rPr sz="1800" spc="-4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PARA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LAS</a:t>
            </a:r>
            <a:r>
              <a:rPr sz="1800" spc="-4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PERSONAS</a:t>
            </a:r>
            <a:r>
              <a:rPr sz="1800" spc="-3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QUE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VIVEN</a:t>
            </a:r>
            <a:r>
              <a:rPr sz="1800" spc="-3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CON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EL</a:t>
            </a:r>
            <a:r>
              <a:rPr sz="1800" spc="-3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VIH, 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ESTÁN</a:t>
            </a:r>
            <a:r>
              <a:rPr sz="1800" spc="-7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AFECTADAS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POR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EL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VIH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6FC7BD"/>
                </a:solidFill>
                <a:latin typeface="Calibri"/>
                <a:cs typeface="Calibri"/>
              </a:rPr>
              <a:t>O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CORREN</a:t>
            </a:r>
            <a:r>
              <a:rPr sz="1800" spc="-4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EL</a:t>
            </a:r>
            <a:r>
              <a:rPr sz="1800" spc="-3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RIESGO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DE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INFECTARSE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08426" y="1984628"/>
            <a:ext cx="61372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Invertir</a:t>
            </a:r>
            <a:r>
              <a:rPr sz="1800" spc="-6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en</a:t>
            </a:r>
            <a:r>
              <a:rPr sz="1800" spc="-3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sistemas</a:t>
            </a:r>
            <a:r>
              <a:rPr sz="1800" spc="-5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de</a:t>
            </a:r>
            <a:r>
              <a:rPr sz="1800" spc="-3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información</a:t>
            </a:r>
            <a:r>
              <a:rPr sz="1800" spc="-4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esenciales</a:t>
            </a:r>
            <a:r>
              <a:rPr sz="1800" spc="-4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y</a:t>
            </a:r>
            <a:r>
              <a:rPr sz="1800" spc="-5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en</a:t>
            </a:r>
            <a:r>
              <a:rPr sz="1800" spc="-4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la</a:t>
            </a:r>
            <a:r>
              <a:rPr sz="1800" spc="-4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recopilación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de</a:t>
            </a:r>
            <a:r>
              <a:rPr sz="1800" spc="-1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datos</a:t>
            </a:r>
            <a:r>
              <a:rPr sz="1800" spc="-3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por</a:t>
            </a:r>
            <a:r>
              <a:rPr sz="1800" spc="-3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sector</a:t>
            </a:r>
            <a:r>
              <a:rPr sz="1800" spc="-2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y</a:t>
            </a:r>
            <a:r>
              <a:rPr sz="1800" spc="-2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por</a:t>
            </a:r>
            <a:r>
              <a:rPr sz="1800" spc="-3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FC7BD"/>
                </a:solidFill>
                <a:latin typeface="Calibri"/>
                <a:cs typeface="Calibri"/>
              </a:rPr>
              <a:t>comunidad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5182" y="1046225"/>
            <a:ext cx="2027555" cy="2027555"/>
          </a:xfrm>
          <a:prstGeom prst="rect">
            <a:avLst/>
          </a:prstGeom>
          <a:solidFill>
            <a:srgbClr val="6FC7BD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endParaRPr sz="2600">
              <a:latin typeface="Times New Roman"/>
              <a:cs typeface="Times New Roman"/>
            </a:endParaRPr>
          </a:p>
          <a:p>
            <a:pPr marL="473075" marR="464820" algn="ctr">
              <a:lnSpc>
                <a:spcPct val="100000"/>
              </a:lnSpc>
            </a:pP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APOYAR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endParaRPr sz="2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RESPUESTA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34205" y="1423796"/>
            <a:ext cx="2232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ÁREA</a:t>
            </a:r>
            <a:r>
              <a:rPr sz="1800" spc="-40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FC7BD"/>
                </a:solidFill>
                <a:latin typeface="Calibri"/>
                <a:cs typeface="Calibri"/>
              </a:rPr>
              <a:t>DE</a:t>
            </a:r>
            <a:r>
              <a:rPr sz="1800" spc="-30" dirty="0">
                <a:solidFill>
                  <a:srgbClr val="6FC7BD"/>
                </a:solidFill>
                <a:latin typeface="Calibri"/>
                <a:cs typeface="Calibri"/>
              </a:rPr>
              <a:t> RESULTADOS</a:t>
            </a:r>
            <a:r>
              <a:rPr sz="1800" spc="-35" dirty="0">
                <a:solidFill>
                  <a:srgbClr val="6FC7BD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6FC7BD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59176" y="511657"/>
            <a:ext cx="8659495" cy="5609590"/>
            <a:chOff x="3059176" y="511657"/>
            <a:chExt cx="8659495" cy="5609590"/>
          </a:xfrm>
        </p:grpSpPr>
        <p:sp>
          <p:nvSpPr>
            <p:cNvPr id="3" name="object 3"/>
            <p:cNvSpPr/>
            <p:nvPr/>
          </p:nvSpPr>
          <p:spPr>
            <a:xfrm>
              <a:off x="3068701" y="609599"/>
              <a:ext cx="8480425" cy="5511165"/>
            </a:xfrm>
            <a:custGeom>
              <a:avLst/>
              <a:gdLst/>
              <a:ahLst/>
              <a:cxnLst/>
              <a:rect l="l" t="t" r="r" b="b"/>
              <a:pathLst>
                <a:path w="8480425" h="5511165">
                  <a:moveTo>
                    <a:pt x="0" y="0"/>
                  </a:moveTo>
                  <a:lnTo>
                    <a:pt x="0" y="5511050"/>
                  </a:lnTo>
                </a:path>
                <a:path w="8480425" h="5511165">
                  <a:moveTo>
                    <a:pt x="0" y="1192402"/>
                  </a:moveTo>
                  <a:lnTo>
                    <a:pt x="8480171" y="1192402"/>
                  </a:lnTo>
                </a:path>
              </a:pathLst>
            </a:custGeom>
            <a:ln w="19050">
              <a:solidFill>
                <a:srgbClr val="DF7D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74987" y="1136827"/>
              <a:ext cx="581660" cy="535305"/>
            </a:xfrm>
            <a:custGeom>
              <a:avLst/>
              <a:gdLst/>
              <a:ahLst/>
              <a:cxnLst/>
              <a:rect l="l" t="t" r="r" b="b"/>
              <a:pathLst>
                <a:path w="581660" h="535305">
                  <a:moveTo>
                    <a:pt x="520700" y="0"/>
                  </a:moveTo>
                  <a:lnTo>
                    <a:pt x="461619" y="19380"/>
                  </a:lnTo>
                  <a:lnTo>
                    <a:pt x="396011" y="53276"/>
                  </a:lnTo>
                  <a:lnTo>
                    <a:pt x="361518" y="75514"/>
                  </a:lnTo>
                  <a:lnTo>
                    <a:pt x="326288" y="101193"/>
                  </a:lnTo>
                  <a:lnTo>
                    <a:pt x="290626" y="130276"/>
                  </a:lnTo>
                  <a:lnTo>
                    <a:pt x="254838" y="162687"/>
                  </a:lnTo>
                  <a:lnTo>
                    <a:pt x="219227" y="198386"/>
                  </a:lnTo>
                  <a:lnTo>
                    <a:pt x="184073" y="237286"/>
                  </a:lnTo>
                  <a:lnTo>
                    <a:pt x="149707" y="279349"/>
                  </a:lnTo>
                  <a:lnTo>
                    <a:pt x="116420" y="324510"/>
                  </a:lnTo>
                  <a:lnTo>
                    <a:pt x="84493" y="372719"/>
                  </a:lnTo>
                  <a:lnTo>
                    <a:pt x="54254" y="423913"/>
                  </a:lnTo>
                  <a:lnTo>
                    <a:pt x="25984" y="478015"/>
                  </a:lnTo>
                  <a:lnTo>
                    <a:pt x="0" y="535000"/>
                  </a:lnTo>
                  <a:lnTo>
                    <a:pt x="227330" y="535000"/>
                  </a:lnTo>
                  <a:lnTo>
                    <a:pt x="235762" y="480199"/>
                  </a:lnTo>
                  <a:lnTo>
                    <a:pt x="247345" y="426656"/>
                  </a:lnTo>
                  <a:lnTo>
                    <a:pt x="261886" y="374751"/>
                  </a:lnTo>
                  <a:lnTo>
                    <a:pt x="279146" y="324866"/>
                  </a:lnTo>
                  <a:lnTo>
                    <a:pt x="298907" y="277393"/>
                  </a:lnTo>
                  <a:lnTo>
                    <a:pt x="320941" y="232752"/>
                  </a:lnTo>
                  <a:lnTo>
                    <a:pt x="345059" y="191300"/>
                  </a:lnTo>
                  <a:lnTo>
                    <a:pt x="371005" y="153454"/>
                  </a:lnTo>
                  <a:lnTo>
                    <a:pt x="398576" y="119595"/>
                  </a:lnTo>
                  <a:lnTo>
                    <a:pt x="427558" y="90131"/>
                  </a:lnTo>
                  <a:lnTo>
                    <a:pt x="457708" y="65430"/>
                  </a:lnTo>
                  <a:lnTo>
                    <a:pt x="520700" y="31940"/>
                  </a:lnTo>
                  <a:lnTo>
                    <a:pt x="520700" y="0"/>
                  </a:lnTo>
                  <a:close/>
                </a:path>
                <a:path w="581660" h="535305">
                  <a:moveTo>
                    <a:pt x="581621" y="407238"/>
                  </a:moveTo>
                  <a:lnTo>
                    <a:pt x="516483" y="338569"/>
                  </a:lnTo>
                  <a:lnTo>
                    <a:pt x="516483" y="308216"/>
                  </a:lnTo>
                  <a:lnTo>
                    <a:pt x="516483" y="271487"/>
                  </a:lnTo>
                  <a:lnTo>
                    <a:pt x="487502" y="271487"/>
                  </a:lnTo>
                  <a:lnTo>
                    <a:pt x="487502" y="308216"/>
                  </a:lnTo>
                  <a:lnTo>
                    <a:pt x="460819" y="280276"/>
                  </a:lnTo>
                  <a:lnTo>
                    <a:pt x="429577" y="247535"/>
                  </a:lnTo>
                  <a:lnTo>
                    <a:pt x="277533" y="407238"/>
                  </a:lnTo>
                  <a:lnTo>
                    <a:pt x="293814" y="422402"/>
                  </a:lnTo>
                  <a:lnTo>
                    <a:pt x="429577" y="280276"/>
                  </a:lnTo>
                  <a:lnTo>
                    <a:pt x="565302" y="422402"/>
                  </a:lnTo>
                  <a:lnTo>
                    <a:pt x="581621" y="407238"/>
                  </a:lnTo>
                  <a:close/>
                </a:path>
              </a:pathLst>
            </a:custGeom>
            <a:solidFill>
              <a:srgbClr val="DF7D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5965" y="1439452"/>
              <a:ext cx="217200" cy="2323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195319" y="1144802"/>
              <a:ext cx="262255" cy="151130"/>
            </a:xfrm>
            <a:custGeom>
              <a:avLst/>
              <a:gdLst/>
              <a:ahLst/>
              <a:cxnLst/>
              <a:rect l="l" t="t" r="r" b="b"/>
              <a:pathLst>
                <a:path w="262254" h="151130">
                  <a:moveTo>
                    <a:pt x="130931" y="0"/>
                  </a:moveTo>
                  <a:lnTo>
                    <a:pt x="0" y="137516"/>
                  </a:lnTo>
                  <a:lnTo>
                    <a:pt x="14029" y="150585"/>
                  </a:lnTo>
                  <a:lnTo>
                    <a:pt x="130931" y="28193"/>
                  </a:lnTo>
                  <a:lnTo>
                    <a:pt x="157847" y="28193"/>
                  </a:lnTo>
                  <a:lnTo>
                    <a:pt x="130931" y="0"/>
                  </a:lnTo>
                  <a:close/>
                </a:path>
                <a:path w="262254" h="151130">
                  <a:moveTo>
                    <a:pt x="157847" y="28193"/>
                  </a:moveTo>
                  <a:lnTo>
                    <a:pt x="130931" y="28193"/>
                  </a:lnTo>
                  <a:lnTo>
                    <a:pt x="247833" y="150585"/>
                  </a:lnTo>
                  <a:lnTo>
                    <a:pt x="261865" y="137516"/>
                  </a:lnTo>
                  <a:lnTo>
                    <a:pt x="205751" y="78386"/>
                  </a:lnTo>
                  <a:lnTo>
                    <a:pt x="205751" y="52255"/>
                  </a:lnTo>
                  <a:lnTo>
                    <a:pt x="180817" y="52255"/>
                  </a:lnTo>
                  <a:lnTo>
                    <a:pt x="157847" y="28193"/>
                  </a:lnTo>
                  <a:close/>
                </a:path>
                <a:path w="262254" h="151130">
                  <a:moveTo>
                    <a:pt x="205751" y="20628"/>
                  </a:moveTo>
                  <a:lnTo>
                    <a:pt x="180817" y="20628"/>
                  </a:lnTo>
                  <a:lnTo>
                    <a:pt x="180817" y="52255"/>
                  </a:lnTo>
                  <a:lnTo>
                    <a:pt x="205751" y="52255"/>
                  </a:lnTo>
                  <a:lnTo>
                    <a:pt x="205751" y="20628"/>
                  </a:lnTo>
                  <a:close/>
                </a:path>
              </a:pathLst>
            </a:custGeom>
            <a:solidFill>
              <a:srgbClr val="DF7D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2736" y="1192247"/>
              <a:ext cx="187047" cy="2000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8233" y="1009056"/>
              <a:ext cx="194289" cy="1836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329051" y="2693288"/>
              <a:ext cx="4199890" cy="3251200"/>
            </a:xfrm>
            <a:custGeom>
              <a:avLst/>
              <a:gdLst/>
              <a:ahLst/>
              <a:cxnLst/>
              <a:rect l="l" t="t" r="r" b="b"/>
              <a:pathLst>
                <a:path w="4199890" h="3251200">
                  <a:moveTo>
                    <a:pt x="121170" y="2520556"/>
                  </a:moveTo>
                  <a:lnTo>
                    <a:pt x="0" y="2520556"/>
                  </a:lnTo>
                  <a:lnTo>
                    <a:pt x="0" y="2641727"/>
                  </a:lnTo>
                  <a:lnTo>
                    <a:pt x="121170" y="2641727"/>
                  </a:lnTo>
                  <a:lnTo>
                    <a:pt x="121170" y="2520556"/>
                  </a:lnTo>
                  <a:close/>
                </a:path>
                <a:path w="4199890" h="3251200">
                  <a:moveTo>
                    <a:pt x="121170" y="1662036"/>
                  </a:moveTo>
                  <a:lnTo>
                    <a:pt x="0" y="1662036"/>
                  </a:lnTo>
                  <a:lnTo>
                    <a:pt x="0" y="1783207"/>
                  </a:lnTo>
                  <a:lnTo>
                    <a:pt x="121170" y="1783207"/>
                  </a:lnTo>
                  <a:lnTo>
                    <a:pt x="121170" y="1662036"/>
                  </a:lnTo>
                  <a:close/>
                </a:path>
                <a:path w="4199890" h="3251200">
                  <a:moveTo>
                    <a:pt x="121170" y="1251191"/>
                  </a:moveTo>
                  <a:lnTo>
                    <a:pt x="0" y="1251191"/>
                  </a:lnTo>
                  <a:lnTo>
                    <a:pt x="0" y="1372362"/>
                  </a:lnTo>
                  <a:lnTo>
                    <a:pt x="121170" y="1372362"/>
                  </a:lnTo>
                  <a:lnTo>
                    <a:pt x="121170" y="1251191"/>
                  </a:lnTo>
                  <a:close/>
                </a:path>
                <a:path w="4199890" h="3251200">
                  <a:moveTo>
                    <a:pt x="129171" y="436753"/>
                  </a:moveTo>
                  <a:lnTo>
                    <a:pt x="8001" y="436753"/>
                  </a:lnTo>
                  <a:lnTo>
                    <a:pt x="8001" y="557911"/>
                  </a:lnTo>
                  <a:lnTo>
                    <a:pt x="129171" y="557911"/>
                  </a:lnTo>
                  <a:lnTo>
                    <a:pt x="129171" y="436753"/>
                  </a:lnTo>
                  <a:close/>
                </a:path>
                <a:path w="4199890" h="3251200">
                  <a:moveTo>
                    <a:pt x="129171" y="25781"/>
                  </a:moveTo>
                  <a:lnTo>
                    <a:pt x="8001" y="25781"/>
                  </a:lnTo>
                  <a:lnTo>
                    <a:pt x="8001" y="146939"/>
                  </a:lnTo>
                  <a:lnTo>
                    <a:pt x="129171" y="146939"/>
                  </a:lnTo>
                  <a:lnTo>
                    <a:pt x="129171" y="25781"/>
                  </a:lnTo>
                  <a:close/>
                </a:path>
                <a:path w="4199890" h="3251200">
                  <a:moveTo>
                    <a:pt x="137553" y="3129737"/>
                  </a:moveTo>
                  <a:lnTo>
                    <a:pt x="16383" y="3129737"/>
                  </a:lnTo>
                  <a:lnTo>
                    <a:pt x="16383" y="3250908"/>
                  </a:lnTo>
                  <a:lnTo>
                    <a:pt x="137553" y="3250908"/>
                  </a:lnTo>
                  <a:lnTo>
                    <a:pt x="137553" y="3129737"/>
                  </a:lnTo>
                  <a:close/>
                </a:path>
                <a:path w="4199890" h="3251200">
                  <a:moveTo>
                    <a:pt x="4199394" y="3082125"/>
                  </a:moveTo>
                  <a:lnTo>
                    <a:pt x="4078224" y="3082125"/>
                  </a:lnTo>
                  <a:lnTo>
                    <a:pt x="4078224" y="3203295"/>
                  </a:lnTo>
                  <a:lnTo>
                    <a:pt x="4199394" y="3203295"/>
                  </a:lnTo>
                  <a:lnTo>
                    <a:pt x="4199394" y="3082125"/>
                  </a:lnTo>
                  <a:close/>
                </a:path>
                <a:path w="4199890" h="3251200">
                  <a:moveTo>
                    <a:pt x="4199394" y="2371458"/>
                  </a:moveTo>
                  <a:lnTo>
                    <a:pt x="4078224" y="2371458"/>
                  </a:lnTo>
                  <a:lnTo>
                    <a:pt x="4078224" y="2492629"/>
                  </a:lnTo>
                  <a:lnTo>
                    <a:pt x="4199394" y="2492629"/>
                  </a:lnTo>
                  <a:lnTo>
                    <a:pt x="4199394" y="2371458"/>
                  </a:lnTo>
                  <a:close/>
                </a:path>
                <a:path w="4199890" h="3251200">
                  <a:moveTo>
                    <a:pt x="4199394" y="1543050"/>
                  </a:moveTo>
                  <a:lnTo>
                    <a:pt x="4078224" y="1543050"/>
                  </a:lnTo>
                  <a:lnTo>
                    <a:pt x="4078224" y="1664208"/>
                  </a:lnTo>
                  <a:lnTo>
                    <a:pt x="4199394" y="1664208"/>
                  </a:lnTo>
                  <a:lnTo>
                    <a:pt x="4199394" y="1543050"/>
                  </a:lnTo>
                  <a:close/>
                </a:path>
                <a:path w="4199890" h="3251200">
                  <a:moveTo>
                    <a:pt x="4199394" y="0"/>
                  </a:moveTo>
                  <a:lnTo>
                    <a:pt x="4078224" y="0"/>
                  </a:lnTo>
                  <a:lnTo>
                    <a:pt x="4078224" y="121158"/>
                  </a:lnTo>
                  <a:lnTo>
                    <a:pt x="4199394" y="121158"/>
                  </a:lnTo>
                  <a:lnTo>
                    <a:pt x="4199394" y="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59903" y="511657"/>
              <a:ext cx="2158383" cy="290728"/>
            </a:xfrm>
            <a:prstGeom prst="rect">
              <a:avLst/>
            </a:prstGeom>
          </p:spPr>
        </p:pic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F7D54"/>
                </a:solidFill>
              </a:rPr>
              <a:t>PRIORIDAD</a:t>
            </a:r>
            <a:r>
              <a:rPr spc="-114" dirty="0">
                <a:solidFill>
                  <a:srgbClr val="DF7D54"/>
                </a:solidFill>
              </a:rPr>
              <a:t> </a:t>
            </a:r>
            <a:r>
              <a:rPr spc="-50" dirty="0">
                <a:solidFill>
                  <a:srgbClr val="DF7D54"/>
                </a:solidFill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3950" y="3314776"/>
            <a:ext cx="1957705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97255" algn="r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IGUALDAD,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DIGNIDAD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ACCESO 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PARA</a:t>
            </a:r>
            <a:r>
              <a:rPr sz="1800" spc="-4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LAS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PERSONAS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QUE</a:t>
            </a:r>
            <a:r>
              <a:rPr sz="1800" spc="-4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VIVEN</a:t>
            </a:r>
            <a:r>
              <a:rPr sz="1800" spc="-1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CON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 EL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VIH,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ESTÁN</a:t>
            </a:r>
            <a:r>
              <a:rPr sz="1800" spc="-5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EN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RIESGO</a:t>
            </a:r>
            <a:r>
              <a:rPr sz="1800" spc="-4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DE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INFECCIÓN</a:t>
            </a:r>
            <a:r>
              <a:rPr sz="1800" spc="-4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SE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VEN AFECTADAS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POR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EL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ts val="2155"/>
              </a:lnSpc>
            </a:pP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VIH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4205" y="1423796"/>
            <a:ext cx="2232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ÁREA</a:t>
            </a:r>
            <a:r>
              <a:rPr sz="1800" spc="-4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DE</a:t>
            </a:r>
            <a:r>
              <a:rPr sz="1800" spc="-30" dirty="0">
                <a:solidFill>
                  <a:srgbClr val="DF7D54"/>
                </a:solidFill>
                <a:latin typeface="Calibri"/>
                <a:cs typeface="Calibri"/>
              </a:rPr>
              <a:t> RESULTADOS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DF7D54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08426" y="1877948"/>
            <a:ext cx="58870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Reforzar</a:t>
            </a:r>
            <a:r>
              <a:rPr sz="1800" spc="-5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las</a:t>
            </a:r>
            <a:r>
              <a:rPr sz="1800" spc="-4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opciones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biomédicas,</a:t>
            </a:r>
            <a:r>
              <a:rPr sz="1800" spc="-4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estructurales,</a:t>
            </a:r>
            <a:r>
              <a:rPr sz="1800" spc="-4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comunitarias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DF7D54"/>
                </a:solidFill>
                <a:latin typeface="Calibri"/>
                <a:cs typeface="Calibri"/>
              </a:rPr>
              <a:t>y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conductuales</a:t>
            </a:r>
            <a:r>
              <a:rPr sz="1800" spc="-1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para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la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prevención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del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 VIH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5182" y="1046225"/>
            <a:ext cx="2027555" cy="2027555"/>
          </a:xfrm>
          <a:prstGeom prst="rect">
            <a:avLst/>
          </a:prstGeom>
          <a:solidFill>
            <a:srgbClr val="E97031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endParaRPr sz="2600">
              <a:latin typeface="Times New Roman"/>
              <a:cs typeface="Times New Roman"/>
            </a:endParaRPr>
          </a:p>
          <a:p>
            <a:pPr marL="183515" marR="177165" indent="-1905" algn="ctr">
              <a:lnSpc>
                <a:spcPct val="100000"/>
              </a:lnSpc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SERVICIOS CENTRADOS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29329" y="2637282"/>
            <a:ext cx="3245485" cy="3515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622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Aumentar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disponibilidad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combinación </a:t>
            </a:r>
            <a:r>
              <a:rPr sz="1200" dirty="0">
                <a:latin typeface="Calibri"/>
                <a:cs typeface="Calibri"/>
              </a:rPr>
              <a:t>óptima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opciones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prevención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Introducir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desarrollar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rápidamente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acceso equitativo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opciones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PrEP con el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fin</a:t>
            </a:r>
            <a:r>
              <a:rPr sz="1200" spc="-25" dirty="0">
                <a:latin typeface="Calibri"/>
                <a:cs typeface="Calibri"/>
              </a:rPr>
              <a:t> de </a:t>
            </a:r>
            <a:r>
              <a:rPr sz="1200" spc="-10" dirty="0">
                <a:latin typeface="Calibri"/>
                <a:cs typeface="Calibri"/>
              </a:rPr>
              <a:t>proporcionar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menos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millones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años-</a:t>
            </a:r>
            <a:r>
              <a:rPr sz="1200" spc="-10" dirty="0">
                <a:latin typeface="Calibri"/>
                <a:cs typeface="Calibri"/>
              </a:rPr>
              <a:t>persona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PrEP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escala mundial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2030</a:t>
            </a:r>
            <a:endParaRPr sz="1200">
              <a:latin typeface="Calibri"/>
              <a:cs typeface="Calibri"/>
            </a:endParaRPr>
          </a:p>
          <a:p>
            <a:pPr marL="12700" marR="104139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Revitalizar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enfoques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comerciales</a:t>
            </a:r>
            <a:r>
              <a:rPr sz="1200" dirty="0">
                <a:latin typeface="Calibri"/>
                <a:cs typeface="Calibri"/>
              </a:rPr>
              <a:t> 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materia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preservativos</a:t>
            </a:r>
            <a:r>
              <a:rPr sz="1200" dirty="0">
                <a:latin typeface="Calibri"/>
                <a:cs typeface="Calibri"/>
              </a:rPr>
              <a:t> y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autodiagnósticos.</a:t>
            </a:r>
            <a:endParaRPr sz="1200">
              <a:latin typeface="Calibri"/>
              <a:cs typeface="Calibri"/>
            </a:endParaRPr>
          </a:p>
          <a:p>
            <a:pPr marL="12700" marR="86995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Desarrollar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atención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autónoma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prevención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haciendo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productos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(preservativos, autotests,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agujas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limpias)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estén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más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ampliamente disponibles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(por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ejemplo,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farmacias)</a:t>
            </a:r>
            <a:endParaRPr sz="1200">
              <a:latin typeface="Calibri"/>
              <a:cs typeface="Calibri"/>
            </a:endParaRPr>
          </a:p>
          <a:p>
            <a:pPr marL="12700" marR="214629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Aumentar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 demanda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prevención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VIH </a:t>
            </a:r>
            <a:r>
              <a:rPr sz="1200" spc="-10" dirty="0">
                <a:latin typeface="Calibri"/>
                <a:cs typeface="Calibri"/>
              </a:rPr>
              <a:t>mediante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campañas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sensibilización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digitales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y </a:t>
            </a:r>
            <a:r>
              <a:rPr sz="1200" dirty="0">
                <a:latin typeface="Calibri"/>
                <a:cs typeface="Calibri"/>
              </a:rPr>
              <a:t>dirigidas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pares,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centradas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10" dirty="0">
                <a:latin typeface="Calibri"/>
                <a:cs typeface="Calibri"/>
              </a:rPr>
              <a:t> personas.</a:t>
            </a:r>
            <a:endParaRPr sz="1200">
              <a:latin typeface="Calibri"/>
              <a:cs typeface="Calibri"/>
            </a:endParaRPr>
          </a:p>
          <a:p>
            <a:pPr marL="12700" marR="413384">
              <a:lnSpc>
                <a:spcPct val="100000"/>
              </a:lnSpc>
              <a:spcBef>
                <a:spcPts val="605"/>
              </a:spcBef>
            </a:pPr>
            <a:r>
              <a:rPr sz="1200" spc="-10" dirty="0">
                <a:latin typeface="Calibri"/>
                <a:cs typeface="Calibri"/>
              </a:rPr>
              <a:t>Integrar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oferta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prevención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como </a:t>
            </a:r>
            <a:r>
              <a:rPr sz="1200" dirty="0">
                <a:latin typeface="Calibri"/>
                <a:cs typeface="Calibri"/>
              </a:rPr>
              <a:t>norma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atención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centros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salud.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08189" y="2637282"/>
            <a:ext cx="3199130" cy="409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Desarrollar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modelos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programas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prevención sostenibles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10" dirty="0">
                <a:latin typeface="Calibri"/>
                <a:cs typeface="Calibri"/>
              </a:rPr>
              <a:t> regiones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alta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incidencia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del </a:t>
            </a:r>
            <a:r>
              <a:rPr sz="1200" dirty="0">
                <a:latin typeface="Calibri"/>
                <a:cs typeface="Calibri"/>
              </a:rPr>
              <a:t>VIH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África </a:t>
            </a:r>
            <a:r>
              <a:rPr sz="1200" spc="-10" dirty="0">
                <a:latin typeface="Calibri"/>
                <a:cs typeface="Calibri"/>
              </a:rPr>
              <a:t>subsahariana,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 particular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las </a:t>
            </a:r>
            <a:r>
              <a:rPr sz="1200" dirty="0">
                <a:latin typeface="Calibri"/>
                <a:cs typeface="Calibri"/>
              </a:rPr>
              <a:t>mujeres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jóvenes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adultas,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así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como para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los </a:t>
            </a:r>
            <a:r>
              <a:rPr sz="1200" dirty="0">
                <a:latin typeface="Calibri"/>
                <a:cs typeface="Calibri"/>
              </a:rPr>
              <a:t>hombres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adultos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varones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expuestos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un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alto </a:t>
            </a:r>
            <a:r>
              <a:rPr sz="1200" dirty="0">
                <a:latin typeface="Calibri"/>
                <a:cs typeface="Calibri"/>
              </a:rPr>
              <a:t>riesgo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infección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incluidas intervenciones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conductuales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educación</a:t>
            </a:r>
            <a:r>
              <a:rPr sz="1200" spc="5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sexual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completa.</a:t>
            </a:r>
            <a:endParaRPr sz="1200">
              <a:latin typeface="Calibri"/>
              <a:cs typeface="Calibri"/>
            </a:endParaRPr>
          </a:p>
          <a:p>
            <a:pPr marL="12700" marR="55880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Desarrollar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intervenciones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adaptadas</a:t>
            </a:r>
            <a:r>
              <a:rPr sz="1200" dirty="0">
                <a:latin typeface="Calibri"/>
                <a:cs typeface="Calibri"/>
              </a:rPr>
              <a:t> a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cultura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y </a:t>
            </a:r>
            <a:r>
              <a:rPr sz="1200" dirty="0">
                <a:latin typeface="Calibri"/>
                <a:cs typeface="Calibri"/>
              </a:rPr>
              <a:t>dirigidas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 hombres,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fomenten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pruebas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VIH, el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uso del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preservativo,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PrEP 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los </a:t>
            </a:r>
            <a:r>
              <a:rPr sz="1200" spc="-10" dirty="0">
                <a:latin typeface="Calibri"/>
                <a:cs typeface="Calibri"/>
              </a:rPr>
              <a:t>comportamientos favorables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salud.</a:t>
            </a:r>
            <a:endParaRPr sz="1200">
              <a:latin typeface="Calibri"/>
              <a:cs typeface="Calibri"/>
            </a:endParaRPr>
          </a:p>
          <a:p>
            <a:pPr marL="12700" marR="74930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Desarrollar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sistema 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gran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escala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programas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acceso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fiables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poblaciones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clave,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en </a:t>
            </a:r>
            <a:r>
              <a:rPr sz="1200" dirty="0">
                <a:latin typeface="Calibri"/>
                <a:cs typeface="Calibri"/>
              </a:rPr>
              <a:t>particular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trabajadores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sexuales,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hombres homosexuales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otros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HSH,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personas transgénero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consumidores</a:t>
            </a:r>
            <a:r>
              <a:rPr sz="1200" dirty="0">
                <a:latin typeface="Calibri"/>
                <a:cs typeface="Calibri"/>
              </a:rPr>
              <a:t> de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drogas inyectables,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función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contexto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nacional.</a:t>
            </a:r>
            <a:endParaRPr sz="1200">
              <a:latin typeface="Calibri"/>
              <a:cs typeface="Calibri"/>
            </a:endParaRPr>
          </a:p>
          <a:p>
            <a:pPr marL="12700" marR="359410">
              <a:lnSpc>
                <a:spcPct val="100000"/>
              </a:lnSpc>
              <a:spcBef>
                <a:spcPts val="605"/>
              </a:spcBef>
            </a:pPr>
            <a:r>
              <a:rPr sz="1200" spc="-10" dirty="0">
                <a:latin typeface="Calibri"/>
                <a:cs typeface="Calibri"/>
              </a:rPr>
              <a:t>Reforzar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ampliar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 servicios </a:t>
            </a:r>
            <a:r>
              <a:rPr sz="1200" spc="-10" dirty="0">
                <a:latin typeface="Calibri"/>
                <a:cs typeface="Calibri"/>
              </a:rPr>
              <a:t>integrales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dirty="0">
                <a:latin typeface="Calibri"/>
                <a:cs typeface="Calibri"/>
              </a:rPr>
              <a:t>reducción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riesgos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personas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se </a:t>
            </a:r>
            <a:r>
              <a:rPr sz="1200" spc="-10" dirty="0">
                <a:latin typeface="Calibri"/>
                <a:cs typeface="Calibri"/>
              </a:rPr>
              <a:t>inyectan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drogas.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07275" y="6239992"/>
            <a:ext cx="121285" cy="121285"/>
          </a:xfrm>
          <a:custGeom>
            <a:avLst/>
            <a:gdLst/>
            <a:ahLst/>
            <a:cxnLst/>
            <a:rect l="l" t="t" r="r" b="b"/>
            <a:pathLst>
              <a:path w="121284" h="121285">
                <a:moveTo>
                  <a:pt x="121170" y="0"/>
                </a:moveTo>
                <a:lnTo>
                  <a:pt x="0" y="0"/>
                </a:lnTo>
                <a:lnTo>
                  <a:pt x="0" y="121170"/>
                </a:lnTo>
                <a:lnTo>
                  <a:pt x="121170" y="121170"/>
                </a:lnTo>
                <a:lnTo>
                  <a:pt x="121170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59176" y="511657"/>
            <a:ext cx="8659495" cy="5609590"/>
            <a:chOff x="3059176" y="511657"/>
            <a:chExt cx="8659495" cy="5609590"/>
          </a:xfrm>
        </p:grpSpPr>
        <p:sp>
          <p:nvSpPr>
            <p:cNvPr id="3" name="object 3"/>
            <p:cNvSpPr/>
            <p:nvPr/>
          </p:nvSpPr>
          <p:spPr>
            <a:xfrm>
              <a:off x="3068701" y="609599"/>
              <a:ext cx="8480425" cy="5511165"/>
            </a:xfrm>
            <a:custGeom>
              <a:avLst/>
              <a:gdLst/>
              <a:ahLst/>
              <a:cxnLst/>
              <a:rect l="l" t="t" r="r" b="b"/>
              <a:pathLst>
                <a:path w="8480425" h="5511165">
                  <a:moveTo>
                    <a:pt x="0" y="0"/>
                  </a:moveTo>
                  <a:lnTo>
                    <a:pt x="0" y="5511050"/>
                  </a:lnTo>
                </a:path>
                <a:path w="8480425" h="5511165">
                  <a:moveTo>
                    <a:pt x="0" y="1192402"/>
                  </a:moveTo>
                  <a:lnTo>
                    <a:pt x="8480171" y="1192402"/>
                  </a:lnTo>
                </a:path>
              </a:pathLst>
            </a:custGeom>
            <a:ln w="19050">
              <a:solidFill>
                <a:srgbClr val="DF7D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29051" y="2826130"/>
              <a:ext cx="4199890" cy="125730"/>
            </a:xfrm>
            <a:custGeom>
              <a:avLst/>
              <a:gdLst/>
              <a:ahLst/>
              <a:cxnLst/>
              <a:rect l="l" t="t" r="r" b="b"/>
              <a:pathLst>
                <a:path w="4199890" h="125730">
                  <a:moveTo>
                    <a:pt x="121170" y="4572"/>
                  </a:moveTo>
                  <a:lnTo>
                    <a:pt x="0" y="4572"/>
                  </a:lnTo>
                  <a:lnTo>
                    <a:pt x="0" y="125730"/>
                  </a:lnTo>
                  <a:lnTo>
                    <a:pt x="121170" y="125730"/>
                  </a:lnTo>
                  <a:lnTo>
                    <a:pt x="121170" y="4572"/>
                  </a:lnTo>
                  <a:close/>
                </a:path>
                <a:path w="4199890" h="125730">
                  <a:moveTo>
                    <a:pt x="4199394" y="0"/>
                  </a:moveTo>
                  <a:lnTo>
                    <a:pt x="4078224" y="0"/>
                  </a:lnTo>
                  <a:lnTo>
                    <a:pt x="4078224" y="121158"/>
                  </a:lnTo>
                  <a:lnTo>
                    <a:pt x="4199394" y="121158"/>
                  </a:lnTo>
                  <a:lnTo>
                    <a:pt x="4199394" y="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8787" y="1402140"/>
              <a:ext cx="105671" cy="1092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28282" y="1040535"/>
              <a:ext cx="367030" cy="651510"/>
            </a:xfrm>
            <a:custGeom>
              <a:avLst/>
              <a:gdLst/>
              <a:ahLst/>
              <a:cxnLst/>
              <a:rect l="l" t="t" r="r" b="b"/>
              <a:pathLst>
                <a:path w="367029" h="651510">
                  <a:moveTo>
                    <a:pt x="308236" y="0"/>
                  </a:moveTo>
                  <a:lnTo>
                    <a:pt x="58435" y="0"/>
                  </a:lnTo>
                  <a:lnTo>
                    <a:pt x="51616" y="7036"/>
                  </a:lnTo>
                  <a:lnTo>
                    <a:pt x="51617" y="145450"/>
                  </a:lnTo>
                  <a:lnTo>
                    <a:pt x="58435" y="152487"/>
                  </a:lnTo>
                  <a:lnTo>
                    <a:pt x="95199" y="152487"/>
                  </a:lnTo>
                  <a:lnTo>
                    <a:pt x="95199" y="173386"/>
                  </a:lnTo>
                  <a:lnTo>
                    <a:pt x="89357" y="179412"/>
                  </a:lnTo>
                  <a:lnTo>
                    <a:pt x="82053" y="179412"/>
                  </a:lnTo>
                  <a:lnTo>
                    <a:pt x="50126" y="186081"/>
                  </a:lnTo>
                  <a:lnTo>
                    <a:pt x="24043" y="204263"/>
                  </a:lnTo>
                  <a:lnTo>
                    <a:pt x="6452" y="231219"/>
                  </a:lnTo>
                  <a:lnTo>
                    <a:pt x="0" y="264209"/>
                  </a:lnTo>
                  <a:lnTo>
                    <a:pt x="0" y="566687"/>
                  </a:lnTo>
                  <a:lnTo>
                    <a:pt x="24043" y="626640"/>
                  </a:lnTo>
                  <a:lnTo>
                    <a:pt x="82053" y="651489"/>
                  </a:lnTo>
                  <a:lnTo>
                    <a:pt x="284876" y="651489"/>
                  </a:lnTo>
                  <a:lnTo>
                    <a:pt x="316796" y="644821"/>
                  </a:lnTo>
                  <a:lnTo>
                    <a:pt x="342878" y="626640"/>
                  </a:lnTo>
                  <a:lnTo>
                    <a:pt x="360470" y="599683"/>
                  </a:lnTo>
                  <a:lnTo>
                    <a:pt x="366924" y="566688"/>
                  </a:lnTo>
                  <a:lnTo>
                    <a:pt x="366924" y="505037"/>
                  </a:lnTo>
                  <a:lnTo>
                    <a:pt x="51130" y="505037"/>
                  </a:lnTo>
                  <a:lnTo>
                    <a:pt x="51129" y="332910"/>
                  </a:lnTo>
                  <a:lnTo>
                    <a:pt x="366924" y="332911"/>
                  </a:lnTo>
                  <a:lnTo>
                    <a:pt x="366924" y="287868"/>
                  </a:lnTo>
                  <a:lnTo>
                    <a:pt x="33113" y="287868"/>
                  </a:lnTo>
                  <a:lnTo>
                    <a:pt x="29218" y="283844"/>
                  </a:lnTo>
                  <a:lnTo>
                    <a:pt x="40413" y="240771"/>
                  </a:lnTo>
                  <a:lnTo>
                    <a:pt x="70274" y="215271"/>
                  </a:lnTo>
                  <a:lnTo>
                    <a:pt x="95686" y="210107"/>
                  </a:lnTo>
                  <a:lnTo>
                    <a:pt x="346691" y="210107"/>
                  </a:lnTo>
                  <a:lnTo>
                    <a:pt x="342877" y="204264"/>
                  </a:lnTo>
                  <a:lnTo>
                    <a:pt x="316796" y="186081"/>
                  </a:lnTo>
                  <a:lnTo>
                    <a:pt x="286085" y="179665"/>
                  </a:lnTo>
                  <a:lnTo>
                    <a:pt x="277313" y="179664"/>
                  </a:lnTo>
                  <a:lnTo>
                    <a:pt x="271483" y="173639"/>
                  </a:lnTo>
                  <a:lnTo>
                    <a:pt x="271483" y="152740"/>
                  </a:lnTo>
                  <a:lnTo>
                    <a:pt x="308236" y="152740"/>
                  </a:lnTo>
                  <a:lnTo>
                    <a:pt x="315065" y="145703"/>
                  </a:lnTo>
                  <a:lnTo>
                    <a:pt x="315065" y="120780"/>
                  </a:lnTo>
                  <a:lnTo>
                    <a:pt x="82295" y="120780"/>
                  </a:lnTo>
                  <a:lnTo>
                    <a:pt x="82295" y="31959"/>
                  </a:lnTo>
                  <a:lnTo>
                    <a:pt x="315065" y="31959"/>
                  </a:lnTo>
                  <a:lnTo>
                    <a:pt x="315065" y="7036"/>
                  </a:lnTo>
                  <a:lnTo>
                    <a:pt x="308236" y="0"/>
                  </a:lnTo>
                  <a:close/>
                </a:path>
                <a:path w="367029" h="651510">
                  <a:moveTo>
                    <a:pt x="366924" y="332911"/>
                  </a:moveTo>
                  <a:lnTo>
                    <a:pt x="315310" y="332911"/>
                  </a:lnTo>
                  <a:lnTo>
                    <a:pt x="315310" y="505037"/>
                  </a:lnTo>
                  <a:lnTo>
                    <a:pt x="366924" y="505037"/>
                  </a:lnTo>
                  <a:lnTo>
                    <a:pt x="366924" y="332911"/>
                  </a:lnTo>
                  <a:close/>
                </a:path>
                <a:path w="367029" h="651510">
                  <a:moveTo>
                    <a:pt x="346691" y="210107"/>
                  </a:moveTo>
                  <a:lnTo>
                    <a:pt x="100556" y="210107"/>
                  </a:lnTo>
                  <a:lnTo>
                    <a:pt x="104451" y="214152"/>
                  </a:lnTo>
                  <a:lnTo>
                    <a:pt x="104451" y="224201"/>
                  </a:lnTo>
                  <a:lnTo>
                    <a:pt x="100556" y="228225"/>
                  </a:lnTo>
                  <a:lnTo>
                    <a:pt x="95686" y="228225"/>
                  </a:lnTo>
                  <a:lnTo>
                    <a:pt x="86141" y="229201"/>
                  </a:lnTo>
                  <a:lnTo>
                    <a:pt x="50461" y="259434"/>
                  </a:lnTo>
                  <a:lnTo>
                    <a:pt x="46747" y="278809"/>
                  </a:lnTo>
                  <a:lnTo>
                    <a:pt x="46747" y="283844"/>
                  </a:lnTo>
                  <a:lnTo>
                    <a:pt x="42851" y="287868"/>
                  </a:lnTo>
                  <a:lnTo>
                    <a:pt x="366924" y="287868"/>
                  </a:lnTo>
                  <a:lnTo>
                    <a:pt x="366924" y="264209"/>
                  </a:lnTo>
                  <a:lnTo>
                    <a:pt x="360470" y="231219"/>
                  </a:lnTo>
                  <a:lnTo>
                    <a:pt x="346691" y="210107"/>
                  </a:lnTo>
                  <a:close/>
                </a:path>
                <a:path w="367029" h="651510">
                  <a:moveTo>
                    <a:pt x="284876" y="179412"/>
                  </a:moveTo>
                  <a:lnTo>
                    <a:pt x="284631" y="179664"/>
                  </a:lnTo>
                  <a:lnTo>
                    <a:pt x="286085" y="179665"/>
                  </a:lnTo>
                  <a:lnTo>
                    <a:pt x="284876" y="179412"/>
                  </a:lnTo>
                  <a:close/>
                </a:path>
                <a:path w="367029" h="651510">
                  <a:moveTo>
                    <a:pt x="315065" y="31959"/>
                  </a:moveTo>
                  <a:lnTo>
                    <a:pt x="283408" y="31959"/>
                  </a:lnTo>
                  <a:lnTo>
                    <a:pt x="283408" y="120780"/>
                  </a:lnTo>
                  <a:lnTo>
                    <a:pt x="315065" y="120780"/>
                  </a:lnTo>
                  <a:lnTo>
                    <a:pt x="315065" y="31959"/>
                  </a:lnTo>
                  <a:close/>
                </a:path>
                <a:path w="367029" h="651510">
                  <a:moveTo>
                    <a:pt x="141704" y="31959"/>
                  </a:moveTo>
                  <a:lnTo>
                    <a:pt x="115408" y="31959"/>
                  </a:lnTo>
                  <a:lnTo>
                    <a:pt x="115408" y="102409"/>
                  </a:lnTo>
                  <a:lnTo>
                    <a:pt x="121252" y="108456"/>
                  </a:lnTo>
                  <a:lnTo>
                    <a:pt x="135860" y="108456"/>
                  </a:lnTo>
                  <a:lnTo>
                    <a:pt x="141704" y="102409"/>
                  </a:lnTo>
                  <a:lnTo>
                    <a:pt x="141704" y="31959"/>
                  </a:lnTo>
                  <a:close/>
                </a:path>
                <a:path w="367029" h="651510">
                  <a:moveTo>
                    <a:pt x="195999" y="31959"/>
                  </a:moveTo>
                  <a:lnTo>
                    <a:pt x="169704" y="31959"/>
                  </a:lnTo>
                  <a:lnTo>
                    <a:pt x="169705" y="102409"/>
                  </a:lnTo>
                  <a:lnTo>
                    <a:pt x="175549" y="108456"/>
                  </a:lnTo>
                  <a:lnTo>
                    <a:pt x="190148" y="108456"/>
                  </a:lnTo>
                  <a:lnTo>
                    <a:pt x="195999" y="102409"/>
                  </a:lnTo>
                  <a:lnTo>
                    <a:pt x="195999" y="31959"/>
                  </a:lnTo>
                  <a:close/>
                </a:path>
                <a:path w="367029" h="651510">
                  <a:moveTo>
                    <a:pt x="250303" y="31959"/>
                  </a:moveTo>
                  <a:lnTo>
                    <a:pt x="224007" y="31959"/>
                  </a:lnTo>
                  <a:lnTo>
                    <a:pt x="224007" y="102409"/>
                  </a:lnTo>
                  <a:lnTo>
                    <a:pt x="229837" y="108456"/>
                  </a:lnTo>
                  <a:lnTo>
                    <a:pt x="244453" y="108456"/>
                  </a:lnTo>
                  <a:lnTo>
                    <a:pt x="250303" y="102409"/>
                  </a:lnTo>
                  <a:lnTo>
                    <a:pt x="250303" y="31959"/>
                  </a:lnTo>
                  <a:close/>
                </a:path>
              </a:pathLst>
            </a:custGeom>
            <a:solidFill>
              <a:srgbClr val="DF7D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29051" y="3443338"/>
              <a:ext cx="4199890" cy="2552700"/>
            </a:xfrm>
            <a:custGeom>
              <a:avLst/>
              <a:gdLst/>
              <a:ahLst/>
              <a:cxnLst/>
              <a:rect l="l" t="t" r="r" b="b"/>
              <a:pathLst>
                <a:path w="4199890" h="2552700">
                  <a:moveTo>
                    <a:pt x="121170" y="1824101"/>
                  </a:moveTo>
                  <a:lnTo>
                    <a:pt x="0" y="1824101"/>
                  </a:lnTo>
                  <a:lnTo>
                    <a:pt x="0" y="1945271"/>
                  </a:lnTo>
                  <a:lnTo>
                    <a:pt x="121170" y="1945271"/>
                  </a:lnTo>
                  <a:lnTo>
                    <a:pt x="121170" y="1824101"/>
                  </a:lnTo>
                  <a:close/>
                </a:path>
                <a:path w="4199890" h="2552700">
                  <a:moveTo>
                    <a:pt x="121170" y="457454"/>
                  </a:moveTo>
                  <a:lnTo>
                    <a:pt x="0" y="457454"/>
                  </a:lnTo>
                  <a:lnTo>
                    <a:pt x="0" y="578624"/>
                  </a:lnTo>
                  <a:lnTo>
                    <a:pt x="121170" y="578624"/>
                  </a:lnTo>
                  <a:lnTo>
                    <a:pt x="121170" y="457454"/>
                  </a:lnTo>
                  <a:close/>
                </a:path>
                <a:path w="4199890" h="2552700">
                  <a:moveTo>
                    <a:pt x="121170" y="0"/>
                  </a:moveTo>
                  <a:lnTo>
                    <a:pt x="0" y="0"/>
                  </a:lnTo>
                  <a:lnTo>
                    <a:pt x="0" y="121183"/>
                  </a:lnTo>
                  <a:lnTo>
                    <a:pt x="121170" y="121183"/>
                  </a:lnTo>
                  <a:lnTo>
                    <a:pt x="121170" y="0"/>
                  </a:lnTo>
                  <a:close/>
                </a:path>
                <a:path w="4199890" h="2552700">
                  <a:moveTo>
                    <a:pt x="4199394" y="2431199"/>
                  </a:moveTo>
                  <a:lnTo>
                    <a:pt x="4078224" y="2431199"/>
                  </a:lnTo>
                  <a:lnTo>
                    <a:pt x="4078224" y="2552369"/>
                  </a:lnTo>
                  <a:lnTo>
                    <a:pt x="4199394" y="2552369"/>
                  </a:lnTo>
                  <a:lnTo>
                    <a:pt x="4199394" y="2431199"/>
                  </a:lnTo>
                  <a:close/>
                </a:path>
                <a:path w="4199890" h="2552700">
                  <a:moveTo>
                    <a:pt x="4199394" y="1824101"/>
                  </a:moveTo>
                  <a:lnTo>
                    <a:pt x="4078224" y="1824101"/>
                  </a:lnTo>
                  <a:lnTo>
                    <a:pt x="4078224" y="1945271"/>
                  </a:lnTo>
                  <a:lnTo>
                    <a:pt x="4199394" y="1945271"/>
                  </a:lnTo>
                  <a:lnTo>
                    <a:pt x="4199394" y="1824101"/>
                  </a:lnTo>
                  <a:close/>
                </a:path>
                <a:path w="4199890" h="2552700">
                  <a:moveTo>
                    <a:pt x="4199394" y="1054989"/>
                  </a:moveTo>
                  <a:lnTo>
                    <a:pt x="4078224" y="1054989"/>
                  </a:lnTo>
                  <a:lnTo>
                    <a:pt x="4078224" y="1176159"/>
                  </a:lnTo>
                  <a:lnTo>
                    <a:pt x="4199394" y="1176159"/>
                  </a:lnTo>
                  <a:lnTo>
                    <a:pt x="4199394" y="1054989"/>
                  </a:lnTo>
                  <a:close/>
                </a:path>
                <a:path w="4199890" h="2552700">
                  <a:moveTo>
                    <a:pt x="4199394" y="371094"/>
                  </a:moveTo>
                  <a:lnTo>
                    <a:pt x="4078224" y="371094"/>
                  </a:lnTo>
                  <a:lnTo>
                    <a:pt x="4078224" y="492264"/>
                  </a:lnTo>
                  <a:lnTo>
                    <a:pt x="4199394" y="492264"/>
                  </a:lnTo>
                  <a:lnTo>
                    <a:pt x="4199394" y="371094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9903" y="511657"/>
              <a:ext cx="2158383" cy="290728"/>
            </a:xfrm>
            <a:prstGeom prst="rect">
              <a:avLst/>
            </a:prstGeom>
          </p:spPr>
        </p:pic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F7D54"/>
                </a:solidFill>
              </a:rPr>
              <a:t>PRIORIDAD</a:t>
            </a:r>
            <a:r>
              <a:rPr spc="-114" dirty="0">
                <a:solidFill>
                  <a:srgbClr val="DF7D54"/>
                </a:solidFill>
              </a:rPr>
              <a:t> </a:t>
            </a:r>
            <a:r>
              <a:rPr spc="-50" dirty="0">
                <a:solidFill>
                  <a:srgbClr val="DF7D54"/>
                </a:solidFill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3950" y="3314776"/>
            <a:ext cx="1957705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97255" algn="r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IGUALDAD,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DIGNIDAD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ACCESO 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PARA</a:t>
            </a:r>
            <a:r>
              <a:rPr sz="1800" spc="-4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LAS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PERSONAS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QUE</a:t>
            </a:r>
            <a:r>
              <a:rPr sz="1800" spc="-4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VIVEN</a:t>
            </a:r>
            <a:r>
              <a:rPr sz="1800" spc="-1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CON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 EL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VIH,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ESTÁN</a:t>
            </a:r>
            <a:r>
              <a:rPr sz="1800" spc="-5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EN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RIESGO</a:t>
            </a:r>
            <a:r>
              <a:rPr sz="1800" spc="-4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DE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INFECCIÓN</a:t>
            </a:r>
            <a:r>
              <a:rPr sz="1800" spc="-4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SE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VEN AFECTADAS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POR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EL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ts val="2155"/>
              </a:lnSpc>
            </a:pP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VIH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4205" y="1423796"/>
            <a:ext cx="2232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ÁREA</a:t>
            </a:r>
            <a:r>
              <a:rPr sz="1800" spc="-4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DE</a:t>
            </a:r>
            <a:r>
              <a:rPr sz="1800" spc="-30" dirty="0">
                <a:solidFill>
                  <a:srgbClr val="DF7D54"/>
                </a:solidFill>
                <a:latin typeface="Calibri"/>
                <a:cs typeface="Calibri"/>
              </a:rPr>
              <a:t> RESULTADOS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DF7D54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08426" y="1984628"/>
            <a:ext cx="71958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Garantizar</a:t>
            </a:r>
            <a:r>
              <a:rPr sz="1800" spc="-4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servicios</a:t>
            </a:r>
            <a:r>
              <a:rPr sz="1800" spc="-3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de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detección,</a:t>
            </a:r>
            <a:r>
              <a:rPr sz="1800" spc="-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tratamiento</a:t>
            </a:r>
            <a:r>
              <a:rPr sz="1800" spc="-5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y</a:t>
            </a:r>
            <a:r>
              <a:rPr sz="1800" spc="-4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atención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del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VIH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disponibles,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accesibles,</a:t>
            </a:r>
            <a:r>
              <a:rPr sz="1800" spc="-3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aceptables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y</a:t>
            </a:r>
            <a:r>
              <a:rPr sz="1800" spc="-4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de</a:t>
            </a:r>
            <a:r>
              <a:rPr sz="1800" spc="-3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calidad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para</a:t>
            </a:r>
            <a:r>
              <a:rPr sz="1800" spc="-4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las</a:t>
            </a:r>
            <a:r>
              <a:rPr sz="1800" spc="-4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personas</a:t>
            </a:r>
            <a:r>
              <a:rPr sz="1800" spc="-4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que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viven</a:t>
            </a:r>
            <a:r>
              <a:rPr sz="1800" spc="-4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con</a:t>
            </a:r>
            <a:r>
              <a:rPr sz="1800" spc="-3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el</a:t>
            </a:r>
            <a:r>
              <a:rPr sz="1800" spc="-4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VIH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5182" y="1046225"/>
            <a:ext cx="2027555" cy="2027555"/>
          </a:xfrm>
          <a:prstGeom prst="rect">
            <a:avLst/>
          </a:prstGeom>
          <a:solidFill>
            <a:srgbClr val="E97031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endParaRPr sz="2600">
              <a:latin typeface="Times New Roman"/>
              <a:cs typeface="Times New Roman"/>
            </a:endParaRPr>
          </a:p>
          <a:p>
            <a:pPr marL="183515" marR="177165" indent="-1905" algn="ctr">
              <a:lnSpc>
                <a:spcPct val="100000"/>
              </a:lnSpc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SERVICIOS CENTRADOS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29329" y="2782061"/>
            <a:ext cx="3230245" cy="354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34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Proporcionar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tratamiento contra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40 </a:t>
            </a:r>
            <a:r>
              <a:rPr sz="1200" dirty="0">
                <a:latin typeface="Calibri"/>
                <a:cs typeface="Calibri"/>
              </a:rPr>
              <a:t>millones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personas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2030</a:t>
            </a:r>
            <a:r>
              <a:rPr sz="1200" spc="-10" dirty="0">
                <a:latin typeface="Calibri"/>
                <a:cs typeface="Calibri"/>
              </a:rPr>
              <a:t> mediante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servicios </a:t>
            </a:r>
            <a:r>
              <a:rPr sz="1200" dirty="0">
                <a:latin typeface="Calibri"/>
                <a:cs typeface="Calibri"/>
              </a:rPr>
              <a:t>libres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estigma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discriminación.</a:t>
            </a:r>
            <a:endParaRPr sz="1200">
              <a:latin typeface="Calibri"/>
              <a:cs typeface="Calibri"/>
            </a:endParaRPr>
          </a:p>
          <a:p>
            <a:pPr marL="12700" marR="481330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Reforzar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diferenciación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servicios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dirty="0">
                <a:latin typeface="Calibri"/>
                <a:cs typeface="Calibri"/>
              </a:rPr>
              <a:t>detección,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tratamiento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atención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25" dirty="0">
                <a:latin typeface="Calibri"/>
                <a:cs typeface="Calibri"/>
              </a:rPr>
              <a:t> VIH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Acelerar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diseño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10" dirty="0">
                <a:latin typeface="Calibri"/>
                <a:cs typeface="Calibri"/>
              </a:rPr>
              <a:t> desarrollo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servicios centrados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personas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10" dirty="0">
                <a:latin typeface="Calibri"/>
                <a:cs typeface="Calibri"/>
              </a:rPr>
              <a:t> integren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 </a:t>
            </a:r>
            <a:r>
              <a:rPr sz="1200" spc="-10" dirty="0">
                <a:latin typeface="Calibri"/>
                <a:cs typeface="Calibri"/>
              </a:rPr>
              <a:t>servicios relacionados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</a:t>
            </a:r>
            <a:r>
              <a:rPr sz="1200" spc="2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servicios relacionados </a:t>
            </a:r>
            <a:r>
              <a:rPr sz="1200" dirty="0">
                <a:latin typeface="Calibri"/>
                <a:cs typeface="Calibri"/>
              </a:rPr>
              <a:t>con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coinfecciones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otras </a:t>
            </a:r>
            <a:r>
              <a:rPr sz="1200" spc="-10" dirty="0">
                <a:latin typeface="Calibri"/>
                <a:cs typeface="Calibri"/>
              </a:rPr>
              <a:t>enfermedades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infecciosas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(tuberculosis,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hepatitis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r>
              <a:rPr sz="1200" spc="5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C),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 salud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sexual 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reproductiva,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ITS,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 </a:t>
            </a:r>
            <a:r>
              <a:rPr sz="1200" spc="-10" dirty="0">
                <a:latin typeface="Calibri"/>
                <a:cs typeface="Calibri"/>
              </a:rPr>
              <a:t>cáncer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cuello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uterino,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salud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maternoinfantil,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 </a:t>
            </a:r>
            <a:r>
              <a:rPr sz="1200" spc="-20" dirty="0">
                <a:latin typeface="Calibri"/>
                <a:cs typeface="Calibri"/>
              </a:rPr>
              <a:t>ENT,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10" dirty="0">
                <a:latin typeface="Calibri"/>
                <a:cs typeface="Calibri"/>
              </a:rPr>
              <a:t> enfermedades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crónicas, la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salud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mental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la </a:t>
            </a:r>
            <a:r>
              <a:rPr sz="1200" dirty="0">
                <a:latin typeface="Calibri"/>
                <a:cs typeface="Calibri"/>
              </a:rPr>
              <a:t>violencia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género.</a:t>
            </a:r>
            <a:endParaRPr sz="1200">
              <a:latin typeface="Calibri"/>
              <a:cs typeface="Calibri"/>
            </a:endParaRPr>
          </a:p>
          <a:p>
            <a:pPr marL="12700" marR="102235">
              <a:lnSpc>
                <a:spcPct val="100000"/>
              </a:lnSpc>
              <a:spcBef>
                <a:spcPts val="605"/>
              </a:spcBef>
            </a:pPr>
            <a:r>
              <a:rPr sz="1200" dirty="0">
                <a:latin typeface="Calibri"/>
                <a:cs typeface="Calibri"/>
              </a:rPr>
              <a:t>Implicar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personas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viven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las </a:t>
            </a:r>
            <a:r>
              <a:rPr sz="1200" dirty="0">
                <a:latin typeface="Calibri"/>
                <a:cs typeface="Calibri"/>
              </a:rPr>
              <a:t>redes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poblaciones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clave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 </a:t>
            </a:r>
            <a:r>
              <a:rPr sz="1200" spc="-10" dirty="0">
                <a:latin typeface="Calibri"/>
                <a:cs typeface="Calibri"/>
              </a:rPr>
              <a:t>diseño,</a:t>
            </a:r>
            <a:r>
              <a:rPr sz="1200" spc="-25" dirty="0">
                <a:latin typeface="Calibri"/>
                <a:cs typeface="Calibri"/>
              </a:rPr>
              <a:t> la </a:t>
            </a:r>
            <a:r>
              <a:rPr sz="1200" spc="-10" dirty="0">
                <a:latin typeface="Calibri"/>
                <a:cs typeface="Calibri"/>
              </a:rPr>
              <a:t>prestación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seguimiento </a:t>
            </a:r>
            <a:r>
              <a:rPr sz="1200" dirty="0">
                <a:latin typeface="Calibri"/>
                <a:cs typeface="Calibri"/>
              </a:rPr>
              <a:t>de los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servicios integrados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respuesta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VIH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12760" y="2782061"/>
            <a:ext cx="3668395" cy="3622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604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Invertir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fortalecimiento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conocimientos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 </a:t>
            </a:r>
            <a:r>
              <a:rPr sz="1200" spc="-25" dirty="0">
                <a:latin typeface="Calibri"/>
                <a:cs typeface="Calibri"/>
              </a:rPr>
              <a:t>las </a:t>
            </a:r>
            <a:r>
              <a:rPr sz="1200" dirty="0">
                <a:latin typeface="Calibri"/>
                <a:cs typeface="Calibri"/>
              </a:rPr>
              <a:t>capacidades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materia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proveedores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dirty="0">
                <a:latin typeface="Calibri"/>
                <a:cs typeface="Calibri"/>
              </a:rPr>
              <a:t>atención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sanitaria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comunidades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(por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ejemplo, diagnóstico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precoz,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U=U,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supresión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viral,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cuidados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largo plazo,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fase</a:t>
            </a:r>
            <a:r>
              <a:rPr sz="1200" spc="-10" dirty="0">
                <a:latin typeface="Calibri"/>
                <a:cs typeface="Calibri"/>
              </a:rPr>
              <a:t> avanzada).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Garantizar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10" dirty="0">
                <a:latin typeface="Calibri"/>
                <a:cs typeface="Calibri"/>
              </a:rPr>
              <a:t>disponibilidad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 acceso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equitativo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productos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detección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 tratamiento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precisos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25" dirty="0">
                <a:latin typeface="Calibri"/>
                <a:cs typeface="Calibri"/>
              </a:rPr>
              <a:t> de </a:t>
            </a:r>
            <a:r>
              <a:rPr sz="1200" dirty="0">
                <a:latin typeface="Calibri"/>
                <a:cs typeface="Calibri"/>
              </a:rPr>
              <a:t>alta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calidad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todo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mundo.</a:t>
            </a:r>
            <a:endParaRPr sz="1200">
              <a:latin typeface="Calibri"/>
              <a:cs typeface="Calibri"/>
            </a:endParaRPr>
          </a:p>
          <a:p>
            <a:pPr marL="12700" marR="95250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Desplegar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nuevas</a:t>
            </a:r>
            <a:r>
              <a:rPr sz="1200" spc="-10" dirty="0">
                <a:latin typeface="Calibri"/>
                <a:cs typeface="Calibri"/>
              </a:rPr>
              <a:t> tecnologías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programas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innovadores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optimizar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descentralización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eficacia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las </a:t>
            </a:r>
            <a:r>
              <a:rPr sz="1200" dirty="0">
                <a:latin typeface="Calibri"/>
                <a:cs typeface="Calibri"/>
              </a:rPr>
              <a:t>pruebas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detección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tratamientos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apoyo 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cumplimiento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terapéutico.</a:t>
            </a:r>
            <a:endParaRPr sz="1200">
              <a:latin typeface="Calibri"/>
              <a:cs typeface="Calibri"/>
            </a:endParaRPr>
          </a:p>
          <a:p>
            <a:pPr marL="12700" marR="210820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Promover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 apoyar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reformas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jurídicas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políticas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que </a:t>
            </a:r>
            <a:r>
              <a:rPr sz="1200" dirty="0">
                <a:latin typeface="Calibri"/>
                <a:cs typeface="Calibri"/>
              </a:rPr>
              <a:t>permitan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transferencia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tareas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10" dirty="0">
                <a:latin typeface="Calibri"/>
                <a:cs typeface="Calibri"/>
              </a:rPr>
              <a:t>prestación</a:t>
            </a:r>
            <a:r>
              <a:rPr sz="1200" spc="-35" dirty="0">
                <a:latin typeface="Calibri"/>
                <a:cs typeface="Calibri"/>
              </a:rPr>
              <a:t> de </a:t>
            </a:r>
            <a:r>
              <a:rPr sz="1200" dirty="0">
                <a:latin typeface="Calibri"/>
                <a:cs typeface="Calibri"/>
              </a:rPr>
              <a:t>servicios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dirigidos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comunidad.</a:t>
            </a:r>
            <a:endParaRPr sz="1200">
              <a:latin typeface="Calibri"/>
              <a:cs typeface="Calibri"/>
            </a:endParaRPr>
          </a:p>
          <a:p>
            <a:pPr marL="12700" marR="259079" algn="just">
              <a:lnSpc>
                <a:spcPct val="100000"/>
              </a:lnSpc>
              <a:spcBef>
                <a:spcPts val="605"/>
              </a:spcBef>
            </a:pPr>
            <a:r>
              <a:rPr sz="1200" dirty="0">
                <a:latin typeface="Calibri"/>
                <a:cs typeface="Calibri"/>
              </a:rPr>
              <a:t>Fortalecer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sistemas</a:t>
            </a:r>
            <a:r>
              <a:rPr sz="1200" spc="-10" dirty="0">
                <a:latin typeface="Calibri"/>
                <a:cs typeface="Calibri"/>
              </a:rPr>
              <a:t> nacionales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información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para </a:t>
            </a:r>
            <a:r>
              <a:rPr sz="1200" spc="-10" dirty="0">
                <a:latin typeface="Calibri"/>
                <a:cs typeface="Calibri"/>
              </a:rPr>
              <a:t>controlar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 calidad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 el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rendimiento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servicios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dirty="0">
                <a:latin typeface="Calibri"/>
                <a:cs typeface="Calibri"/>
              </a:rPr>
              <a:t>detección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tratamiento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20" dirty="0">
                <a:latin typeface="Calibri"/>
                <a:cs typeface="Calibri"/>
              </a:rPr>
              <a:t> VIH.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59176" y="511657"/>
            <a:ext cx="8659495" cy="5285740"/>
            <a:chOff x="3059176" y="511657"/>
            <a:chExt cx="8659495" cy="5285740"/>
          </a:xfrm>
        </p:grpSpPr>
        <p:sp>
          <p:nvSpPr>
            <p:cNvPr id="3" name="object 3"/>
            <p:cNvSpPr/>
            <p:nvPr/>
          </p:nvSpPr>
          <p:spPr>
            <a:xfrm>
              <a:off x="3068701" y="609599"/>
              <a:ext cx="8480425" cy="5187950"/>
            </a:xfrm>
            <a:custGeom>
              <a:avLst/>
              <a:gdLst/>
              <a:ahLst/>
              <a:cxnLst/>
              <a:rect l="l" t="t" r="r" b="b"/>
              <a:pathLst>
                <a:path w="8480425" h="5187950">
                  <a:moveTo>
                    <a:pt x="0" y="0"/>
                  </a:moveTo>
                  <a:lnTo>
                    <a:pt x="0" y="5187518"/>
                  </a:lnTo>
                </a:path>
                <a:path w="8480425" h="5187950">
                  <a:moveTo>
                    <a:pt x="0" y="1192402"/>
                  </a:moveTo>
                  <a:lnTo>
                    <a:pt x="8480171" y="1192402"/>
                  </a:lnTo>
                </a:path>
              </a:pathLst>
            </a:custGeom>
            <a:ln w="19050">
              <a:solidFill>
                <a:srgbClr val="DF7D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29051" y="2826130"/>
              <a:ext cx="4199890" cy="125730"/>
            </a:xfrm>
            <a:custGeom>
              <a:avLst/>
              <a:gdLst/>
              <a:ahLst/>
              <a:cxnLst/>
              <a:rect l="l" t="t" r="r" b="b"/>
              <a:pathLst>
                <a:path w="4199890" h="125730">
                  <a:moveTo>
                    <a:pt x="121170" y="4572"/>
                  </a:moveTo>
                  <a:lnTo>
                    <a:pt x="0" y="4572"/>
                  </a:lnTo>
                  <a:lnTo>
                    <a:pt x="0" y="125730"/>
                  </a:lnTo>
                  <a:lnTo>
                    <a:pt x="121170" y="125730"/>
                  </a:lnTo>
                  <a:lnTo>
                    <a:pt x="121170" y="4572"/>
                  </a:lnTo>
                  <a:close/>
                </a:path>
                <a:path w="4199890" h="125730">
                  <a:moveTo>
                    <a:pt x="4199394" y="0"/>
                  </a:moveTo>
                  <a:lnTo>
                    <a:pt x="4078224" y="0"/>
                  </a:lnTo>
                  <a:lnTo>
                    <a:pt x="4078224" y="121158"/>
                  </a:lnTo>
                  <a:lnTo>
                    <a:pt x="4199394" y="121158"/>
                  </a:lnTo>
                  <a:lnTo>
                    <a:pt x="4199394" y="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2165" y="1170542"/>
              <a:ext cx="548005" cy="486409"/>
            </a:xfrm>
            <a:custGeom>
              <a:avLst/>
              <a:gdLst/>
              <a:ahLst/>
              <a:cxnLst/>
              <a:rect l="l" t="t" r="r" b="b"/>
              <a:pathLst>
                <a:path w="548004" h="486410">
                  <a:moveTo>
                    <a:pt x="475273" y="440959"/>
                  </a:moveTo>
                  <a:lnTo>
                    <a:pt x="72470" y="440959"/>
                  </a:lnTo>
                  <a:lnTo>
                    <a:pt x="72470" y="486040"/>
                  </a:lnTo>
                  <a:lnTo>
                    <a:pt x="475273" y="486040"/>
                  </a:lnTo>
                  <a:lnTo>
                    <a:pt x="475273" y="440959"/>
                  </a:lnTo>
                  <a:close/>
                </a:path>
                <a:path w="548004" h="486410">
                  <a:moveTo>
                    <a:pt x="301883" y="71501"/>
                  </a:moveTo>
                  <a:lnTo>
                    <a:pt x="245856" y="71500"/>
                  </a:lnTo>
                  <a:lnTo>
                    <a:pt x="245856" y="356878"/>
                  </a:lnTo>
                  <a:lnTo>
                    <a:pt x="221404" y="369456"/>
                  </a:lnTo>
                  <a:lnTo>
                    <a:pt x="202133" y="388619"/>
                  </a:lnTo>
                  <a:lnTo>
                    <a:pt x="189500" y="412931"/>
                  </a:lnTo>
                  <a:lnTo>
                    <a:pt x="184964" y="440959"/>
                  </a:lnTo>
                  <a:lnTo>
                    <a:pt x="362775" y="440959"/>
                  </a:lnTo>
                  <a:lnTo>
                    <a:pt x="358237" y="412932"/>
                  </a:lnTo>
                  <a:lnTo>
                    <a:pt x="345600" y="388619"/>
                  </a:lnTo>
                  <a:lnTo>
                    <a:pt x="326327" y="369456"/>
                  </a:lnTo>
                  <a:lnTo>
                    <a:pt x="301883" y="356878"/>
                  </a:lnTo>
                  <a:lnTo>
                    <a:pt x="301883" y="71501"/>
                  </a:lnTo>
                  <a:close/>
                </a:path>
                <a:path w="548004" h="486410">
                  <a:moveTo>
                    <a:pt x="468992" y="71501"/>
                  </a:moveTo>
                  <a:lnTo>
                    <a:pt x="441776" y="71501"/>
                  </a:lnTo>
                  <a:lnTo>
                    <a:pt x="363686" y="277625"/>
                  </a:lnTo>
                  <a:lnTo>
                    <a:pt x="363606" y="278452"/>
                  </a:lnTo>
                  <a:lnTo>
                    <a:pt x="363257" y="279720"/>
                  </a:lnTo>
                  <a:lnTo>
                    <a:pt x="390212" y="322961"/>
                  </a:lnTo>
                  <a:lnTo>
                    <a:pt x="455465" y="334442"/>
                  </a:lnTo>
                  <a:lnTo>
                    <a:pt x="491394" y="331749"/>
                  </a:lnTo>
                  <a:lnTo>
                    <a:pt x="520726" y="322961"/>
                  </a:lnTo>
                  <a:lnTo>
                    <a:pt x="540499" y="307017"/>
                  </a:lnTo>
                  <a:lnTo>
                    <a:pt x="547748" y="282853"/>
                  </a:lnTo>
                  <a:lnTo>
                    <a:pt x="547686" y="281181"/>
                  </a:lnTo>
                  <a:lnTo>
                    <a:pt x="547323" y="279931"/>
                  </a:lnTo>
                  <a:lnTo>
                    <a:pt x="547323" y="277836"/>
                  </a:lnTo>
                  <a:lnTo>
                    <a:pt x="383202" y="277836"/>
                  </a:lnTo>
                  <a:lnTo>
                    <a:pt x="455464" y="87026"/>
                  </a:lnTo>
                  <a:lnTo>
                    <a:pt x="474886" y="87026"/>
                  </a:lnTo>
                  <a:lnTo>
                    <a:pt x="468992" y="71501"/>
                  </a:lnTo>
                  <a:close/>
                </a:path>
                <a:path w="548004" h="486410">
                  <a:moveTo>
                    <a:pt x="273657" y="0"/>
                  </a:moveTo>
                  <a:lnTo>
                    <a:pt x="215313" y="9076"/>
                  </a:lnTo>
                  <a:lnTo>
                    <a:pt x="153100" y="29043"/>
                  </a:lnTo>
                  <a:lnTo>
                    <a:pt x="103608" y="49011"/>
                  </a:lnTo>
                  <a:lnTo>
                    <a:pt x="83424" y="58087"/>
                  </a:lnTo>
                  <a:lnTo>
                    <a:pt x="83424" y="59126"/>
                  </a:lnTo>
                  <a:lnTo>
                    <a:pt x="421" y="277625"/>
                  </a:lnTo>
                  <a:lnTo>
                    <a:pt x="361" y="278452"/>
                  </a:lnTo>
                  <a:lnTo>
                    <a:pt x="0" y="279719"/>
                  </a:lnTo>
                  <a:lnTo>
                    <a:pt x="58" y="282853"/>
                  </a:lnTo>
                  <a:lnTo>
                    <a:pt x="7309" y="307017"/>
                  </a:lnTo>
                  <a:lnTo>
                    <a:pt x="7499" y="307017"/>
                  </a:lnTo>
                  <a:lnTo>
                    <a:pt x="27115" y="322832"/>
                  </a:lnTo>
                  <a:lnTo>
                    <a:pt x="27280" y="322832"/>
                  </a:lnTo>
                  <a:lnTo>
                    <a:pt x="56445" y="331569"/>
                  </a:lnTo>
                  <a:lnTo>
                    <a:pt x="56740" y="331569"/>
                  </a:lnTo>
                  <a:lnTo>
                    <a:pt x="92273" y="334232"/>
                  </a:lnTo>
                  <a:lnTo>
                    <a:pt x="92483" y="334232"/>
                  </a:lnTo>
                  <a:lnTo>
                    <a:pt x="128408" y="331569"/>
                  </a:lnTo>
                  <a:lnTo>
                    <a:pt x="157736" y="322832"/>
                  </a:lnTo>
                  <a:lnTo>
                    <a:pt x="177363" y="307017"/>
                  </a:lnTo>
                  <a:lnTo>
                    <a:pt x="184694" y="282853"/>
                  </a:lnTo>
                  <a:lnTo>
                    <a:pt x="184752" y="281180"/>
                  </a:lnTo>
                  <a:lnTo>
                    <a:pt x="184358" y="278452"/>
                  </a:lnTo>
                  <a:lnTo>
                    <a:pt x="184328" y="277836"/>
                  </a:lnTo>
                  <a:lnTo>
                    <a:pt x="20013" y="277836"/>
                  </a:lnTo>
                  <a:lnTo>
                    <a:pt x="92273" y="87026"/>
                  </a:lnTo>
                  <a:lnTo>
                    <a:pt x="112063" y="87026"/>
                  </a:lnTo>
                  <a:lnTo>
                    <a:pt x="106177" y="71500"/>
                  </a:lnTo>
                  <a:lnTo>
                    <a:pt x="468992" y="71501"/>
                  </a:lnTo>
                  <a:lnTo>
                    <a:pt x="463900" y="58088"/>
                  </a:lnTo>
                  <a:lnTo>
                    <a:pt x="443715" y="49011"/>
                  </a:lnTo>
                  <a:lnTo>
                    <a:pt x="394219" y="29044"/>
                  </a:lnTo>
                  <a:lnTo>
                    <a:pt x="332003" y="9076"/>
                  </a:lnTo>
                  <a:lnTo>
                    <a:pt x="273657" y="0"/>
                  </a:lnTo>
                  <a:close/>
                </a:path>
                <a:path w="548004" h="486410">
                  <a:moveTo>
                    <a:pt x="112063" y="87026"/>
                  </a:moveTo>
                  <a:lnTo>
                    <a:pt x="92483" y="87026"/>
                  </a:lnTo>
                  <a:lnTo>
                    <a:pt x="164670" y="277625"/>
                  </a:lnTo>
                  <a:lnTo>
                    <a:pt x="164750" y="277836"/>
                  </a:lnTo>
                  <a:lnTo>
                    <a:pt x="184328" y="277836"/>
                  </a:lnTo>
                  <a:lnTo>
                    <a:pt x="184328" y="277625"/>
                  </a:lnTo>
                  <a:lnTo>
                    <a:pt x="112063" y="87026"/>
                  </a:lnTo>
                  <a:close/>
                </a:path>
                <a:path w="548004" h="486410">
                  <a:moveTo>
                    <a:pt x="474886" y="87026"/>
                  </a:moveTo>
                  <a:lnTo>
                    <a:pt x="455464" y="87026"/>
                  </a:lnTo>
                  <a:lnTo>
                    <a:pt x="527648" y="277625"/>
                  </a:lnTo>
                  <a:lnTo>
                    <a:pt x="527728" y="277836"/>
                  </a:lnTo>
                  <a:lnTo>
                    <a:pt x="547323" y="277836"/>
                  </a:lnTo>
                  <a:lnTo>
                    <a:pt x="474886" y="87026"/>
                  </a:lnTo>
                  <a:close/>
                </a:path>
              </a:pathLst>
            </a:custGeom>
            <a:solidFill>
              <a:srgbClr val="DF7D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6638" y="3279000"/>
              <a:ext cx="4202430" cy="2078355"/>
            </a:xfrm>
            <a:custGeom>
              <a:avLst/>
              <a:gdLst/>
              <a:ahLst/>
              <a:cxnLst/>
              <a:rect l="l" t="t" r="r" b="b"/>
              <a:pathLst>
                <a:path w="4202430" h="2078354">
                  <a:moveTo>
                    <a:pt x="121170" y="1957070"/>
                  </a:moveTo>
                  <a:lnTo>
                    <a:pt x="0" y="1957070"/>
                  </a:lnTo>
                  <a:lnTo>
                    <a:pt x="0" y="2078240"/>
                  </a:lnTo>
                  <a:lnTo>
                    <a:pt x="121170" y="2078240"/>
                  </a:lnTo>
                  <a:lnTo>
                    <a:pt x="121170" y="1957070"/>
                  </a:lnTo>
                  <a:close/>
                </a:path>
                <a:path w="4202430" h="2078354">
                  <a:moveTo>
                    <a:pt x="123583" y="1502664"/>
                  </a:moveTo>
                  <a:lnTo>
                    <a:pt x="2413" y="1502664"/>
                  </a:lnTo>
                  <a:lnTo>
                    <a:pt x="2413" y="1623834"/>
                  </a:lnTo>
                  <a:lnTo>
                    <a:pt x="123583" y="1623834"/>
                  </a:lnTo>
                  <a:lnTo>
                    <a:pt x="123583" y="1502664"/>
                  </a:lnTo>
                  <a:close/>
                </a:path>
                <a:path w="4202430" h="2078354">
                  <a:moveTo>
                    <a:pt x="123583" y="1051179"/>
                  </a:moveTo>
                  <a:lnTo>
                    <a:pt x="2413" y="1051179"/>
                  </a:lnTo>
                  <a:lnTo>
                    <a:pt x="2413" y="1172349"/>
                  </a:lnTo>
                  <a:lnTo>
                    <a:pt x="123583" y="1172349"/>
                  </a:lnTo>
                  <a:lnTo>
                    <a:pt x="123583" y="1051179"/>
                  </a:lnTo>
                  <a:close/>
                </a:path>
                <a:path w="4202430" h="2078354">
                  <a:moveTo>
                    <a:pt x="123583" y="609092"/>
                  </a:moveTo>
                  <a:lnTo>
                    <a:pt x="2413" y="609092"/>
                  </a:lnTo>
                  <a:lnTo>
                    <a:pt x="2413" y="730262"/>
                  </a:lnTo>
                  <a:lnTo>
                    <a:pt x="123583" y="730262"/>
                  </a:lnTo>
                  <a:lnTo>
                    <a:pt x="123583" y="609092"/>
                  </a:lnTo>
                  <a:close/>
                </a:path>
                <a:path w="4202430" h="2078354">
                  <a:moveTo>
                    <a:pt x="123583" y="0"/>
                  </a:moveTo>
                  <a:lnTo>
                    <a:pt x="2413" y="0"/>
                  </a:lnTo>
                  <a:lnTo>
                    <a:pt x="2413" y="121170"/>
                  </a:lnTo>
                  <a:lnTo>
                    <a:pt x="123583" y="121170"/>
                  </a:lnTo>
                  <a:lnTo>
                    <a:pt x="123583" y="0"/>
                  </a:lnTo>
                  <a:close/>
                </a:path>
                <a:path w="4202430" h="2078354">
                  <a:moveTo>
                    <a:pt x="4201807" y="1872869"/>
                  </a:moveTo>
                  <a:lnTo>
                    <a:pt x="4080637" y="1872869"/>
                  </a:lnTo>
                  <a:lnTo>
                    <a:pt x="4080637" y="1994039"/>
                  </a:lnTo>
                  <a:lnTo>
                    <a:pt x="4201807" y="1994039"/>
                  </a:lnTo>
                  <a:lnTo>
                    <a:pt x="4201807" y="1872869"/>
                  </a:lnTo>
                  <a:close/>
                </a:path>
                <a:path w="4202430" h="2078354">
                  <a:moveTo>
                    <a:pt x="4201807" y="990600"/>
                  </a:moveTo>
                  <a:lnTo>
                    <a:pt x="4080637" y="990600"/>
                  </a:lnTo>
                  <a:lnTo>
                    <a:pt x="4080637" y="1111770"/>
                  </a:lnTo>
                  <a:lnTo>
                    <a:pt x="4201807" y="1111770"/>
                  </a:lnTo>
                  <a:lnTo>
                    <a:pt x="4201807" y="990600"/>
                  </a:lnTo>
                  <a:close/>
                </a:path>
                <a:path w="4202430" h="2078354">
                  <a:moveTo>
                    <a:pt x="4201807" y="185928"/>
                  </a:moveTo>
                  <a:lnTo>
                    <a:pt x="4080637" y="185928"/>
                  </a:lnTo>
                  <a:lnTo>
                    <a:pt x="4080637" y="307098"/>
                  </a:lnTo>
                  <a:lnTo>
                    <a:pt x="4201807" y="307098"/>
                  </a:lnTo>
                  <a:lnTo>
                    <a:pt x="4201807" y="185928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59903" y="511657"/>
              <a:ext cx="2158383" cy="290728"/>
            </a:xfrm>
            <a:prstGeom prst="rect">
              <a:avLst/>
            </a:prstGeom>
          </p:spPr>
        </p:pic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F7D54"/>
                </a:solidFill>
              </a:rPr>
              <a:t>PRIORIDAD</a:t>
            </a:r>
            <a:r>
              <a:rPr spc="-114" dirty="0">
                <a:solidFill>
                  <a:srgbClr val="DF7D54"/>
                </a:solidFill>
              </a:rPr>
              <a:t> </a:t>
            </a:r>
            <a:r>
              <a:rPr spc="-50" dirty="0">
                <a:solidFill>
                  <a:srgbClr val="DF7D54"/>
                </a:solidFill>
              </a:rPr>
              <a:t>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3950" y="3314776"/>
            <a:ext cx="1957705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97255" algn="r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IGUALDAD,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DIGNIDAD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ACCESO 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PARA</a:t>
            </a:r>
            <a:r>
              <a:rPr sz="1800" spc="-4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LAS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PERSONAS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QUE</a:t>
            </a:r>
            <a:r>
              <a:rPr sz="1800" spc="-4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VIVEN</a:t>
            </a:r>
            <a:r>
              <a:rPr sz="1800" spc="-1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CON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 EL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VIH,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ESTÁN</a:t>
            </a:r>
            <a:r>
              <a:rPr sz="1800" spc="-5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EN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RIESGO</a:t>
            </a:r>
            <a:r>
              <a:rPr sz="1800" spc="-4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DE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INFECCIÓN</a:t>
            </a:r>
            <a:r>
              <a:rPr sz="1800" spc="-4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SE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VEN AFECTADAS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POR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EL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ts val="2155"/>
              </a:lnSpc>
            </a:pP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VIH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4205" y="1423796"/>
            <a:ext cx="2232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ÁREA</a:t>
            </a:r>
            <a:r>
              <a:rPr sz="1800" spc="-4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DE</a:t>
            </a:r>
            <a:r>
              <a:rPr sz="1800" spc="-30" dirty="0">
                <a:solidFill>
                  <a:srgbClr val="DF7D54"/>
                </a:solidFill>
                <a:latin typeface="Calibri"/>
                <a:cs typeface="Calibri"/>
              </a:rPr>
              <a:t> RESULTADOS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DF7D54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08426" y="1984628"/>
            <a:ext cx="5904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Poner</a:t>
            </a:r>
            <a:r>
              <a:rPr sz="1800" spc="-3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fin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al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estigma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y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la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discriminación y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defender</a:t>
            </a:r>
            <a:r>
              <a:rPr sz="1800" spc="-3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los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derechos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humanos</a:t>
            </a:r>
            <a:r>
              <a:rPr sz="1800" spc="-4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y</a:t>
            </a:r>
            <a:r>
              <a:rPr sz="1800" spc="-3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la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igualdad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de</a:t>
            </a:r>
            <a:r>
              <a:rPr sz="1800" spc="-1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género</a:t>
            </a:r>
            <a:r>
              <a:rPr sz="1800" spc="-4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en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la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respuesta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al</a:t>
            </a:r>
            <a:r>
              <a:rPr sz="1800" spc="-3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VIH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5182" y="1046225"/>
            <a:ext cx="2027555" cy="2027555"/>
          </a:xfrm>
          <a:prstGeom prst="rect">
            <a:avLst/>
          </a:prstGeom>
          <a:solidFill>
            <a:srgbClr val="E97031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endParaRPr sz="2600">
              <a:latin typeface="Times New Roman"/>
              <a:cs typeface="Times New Roman"/>
            </a:endParaRPr>
          </a:p>
          <a:p>
            <a:pPr marL="183515" marR="177165" indent="-1905" algn="ctr">
              <a:lnSpc>
                <a:spcPct val="100000"/>
              </a:lnSpc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SERVICIOS CENTRADOS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29329" y="2782061"/>
            <a:ext cx="3240405" cy="2784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Garantizar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todas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 personas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puedan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acceder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dirty="0">
                <a:latin typeface="Calibri"/>
                <a:cs typeface="Calibri"/>
              </a:rPr>
              <a:t>servicios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libres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estigma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discriminación</a:t>
            </a:r>
            <a:endParaRPr sz="1200">
              <a:latin typeface="Calibri"/>
              <a:cs typeface="Calibri"/>
            </a:endParaRPr>
          </a:p>
          <a:p>
            <a:pPr marL="12700" marR="9398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Eliminar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barreras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legales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impiden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acceso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servicios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poblaciones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clave,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grupos </a:t>
            </a:r>
            <a:r>
              <a:rPr sz="1200" dirty="0">
                <a:latin typeface="Calibri"/>
                <a:cs typeface="Calibri"/>
              </a:rPr>
              <a:t>marginados,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mujeres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niñas</a:t>
            </a:r>
            <a:endParaRPr sz="1200">
              <a:latin typeface="Calibri"/>
              <a:cs typeface="Calibri"/>
            </a:endParaRPr>
          </a:p>
          <a:p>
            <a:pPr marL="12700" marR="290195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Poner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leyes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 prácticas discriminatorias </a:t>
            </a:r>
            <a:r>
              <a:rPr sz="1200" dirty="0">
                <a:latin typeface="Calibri"/>
                <a:cs typeface="Calibri"/>
              </a:rPr>
              <a:t>contra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mujeres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niñas</a:t>
            </a:r>
            <a:endParaRPr sz="1200">
              <a:latin typeface="Calibri"/>
              <a:cs typeface="Calibri"/>
            </a:endParaRPr>
          </a:p>
          <a:p>
            <a:pPr marL="12700" marR="175895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Integrar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enfoques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basados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derechos 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los </a:t>
            </a:r>
            <a:r>
              <a:rPr sz="1200" dirty="0">
                <a:latin typeface="Calibri"/>
                <a:cs typeface="Calibri"/>
              </a:rPr>
              <a:t>sistemas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salud</a:t>
            </a:r>
            <a:endParaRPr sz="1200">
              <a:latin typeface="Calibri"/>
              <a:cs typeface="Calibri"/>
            </a:endParaRPr>
          </a:p>
          <a:p>
            <a:pPr marL="12700" marR="2413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Reconocer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poblaciones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clave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estrategias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salud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Institucionalizar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protección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derechos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humanos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 formación.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12760" y="2782061"/>
            <a:ext cx="3168015" cy="2814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382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Proporcionar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apoyo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jurídico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basado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los </a:t>
            </a:r>
            <a:r>
              <a:rPr sz="1200" dirty="0">
                <a:latin typeface="Calibri"/>
                <a:cs typeface="Calibri"/>
              </a:rPr>
              <a:t>derechos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ámbitos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salud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otros, </a:t>
            </a:r>
            <a:r>
              <a:rPr sz="1200" dirty="0">
                <a:latin typeface="Calibri"/>
                <a:cs typeface="Calibri"/>
              </a:rPr>
              <a:t>incluso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prisiones.</a:t>
            </a:r>
            <a:endParaRPr sz="1200">
              <a:latin typeface="Calibri"/>
              <a:cs typeface="Calibri"/>
            </a:endParaRPr>
          </a:p>
          <a:p>
            <a:pPr marL="12700" marR="111125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Aumentar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financiación</a:t>
            </a:r>
            <a:r>
              <a:rPr sz="1200" dirty="0">
                <a:latin typeface="Calibri"/>
                <a:cs typeface="Calibri"/>
              </a:rPr>
              <a:t> 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aplicación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intervenciones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aborden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obstáculos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los </a:t>
            </a:r>
            <a:r>
              <a:rPr sz="1200" dirty="0">
                <a:latin typeface="Calibri"/>
                <a:cs typeface="Calibri"/>
              </a:rPr>
              <a:t>derechos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humanos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normas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desiguales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entre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10" dirty="0">
                <a:latin typeface="Calibri"/>
                <a:cs typeface="Calibri"/>
              </a:rPr>
              <a:t> géneros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Proteger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espacio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cívico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participación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comunidades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personas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viven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 el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VIH, </a:t>
            </a:r>
            <a:r>
              <a:rPr sz="1200" spc="-10" dirty="0">
                <a:latin typeface="Calibri"/>
                <a:cs typeface="Calibri"/>
              </a:rPr>
              <a:t>afectadas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 VIH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 </a:t>
            </a:r>
            <a:r>
              <a:rPr sz="1200" spc="-10" dirty="0">
                <a:latin typeface="Calibri"/>
                <a:cs typeface="Calibri"/>
              </a:rPr>
              <a:t>expuestas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riesgo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contraer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VIH</a:t>
            </a:r>
            <a:endParaRPr sz="1200">
              <a:latin typeface="Calibri"/>
              <a:cs typeface="Calibri"/>
            </a:endParaRPr>
          </a:p>
          <a:p>
            <a:pPr marL="12700" marR="84455" algn="just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Fortalecer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capacidad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legisladores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otros </a:t>
            </a:r>
            <a:r>
              <a:rPr sz="1200" dirty="0">
                <a:latin typeface="Calibri"/>
                <a:cs typeface="Calibri"/>
              </a:rPr>
              <a:t>actores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políticos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participar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 respuesta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al </a:t>
            </a:r>
            <a:r>
              <a:rPr sz="1200" spc="-20" dirty="0">
                <a:latin typeface="Calibri"/>
                <a:cs typeface="Calibri"/>
              </a:rPr>
              <a:t>VIH.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59176" y="511657"/>
            <a:ext cx="8659495" cy="5285740"/>
            <a:chOff x="3059176" y="511657"/>
            <a:chExt cx="8659495" cy="5285740"/>
          </a:xfrm>
        </p:grpSpPr>
        <p:sp>
          <p:nvSpPr>
            <p:cNvPr id="3" name="object 3"/>
            <p:cNvSpPr/>
            <p:nvPr/>
          </p:nvSpPr>
          <p:spPr>
            <a:xfrm>
              <a:off x="3068701" y="609599"/>
              <a:ext cx="8480425" cy="5187950"/>
            </a:xfrm>
            <a:custGeom>
              <a:avLst/>
              <a:gdLst/>
              <a:ahLst/>
              <a:cxnLst/>
              <a:rect l="l" t="t" r="r" b="b"/>
              <a:pathLst>
                <a:path w="8480425" h="5187950">
                  <a:moveTo>
                    <a:pt x="0" y="0"/>
                  </a:moveTo>
                  <a:lnTo>
                    <a:pt x="0" y="5187518"/>
                  </a:lnTo>
                </a:path>
                <a:path w="8480425" h="5187950">
                  <a:moveTo>
                    <a:pt x="0" y="1192402"/>
                  </a:moveTo>
                  <a:lnTo>
                    <a:pt x="8480171" y="1192402"/>
                  </a:lnTo>
                </a:path>
              </a:pathLst>
            </a:custGeom>
            <a:ln w="19050">
              <a:solidFill>
                <a:srgbClr val="DF7D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86061" y="1396745"/>
              <a:ext cx="4242435" cy="3982085"/>
            </a:xfrm>
            <a:custGeom>
              <a:avLst/>
              <a:gdLst/>
              <a:ahLst/>
              <a:cxnLst/>
              <a:rect l="l" t="t" r="r" b="b"/>
              <a:pathLst>
                <a:path w="4242434" h="3982085">
                  <a:moveTo>
                    <a:pt x="164160" y="3552685"/>
                  </a:moveTo>
                  <a:lnTo>
                    <a:pt x="42989" y="3552685"/>
                  </a:lnTo>
                  <a:lnTo>
                    <a:pt x="42989" y="3673856"/>
                  </a:lnTo>
                  <a:lnTo>
                    <a:pt x="164160" y="3673856"/>
                  </a:lnTo>
                  <a:lnTo>
                    <a:pt x="164160" y="3552685"/>
                  </a:lnTo>
                  <a:close/>
                </a:path>
                <a:path w="4242434" h="3982085">
                  <a:moveTo>
                    <a:pt x="164160" y="3121393"/>
                  </a:moveTo>
                  <a:lnTo>
                    <a:pt x="42989" y="3121393"/>
                  </a:lnTo>
                  <a:lnTo>
                    <a:pt x="42989" y="3242564"/>
                  </a:lnTo>
                  <a:lnTo>
                    <a:pt x="164160" y="3242564"/>
                  </a:lnTo>
                  <a:lnTo>
                    <a:pt x="164160" y="3121393"/>
                  </a:lnTo>
                  <a:close/>
                </a:path>
                <a:path w="4242434" h="3982085">
                  <a:moveTo>
                    <a:pt x="164160" y="2490076"/>
                  </a:moveTo>
                  <a:lnTo>
                    <a:pt x="42989" y="2490076"/>
                  </a:lnTo>
                  <a:lnTo>
                    <a:pt x="42989" y="2611247"/>
                  </a:lnTo>
                  <a:lnTo>
                    <a:pt x="164160" y="2611247"/>
                  </a:lnTo>
                  <a:lnTo>
                    <a:pt x="164160" y="2490076"/>
                  </a:lnTo>
                  <a:close/>
                </a:path>
                <a:path w="4242434" h="3982085">
                  <a:moveTo>
                    <a:pt x="164160" y="1880984"/>
                  </a:moveTo>
                  <a:lnTo>
                    <a:pt x="42989" y="1880984"/>
                  </a:lnTo>
                  <a:lnTo>
                    <a:pt x="42989" y="2002155"/>
                  </a:lnTo>
                  <a:lnTo>
                    <a:pt x="164160" y="2002155"/>
                  </a:lnTo>
                  <a:lnTo>
                    <a:pt x="164160" y="1880984"/>
                  </a:lnTo>
                  <a:close/>
                </a:path>
                <a:path w="4242434" h="3982085">
                  <a:moveTo>
                    <a:pt x="164160" y="1433957"/>
                  </a:moveTo>
                  <a:lnTo>
                    <a:pt x="42989" y="1433957"/>
                  </a:lnTo>
                  <a:lnTo>
                    <a:pt x="42989" y="1555115"/>
                  </a:lnTo>
                  <a:lnTo>
                    <a:pt x="164160" y="1555115"/>
                  </a:lnTo>
                  <a:lnTo>
                    <a:pt x="164160" y="1433957"/>
                  </a:lnTo>
                  <a:close/>
                </a:path>
                <a:path w="4242434" h="3982085">
                  <a:moveTo>
                    <a:pt x="601129" y="146456"/>
                  </a:moveTo>
                  <a:lnTo>
                    <a:pt x="596480" y="139204"/>
                  </a:lnTo>
                  <a:lnTo>
                    <a:pt x="590677" y="132842"/>
                  </a:lnTo>
                  <a:lnTo>
                    <a:pt x="587286" y="130098"/>
                  </a:lnTo>
                  <a:lnTo>
                    <a:pt x="309206" y="130098"/>
                  </a:lnTo>
                  <a:lnTo>
                    <a:pt x="309206" y="118084"/>
                  </a:lnTo>
                  <a:lnTo>
                    <a:pt x="574560" y="118084"/>
                  </a:lnTo>
                  <a:lnTo>
                    <a:pt x="567969" y="110451"/>
                  </a:lnTo>
                  <a:lnTo>
                    <a:pt x="553212" y="93357"/>
                  </a:lnTo>
                  <a:lnTo>
                    <a:pt x="544461" y="90068"/>
                  </a:lnTo>
                  <a:lnTo>
                    <a:pt x="286385" y="89852"/>
                  </a:lnTo>
                  <a:lnTo>
                    <a:pt x="280746" y="80530"/>
                  </a:lnTo>
                  <a:lnTo>
                    <a:pt x="231482" y="24714"/>
                  </a:lnTo>
                  <a:lnTo>
                    <a:pt x="197599" y="7264"/>
                  </a:lnTo>
                  <a:lnTo>
                    <a:pt x="162471" y="0"/>
                  </a:lnTo>
                  <a:lnTo>
                    <a:pt x="127508" y="1917"/>
                  </a:lnTo>
                  <a:lnTo>
                    <a:pt x="103492" y="9156"/>
                  </a:lnTo>
                  <a:lnTo>
                    <a:pt x="103492" y="152641"/>
                  </a:lnTo>
                  <a:lnTo>
                    <a:pt x="91084" y="177406"/>
                  </a:lnTo>
                  <a:lnTo>
                    <a:pt x="61493" y="186004"/>
                  </a:lnTo>
                  <a:lnTo>
                    <a:pt x="35521" y="171018"/>
                  </a:lnTo>
                  <a:lnTo>
                    <a:pt x="29260" y="143738"/>
                  </a:lnTo>
                  <a:lnTo>
                    <a:pt x="41681" y="118694"/>
                  </a:lnTo>
                  <a:lnTo>
                    <a:pt x="71716" y="110451"/>
                  </a:lnTo>
                  <a:lnTo>
                    <a:pt x="97459" y="125666"/>
                  </a:lnTo>
                  <a:lnTo>
                    <a:pt x="103492" y="152641"/>
                  </a:lnTo>
                  <a:lnTo>
                    <a:pt x="103492" y="9156"/>
                  </a:lnTo>
                  <a:lnTo>
                    <a:pt x="63690" y="29171"/>
                  </a:lnTo>
                  <a:lnTo>
                    <a:pt x="17437" y="80860"/>
                  </a:lnTo>
                  <a:lnTo>
                    <a:pt x="0" y="148767"/>
                  </a:lnTo>
                  <a:lnTo>
                    <a:pt x="5575" y="186004"/>
                  </a:lnTo>
                  <a:lnTo>
                    <a:pt x="22656" y="224713"/>
                  </a:lnTo>
                  <a:lnTo>
                    <a:pt x="49796" y="258000"/>
                  </a:lnTo>
                  <a:lnTo>
                    <a:pt x="83134" y="280657"/>
                  </a:lnTo>
                  <a:lnTo>
                    <a:pt x="120408" y="292900"/>
                  </a:lnTo>
                  <a:lnTo>
                    <a:pt x="159308" y="295008"/>
                  </a:lnTo>
                  <a:lnTo>
                    <a:pt x="197561" y="287197"/>
                  </a:lnTo>
                  <a:lnTo>
                    <a:pt x="232867" y="269735"/>
                  </a:lnTo>
                  <a:lnTo>
                    <a:pt x="262940" y="242849"/>
                  </a:lnTo>
                  <a:lnTo>
                    <a:pt x="285508" y="206794"/>
                  </a:lnTo>
                  <a:lnTo>
                    <a:pt x="291490" y="205930"/>
                  </a:lnTo>
                  <a:lnTo>
                    <a:pt x="303250" y="205930"/>
                  </a:lnTo>
                  <a:lnTo>
                    <a:pt x="315163" y="206273"/>
                  </a:lnTo>
                  <a:lnTo>
                    <a:pt x="323659" y="206146"/>
                  </a:lnTo>
                  <a:lnTo>
                    <a:pt x="324065" y="205930"/>
                  </a:lnTo>
                  <a:lnTo>
                    <a:pt x="334962" y="200291"/>
                  </a:lnTo>
                  <a:lnTo>
                    <a:pt x="346341" y="188963"/>
                  </a:lnTo>
                  <a:lnTo>
                    <a:pt x="349110" y="186004"/>
                  </a:lnTo>
                  <a:lnTo>
                    <a:pt x="356870" y="177723"/>
                  </a:lnTo>
                  <a:lnTo>
                    <a:pt x="365493" y="172199"/>
                  </a:lnTo>
                  <a:lnTo>
                    <a:pt x="365836" y="172199"/>
                  </a:lnTo>
                  <a:lnTo>
                    <a:pt x="371932" y="174726"/>
                  </a:lnTo>
                  <a:lnTo>
                    <a:pt x="379158" y="181762"/>
                  </a:lnTo>
                  <a:lnTo>
                    <a:pt x="391198" y="196176"/>
                  </a:lnTo>
                  <a:lnTo>
                    <a:pt x="396430" y="201637"/>
                  </a:lnTo>
                  <a:lnTo>
                    <a:pt x="400735" y="208127"/>
                  </a:lnTo>
                  <a:lnTo>
                    <a:pt x="409155" y="203339"/>
                  </a:lnTo>
                  <a:lnTo>
                    <a:pt x="434441" y="174536"/>
                  </a:lnTo>
                  <a:lnTo>
                    <a:pt x="437362" y="172199"/>
                  </a:lnTo>
                  <a:lnTo>
                    <a:pt x="442302" y="171831"/>
                  </a:lnTo>
                  <a:lnTo>
                    <a:pt x="443572" y="171831"/>
                  </a:lnTo>
                  <a:lnTo>
                    <a:pt x="446176" y="174726"/>
                  </a:lnTo>
                  <a:lnTo>
                    <a:pt x="452285" y="181089"/>
                  </a:lnTo>
                  <a:lnTo>
                    <a:pt x="475830" y="205168"/>
                  </a:lnTo>
                  <a:lnTo>
                    <a:pt x="478269" y="205168"/>
                  </a:lnTo>
                  <a:lnTo>
                    <a:pt x="479463" y="204939"/>
                  </a:lnTo>
                  <a:lnTo>
                    <a:pt x="479996" y="204939"/>
                  </a:lnTo>
                  <a:lnTo>
                    <a:pt x="486029" y="200164"/>
                  </a:lnTo>
                  <a:lnTo>
                    <a:pt x="494093" y="190728"/>
                  </a:lnTo>
                  <a:lnTo>
                    <a:pt x="502653" y="180517"/>
                  </a:lnTo>
                  <a:lnTo>
                    <a:pt x="509574" y="174078"/>
                  </a:lnTo>
                  <a:lnTo>
                    <a:pt x="512800" y="172199"/>
                  </a:lnTo>
                  <a:lnTo>
                    <a:pt x="511517" y="172199"/>
                  </a:lnTo>
                  <a:lnTo>
                    <a:pt x="516851" y="171831"/>
                  </a:lnTo>
                  <a:lnTo>
                    <a:pt x="519772" y="174726"/>
                  </a:lnTo>
                  <a:lnTo>
                    <a:pt x="548627" y="204939"/>
                  </a:lnTo>
                  <a:lnTo>
                    <a:pt x="549186" y="204939"/>
                  </a:lnTo>
                  <a:lnTo>
                    <a:pt x="550214" y="205092"/>
                  </a:lnTo>
                  <a:lnTo>
                    <a:pt x="551878" y="204939"/>
                  </a:lnTo>
                  <a:lnTo>
                    <a:pt x="553529" y="204571"/>
                  </a:lnTo>
                  <a:lnTo>
                    <a:pt x="562749" y="196659"/>
                  </a:lnTo>
                  <a:lnTo>
                    <a:pt x="576859" y="180263"/>
                  </a:lnTo>
                  <a:lnTo>
                    <a:pt x="583793" y="171831"/>
                  </a:lnTo>
                  <a:lnTo>
                    <a:pt x="591185" y="162839"/>
                  </a:lnTo>
                  <a:lnTo>
                    <a:pt x="601065" y="151841"/>
                  </a:lnTo>
                  <a:lnTo>
                    <a:pt x="601129" y="146456"/>
                  </a:lnTo>
                  <a:close/>
                </a:path>
                <a:path w="4242434" h="3982085">
                  <a:moveTo>
                    <a:pt x="4242384" y="3860533"/>
                  </a:moveTo>
                  <a:lnTo>
                    <a:pt x="4121213" y="3860533"/>
                  </a:lnTo>
                  <a:lnTo>
                    <a:pt x="4121213" y="3981704"/>
                  </a:lnTo>
                  <a:lnTo>
                    <a:pt x="4242384" y="3981704"/>
                  </a:lnTo>
                  <a:lnTo>
                    <a:pt x="4242384" y="3860533"/>
                  </a:lnTo>
                  <a:close/>
                </a:path>
                <a:path w="4242434" h="3982085">
                  <a:moveTo>
                    <a:pt x="4242384" y="2694038"/>
                  </a:moveTo>
                  <a:lnTo>
                    <a:pt x="4121213" y="2694038"/>
                  </a:lnTo>
                  <a:lnTo>
                    <a:pt x="4121213" y="2815209"/>
                  </a:lnTo>
                  <a:lnTo>
                    <a:pt x="4242384" y="2815209"/>
                  </a:lnTo>
                  <a:lnTo>
                    <a:pt x="4242384" y="2694038"/>
                  </a:lnTo>
                  <a:close/>
                </a:path>
                <a:path w="4242434" h="3982085">
                  <a:moveTo>
                    <a:pt x="4242384" y="1900034"/>
                  </a:moveTo>
                  <a:lnTo>
                    <a:pt x="4121213" y="1900034"/>
                  </a:lnTo>
                  <a:lnTo>
                    <a:pt x="4121213" y="2021205"/>
                  </a:lnTo>
                  <a:lnTo>
                    <a:pt x="4242384" y="2021205"/>
                  </a:lnTo>
                  <a:lnTo>
                    <a:pt x="4242384" y="1900034"/>
                  </a:lnTo>
                  <a:close/>
                </a:path>
                <a:path w="4242434" h="3982085">
                  <a:moveTo>
                    <a:pt x="4242384" y="1429385"/>
                  </a:moveTo>
                  <a:lnTo>
                    <a:pt x="4121213" y="1429385"/>
                  </a:lnTo>
                  <a:lnTo>
                    <a:pt x="4121213" y="1550543"/>
                  </a:lnTo>
                  <a:lnTo>
                    <a:pt x="4242384" y="1550543"/>
                  </a:lnTo>
                  <a:lnTo>
                    <a:pt x="4242384" y="1429385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59903" y="511657"/>
              <a:ext cx="2158383" cy="290728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DF7D54"/>
                </a:solidFill>
              </a:rPr>
              <a:t>PRIORIDAD</a:t>
            </a:r>
            <a:r>
              <a:rPr spc="-114" dirty="0">
                <a:solidFill>
                  <a:srgbClr val="DF7D54"/>
                </a:solidFill>
              </a:rPr>
              <a:t> </a:t>
            </a:r>
            <a:r>
              <a:rPr spc="-50" dirty="0">
                <a:solidFill>
                  <a:srgbClr val="DF7D54"/>
                </a:solidFill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3950" y="3314776"/>
            <a:ext cx="1957705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97255" algn="r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IGUALDAD,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DIGNIDAD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ACCESO 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PARA</a:t>
            </a:r>
            <a:r>
              <a:rPr sz="1800" spc="-4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LAS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PERSONAS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QUE</a:t>
            </a:r>
            <a:r>
              <a:rPr sz="1800" spc="-4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VIVEN</a:t>
            </a:r>
            <a:r>
              <a:rPr sz="1800" spc="-1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CON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 EL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VIH,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ESTÁN</a:t>
            </a:r>
            <a:r>
              <a:rPr sz="1800" spc="-5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EN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RIESGO</a:t>
            </a:r>
            <a:r>
              <a:rPr sz="1800" spc="-4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DE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INFECCIÓN</a:t>
            </a:r>
            <a:r>
              <a:rPr sz="1800" spc="-4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SE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VEN AFECTADAS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POR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EL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ts val="2155"/>
              </a:lnSpc>
            </a:pP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VIH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4205" y="1423796"/>
            <a:ext cx="2232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ÁREA</a:t>
            </a:r>
            <a:r>
              <a:rPr sz="1800" spc="-4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DE</a:t>
            </a:r>
            <a:r>
              <a:rPr sz="1800" spc="-30" dirty="0">
                <a:solidFill>
                  <a:srgbClr val="DF7D54"/>
                </a:solidFill>
                <a:latin typeface="Calibri"/>
                <a:cs typeface="Calibri"/>
              </a:rPr>
              <a:t> RESULTADOS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DF7D54"/>
                </a:solidFill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08426" y="1984628"/>
            <a:ext cx="78181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Garantizar</a:t>
            </a:r>
            <a:r>
              <a:rPr sz="1800" spc="-4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el</a:t>
            </a:r>
            <a:r>
              <a:rPr sz="1800" spc="-3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acceso</a:t>
            </a:r>
            <a:r>
              <a:rPr sz="1800" spc="-3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equitativo</a:t>
            </a:r>
            <a:r>
              <a:rPr sz="1800" spc="-4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las</a:t>
            </a:r>
            <a:r>
              <a:rPr sz="1800" spc="-4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innovaciones</a:t>
            </a:r>
            <a:r>
              <a:rPr sz="1800" spc="-1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científicas,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médicas</a:t>
            </a:r>
            <a:r>
              <a:rPr sz="1800" spc="-4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y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tecnológicas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en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materia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de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prevención,</a:t>
            </a:r>
            <a:r>
              <a:rPr sz="1800" spc="-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detección,</a:t>
            </a:r>
            <a:r>
              <a:rPr sz="1800" spc="-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DF7D54"/>
                </a:solidFill>
                <a:latin typeface="Calibri"/>
                <a:cs typeface="Calibri"/>
              </a:rPr>
              <a:t>tratamiento</a:t>
            </a:r>
            <a:r>
              <a:rPr sz="1800" spc="-3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y</a:t>
            </a:r>
            <a:r>
              <a:rPr sz="1800" spc="-3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F7D54"/>
                </a:solidFill>
                <a:latin typeface="Calibri"/>
                <a:cs typeface="Calibri"/>
              </a:rPr>
              <a:t>atención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F7D54"/>
                </a:solidFill>
                <a:latin typeface="Calibri"/>
                <a:cs typeface="Calibri"/>
              </a:rPr>
              <a:t>del</a:t>
            </a:r>
            <a:r>
              <a:rPr sz="1800" spc="-30" dirty="0">
                <a:solidFill>
                  <a:srgbClr val="DF7D5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F7D54"/>
                </a:solidFill>
                <a:latin typeface="Calibri"/>
                <a:cs typeface="Calibri"/>
              </a:rPr>
              <a:t>VIH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5182" y="1046225"/>
            <a:ext cx="2027555" cy="2027555"/>
          </a:xfrm>
          <a:prstGeom prst="rect">
            <a:avLst/>
          </a:prstGeom>
          <a:solidFill>
            <a:srgbClr val="E97031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endParaRPr sz="2600">
              <a:latin typeface="Times New Roman"/>
              <a:cs typeface="Times New Roman"/>
            </a:endParaRPr>
          </a:p>
          <a:p>
            <a:pPr marL="183515" marR="177165" indent="-1905" algn="ctr">
              <a:lnSpc>
                <a:spcPct val="100000"/>
              </a:lnSpc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SERVICIOS CENTRADOS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9329" y="2782061"/>
            <a:ext cx="3232150" cy="3333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353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Promover</a:t>
            </a:r>
            <a:r>
              <a:rPr sz="1200" spc="-10" dirty="0">
                <a:latin typeface="Calibri"/>
                <a:cs typeface="Calibri"/>
              </a:rPr>
              <a:t> reformas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destinadas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reforzar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las </a:t>
            </a:r>
            <a:r>
              <a:rPr sz="1200" dirty="0">
                <a:latin typeface="Calibri"/>
                <a:cs typeface="Calibri"/>
              </a:rPr>
              <a:t>cadenas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suministro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productos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sanitarios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Dar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prioridad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estrategias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acceso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mercado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garanticen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acceso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 </a:t>
            </a:r>
            <a:r>
              <a:rPr sz="1200" spc="-10" dirty="0">
                <a:latin typeface="Calibri"/>
                <a:cs typeface="Calibri"/>
              </a:rPr>
              <a:t>medicamentos </a:t>
            </a:r>
            <a:r>
              <a:rPr sz="1200" dirty="0">
                <a:latin typeface="Calibri"/>
                <a:cs typeface="Calibri"/>
              </a:rPr>
              <a:t>esenciales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otros</a:t>
            </a:r>
            <a:r>
              <a:rPr sz="1200" spc="-10" dirty="0">
                <a:latin typeface="Calibri"/>
                <a:cs typeface="Calibri"/>
              </a:rPr>
              <a:t> productos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sanitarios</a:t>
            </a:r>
            <a:endParaRPr sz="1200">
              <a:latin typeface="Calibri"/>
              <a:cs typeface="Calibri"/>
            </a:endParaRPr>
          </a:p>
          <a:p>
            <a:pPr marL="12700" marR="19558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Promover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acceso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equitativo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tecnologías sanitarias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calidad</a:t>
            </a:r>
            <a:r>
              <a:rPr sz="1200" spc="-10" dirty="0">
                <a:latin typeface="Calibri"/>
                <a:cs typeface="Calibri"/>
              </a:rPr>
              <a:t> garantizada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 VIH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 </a:t>
            </a:r>
            <a:r>
              <a:rPr sz="1200" spc="-25" dirty="0">
                <a:latin typeface="Calibri"/>
                <a:cs typeface="Calibri"/>
              </a:rPr>
              <a:t>las </a:t>
            </a:r>
            <a:r>
              <a:rPr sz="1200" spc="-10" dirty="0">
                <a:latin typeface="Calibri"/>
                <a:cs typeface="Calibri"/>
              </a:rPr>
              <a:t>coinfecciones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comorbilidades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asociadas</a:t>
            </a:r>
            <a:endParaRPr sz="1200">
              <a:latin typeface="Calibri"/>
              <a:cs typeface="Calibri"/>
            </a:endParaRPr>
          </a:p>
          <a:p>
            <a:pPr marL="12700" marR="405765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Mejorar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transparencia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mercados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tecnologías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sanitarias</a:t>
            </a:r>
            <a:r>
              <a:rPr sz="1200" spc="-10" dirty="0">
                <a:latin typeface="Calibri"/>
                <a:cs typeface="Calibri"/>
              </a:rPr>
              <a:t> relacionadas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VIH</a:t>
            </a:r>
            <a:endParaRPr sz="1200">
              <a:latin typeface="Calibri"/>
              <a:cs typeface="Calibri"/>
            </a:endParaRPr>
          </a:p>
          <a:p>
            <a:pPr marL="12700" marR="7366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Promover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marcos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jurídicos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equilibrados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que </a:t>
            </a:r>
            <a:r>
              <a:rPr sz="1200" spc="-10" dirty="0">
                <a:latin typeface="Calibri"/>
                <a:cs typeface="Calibri"/>
              </a:rPr>
              <a:t>refuercen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capacidad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 países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gestionar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derechos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propiedad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intelectual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desde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una </a:t>
            </a:r>
            <a:r>
              <a:rPr sz="1200" spc="-10" dirty="0">
                <a:latin typeface="Calibri"/>
                <a:cs typeface="Calibri"/>
              </a:rPr>
              <a:t>perspectiva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salud</a:t>
            </a:r>
            <a:r>
              <a:rPr sz="1200" spc="-10" dirty="0">
                <a:latin typeface="Calibri"/>
                <a:cs typeface="Calibri"/>
              </a:rPr>
              <a:t> pública</a:t>
            </a:r>
            <a:endParaRPr sz="1200">
              <a:latin typeface="Calibri"/>
              <a:cs typeface="Calibri"/>
            </a:endParaRPr>
          </a:p>
          <a:p>
            <a:pPr marL="12700" marR="335915">
              <a:lnSpc>
                <a:spcPct val="100000"/>
              </a:lnSpc>
              <a:spcBef>
                <a:spcPts val="605"/>
              </a:spcBef>
            </a:pPr>
            <a:r>
              <a:rPr sz="1200" spc="-10" dirty="0">
                <a:latin typeface="Calibri"/>
                <a:cs typeface="Calibri"/>
              </a:rPr>
              <a:t>Fomentar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 producción</a:t>
            </a:r>
            <a:r>
              <a:rPr sz="1200" spc="-10" dirty="0">
                <a:latin typeface="Calibri"/>
                <a:cs typeface="Calibri"/>
              </a:rPr>
              <a:t> farmacéutica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local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y/o </a:t>
            </a:r>
            <a:r>
              <a:rPr sz="1200" spc="-10" dirty="0">
                <a:latin typeface="Calibri"/>
                <a:cs typeface="Calibri"/>
              </a:rPr>
              <a:t>regional.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12760" y="2782061"/>
            <a:ext cx="3245485" cy="318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3189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Fomentar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mecanismos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alternativos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estimular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innovación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 sector </a:t>
            </a:r>
            <a:r>
              <a:rPr sz="1200" spc="-10" dirty="0">
                <a:latin typeface="Calibri"/>
                <a:cs typeface="Calibri"/>
              </a:rPr>
              <a:t>sanitario</a:t>
            </a:r>
            <a:endParaRPr sz="1200">
              <a:latin typeface="Calibri"/>
              <a:cs typeface="Calibri"/>
            </a:endParaRPr>
          </a:p>
          <a:p>
            <a:pPr marL="12700" marR="72390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Aprovechar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10" dirty="0">
                <a:latin typeface="Calibri"/>
                <a:cs typeface="Calibri"/>
              </a:rPr>
              <a:t>inteligencia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artificial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salud</a:t>
            </a:r>
            <a:r>
              <a:rPr sz="1200" spc="-10" dirty="0">
                <a:latin typeface="Calibri"/>
                <a:cs typeface="Calibri"/>
              </a:rPr>
              <a:t> digital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prevención,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diagnóstico,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tratamiento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y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atención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utilizando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principios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éticos </a:t>
            </a:r>
            <a:r>
              <a:rPr sz="1200" dirty="0">
                <a:latin typeface="Calibri"/>
                <a:cs typeface="Calibri"/>
              </a:rPr>
              <a:t>claros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basados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derechos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humanos.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Fomentar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asociaciones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 gobiernos,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donantes, </a:t>
            </a:r>
            <a:r>
              <a:rPr sz="1200" dirty="0">
                <a:latin typeface="Calibri"/>
                <a:cs typeface="Calibri"/>
              </a:rPr>
              <a:t>expertos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jurídicos,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sociedad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civil,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incluidas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las </a:t>
            </a:r>
            <a:r>
              <a:rPr sz="1200" dirty="0">
                <a:latin typeface="Calibri"/>
                <a:cs typeface="Calibri"/>
              </a:rPr>
              <a:t>redes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personas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viven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VIH,</a:t>
            </a:r>
            <a:r>
              <a:rPr sz="1200" spc="-20" dirty="0">
                <a:latin typeface="Calibri"/>
                <a:cs typeface="Calibri"/>
              </a:rPr>
              <a:t> están </a:t>
            </a:r>
            <a:r>
              <a:rPr sz="1200" spc="-10" dirty="0">
                <a:latin typeface="Calibri"/>
                <a:cs typeface="Calibri"/>
              </a:rPr>
              <a:t>afectadas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 </a:t>
            </a:r>
            <a:r>
              <a:rPr sz="1200" spc="-10" dirty="0">
                <a:latin typeface="Calibri"/>
                <a:cs typeface="Calibri"/>
              </a:rPr>
              <a:t>expuestas </a:t>
            </a:r>
            <a:r>
              <a:rPr sz="1200" dirty="0">
                <a:latin typeface="Calibri"/>
                <a:cs typeface="Calibri"/>
              </a:rPr>
              <a:t>al riesgo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infección,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sector privado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redes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 cadena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suministro.</a:t>
            </a:r>
            <a:endParaRPr sz="1200">
              <a:latin typeface="Calibri"/>
              <a:cs typeface="Calibri"/>
            </a:endParaRPr>
          </a:p>
          <a:p>
            <a:pPr marL="12700" marR="1143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Combatir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sistemáticamente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brecha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digital invirtiendo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infraestructuras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conectividad, </a:t>
            </a:r>
            <a:r>
              <a:rPr sz="1200" dirty="0">
                <a:latin typeface="Calibri"/>
                <a:cs typeface="Calibri"/>
              </a:rPr>
              <a:t>dispositivos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asequibles,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sistemas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datos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primarios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programas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alfabetización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digital.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29051" y="5772810"/>
            <a:ext cx="121285" cy="121285"/>
          </a:xfrm>
          <a:custGeom>
            <a:avLst/>
            <a:gdLst/>
            <a:ahLst/>
            <a:cxnLst/>
            <a:rect l="l" t="t" r="r" b="b"/>
            <a:pathLst>
              <a:path w="121285" h="121285">
                <a:moveTo>
                  <a:pt x="121170" y="0"/>
                </a:moveTo>
                <a:lnTo>
                  <a:pt x="0" y="0"/>
                </a:lnTo>
                <a:lnTo>
                  <a:pt x="0" y="121170"/>
                </a:lnTo>
                <a:lnTo>
                  <a:pt x="121170" y="121170"/>
                </a:lnTo>
                <a:lnTo>
                  <a:pt x="121170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8701" y="609600"/>
            <a:ext cx="8111490" cy="5187950"/>
          </a:xfrm>
          <a:custGeom>
            <a:avLst/>
            <a:gdLst/>
            <a:ahLst/>
            <a:cxnLst/>
            <a:rect l="l" t="t" r="r" b="b"/>
            <a:pathLst>
              <a:path w="8111490" h="5187950">
                <a:moveTo>
                  <a:pt x="0" y="0"/>
                </a:moveTo>
                <a:lnTo>
                  <a:pt x="0" y="5187518"/>
                </a:lnTo>
              </a:path>
              <a:path w="8111490" h="5187950">
                <a:moveTo>
                  <a:pt x="0" y="1192402"/>
                </a:moveTo>
                <a:lnTo>
                  <a:pt x="8111108" y="1192402"/>
                </a:lnTo>
              </a:path>
            </a:pathLst>
          </a:custGeom>
          <a:ln w="19050">
            <a:solidFill>
              <a:srgbClr val="CDC7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PRIORIDAD</a:t>
            </a:r>
            <a:r>
              <a:rPr spc="-114" dirty="0"/>
              <a:t> </a:t>
            </a:r>
            <a:r>
              <a:rPr spc="-50" dirty="0"/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34205" y="1423796"/>
            <a:ext cx="2232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DC784"/>
                </a:solidFill>
                <a:latin typeface="Calibri"/>
                <a:cs typeface="Calibri"/>
              </a:rPr>
              <a:t>ÁREA</a:t>
            </a:r>
            <a:r>
              <a:rPr sz="1800" spc="-40" dirty="0">
                <a:solidFill>
                  <a:srgbClr val="CDC78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DC784"/>
                </a:solidFill>
                <a:latin typeface="Calibri"/>
                <a:cs typeface="Calibri"/>
              </a:rPr>
              <a:t>DE</a:t>
            </a:r>
            <a:r>
              <a:rPr sz="1800" spc="-30" dirty="0">
                <a:solidFill>
                  <a:srgbClr val="CDC784"/>
                </a:solidFill>
                <a:latin typeface="Calibri"/>
                <a:cs typeface="Calibri"/>
              </a:rPr>
              <a:t> RESULTADOS</a:t>
            </a:r>
            <a:r>
              <a:rPr sz="1800" spc="-35" dirty="0">
                <a:solidFill>
                  <a:srgbClr val="CDC784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CDC784"/>
                </a:solidFill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8426" y="1984628"/>
            <a:ext cx="3254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CDC784"/>
                </a:solidFill>
                <a:latin typeface="Calibri"/>
                <a:cs typeface="Calibri"/>
              </a:rPr>
              <a:t>Fortalecer</a:t>
            </a:r>
            <a:r>
              <a:rPr sz="1800" spc="-15" dirty="0">
                <a:solidFill>
                  <a:srgbClr val="CDC78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DC784"/>
                </a:solidFill>
                <a:latin typeface="Calibri"/>
                <a:cs typeface="Calibri"/>
              </a:rPr>
              <a:t>el</a:t>
            </a:r>
            <a:r>
              <a:rPr sz="1800" spc="-10" dirty="0">
                <a:solidFill>
                  <a:srgbClr val="CDC784"/>
                </a:solidFill>
                <a:latin typeface="Calibri"/>
                <a:cs typeface="Calibri"/>
              </a:rPr>
              <a:t> liderazgo comunitario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123" y="1046225"/>
            <a:ext cx="2449195" cy="2449195"/>
          </a:xfrm>
          <a:prstGeom prst="rect">
            <a:avLst/>
          </a:prstGeom>
          <a:solidFill>
            <a:srgbClr val="CDC784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190500" marR="188595" indent="-1270" algn="ctr">
              <a:lnSpc>
                <a:spcPct val="100000"/>
              </a:lnSpc>
              <a:spcBef>
                <a:spcPts val="5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LIDERAZGO COMUNITARIO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EN LA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LUCHA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CONTRA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VIH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29051" y="511657"/>
            <a:ext cx="8389620" cy="4603750"/>
            <a:chOff x="3329051" y="511657"/>
            <a:chExt cx="8389620" cy="4603750"/>
          </a:xfrm>
        </p:grpSpPr>
        <p:sp>
          <p:nvSpPr>
            <p:cNvPr id="8" name="object 8"/>
            <p:cNvSpPr/>
            <p:nvPr/>
          </p:nvSpPr>
          <p:spPr>
            <a:xfrm>
              <a:off x="3329051" y="1231429"/>
              <a:ext cx="4199890" cy="3883660"/>
            </a:xfrm>
            <a:custGeom>
              <a:avLst/>
              <a:gdLst/>
              <a:ahLst/>
              <a:cxnLst/>
              <a:rect l="l" t="t" r="r" b="b"/>
              <a:pathLst>
                <a:path w="4199890" h="3883660">
                  <a:moveTo>
                    <a:pt x="112864" y="273329"/>
                  </a:moveTo>
                  <a:lnTo>
                    <a:pt x="12204" y="273329"/>
                  </a:lnTo>
                  <a:lnTo>
                    <a:pt x="12204" y="473786"/>
                  </a:lnTo>
                  <a:lnTo>
                    <a:pt x="112864" y="473786"/>
                  </a:lnTo>
                  <a:lnTo>
                    <a:pt x="112864" y="273329"/>
                  </a:lnTo>
                  <a:close/>
                </a:path>
                <a:path w="4199890" h="3883660">
                  <a:moveTo>
                    <a:pt x="121170" y="3567887"/>
                  </a:moveTo>
                  <a:lnTo>
                    <a:pt x="0" y="3567887"/>
                  </a:lnTo>
                  <a:lnTo>
                    <a:pt x="0" y="3689058"/>
                  </a:lnTo>
                  <a:lnTo>
                    <a:pt x="121170" y="3689058"/>
                  </a:lnTo>
                  <a:lnTo>
                    <a:pt x="121170" y="3567887"/>
                  </a:lnTo>
                  <a:close/>
                </a:path>
                <a:path w="4199890" h="3883660">
                  <a:moveTo>
                    <a:pt x="121170" y="2959811"/>
                  </a:moveTo>
                  <a:lnTo>
                    <a:pt x="0" y="2959811"/>
                  </a:lnTo>
                  <a:lnTo>
                    <a:pt x="0" y="3080982"/>
                  </a:lnTo>
                  <a:lnTo>
                    <a:pt x="121170" y="3080982"/>
                  </a:lnTo>
                  <a:lnTo>
                    <a:pt x="121170" y="2959811"/>
                  </a:lnTo>
                  <a:close/>
                </a:path>
                <a:path w="4199890" h="3883660">
                  <a:moveTo>
                    <a:pt x="121170" y="2308555"/>
                  </a:moveTo>
                  <a:lnTo>
                    <a:pt x="0" y="2308555"/>
                  </a:lnTo>
                  <a:lnTo>
                    <a:pt x="0" y="2429726"/>
                  </a:lnTo>
                  <a:lnTo>
                    <a:pt x="121170" y="2429726"/>
                  </a:lnTo>
                  <a:lnTo>
                    <a:pt x="121170" y="2308555"/>
                  </a:lnTo>
                  <a:close/>
                </a:path>
                <a:path w="4199890" h="3883660">
                  <a:moveTo>
                    <a:pt x="121170" y="1331810"/>
                  </a:moveTo>
                  <a:lnTo>
                    <a:pt x="0" y="1331810"/>
                  </a:lnTo>
                  <a:lnTo>
                    <a:pt x="0" y="1452968"/>
                  </a:lnTo>
                  <a:lnTo>
                    <a:pt x="121170" y="1452968"/>
                  </a:lnTo>
                  <a:lnTo>
                    <a:pt x="121170" y="1331810"/>
                  </a:lnTo>
                  <a:close/>
                </a:path>
                <a:path w="4199890" h="3883660">
                  <a:moveTo>
                    <a:pt x="433476" y="364553"/>
                  </a:moveTo>
                  <a:lnTo>
                    <a:pt x="430580" y="350316"/>
                  </a:lnTo>
                  <a:lnTo>
                    <a:pt x="422681" y="338709"/>
                  </a:lnTo>
                  <a:lnTo>
                    <a:pt x="411010" y="330898"/>
                  </a:lnTo>
                  <a:lnTo>
                    <a:pt x="396760" y="328028"/>
                  </a:lnTo>
                  <a:lnTo>
                    <a:pt x="315925" y="328028"/>
                  </a:lnTo>
                  <a:lnTo>
                    <a:pt x="215252" y="291503"/>
                  </a:lnTo>
                  <a:lnTo>
                    <a:pt x="140449" y="291503"/>
                  </a:lnTo>
                  <a:lnTo>
                    <a:pt x="140449" y="309689"/>
                  </a:lnTo>
                  <a:lnTo>
                    <a:pt x="212153" y="309689"/>
                  </a:lnTo>
                  <a:lnTo>
                    <a:pt x="312813" y="346214"/>
                  </a:lnTo>
                  <a:lnTo>
                    <a:pt x="396938" y="346214"/>
                  </a:lnTo>
                  <a:lnTo>
                    <a:pt x="404012" y="347649"/>
                  </a:lnTo>
                  <a:lnTo>
                    <a:pt x="409816" y="351574"/>
                  </a:lnTo>
                  <a:lnTo>
                    <a:pt x="413753" y="357352"/>
                  </a:lnTo>
                  <a:lnTo>
                    <a:pt x="415201" y="364388"/>
                  </a:lnTo>
                  <a:lnTo>
                    <a:pt x="413778" y="371424"/>
                  </a:lnTo>
                  <a:lnTo>
                    <a:pt x="409879" y="377202"/>
                  </a:lnTo>
                  <a:lnTo>
                    <a:pt x="404075" y="381127"/>
                  </a:lnTo>
                  <a:lnTo>
                    <a:pt x="396938" y="382562"/>
                  </a:lnTo>
                  <a:lnTo>
                    <a:pt x="296265" y="382562"/>
                  </a:lnTo>
                  <a:lnTo>
                    <a:pt x="281952" y="385445"/>
                  </a:lnTo>
                  <a:lnTo>
                    <a:pt x="270281" y="393306"/>
                  </a:lnTo>
                  <a:lnTo>
                    <a:pt x="262432" y="404914"/>
                  </a:lnTo>
                  <a:lnTo>
                    <a:pt x="259549" y="419087"/>
                  </a:lnTo>
                  <a:lnTo>
                    <a:pt x="277825" y="419265"/>
                  </a:lnTo>
                  <a:lnTo>
                    <a:pt x="279247" y="412229"/>
                  </a:lnTo>
                  <a:lnTo>
                    <a:pt x="283146" y="406438"/>
                  </a:lnTo>
                  <a:lnTo>
                    <a:pt x="288950" y="402526"/>
                  </a:lnTo>
                  <a:lnTo>
                    <a:pt x="296100" y="401078"/>
                  </a:lnTo>
                  <a:lnTo>
                    <a:pt x="396760" y="401078"/>
                  </a:lnTo>
                  <a:lnTo>
                    <a:pt x="411086" y="398221"/>
                  </a:lnTo>
                  <a:lnTo>
                    <a:pt x="422744" y="390410"/>
                  </a:lnTo>
                  <a:lnTo>
                    <a:pt x="430606" y="378802"/>
                  </a:lnTo>
                  <a:lnTo>
                    <a:pt x="433476" y="364553"/>
                  </a:lnTo>
                  <a:close/>
                </a:path>
                <a:path w="4199890" h="3883660">
                  <a:moveTo>
                    <a:pt x="534136" y="81965"/>
                  </a:moveTo>
                  <a:lnTo>
                    <a:pt x="527672" y="50063"/>
                  </a:lnTo>
                  <a:lnTo>
                    <a:pt x="515874" y="32664"/>
                  </a:lnTo>
                  <a:lnTo>
                    <a:pt x="515874" y="82130"/>
                  </a:lnTo>
                  <a:lnTo>
                    <a:pt x="497598" y="82130"/>
                  </a:lnTo>
                  <a:lnTo>
                    <a:pt x="494004" y="64439"/>
                  </a:lnTo>
                  <a:lnTo>
                    <a:pt x="493547" y="63792"/>
                  </a:lnTo>
                  <a:lnTo>
                    <a:pt x="484251" y="50063"/>
                  </a:lnTo>
                  <a:lnTo>
                    <a:pt x="469607" y="40132"/>
                  </a:lnTo>
                  <a:lnTo>
                    <a:pt x="451751" y="36525"/>
                  </a:lnTo>
                  <a:lnTo>
                    <a:pt x="451751" y="18338"/>
                  </a:lnTo>
                  <a:lnTo>
                    <a:pt x="476681" y="23368"/>
                  </a:lnTo>
                  <a:lnTo>
                    <a:pt x="497065" y="37058"/>
                  </a:lnTo>
                  <a:lnTo>
                    <a:pt x="510819" y="57340"/>
                  </a:lnTo>
                  <a:lnTo>
                    <a:pt x="515835" y="81965"/>
                  </a:lnTo>
                  <a:lnTo>
                    <a:pt x="515874" y="82130"/>
                  </a:lnTo>
                  <a:lnTo>
                    <a:pt x="515874" y="32664"/>
                  </a:lnTo>
                  <a:lnTo>
                    <a:pt x="510006" y="24003"/>
                  </a:lnTo>
                  <a:lnTo>
                    <a:pt x="501573" y="18338"/>
                  </a:lnTo>
                  <a:lnTo>
                    <a:pt x="483819" y="6438"/>
                  </a:lnTo>
                  <a:lnTo>
                    <a:pt x="451751" y="0"/>
                  </a:lnTo>
                  <a:lnTo>
                    <a:pt x="419671" y="6134"/>
                  </a:lnTo>
                  <a:lnTo>
                    <a:pt x="393484" y="21666"/>
                  </a:lnTo>
                  <a:lnTo>
                    <a:pt x="375831" y="42316"/>
                  </a:lnTo>
                  <a:lnTo>
                    <a:pt x="369354" y="63792"/>
                  </a:lnTo>
                  <a:lnTo>
                    <a:pt x="362877" y="42316"/>
                  </a:lnTo>
                  <a:lnTo>
                    <a:pt x="345224" y="21666"/>
                  </a:lnTo>
                  <a:lnTo>
                    <a:pt x="339623" y="18338"/>
                  </a:lnTo>
                  <a:lnTo>
                    <a:pt x="319036" y="6134"/>
                  </a:lnTo>
                  <a:lnTo>
                    <a:pt x="286956" y="0"/>
                  </a:lnTo>
                  <a:lnTo>
                    <a:pt x="286956" y="18338"/>
                  </a:lnTo>
                  <a:lnTo>
                    <a:pt x="286956" y="36525"/>
                  </a:lnTo>
                  <a:lnTo>
                    <a:pt x="269151" y="40132"/>
                  </a:lnTo>
                  <a:lnTo>
                    <a:pt x="254330" y="50063"/>
                  </a:lnTo>
                  <a:lnTo>
                    <a:pt x="254469" y="50063"/>
                  </a:lnTo>
                  <a:lnTo>
                    <a:pt x="245135" y="63792"/>
                  </a:lnTo>
                  <a:lnTo>
                    <a:pt x="244716" y="64439"/>
                  </a:lnTo>
                  <a:lnTo>
                    <a:pt x="241147" y="81965"/>
                  </a:lnTo>
                  <a:lnTo>
                    <a:pt x="241109" y="82130"/>
                  </a:lnTo>
                  <a:lnTo>
                    <a:pt x="222834" y="82130"/>
                  </a:lnTo>
                  <a:lnTo>
                    <a:pt x="227888" y="57340"/>
                  </a:lnTo>
                  <a:lnTo>
                    <a:pt x="241655" y="37058"/>
                  </a:lnTo>
                  <a:lnTo>
                    <a:pt x="262039" y="23368"/>
                  </a:lnTo>
                  <a:lnTo>
                    <a:pt x="286956" y="18338"/>
                  </a:lnTo>
                  <a:lnTo>
                    <a:pt x="286956" y="0"/>
                  </a:lnTo>
                  <a:lnTo>
                    <a:pt x="254889" y="6438"/>
                  </a:lnTo>
                  <a:lnTo>
                    <a:pt x="228701" y="24003"/>
                  </a:lnTo>
                  <a:lnTo>
                    <a:pt x="211048" y="50063"/>
                  </a:lnTo>
                  <a:lnTo>
                    <a:pt x="204571" y="81965"/>
                  </a:lnTo>
                  <a:lnTo>
                    <a:pt x="230314" y="156946"/>
                  </a:lnTo>
                  <a:lnTo>
                    <a:pt x="286956" y="224294"/>
                  </a:lnTo>
                  <a:lnTo>
                    <a:pt x="343611" y="272846"/>
                  </a:lnTo>
                  <a:lnTo>
                    <a:pt x="369354" y="291503"/>
                  </a:lnTo>
                  <a:lnTo>
                    <a:pt x="395109" y="272846"/>
                  </a:lnTo>
                  <a:lnTo>
                    <a:pt x="451751" y="224294"/>
                  </a:lnTo>
                  <a:lnTo>
                    <a:pt x="508393" y="156946"/>
                  </a:lnTo>
                  <a:lnTo>
                    <a:pt x="534085" y="82130"/>
                  </a:lnTo>
                  <a:lnTo>
                    <a:pt x="534136" y="81965"/>
                  </a:lnTo>
                  <a:close/>
                </a:path>
                <a:path w="4199890" h="3883660">
                  <a:moveTo>
                    <a:pt x="598436" y="364731"/>
                  </a:moveTo>
                  <a:lnTo>
                    <a:pt x="595541" y="350481"/>
                  </a:lnTo>
                  <a:lnTo>
                    <a:pt x="587641" y="338874"/>
                  </a:lnTo>
                  <a:lnTo>
                    <a:pt x="575970" y="331063"/>
                  </a:lnTo>
                  <a:lnTo>
                    <a:pt x="561721" y="328206"/>
                  </a:lnTo>
                  <a:lnTo>
                    <a:pt x="449681" y="362673"/>
                  </a:lnTo>
                  <a:lnTo>
                    <a:pt x="455193" y="379996"/>
                  </a:lnTo>
                  <a:lnTo>
                    <a:pt x="563105" y="346379"/>
                  </a:lnTo>
                  <a:lnTo>
                    <a:pt x="572579" y="347065"/>
                  </a:lnTo>
                  <a:lnTo>
                    <a:pt x="580161" y="354952"/>
                  </a:lnTo>
                  <a:lnTo>
                    <a:pt x="580161" y="367639"/>
                  </a:lnTo>
                  <a:lnTo>
                    <a:pt x="574471" y="375361"/>
                  </a:lnTo>
                  <a:lnTo>
                    <a:pt x="348843" y="491959"/>
                  </a:lnTo>
                  <a:lnTo>
                    <a:pt x="334365" y="491959"/>
                  </a:lnTo>
                  <a:lnTo>
                    <a:pt x="178714" y="437261"/>
                  </a:lnTo>
                  <a:lnTo>
                    <a:pt x="122174" y="437261"/>
                  </a:lnTo>
                  <a:lnTo>
                    <a:pt x="122174" y="455434"/>
                  </a:lnTo>
                  <a:lnTo>
                    <a:pt x="175615" y="455434"/>
                  </a:lnTo>
                  <a:lnTo>
                    <a:pt x="331266" y="510146"/>
                  </a:lnTo>
                  <a:lnTo>
                    <a:pt x="353326" y="510146"/>
                  </a:lnTo>
                  <a:lnTo>
                    <a:pt x="353326" y="510654"/>
                  </a:lnTo>
                  <a:lnTo>
                    <a:pt x="584301" y="391134"/>
                  </a:lnTo>
                  <a:lnTo>
                    <a:pt x="586549" y="389420"/>
                  </a:lnTo>
                  <a:lnTo>
                    <a:pt x="592937" y="381317"/>
                  </a:lnTo>
                  <a:lnTo>
                    <a:pt x="596747" y="373697"/>
                  </a:lnTo>
                  <a:lnTo>
                    <a:pt x="598436" y="364731"/>
                  </a:lnTo>
                  <a:close/>
                </a:path>
                <a:path w="4199890" h="3883660">
                  <a:moveTo>
                    <a:pt x="4196727" y="2247976"/>
                  </a:moveTo>
                  <a:lnTo>
                    <a:pt x="4075557" y="2247976"/>
                  </a:lnTo>
                  <a:lnTo>
                    <a:pt x="4075557" y="2369147"/>
                  </a:lnTo>
                  <a:lnTo>
                    <a:pt x="4196727" y="2369147"/>
                  </a:lnTo>
                  <a:lnTo>
                    <a:pt x="4196727" y="2247976"/>
                  </a:lnTo>
                  <a:close/>
                </a:path>
                <a:path w="4199890" h="3883660">
                  <a:moveTo>
                    <a:pt x="4196727" y="1798154"/>
                  </a:moveTo>
                  <a:lnTo>
                    <a:pt x="4075557" y="1798154"/>
                  </a:lnTo>
                  <a:lnTo>
                    <a:pt x="4075557" y="1919312"/>
                  </a:lnTo>
                  <a:lnTo>
                    <a:pt x="4196727" y="1919312"/>
                  </a:lnTo>
                  <a:lnTo>
                    <a:pt x="4196727" y="1798154"/>
                  </a:lnTo>
                  <a:close/>
                </a:path>
                <a:path w="4199890" h="3883660">
                  <a:moveTo>
                    <a:pt x="4199394" y="3762197"/>
                  </a:moveTo>
                  <a:lnTo>
                    <a:pt x="4078224" y="3762197"/>
                  </a:lnTo>
                  <a:lnTo>
                    <a:pt x="4078224" y="3883368"/>
                  </a:lnTo>
                  <a:lnTo>
                    <a:pt x="4199394" y="3883368"/>
                  </a:lnTo>
                  <a:lnTo>
                    <a:pt x="4199394" y="3762197"/>
                  </a:lnTo>
                  <a:close/>
                </a:path>
                <a:path w="4199890" h="3883660">
                  <a:moveTo>
                    <a:pt x="4199394" y="3115386"/>
                  </a:moveTo>
                  <a:lnTo>
                    <a:pt x="4078224" y="3115386"/>
                  </a:lnTo>
                  <a:lnTo>
                    <a:pt x="4078224" y="3236557"/>
                  </a:lnTo>
                  <a:lnTo>
                    <a:pt x="4199394" y="3236557"/>
                  </a:lnTo>
                  <a:lnTo>
                    <a:pt x="4199394" y="3115386"/>
                  </a:lnTo>
                  <a:close/>
                </a:path>
                <a:path w="4199890" h="3883660">
                  <a:moveTo>
                    <a:pt x="4199394" y="2665552"/>
                  </a:moveTo>
                  <a:lnTo>
                    <a:pt x="4078224" y="2665552"/>
                  </a:lnTo>
                  <a:lnTo>
                    <a:pt x="4078224" y="2786723"/>
                  </a:lnTo>
                  <a:lnTo>
                    <a:pt x="4199394" y="2786723"/>
                  </a:lnTo>
                  <a:lnTo>
                    <a:pt x="4199394" y="2665552"/>
                  </a:lnTo>
                  <a:close/>
                </a:path>
                <a:path w="4199890" h="3883660">
                  <a:moveTo>
                    <a:pt x="4199394" y="1327365"/>
                  </a:moveTo>
                  <a:lnTo>
                    <a:pt x="4078224" y="1327365"/>
                  </a:lnTo>
                  <a:lnTo>
                    <a:pt x="4078224" y="1448523"/>
                  </a:lnTo>
                  <a:lnTo>
                    <a:pt x="4199394" y="1448523"/>
                  </a:lnTo>
                  <a:lnTo>
                    <a:pt x="4199394" y="1327365"/>
                  </a:lnTo>
                  <a:close/>
                </a:path>
              </a:pathLst>
            </a:custGeom>
            <a:solidFill>
              <a:srgbClr val="CDC7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59903" y="511657"/>
              <a:ext cx="2158383" cy="29072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529329" y="2514346"/>
            <a:ext cx="3203575" cy="2632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34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Institucionalizar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designar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oficialmente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la </a:t>
            </a:r>
            <a:r>
              <a:rPr sz="1200" spc="-10" dirty="0">
                <a:latin typeface="Calibri"/>
                <a:cs typeface="Calibri"/>
              </a:rPr>
              <a:t>representación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comunitaria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(incluidas las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personas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viven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poblaciones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clave,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las </a:t>
            </a:r>
            <a:r>
              <a:rPr sz="1200" dirty="0">
                <a:latin typeface="Calibri"/>
                <a:cs typeface="Calibri"/>
              </a:rPr>
              <a:t>mujeres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jóvenes)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mecanismos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coordinación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toma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decisiones</a:t>
            </a:r>
            <a:endParaRPr sz="1200">
              <a:latin typeface="Calibri"/>
              <a:cs typeface="Calibri"/>
            </a:endParaRPr>
          </a:p>
          <a:p>
            <a:pPr marL="12700" marR="61594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Reconocer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oficialmente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institucionalizar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el </a:t>
            </a:r>
            <a:r>
              <a:rPr sz="1200" spc="-10" dirty="0">
                <a:latin typeface="Calibri"/>
                <a:cs typeface="Calibri"/>
              </a:rPr>
              <a:t>importante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papel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las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comunidades </a:t>
            </a:r>
            <a:r>
              <a:rPr sz="1200" dirty="0">
                <a:latin typeface="Calibri"/>
                <a:cs typeface="Calibri"/>
              </a:rPr>
              <a:t>en </a:t>
            </a:r>
            <a:r>
              <a:rPr sz="1200" spc="-25" dirty="0">
                <a:latin typeface="Calibri"/>
                <a:cs typeface="Calibri"/>
              </a:rPr>
              <a:t>la </a:t>
            </a:r>
            <a:r>
              <a:rPr sz="1200" spc="-10" dirty="0">
                <a:latin typeface="Calibri"/>
                <a:cs typeface="Calibri"/>
              </a:rPr>
              <a:t>elaboración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conjunta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orientaciones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políticas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Reformar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políticas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marcos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normativos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para </a:t>
            </a:r>
            <a:r>
              <a:rPr sz="1200" spc="-10" dirty="0">
                <a:latin typeface="Calibri"/>
                <a:cs typeface="Calibri"/>
              </a:rPr>
              <a:t>garantizar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comunidades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puedan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participar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todos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niveles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respuesta</a:t>
            </a:r>
            <a:endParaRPr sz="1200">
              <a:latin typeface="Calibri"/>
              <a:cs typeface="Calibri"/>
            </a:endParaRPr>
          </a:p>
          <a:p>
            <a:pPr marL="12700" marR="167005">
              <a:lnSpc>
                <a:spcPct val="100000"/>
              </a:lnSpc>
              <a:spcBef>
                <a:spcPts val="605"/>
              </a:spcBef>
            </a:pPr>
            <a:r>
              <a:rPr sz="1200" dirty="0">
                <a:latin typeface="Calibri"/>
                <a:cs typeface="Calibri"/>
              </a:rPr>
              <a:t>Financiar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todos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componentes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10" dirty="0">
                <a:latin typeface="Calibri"/>
                <a:cs typeface="Calibri"/>
              </a:rPr>
              <a:t>respuesta comunitaria</a:t>
            </a:r>
            <a:r>
              <a:rPr sz="1200" dirty="0">
                <a:latin typeface="Calibri"/>
                <a:cs typeface="Calibri"/>
              </a:rPr>
              <a:t> al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VIH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Establecer</a:t>
            </a:r>
            <a:r>
              <a:rPr spc="-50" dirty="0"/>
              <a:t> </a:t>
            </a:r>
            <a:r>
              <a:rPr dirty="0"/>
              <a:t>mecanismos</a:t>
            </a:r>
            <a:r>
              <a:rPr spc="-5" dirty="0"/>
              <a:t> </a:t>
            </a:r>
            <a:r>
              <a:rPr dirty="0"/>
              <a:t>eficaces</a:t>
            </a:r>
            <a:r>
              <a:rPr spc="-1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spc="-10" dirty="0"/>
              <a:t>contratos</a:t>
            </a:r>
          </a:p>
          <a:p>
            <a:pPr marL="255270">
              <a:lnSpc>
                <a:spcPct val="100000"/>
              </a:lnSpc>
            </a:pPr>
            <a:r>
              <a:rPr spc="-10" dirty="0"/>
              <a:t>sociales.</a:t>
            </a:r>
          </a:p>
          <a:p>
            <a:pPr marL="255270" marR="142240">
              <a:lnSpc>
                <a:spcPct val="100000"/>
              </a:lnSpc>
              <a:spcBef>
                <a:spcPts val="600"/>
              </a:spcBef>
            </a:pPr>
            <a:r>
              <a:rPr dirty="0"/>
              <a:t>Mantener</a:t>
            </a:r>
            <a:r>
              <a:rPr spc="-50" dirty="0"/>
              <a:t> </a:t>
            </a:r>
            <a:r>
              <a:rPr dirty="0"/>
              <a:t>y</a:t>
            </a:r>
            <a:r>
              <a:rPr spc="-15" dirty="0"/>
              <a:t> </a:t>
            </a:r>
            <a:r>
              <a:rPr spc="-10" dirty="0"/>
              <a:t>desarrollar</a:t>
            </a:r>
            <a:r>
              <a:rPr spc="-30" dirty="0"/>
              <a:t> </a:t>
            </a:r>
            <a:r>
              <a:rPr dirty="0"/>
              <a:t>los</a:t>
            </a:r>
            <a:r>
              <a:rPr spc="-5" dirty="0"/>
              <a:t> </a:t>
            </a:r>
            <a:r>
              <a:rPr dirty="0"/>
              <a:t>sistemas</a:t>
            </a:r>
            <a:r>
              <a:rPr spc="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10" dirty="0"/>
              <a:t>prestación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servicios</a:t>
            </a:r>
            <a:r>
              <a:rPr spc="-15" dirty="0"/>
              <a:t> </a:t>
            </a:r>
            <a:r>
              <a:rPr dirty="0"/>
              <a:t>dirigidos</a:t>
            </a:r>
            <a:r>
              <a:rPr spc="-40" dirty="0"/>
              <a:t> </a:t>
            </a:r>
            <a:r>
              <a:rPr dirty="0"/>
              <a:t>por</a:t>
            </a:r>
            <a:r>
              <a:rPr spc="-45" dirty="0"/>
              <a:t> </a:t>
            </a:r>
            <a:r>
              <a:rPr dirty="0"/>
              <a:t>las</a:t>
            </a:r>
            <a:r>
              <a:rPr spc="-25" dirty="0"/>
              <a:t> </a:t>
            </a:r>
            <a:r>
              <a:rPr spc="-10" dirty="0"/>
              <a:t>comunidades.</a:t>
            </a:r>
          </a:p>
          <a:p>
            <a:pPr marL="255270" marR="14604">
              <a:lnSpc>
                <a:spcPct val="100000"/>
              </a:lnSpc>
              <a:spcBef>
                <a:spcPts val="600"/>
              </a:spcBef>
            </a:pPr>
            <a:r>
              <a:rPr dirty="0"/>
              <a:t>Permitir</a:t>
            </a:r>
            <a:r>
              <a:rPr spc="-20" dirty="0"/>
              <a:t> </a:t>
            </a:r>
            <a:r>
              <a:rPr dirty="0"/>
              <a:t>y financiar</a:t>
            </a:r>
            <a:r>
              <a:rPr spc="-15" dirty="0"/>
              <a:t> </a:t>
            </a:r>
            <a:r>
              <a:rPr dirty="0"/>
              <a:t>el</a:t>
            </a:r>
            <a:r>
              <a:rPr spc="5" dirty="0"/>
              <a:t> </a:t>
            </a:r>
            <a:r>
              <a:rPr spc="-10" dirty="0"/>
              <a:t>seguimiento</a:t>
            </a:r>
            <a:r>
              <a:rPr spc="-15" dirty="0"/>
              <a:t> </a:t>
            </a:r>
            <a:r>
              <a:rPr dirty="0"/>
              <a:t>y</a:t>
            </a:r>
            <a:r>
              <a:rPr spc="5" dirty="0"/>
              <a:t> </a:t>
            </a:r>
            <a:r>
              <a:rPr dirty="0"/>
              <a:t>la</a:t>
            </a:r>
            <a:r>
              <a:rPr spc="-5" dirty="0"/>
              <a:t> </a:t>
            </a:r>
            <a:r>
              <a:rPr spc="-10" dirty="0"/>
              <a:t>investigación </a:t>
            </a:r>
            <a:r>
              <a:rPr dirty="0"/>
              <a:t>dirigidos</a:t>
            </a:r>
            <a:r>
              <a:rPr spc="-25" dirty="0"/>
              <a:t> </a:t>
            </a:r>
            <a:r>
              <a:rPr dirty="0"/>
              <a:t>por</a:t>
            </a:r>
            <a:r>
              <a:rPr spc="-25" dirty="0"/>
              <a:t> </a:t>
            </a:r>
            <a:r>
              <a:rPr dirty="0"/>
              <a:t>las</a:t>
            </a:r>
            <a:r>
              <a:rPr spc="10" dirty="0"/>
              <a:t> </a:t>
            </a:r>
            <a:r>
              <a:rPr spc="-10" dirty="0"/>
              <a:t>comunidades</a:t>
            </a:r>
            <a:r>
              <a:rPr spc="-25" dirty="0"/>
              <a:t> </a:t>
            </a:r>
            <a:r>
              <a:rPr spc="-10" dirty="0"/>
              <a:t>(CLM).</a:t>
            </a:r>
          </a:p>
          <a:p>
            <a:pPr marL="255270" marR="15240">
              <a:lnSpc>
                <a:spcPct val="100000"/>
              </a:lnSpc>
              <a:spcBef>
                <a:spcPts val="600"/>
              </a:spcBef>
            </a:pPr>
            <a:r>
              <a:rPr dirty="0"/>
              <a:t>Apoyar</a:t>
            </a:r>
            <a:r>
              <a:rPr spc="-30" dirty="0"/>
              <a:t> </a:t>
            </a:r>
            <a:r>
              <a:rPr dirty="0"/>
              <a:t>el</a:t>
            </a:r>
            <a:r>
              <a:rPr spc="-5" dirty="0"/>
              <a:t> </a:t>
            </a:r>
            <a:r>
              <a:rPr spc="-10" dirty="0"/>
              <a:t>liderazgo</a:t>
            </a:r>
            <a:r>
              <a:rPr spc="-3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los jóvenes</a:t>
            </a:r>
            <a:r>
              <a:rPr spc="-20" dirty="0"/>
              <a:t> </a:t>
            </a:r>
            <a:r>
              <a:rPr dirty="0"/>
              <a:t>en</a:t>
            </a:r>
            <a:r>
              <a:rPr spc="-15" dirty="0"/>
              <a:t> </a:t>
            </a:r>
            <a:r>
              <a:rPr dirty="0"/>
              <a:t>la</a:t>
            </a:r>
            <a:r>
              <a:rPr spc="-10" dirty="0"/>
              <a:t> respuesta</a:t>
            </a:r>
            <a:r>
              <a:rPr spc="-45" dirty="0"/>
              <a:t> </a:t>
            </a:r>
            <a:r>
              <a:rPr spc="-25" dirty="0"/>
              <a:t>al </a:t>
            </a:r>
            <a:r>
              <a:rPr spc="-20" dirty="0"/>
              <a:t>VIH.</a:t>
            </a:r>
          </a:p>
          <a:p>
            <a:pPr marL="255270" marR="118745">
              <a:lnSpc>
                <a:spcPct val="100000"/>
              </a:lnSpc>
              <a:spcBef>
                <a:spcPts val="600"/>
              </a:spcBef>
            </a:pPr>
            <a:r>
              <a:rPr spc="-10" dirty="0"/>
              <a:t>Fortalecimiento</a:t>
            </a:r>
            <a:r>
              <a:rPr spc="-30" dirty="0"/>
              <a:t> </a:t>
            </a:r>
            <a:r>
              <a:rPr dirty="0"/>
              <a:t>de las</a:t>
            </a:r>
            <a:r>
              <a:rPr spc="20" dirty="0"/>
              <a:t> </a:t>
            </a:r>
            <a:r>
              <a:rPr spc="-10" dirty="0"/>
              <a:t>capacidades,</a:t>
            </a:r>
            <a:r>
              <a:rPr spc="-5" dirty="0"/>
              <a:t> </a:t>
            </a:r>
            <a:r>
              <a:rPr dirty="0"/>
              <a:t>la</a:t>
            </a:r>
            <a:r>
              <a:rPr spc="-5" dirty="0"/>
              <a:t> </a:t>
            </a:r>
            <a:r>
              <a:rPr dirty="0"/>
              <a:t>resiliencia</a:t>
            </a:r>
            <a:r>
              <a:rPr spc="-5" dirty="0"/>
              <a:t> </a:t>
            </a:r>
            <a:r>
              <a:rPr spc="-50" dirty="0"/>
              <a:t>y </a:t>
            </a:r>
            <a:r>
              <a:rPr dirty="0"/>
              <a:t>la </a:t>
            </a:r>
            <a:r>
              <a:rPr spc="-10" dirty="0"/>
              <a:t>preparación</a:t>
            </a:r>
            <a:r>
              <a:rPr spc="-15" dirty="0"/>
              <a:t> </a:t>
            </a:r>
            <a:r>
              <a:rPr dirty="0"/>
              <a:t>de las </a:t>
            </a:r>
            <a:r>
              <a:rPr spc="-10" dirty="0"/>
              <a:t>organizaciones</a:t>
            </a:r>
            <a:r>
              <a:rPr spc="-15" dirty="0"/>
              <a:t> </a:t>
            </a:r>
            <a:r>
              <a:rPr dirty="0"/>
              <a:t>y </a:t>
            </a:r>
            <a:r>
              <a:rPr spc="-25" dirty="0"/>
              <a:t>los </a:t>
            </a:r>
            <a:r>
              <a:rPr spc="-10" dirty="0"/>
              <a:t>proveedores</a:t>
            </a:r>
            <a:r>
              <a:rPr spc="-4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servicios</a:t>
            </a:r>
            <a:r>
              <a:rPr spc="5" dirty="0"/>
              <a:t> </a:t>
            </a:r>
            <a:r>
              <a:rPr spc="-10" dirty="0"/>
              <a:t>comunitarios</a:t>
            </a:r>
          </a:p>
          <a:p>
            <a:pPr marL="255270" marR="5080">
              <a:lnSpc>
                <a:spcPct val="100000"/>
              </a:lnSpc>
              <a:spcBef>
                <a:spcPts val="605"/>
              </a:spcBef>
            </a:pPr>
            <a:r>
              <a:rPr dirty="0"/>
              <a:t>Apoyar</a:t>
            </a:r>
            <a:r>
              <a:rPr spc="-15" dirty="0"/>
              <a:t> </a:t>
            </a:r>
            <a:r>
              <a:rPr dirty="0"/>
              <a:t>la</a:t>
            </a:r>
            <a:r>
              <a:rPr spc="10" dirty="0"/>
              <a:t> </a:t>
            </a:r>
            <a:r>
              <a:rPr spc="-10" dirty="0"/>
              <a:t>participación</a:t>
            </a:r>
            <a:r>
              <a:rPr spc="-2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la</a:t>
            </a:r>
            <a:r>
              <a:rPr spc="5" dirty="0"/>
              <a:t> </a:t>
            </a:r>
            <a:r>
              <a:rPr spc="-10" dirty="0"/>
              <a:t>comunidad</a:t>
            </a:r>
            <a:r>
              <a:rPr spc="-20" dirty="0"/>
              <a:t> </a:t>
            </a:r>
            <a:r>
              <a:rPr dirty="0"/>
              <a:t>en </a:t>
            </a:r>
            <a:r>
              <a:rPr spc="-25" dirty="0"/>
              <a:t>los </a:t>
            </a:r>
            <a:r>
              <a:rPr spc="-10" dirty="0"/>
              <a:t>procesos</a:t>
            </a:r>
            <a:r>
              <a:rPr spc="20" dirty="0"/>
              <a:t> </a:t>
            </a:r>
            <a:r>
              <a:rPr dirty="0"/>
              <a:t>de</a:t>
            </a:r>
            <a:r>
              <a:rPr spc="10" dirty="0"/>
              <a:t> </a:t>
            </a:r>
            <a:r>
              <a:rPr spc="-10" dirty="0"/>
              <a:t>planificación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10" dirty="0"/>
              <a:t> </a:t>
            </a:r>
            <a:r>
              <a:rPr dirty="0"/>
              <a:t>la</a:t>
            </a:r>
            <a:r>
              <a:rPr spc="10" dirty="0"/>
              <a:t> </a:t>
            </a:r>
            <a:r>
              <a:rPr spc="-10" dirty="0"/>
              <a:t>sostenibilidad</a:t>
            </a:r>
            <a:r>
              <a:rPr spc="10" dirty="0"/>
              <a:t> </a:t>
            </a:r>
            <a:r>
              <a:rPr spc="-50" dirty="0"/>
              <a:t>y </a:t>
            </a:r>
            <a:r>
              <a:rPr dirty="0"/>
              <a:t>apoyar</a:t>
            </a:r>
            <a:r>
              <a:rPr spc="-30" dirty="0"/>
              <a:t> </a:t>
            </a:r>
            <a:r>
              <a:rPr dirty="0"/>
              <a:t>la</a:t>
            </a:r>
            <a:r>
              <a:rPr spc="-10" dirty="0"/>
              <a:t> integración</a:t>
            </a:r>
            <a:r>
              <a:rPr spc="-3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los</a:t>
            </a:r>
            <a:r>
              <a:rPr spc="10" dirty="0"/>
              <a:t> </a:t>
            </a:r>
            <a:r>
              <a:rPr dirty="0"/>
              <a:t>servicios</a:t>
            </a:r>
            <a:r>
              <a:rPr spc="-5" dirty="0"/>
              <a:t> </a:t>
            </a:r>
            <a:r>
              <a:rPr spc="-10" dirty="0"/>
              <a:t>comunitarios</a:t>
            </a:r>
            <a:r>
              <a:rPr spc="-15" dirty="0"/>
              <a:t> </a:t>
            </a:r>
            <a:r>
              <a:rPr spc="-50" dirty="0"/>
              <a:t>y </a:t>
            </a:r>
            <a:r>
              <a:rPr dirty="0"/>
              <a:t>la</a:t>
            </a:r>
            <a:r>
              <a:rPr spc="-15" dirty="0"/>
              <a:t> </a:t>
            </a:r>
            <a:r>
              <a:rPr spc="-10" dirty="0"/>
              <a:t>promoción </a:t>
            </a:r>
            <a:r>
              <a:rPr dirty="0"/>
              <a:t>en</a:t>
            </a:r>
            <a:r>
              <a:rPr spc="-20" dirty="0"/>
              <a:t> </a:t>
            </a:r>
            <a:r>
              <a:rPr dirty="0"/>
              <a:t>los</a:t>
            </a:r>
            <a:r>
              <a:rPr spc="-5" dirty="0"/>
              <a:t> </a:t>
            </a:r>
            <a:r>
              <a:rPr dirty="0"/>
              <a:t>sistemas</a:t>
            </a:r>
            <a:r>
              <a:rPr spc="-5" dirty="0"/>
              <a:t> </a:t>
            </a:r>
            <a:r>
              <a:rPr spc="-10" dirty="0"/>
              <a:t>nacionales,</a:t>
            </a:r>
            <a:r>
              <a:rPr spc="-20" dirty="0"/>
              <a:t> </a:t>
            </a:r>
            <a:r>
              <a:rPr dirty="0"/>
              <a:t>incluido</a:t>
            </a:r>
            <a:r>
              <a:rPr spc="-35" dirty="0"/>
              <a:t> </a:t>
            </a:r>
            <a:r>
              <a:rPr spc="-25" dirty="0"/>
              <a:t>el </a:t>
            </a:r>
            <a:r>
              <a:rPr spc="-10" dirty="0"/>
              <a:t>establecimiento</a:t>
            </a:r>
            <a:r>
              <a:rPr spc="-20" dirty="0"/>
              <a:t> </a:t>
            </a:r>
            <a:r>
              <a:rPr dirty="0"/>
              <a:t>o</a:t>
            </a:r>
            <a:r>
              <a:rPr spc="5" dirty="0"/>
              <a:t> </a:t>
            </a:r>
            <a:r>
              <a:rPr dirty="0"/>
              <a:t>la </a:t>
            </a:r>
            <a:r>
              <a:rPr spc="-10" dirty="0"/>
              <a:t>ampliación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los</a:t>
            </a:r>
            <a:r>
              <a:rPr spc="15" dirty="0"/>
              <a:t> </a:t>
            </a:r>
            <a:r>
              <a:rPr spc="-10" dirty="0"/>
              <a:t>contratos sociales</a:t>
            </a: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674" y="3837178"/>
            <a:ext cx="2684145" cy="15909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9581" y="1865957"/>
            <a:ext cx="6980479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defTabSz="609630" rtl="0">
              <a:lnSpc>
                <a:spcPts val="5171"/>
              </a:lnSpc>
            </a:pPr>
            <a:r>
              <a:rPr lang="en-US" sz="5746" b="1" kern="1200" dirty="0" err="1">
                <a:solidFill>
                  <a:srgbClr val="000000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Objetivo</a:t>
            </a:r>
            <a:r>
              <a:rPr lang="en-US" sz="5746" b="1" kern="1200" dirty="0">
                <a:solidFill>
                  <a:srgbClr val="000000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 general:</a:t>
            </a:r>
          </a:p>
          <a:p>
            <a:pPr algn="l" defTabSz="609630" rtl="0">
              <a:lnSpc>
                <a:spcPts val="5771"/>
              </a:lnSpc>
            </a:pPr>
            <a:endParaRPr lang="en-US" sz="5746" b="1" kern="1200" dirty="0">
              <a:solidFill>
                <a:srgbClr val="000000"/>
              </a:solidFill>
              <a:latin typeface="Agrandir Narrow Bold"/>
              <a:ea typeface="Agrandir Narrow Bold"/>
              <a:cs typeface="Agrandir Narrow Bold"/>
              <a:sym typeface="Agrandir Narrow Bold"/>
            </a:endParaRPr>
          </a:p>
        </p:txBody>
      </p:sp>
      <p:sp>
        <p:nvSpPr>
          <p:cNvPr id="3" name="AutoShape 3"/>
          <p:cNvSpPr/>
          <p:nvPr/>
        </p:nvSpPr>
        <p:spPr>
          <a:xfrm flipV="1">
            <a:off x="839582" y="752845"/>
            <a:ext cx="9006515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l" defTabSz="609630" rtl="0"/>
            <a:endParaRPr lang="es-SV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39581" y="3581400"/>
            <a:ext cx="8597468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 rtl="0">
              <a:lnSpc>
                <a:spcPts val="3680"/>
              </a:lnSpc>
            </a:pPr>
            <a:r>
              <a:rPr lang="en-US" sz="2666" kern="1200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Acelerar</a:t>
            </a:r>
            <a:r>
              <a:rPr lang="en-US" sz="2666" kern="1200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la transición </a:t>
            </a:r>
            <a:r>
              <a:rPr lang="en-US" sz="2666" kern="1200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hacia</a:t>
            </a:r>
            <a:r>
              <a:rPr lang="en-US" sz="2666" kern="1200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2666" kern="1200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respuestas</a:t>
            </a:r>
            <a:r>
              <a:rPr lang="en-US" sz="2666" kern="1200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2666" kern="1200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sostenibles</a:t>
            </a:r>
            <a:r>
              <a:rPr lang="en-US" sz="2666" kern="1200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2666" kern="1200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financiadas</a:t>
            </a:r>
            <a:r>
              <a:rPr lang="en-US" sz="2666" kern="1200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2666" kern="1200" dirty="0" err="1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nacionalmente</a:t>
            </a:r>
            <a:r>
              <a:rPr lang="en-US" sz="2666" kern="1200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.</a:t>
            </a:r>
          </a:p>
          <a:p>
            <a:pPr algn="l" defTabSz="609630" rtl="0">
              <a:lnSpc>
                <a:spcPts val="2575"/>
              </a:lnSpc>
            </a:pPr>
            <a:endParaRPr lang="en-US" sz="2666" kern="1200" dirty="0">
              <a:solidFill>
                <a:srgbClr val="000000"/>
              </a:solidFill>
              <a:latin typeface="Agrandir Narrow"/>
              <a:ea typeface="Agrandir Narrow"/>
              <a:cs typeface="Agrandir Narrow"/>
              <a:sym typeface="Agrandir Narrow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839582" y="37375"/>
            <a:ext cx="1870457" cy="648425"/>
          </a:xfrm>
          <a:custGeom>
            <a:avLst/>
            <a:gdLst/>
            <a:ahLst/>
            <a:cxnLst/>
            <a:rect l="l" t="t" r="r" b="b"/>
            <a:pathLst>
              <a:path w="2805686" h="972638">
                <a:moveTo>
                  <a:pt x="0" y="0"/>
                </a:moveTo>
                <a:lnTo>
                  <a:pt x="2805686" y="0"/>
                </a:lnTo>
                <a:lnTo>
                  <a:pt x="2805686" y="972638"/>
                </a:lnTo>
                <a:lnTo>
                  <a:pt x="0" y="9726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es-SV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FB77067B-01F5-1F8E-874A-50B56A99C6D0}"/>
              </a:ext>
            </a:extLst>
          </p:cNvPr>
          <p:cNvGrpSpPr/>
          <p:nvPr/>
        </p:nvGrpSpPr>
        <p:grpSpPr>
          <a:xfrm>
            <a:off x="10209308" y="475036"/>
            <a:ext cx="1569059" cy="1547769"/>
            <a:chOff x="0" y="0"/>
            <a:chExt cx="3138117" cy="3095537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9798EB0E-CE10-F07D-7F0E-4CA2EC6E5761}"/>
                </a:ext>
              </a:extLst>
            </p:cNvPr>
            <p:cNvSpPr/>
            <p:nvPr/>
          </p:nvSpPr>
          <p:spPr>
            <a:xfrm>
              <a:off x="0" y="0"/>
              <a:ext cx="3138117" cy="1681735"/>
            </a:xfrm>
            <a:custGeom>
              <a:avLst/>
              <a:gdLst/>
              <a:ahLst/>
              <a:cxnLst/>
              <a:rect l="l" t="t" r="r" b="b"/>
              <a:pathLst>
                <a:path w="3138117" h="1681735">
                  <a:moveTo>
                    <a:pt x="0" y="0"/>
                  </a:moveTo>
                  <a:lnTo>
                    <a:pt x="3138117" y="0"/>
                  </a:lnTo>
                  <a:lnTo>
                    <a:pt x="3138117" y="1681735"/>
                  </a:lnTo>
                  <a:lnTo>
                    <a:pt x="0" y="1681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l" defTabSz="609630" rtl="0"/>
              <a:endParaRPr lang="es-SV" sz="12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EA326645-77CF-5D31-AAC0-F045CBCBC445}"/>
                </a:ext>
              </a:extLst>
            </p:cNvPr>
            <p:cNvSpPr/>
            <p:nvPr/>
          </p:nvSpPr>
          <p:spPr>
            <a:xfrm flipV="1">
              <a:off x="0" y="1413802"/>
              <a:ext cx="3138117" cy="1681735"/>
            </a:xfrm>
            <a:custGeom>
              <a:avLst/>
              <a:gdLst/>
              <a:ahLst/>
              <a:cxnLst/>
              <a:rect l="l" t="t" r="r" b="b"/>
              <a:pathLst>
                <a:path w="3138117" h="1681735">
                  <a:moveTo>
                    <a:pt x="0" y="1681735"/>
                  </a:moveTo>
                  <a:lnTo>
                    <a:pt x="3138117" y="1681735"/>
                  </a:lnTo>
                  <a:lnTo>
                    <a:pt x="3138117" y="0"/>
                  </a:lnTo>
                  <a:lnTo>
                    <a:pt x="0" y="0"/>
                  </a:lnTo>
                  <a:lnTo>
                    <a:pt x="0" y="1681735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l" defTabSz="609630" rtl="0"/>
              <a:endParaRPr lang="es-SV" sz="12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2596" y="1121790"/>
            <a:ext cx="166116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Garantizar</a:t>
            </a:r>
            <a:r>
              <a:rPr sz="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acceso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tratamientos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cuidados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contra</a:t>
            </a:r>
            <a:r>
              <a:rPr sz="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VIH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disponibles,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aceptables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alta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calidad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viven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VIH.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10560" y="2014220"/>
            <a:ext cx="16973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Reforzar</a:t>
            </a:r>
            <a:r>
              <a:rPr sz="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opciones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prevención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VIH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combinan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intervenciones</a:t>
            </a:r>
            <a:r>
              <a:rPr sz="9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biomédicas,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estructurales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conductuales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5307" y="3942969"/>
            <a:ext cx="142938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Garantizar</a:t>
            </a:r>
            <a:r>
              <a:rPr sz="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liderazgo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comunitario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en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respuesta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VIH.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4290" y="1245870"/>
            <a:ext cx="4692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</a:tabLst>
            </a:pPr>
            <a:r>
              <a:rPr sz="900" dirty="0">
                <a:latin typeface="Calibri"/>
                <a:cs typeface="Calibri"/>
              </a:rPr>
              <a:t>El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95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%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las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personas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que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viven con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el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VIH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conocen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su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estado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serológico.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 MT"/>
              <a:buChar char="•"/>
              <a:tabLst>
                <a:tab pos="184785" algn="l"/>
              </a:tabLst>
            </a:pPr>
            <a:r>
              <a:rPr sz="900" dirty="0">
                <a:latin typeface="Calibri"/>
                <a:cs typeface="Calibri"/>
              </a:rPr>
              <a:t>El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95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%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las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personas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que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viven con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el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VIH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conocen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su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estado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serológico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y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reciben </a:t>
            </a:r>
            <a:r>
              <a:rPr sz="900" spc="-10" dirty="0">
                <a:latin typeface="Calibri"/>
                <a:cs typeface="Calibri"/>
              </a:rPr>
              <a:t>tratamiento.</a:t>
            </a:r>
            <a:endParaRPr sz="900">
              <a:latin typeface="Calibri"/>
              <a:cs typeface="Calibri"/>
            </a:endParaRPr>
          </a:p>
          <a:p>
            <a:pPr marL="184785" marR="400685" indent="-172720">
              <a:lnSpc>
                <a:spcPct val="100000"/>
              </a:lnSpc>
              <a:buFont typeface="Arial MT"/>
              <a:buChar char="•"/>
              <a:tabLst>
                <a:tab pos="184785" algn="l"/>
              </a:tabLst>
            </a:pPr>
            <a:r>
              <a:rPr sz="900" dirty="0">
                <a:latin typeface="Calibri"/>
                <a:cs typeface="Calibri"/>
              </a:rPr>
              <a:t>El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95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%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las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personas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que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viven con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el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VIH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y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reciben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tratamiento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tienen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una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carga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viral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indetectable.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14290" y="2037969"/>
            <a:ext cx="465963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</a:tabLst>
            </a:pPr>
            <a:r>
              <a:rPr sz="900" dirty="0">
                <a:latin typeface="Calibri"/>
                <a:cs typeface="Calibri"/>
              </a:rPr>
              <a:t>El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90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%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las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personas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que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necesitan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prevención recurren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opciones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prevención (PrEP,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PEP,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preservativos,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programas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intercambio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jeringuillas,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tratamiento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mantenimiento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con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opiáceos).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4290" y="2846070"/>
            <a:ext cx="47478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485140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</a:tabLst>
            </a:pPr>
            <a:r>
              <a:rPr sz="900" dirty="0">
                <a:latin typeface="Calibri"/>
                <a:cs typeface="Calibri"/>
              </a:rPr>
              <a:t>Menos del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10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%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 las</a:t>
            </a:r>
            <a:r>
              <a:rPr sz="900" spc="-10" dirty="0">
                <a:latin typeface="Calibri"/>
                <a:cs typeface="Calibri"/>
              </a:rPr>
              <a:t> personas </a:t>
            </a:r>
            <a:r>
              <a:rPr sz="900" dirty="0">
                <a:latin typeface="Calibri"/>
                <a:cs typeface="Calibri"/>
              </a:rPr>
              <a:t>que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viven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con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el VIH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y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 las</a:t>
            </a:r>
            <a:r>
              <a:rPr sz="900" spc="-10" dirty="0">
                <a:latin typeface="Calibri"/>
                <a:cs typeface="Calibri"/>
              </a:rPr>
              <a:t> personas pertenecientes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-50" dirty="0">
                <a:latin typeface="Calibri"/>
                <a:cs typeface="Calibri"/>
              </a:rPr>
              <a:t>a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poblaciones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clave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y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vulnerables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son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víctimas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estigmatización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y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discriminación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 MT"/>
              <a:buChar char="•"/>
              <a:tabLst>
                <a:tab pos="184785" algn="l"/>
              </a:tabLst>
            </a:pPr>
            <a:r>
              <a:rPr sz="900" dirty="0">
                <a:latin typeface="Calibri"/>
                <a:cs typeface="Calibri"/>
              </a:rPr>
              <a:t>Menos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del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10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%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son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víctimas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desigualdades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género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violencia</a:t>
            </a:r>
            <a:endParaRPr sz="9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buFont typeface="Arial MT"/>
              <a:buChar char="•"/>
              <a:tabLst>
                <a:tab pos="184785" algn="l"/>
              </a:tabLst>
            </a:pPr>
            <a:r>
              <a:rPr sz="900" dirty="0">
                <a:latin typeface="Calibri"/>
                <a:cs typeface="Calibri"/>
              </a:rPr>
              <a:t>Menos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del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10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%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los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países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tienen un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entorno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jurídico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y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político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punitivo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que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restringe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el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acceso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los</a:t>
            </a:r>
            <a:r>
              <a:rPr sz="900" spc="-10" dirty="0">
                <a:latin typeface="Calibri"/>
                <a:cs typeface="Calibri"/>
              </a:rPr>
              <a:t> servicios.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14290" y="3789426"/>
            <a:ext cx="4670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</a:tabLst>
            </a:pPr>
            <a:r>
              <a:rPr sz="900" dirty="0">
                <a:latin typeface="Calibri"/>
                <a:cs typeface="Calibri"/>
              </a:rPr>
              <a:t>Las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organizaciones comunitarias</a:t>
            </a:r>
            <a:r>
              <a:rPr sz="900" dirty="0">
                <a:latin typeface="Calibri"/>
                <a:cs typeface="Calibri"/>
              </a:rPr>
              <a:t> prestan el 30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%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 los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servicios de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detección y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asistencia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para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el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tratamiento.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 MT"/>
              <a:buChar char="•"/>
              <a:tabLst>
                <a:tab pos="184785" algn="l"/>
              </a:tabLst>
            </a:pPr>
            <a:r>
              <a:rPr sz="900" dirty="0">
                <a:latin typeface="Calibri"/>
                <a:cs typeface="Calibri"/>
              </a:rPr>
              <a:t>Las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organizaciones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comunitarias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proporcionan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el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80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%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las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opciones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prevención.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 MT"/>
              <a:buChar char="•"/>
              <a:tabLst>
                <a:tab pos="184785" algn="l"/>
              </a:tabLst>
            </a:pPr>
            <a:r>
              <a:rPr sz="900" dirty="0">
                <a:latin typeface="Calibri"/>
                <a:cs typeface="Calibri"/>
              </a:rPr>
              <a:t>Las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organizaciones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comunitarias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proporcionan</a:t>
            </a:r>
            <a:r>
              <a:rPr sz="900" dirty="0">
                <a:latin typeface="Calibri"/>
                <a:cs typeface="Calibri"/>
              </a:rPr>
              <a:t> el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60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%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los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programas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facilitación </a:t>
            </a:r>
            <a:r>
              <a:rPr sz="900" spc="-10" dirty="0">
                <a:latin typeface="Calibri"/>
                <a:cs typeface="Calibri"/>
              </a:rPr>
              <a:t>social.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14290" y="4613275"/>
            <a:ext cx="508444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120650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</a:tabLst>
            </a:pPr>
            <a:r>
              <a:rPr sz="900" dirty="0">
                <a:latin typeface="Calibri"/>
                <a:cs typeface="Calibri"/>
              </a:rPr>
              <a:t>El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95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%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las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personas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que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reciben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servicios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prevención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tratamiento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del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VIH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también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reciben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los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servicios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salud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sexual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y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reproductiva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que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necesitan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(incluidas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las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infecciones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transmisión sexual).</a:t>
            </a:r>
            <a:endParaRPr sz="9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buFont typeface="Arial MT"/>
              <a:buChar char="•"/>
              <a:tabLst>
                <a:tab pos="184785" algn="l"/>
              </a:tabLst>
            </a:pPr>
            <a:r>
              <a:rPr sz="900" dirty="0">
                <a:latin typeface="Calibri"/>
                <a:cs typeface="Calibri"/>
              </a:rPr>
              <a:t>El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95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%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las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mujeres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embarazadas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que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viven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con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el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VIH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y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sus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recién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nacidos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reciben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atención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materna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0" dirty="0">
                <a:latin typeface="Calibri"/>
                <a:cs typeface="Calibri"/>
              </a:rPr>
              <a:t>y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neonatal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integrada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relacionada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con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servicios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completos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respuesta al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VIH,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en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particular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para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la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prevención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del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VIH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y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el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virus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la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hepatitis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y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el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tratamiento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la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sífilis.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4290" y="5511800"/>
            <a:ext cx="4859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220979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</a:tabLst>
            </a:pPr>
            <a:r>
              <a:rPr sz="900" dirty="0">
                <a:latin typeface="Calibri"/>
                <a:cs typeface="Calibri"/>
              </a:rPr>
              <a:t>Reducir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los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gastos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cargo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los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pacientes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por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el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VIH,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conformidad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con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la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cobertura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sanitaria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universal.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 MT"/>
              <a:buChar char="•"/>
              <a:tabLst>
                <a:tab pos="184785" algn="l"/>
              </a:tabLst>
            </a:pPr>
            <a:r>
              <a:rPr sz="900" dirty="0">
                <a:latin typeface="Calibri"/>
                <a:cs typeface="Calibri"/>
              </a:rPr>
              <a:t>Aumentar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el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porcentaje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del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gasto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nacional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dedicado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VIH.</a:t>
            </a:r>
            <a:endParaRPr sz="9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buFont typeface="Arial MT"/>
              <a:buChar char="•"/>
              <a:tabLst>
                <a:tab pos="184785" algn="l"/>
              </a:tabLst>
            </a:pPr>
            <a:r>
              <a:rPr sz="900" dirty="0">
                <a:latin typeface="Calibri"/>
                <a:cs typeface="Calibri"/>
              </a:rPr>
              <a:t>21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900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millones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dólares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estadounidenses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movilizados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para</a:t>
            </a:r>
            <a:r>
              <a:rPr sz="900" spc="-10" dirty="0">
                <a:latin typeface="Calibri"/>
                <a:cs typeface="Calibri"/>
              </a:rPr>
              <a:t> inversiones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relacionadas</a:t>
            </a:r>
            <a:r>
              <a:rPr sz="900" dirty="0">
                <a:latin typeface="Calibri"/>
                <a:cs typeface="Calibri"/>
              </a:rPr>
              <a:t> con el VIH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en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países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ingresos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bajos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y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medios.</a:t>
            </a:r>
            <a:endParaRPr sz="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Arial MT"/>
              <a:buChar char="•"/>
              <a:tabLst>
                <a:tab pos="184785" algn="l"/>
              </a:tabLst>
            </a:pPr>
            <a:r>
              <a:rPr sz="900" dirty="0">
                <a:latin typeface="Calibri"/>
                <a:cs typeface="Calibri"/>
              </a:rPr>
              <a:t>Todos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los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países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tienen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acceso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precios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justos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para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los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diagnósticos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y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tratamientos.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7766" y="6466433"/>
            <a:ext cx="25355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PEP: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profilaxis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postexposición</a:t>
            </a:r>
            <a:r>
              <a:rPr sz="800" spc="26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PrEP: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profilaxis </a:t>
            </a:r>
            <a:r>
              <a:rPr sz="800" spc="-10" dirty="0">
                <a:latin typeface="Calibri"/>
                <a:cs typeface="Calibri"/>
              </a:rPr>
              <a:t>preexposición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5135" y="6036055"/>
            <a:ext cx="12185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Los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objetivos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se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desglosarán,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cuando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proceda,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por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sexo,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edad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y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población </a:t>
            </a:r>
            <a:r>
              <a:rPr sz="800" spc="-10" dirty="0">
                <a:latin typeface="Calibri"/>
                <a:cs typeface="Calibri"/>
              </a:rPr>
              <a:t>clave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84942" y="1478660"/>
            <a:ext cx="1076325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marR="57785" indent="-254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Para</a:t>
            </a:r>
            <a:r>
              <a:rPr sz="1200" spc="-7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21737"/>
                </a:solidFill>
                <a:latin typeface="Calibri"/>
                <a:cs typeface="Calibri"/>
              </a:rPr>
              <a:t>2030,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reducir</a:t>
            </a:r>
            <a:r>
              <a:rPr sz="1200" spc="-5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E21737"/>
                </a:solidFill>
                <a:latin typeface="Calibri"/>
                <a:cs typeface="Calibri"/>
              </a:rPr>
              <a:t>las </a:t>
            </a:r>
            <a:r>
              <a:rPr sz="1200" spc="-10" dirty="0">
                <a:solidFill>
                  <a:srgbClr val="E21737"/>
                </a:solidFill>
                <a:latin typeface="Calibri"/>
                <a:cs typeface="Calibri"/>
              </a:rPr>
              <a:t>nuevas infecciones</a:t>
            </a:r>
            <a:r>
              <a:rPr sz="1200" spc="1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E21737"/>
                </a:solidFill>
                <a:latin typeface="Calibri"/>
                <a:cs typeface="Calibri"/>
              </a:rPr>
              <a:t>por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el</a:t>
            </a:r>
            <a:r>
              <a:rPr sz="1200" spc="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VIH</a:t>
            </a:r>
            <a:r>
              <a:rPr sz="1200" spc="-1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en un </a:t>
            </a:r>
            <a:r>
              <a:rPr sz="1200" spc="-25" dirty="0">
                <a:solidFill>
                  <a:srgbClr val="E21737"/>
                </a:solidFill>
                <a:latin typeface="Calibri"/>
                <a:cs typeface="Calibri"/>
              </a:rPr>
              <a:t>90</a:t>
            </a:r>
            <a:endParaRPr sz="12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%</a:t>
            </a:r>
            <a:r>
              <a:rPr sz="1200" spc="-2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con</a:t>
            </a:r>
            <a:r>
              <a:rPr sz="1200" spc="-2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respecto</a:t>
            </a:r>
            <a:r>
              <a:rPr sz="1200" spc="-4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E21737"/>
                </a:solidFill>
                <a:latin typeface="Calibri"/>
                <a:cs typeface="Calibri"/>
              </a:rPr>
              <a:t>a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2010 y </a:t>
            </a:r>
            <a:r>
              <a:rPr sz="1200" spc="-10" dirty="0">
                <a:solidFill>
                  <a:srgbClr val="E21737"/>
                </a:solidFill>
                <a:latin typeface="Calibri"/>
                <a:cs typeface="Calibri"/>
              </a:rPr>
              <a:t>continuar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con</a:t>
            </a:r>
            <a:r>
              <a:rPr sz="1200" spc="-25" dirty="0">
                <a:solidFill>
                  <a:srgbClr val="E21737"/>
                </a:solidFill>
                <a:latin typeface="Calibri"/>
                <a:cs typeface="Calibri"/>
              </a:rPr>
              <a:t> una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reducción</a:t>
            </a:r>
            <a:r>
              <a:rPr sz="1200" spc="-4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del</a:t>
            </a:r>
            <a:r>
              <a:rPr sz="1200" spc="-3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E21737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  <a:p>
            <a:pPr marL="19685" marR="13335" algn="ctr">
              <a:lnSpc>
                <a:spcPct val="100000"/>
              </a:lnSpc>
            </a:pP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%</a:t>
            </a:r>
            <a:r>
              <a:rPr sz="1200" spc="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anual</a:t>
            </a:r>
            <a:r>
              <a:rPr sz="1200" spc="-2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21737"/>
                </a:solidFill>
                <a:latin typeface="Calibri"/>
                <a:cs typeface="Calibri"/>
              </a:rPr>
              <a:t>después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de</a:t>
            </a:r>
            <a:r>
              <a:rPr sz="1200" spc="-1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E21737"/>
                </a:solidFill>
                <a:latin typeface="Calibri"/>
                <a:cs typeface="Calibri"/>
              </a:rPr>
              <a:t>2030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66195" y="3673602"/>
            <a:ext cx="313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E21737"/>
                </a:solidFill>
                <a:latin typeface="Calibri"/>
                <a:cs typeface="Calibri"/>
              </a:rPr>
              <a:t>……..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84942" y="4039616"/>
            <a:ext cx="10763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12065" indent="127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Reducir</a:t>
            </a:r>
            <a:r>
              <a:rPr sz="1200" spc="-6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E21737"/>
                </a:solidFill>
                <a:latin typeface="Calibri"/>
                <a:cs typeface="Calibri"/>
              </a:rPr>
              <a:t>las </a:t>
            </a:r>
            <a:r>
              <a:rPr sz="1200" spc="-10" dirty="0">
                <a:solidFill>
                  <a:srgbClr val="E21737"/>
                </a:solidFill>
                <a:latin typeface="Calibri"/>
                <a:cs typeface="Calibri"/>
              </a:rPr>
              <a:t>muertes relacionadas</a:t>
            </a:r>
            <a:r>
              <a:rPr sz="1200" spc="2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E21737"/>
                </a:solidFill>
                <a:latin typeface="Calibri"/>
                <a:cs typeface="Calibri"/>
              </a:rPr>
              <a:t>con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el</a:t>
            </a:r>
            <a:r>
              <a:rPr sz="1200" spc="-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sida</a:t>
            </a:r>
            <a:r>
              <a:rPr sz="1200" spc="-1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en</a:t>
            </a:r>
            <a:r>
              <a:rPr sz="1200" spc="-1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un</a:t>
            </a:r>
            <a:r>
              <a:rPr sz="1200" spc="-2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E21737"/>
                </a:solidFill>
                <a:latin typeface="Calibri"/>
                <a:cs typeface="Calibri"/>
              </a:rPr>
              <a:t>90</a:t>
            </a:r>
            <a:endParaRPr sz="12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%</a:t>
            </a:r>
            <a:r>
              <a:rPr sz="1200" spc="-2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con</a:t>
            </a:r>
            <a:r>
              <a:rPr sz="1200" spc="-2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respecto</a:t>
            </a:r>
            <a:r>
              <a:rPr sz="1200" spc="-4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E21737"/>
                </a:solidFill>
                <a:latin typeface="Calibri"/>
                <a:cs typeface="Calibri"/>
              </a:rPr>
              <a:t>a </a:t>
            </a:r>
            <a:r>
              <a:rPr sz="1200" spc="-20" dirty="0">
                <a:solidFill>
                  <a:srgbClr val="E21737"/>
                </a:solidFill>
                <a:latin typeface="Calibri"/>
                <a:cs typeface="Calibri"/>
              </a:rPr>
              <a:t>2010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966195" y="5319471"/>
            <a:ext cx="3124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E21737"/>
                </a:solidFill>
                <a:latin typeface="Calibri"/>
                <a:cs typeface="Calibri"/>
              </a:rPr>
              <a:t>……..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586466" y="5685840"/>
            <a:ext cx="10731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E21737"/>
                </a:solidFill>
                <a:latin typeface="Calibri"/>
                <a:cs typeface="Calibri"/>
              </a:rPr>
              <a:t>Garantizar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E21737"/>
                </a:solidFill>
                <a:latin typeface="Calibri"/>
                <a:cs typeface="Calibri"/>
              </a:rPr>
              <a:t>la </a:t>
            </a:r>
            <a:r>
              <a:rPr sz="1200" spc="-10" dirty="0">
                <a:solidFill>
                  <a:srgbClr val="E21737"/>
                </a:solidFill>
                <a:latin typeface="Calibri"/>
                <a:cs typeface="Calibri"/>
              </a:rPr>
              <a:t>sostenibilidad</a:t>
            </a:r>
            <a:r>
              <a:rPr sz="1200" spc="3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E21737"/>
                </a:solidFill>
                <a:latin typeface="Calibri"/>
                <a:cs typeface="Calibri"/>
              </a:rPr>
              <a:t>de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la</a:t>
            </a:r>
            <a:r>
              <a:rPr sz="1200" spc="1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21737"/>
                </a:solidFill>
                <a:latin typeface="Calibri"/>
                <a:cs typeface="Calibri"/>
              </a:rPr>
              <a:t>respuesta</a:t>
            </a:r>
            <a:r>
              <a:rPr sz="1200" spc="-2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E21737"/>
                </a:solidFill>
                <a:latin typeface="Calibri"/>
                <a:cs typeface="Calibri"/>
              </a:rPr>
              <a:t>al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VIH</a:t>
            </a:r>
            <a:r>
              <a:rPr sz="1200" spc="-2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después</a:t>
            </a:r>
            <a:r>
              <a:rPr sz="1200" spc="-4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E21737"/>
                </a:solidFill>
                <a:latin typeface="Calibri"/>
                <a:cs typeface="Calibri"/>
              </a:rPr>
              <a:t>de </a:t>
            </a:r>
            <a:r>
              <a:rPr sz="1200" spc="-10" dirty="0">
                <a:solidFill>
                  <a:srgbClr val="E21737"/>
                </a:solidFill>
                <a:latin typeface="Calibri"/>
                <a:cs typeface="Calibri"/>
              </a:rPr>
              <a:t>2030.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74364" y="2820035"/>
            <a:ext cx="1821814" cy="859790"/>
          </a:xfrm>
          <a:custGeom>
            <a:avLst/>
            <a:gdLst/>
            <a:ahLst/>
            <a:cxnLst/>
            <a:rect l="l" t="t" r="r" b="b"/>
            <a:pathLst>
              <a:path w="1821814" h="859789">
                <a:moveTo>
                  <a:pt x="1674240" y="0"/>
                </a:moveTo>
                <a:lnTo>
                  <a:pt x="147320" y="0"/>
                </a:lnTo>
                <a:lnTo>
                  <a:pt x="100738" y="7506"/>
                </a:lnTo>
                <a:lnTo>
                  <a:pt x="60295" y="28411"/>
                </a:lnTo>
                <a:lnTo>
                  <a:pt x="28411" y="60295"/>
                </a:lnTo>
                <a:lnTo>
                  <a:pt x="7506" y="100738"/>
                </a:lnTo>
                <a:lnTo>
                  <a:pt x="0" y="147319"/>
                </a:lnTo>
                <a:lnTo>
                  <a:pt x="0" y="859408"/>
                </a:lnTo>
                <a:lnTo>
                  <a:pt x="1821688" y="859408"/>
                </a:lnTo>
                <a:lnTo>
                  <a:pt x="1821688" y="147319"/>
                </a:lnTo>
                <a:lnTo>
                  <a:pt x="1814168" y="100738"/>
                </a:lnTo>
                <a:lnTo>
                  <a:pt x="1793231" y="60295"/>
                </a:lnTo>
                <a:lnTo>
                  <a:pt x="1761310" y="28411"/>
                </a:lnTo>
                <a:lnTo>
                  <a:pt x="1720835" y="7506"/>
                </a:lnTo>
                <a:lnTo>
                  <a:pt x="1674240" y="0"/>
                </a:lnTo>
                <a:close/>
              </a:path>
            </a:pathLst>
          </a:custGeom>
          <a:solidFill>
            <a:srgbClr val="ED8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55645" y="2892044"/>
            <a:ext cx="1657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Poner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fin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estigma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discriminación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y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defender</a:t>
            </a:r>
            <a:r>
              <a:rPr sz="9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derechos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humanos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y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igualdad</a:t>
            </a:r>
            <a:r>
              <a:rPr sz="9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género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respuesta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VIH.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174364" y="4625847"/>
            <a:ext cx="1821814" cy="859790"/>
          </a:xfrm>
          <a:custGeom>
            <a:avLst/>
            <a:gdLst/>
            <a:ahLst/>
            <a:cxnLst/>
            <a:rect l="l" t="t" r="r" b="b"/>
            <a:pathLst>
              <a:path w="1821814" h="859789">
                <a:moveTo>
                  <a:pt x="1674240" y="0"/>
                </a:moveTo>
                <a:lnTo>
                  <a:pt x="147320" y="0"/>
                </a:lnTo>
                <a:lnTo>
                  <a:pt x="100738" y="7519"/>
                </a:lnTo>
                <a:lnTo>
                  <a:pt x="60295" y="28456"/>
                </a:lnTo>
                <a:lnTo>
                  <a:pt x="28411" y="60377"/>
                </a:lnTo>
                <a:lnTo>
                  <a:pt x="7506" y="100852"/>
                </a:lnTo>
                <a:lnTo>
                  <a:pt x="0" y="147446"/>
                </a:lnTo>
                <a:lnTo>
                  <a:pt x="0" y="859408"/>
                </a:lnTo>
                <a:lnTo>
                  <a:pt x="1821688" y="859408"/>
                </a:lnTo>
                <a:lnTo>
                  <a:pt x="1821688" y="147446"/>
                </a:lnTo>
                <a:lnTo>
                  <a:pt x="1814168" y="100852"/>
                </a:lnTo>
                <a:lnTo>
                  <a:pt x="1793231" y="60377"/>
                </a:lnTo>
                <a:lnTo>
                  <a:pt x="1761310" y="28456"/>
                </a:lnTo>
                <a:lnTo>
                  <a:pt x="1720835" y="7519"/>
                </a:lnTo>
                <a:lnTo>
                  <a:pt x="1674240" y="0"/>
                </a:lnTo>
                <a:close/>
              </a:path>
            </a:pathLst>
          </a:custGeom>
          <a:solidFill>
            <a:srgbClr val="8D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262121" y="4764989"/>
            <a:ext cx="159639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Integrar</a:t>
            </a:r>
            <a:r>
              <a:rPr sz="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servicios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relacionados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VIH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atención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primaria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salud,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salud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 en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otros</a:t>
            </a:r>
            <a:r>
              <a:rPr sz="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sectores.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74364" y="5532882"/>
            <a:ext cx="1821814" cy="859790"/>
          </a:xfrm>
          <a:custGeom>
            <a:avLst/>
            <a:gdLst/>
            <a:ahLst/>
            <a:cxnLst/>
            <a:rect l="l" t="t" r="r" b="b"/>
            <a:pathLst>
              <a:path w="1821814" h="859789">
                <a:moveTo>
                  <a:pt x="1674240" y="0"/>
                </a:moveTo>
                <a:lnTo>
                  <a:pt x="147320" y="0"/>
                </a:lnTo>
                <a:lnTo>
                  <a:pt x="100738" y="7507"/>
                </a:lnTo>
                <a:lnTo>
                  <a:pt x="60295" y="28415"/>
                </a:lnTo>
                <a:lnTo>
                  <a:pt x="28411" y="60301"/>
                </a:lnTo>
                <a:lnTo>
                  <a:pt x="7506" y="100743"/>
                </a:lnTo>
                <a:lnTo>
                  <a:pt x="0" y="147320"/>
                </a:lnTo>
                <a:lnTo>
                  <a:pt x="0" y="859358"/>
                </a:lnTo>
                <a:lnTo>
                  <a:pt x="1821688" y="859358"/>
                </a:lnTo>
                <a:lnTo>
                  <a:pt x="1821688" y="147320"/>
                </a:lnTo>
                <a:lnTo>
                  <a:pt x="1814168" y="100743"/>
                </a:lnTo>
                <a:lnTo>
                  <a:pt x="1793231" y="60301"/>
                </a:lnTo>
                <a:lnTo>
                  <a:pt x="1761310" y="28415"/>
                </a:lnTo>
                <a:lnTo>
                  <a:pt x="1720835" y="7507"/>
                </a:lnTo>
                <a:lnTo>
                  <a:pt x="1674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369690" y="5644692"/>
            <a:ext cx="1408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Garantizar</a:t>
            </a:r>
            <a:r>
              <a:rPr sz="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financiación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sostenible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respuestas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nacionales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mundiales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VIH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centradas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846320" y="1828545"/>
            <a:ext cx="5491480" cy="1872614"/>
            <a:chOff x="4846320" y="1828545"/>
            <a:chExt cx="5491480" cy="1872614"/>
          </a:xfrm>
        </p:grpSpPr>
        <p:sp>
          <p:nvSpPr>
            <p:cNvPr id="25" name="object 25"/>
            <p:cNvSpPr/>
            <p:nvPr/>
          </p:nvSpPr>
          <p:spPr>
            <a:xfrm>
              <a:off x="4846320" y="1828545"/>
              <a:ext cx="5491480" cy="76200"/>
            </a:xfrm>
            <a:custGeom>
              <a:avLst/>
              <a:gdLst/>
              <a:ahLst/>
              <a:cxnLst/>
              <a:rect l="l" t="t" r="r" b="b"/>
              <a:pathLst>
                <a:path w="5491480" h="76200">
                  <a:moveTo>
                    <a:pt x="10160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101600" y="50800"/>
                  </a:lnTo>
                  <a:lnTo>
                    <a:pt x="101600" y="25400"/>
                  </a:lnTo>
                  <a:close/>
                </a:path>
                <a:path w="5491480" h="76200">
                  <a:moveTo>
                    <a:pt x="279400" y="25400"/>
                  </a:moveTo>
                  <a:lnTo>
                    <a:pt x="177800" y="25400"/>
                  </a:lnTo>
                  <a:lnTo>
                    <a:pt x="177800" y="50800"/>
                  </a:lnTo>
                  <a:lnTo>
                    <a:pt x="279400" y="50800"/>
                  </a:lnTo>
                  <a:lnTo>
                    <a:pt x="279400" y="25400"/>
                  </a:lnTo>
                  <a:close/>
                </a:path>
                <a:path w="5491480" h="76200">
                  <a:moveTo>
                    <a:pt x="457200" y="25400"/>
                  </a:moveTo>
                  <a:lnTo>
                    <a:pt x="355600" y="25400"/>
                  </a:lnTo>
                  <a:lnTo>
                    <a:pt x="355600" y="50800"/>
                  </a:lnTo>
                  <a:lnTo>
                    <a:pt x="457200" y="50800"/>
                  </a:lnTo>
                  <a:lnTo>
                    <a:pt x="457200" y="25400"/>
                  </a:lnTo>
                  <a:close/>
                </a:path>
                <a:path w="5491480" h="76200">
                  <a:moveTo>
                    <a:pt x="635000" y="25400"/>
                  </a:moveTo>
                  <a:lnTo>
                    <a:pt x="533400" y="25400"/>
                  </a:lnTo>
                  <a:lnTo>
                    <a:pt x="533400" y="50800"/>
                  </a:lnTo>
                  <a:lnTo>
                    <a:pt x="635000" y="50800"/>
                  </a:lnTo>
                  <a:lnTo>
                    <a:pt x="635000" y="25400"/>
                  </a:lnTo>
                  <a:close/>
                </a:path>
                <a:path w="5491480" h="76200">
                  <a:moveTo>
                    <a:pt x="812800" y="25400"/>
                  </a:moveTo>
                  <a:lnTo>
                    <a:pt x="711200" y="25400"/>
                  </a:lnTo>
                  <a:lnTo>
                    <a:pt x="711200" y="50800"/>
                  </a:lnTo>
                  <a:lnTo>
                    <a:pt x="812800" y="50800"/>
                  </a:lnTo>
                  <a:lnTo>
                    <a:pt x="812800" y="25400"/>
                  </a:lnTo>
                  <a:close/>
                </a:path>
                <a:path w="5491480" h="76200">
                  <a:moveTo>
                    <a:pt x="990600" y="25400"/>
                  </a:moveTo>
                  <a:lnTo>
                    <a:pt x="889000" y="25400"/>
                  </a:lnTo>
                  <a:lnTo>
                    <a:pt x="889000" y="50800"/>
                  </a:lnTo>
                  <a:lnTo>
                    <a:pt x="990600" y="50800"/>
                  </a:lnTo>
                  <a:lnTo>
                    <a:pt x="990600" y="25400"/>
                  </a:lnTo>
                  <a:close/>
                </a:path>
                <a:path w="5491480" h="76200">
                  <a:moveTo>
                    <a:pt x="1168400" y="25400"/>
                  </a:moveTo>
                  <a:lnTo>
                    <a:pt x="1066800" y="25400"/>
                  </a:lnTo>
                  <a:lnTo>
                    <a:pt x="1066800" y="50800"/>
                  </a:lnTo>
                  <a:lnTo>
                    <a:pt x="1168400" y="50800"/>
                  </a:lnTo>
                  <a:lnTo>
                    <a:pt x="1168400" y="25400"/>
                  </a:lnTo>
                  <a:close/>
                </a:path>
                <a:path w="5491480" h="76200">
                  <a:moveTo>
                    <a:pt x="1346200" y="25400"/>
                  </a:moveTo>
                  <a:lnTo>
                    <a:pt x="1244600" y="25400"/>
                  </a:lnTo>
                  <a:lnTo>
                    <a:pt x="1244600" y="50800"/>
                  </a:lnTo>
                  <a:lnTo>
                    <a:pt x="1346200" y="50800"/>
                  </a:lnTo>
                  <a:lnTo>
                    <a:pt x="1346200" y="25400"/>
                  </a:lnTo>
                  <a:close/>
                </a:path>
                <a:path w="5491480" h="76200">
                  <a:moveTo>
                    <a:pt x="1524000" y="25400"/>
                  </a:moveTo>
                  <a:lnTo>
                    <a:pt x="1422400" y="25400"/>
                  </a:lnTo>
                  <a:lnTo>
                    <a:pt x="1422400" y="50800"/>
                  </a:lnTo>
                  <a:lnTo>
                    <a:pt x="1524000" y="50800"/>
                  </a:lnTo>
                  <a:lnTo>
                    <a:pt x="1524000" y="25400"/>
                  </a:lnTo>
                  <a:close/>
                </a:path>
                <a:path w="5491480" h="76200">
                  <a:moveTo>
                    <a:pt x="1701800" y="25400"/>
                  </a:moveTo>
                  <a:lnTo>
                    <a:pt x="1600200" y="25400"/>
                  </a:lnTo>
                  <a:lnTo>
                    <a:pt x="1600200" y="50800"/>
                  </a:lnTo>
                  <a:lnTo>
                    <a:pt x="1701800" y="50800"/>
                  </a:lnTo>
                  <a:lnTo>
                    <a:pt x="1701800" y="25400"/>
                  </a:lnTo>
                  <a:close/>
                </a:path>
                <a:path w="5491480" h="76200">
                  <a:moveTo>
                    <a:pt x="1879600" y="25400"/>
                  </a:moveTo>
                  <a:lnTo>
                    <a:pt x="1778000" y="25400"/>
                  </a:lnTo>
                  <a:lnTo>
                    <a:pt x="1778000" y="50800"/>
                  </a:lnTo>
                  <a:lnTo>
                    <a:pt x="1879600" y="50800"/>
                  </a:lnTo>
                  <a:lnTo>
                    <a:pt x="1879600" y="25400"/>
                  </a:lnTo>
                  <a:close/>
                </a:path>
                <a:path w="5491480" h="76200">
                  <a:moveTo>
                    <a:pt x="2057400" y="25400"/>
                  </a:moveTo>
                  <a:lnTo>
                    <a:pt x="1955800" y="25400"/>
                  </a:lnTo>
                  <a:lnTo>
                    <a:pt x="1955800" y="50800"/>
                  </a:lnTo>
                  <a:lnTo>
                    <a:pt x="2057400" y="50800"/>
                  </a:lnTo>
                  <a:lnTo>
                    <a:pt x="2057400" y="25400"/>
                  </a:lnTo>
                  <a:close/>
                </a:path>
                <a:path w="5491480" h="76200">
                  <a:moveTo>
                    <a:pt x="2235200" y="25400"/>
                  </a:moveTo>
                  <a:lnTo>
                    <a:pt x="2133600" y="25400"/>
                  </a:lnTo>
                  <a:lnTo>
                    <a:pt x="2133600" y="50800"/>
                  </a:lnTo>
                  <a:lnTo>
                    <a:pt x="2235200" y="50800"/>
                  </a:lnTo>
                  <a:lnTo>
                    <a:pt x="2235200" y="25400"/>
                  </a:lnTo>
                  <a:close/>
                </a:path>
                <a:path w="5491480" h="76200">
                  <a:moveTo>
                    <a:pt x="2413000" y="25400"/>
                  </a:moveTo>
                  <a:lnTo>
                    <a:pt x="2311400" y="25400"/>
                  </a:lnTo>
                  <a:lnTo>
                    <a:pt x="2311400" y="50800"/>
                  </a:lnTo>
                  <a:lnTo>
                    <a:pt x="2413000" y="50800"/>
                  </a:lnTo>
                  <a:lnTo>
                    <a:pt x="2413000" y="25400"/>
                  </a:lnTo>
                  <a:close/>
                </a:path>
                <a:path w="5491480" h="76200">
                  <a:moveTo>
                    <a:pt x="2590800" y="25400"/>
                  </a:moveTo>
                  <a:lnTo>
                    <a:pt x="2489200" y="25400"/>
                  </a:lnTo>
                  <a:lnTo>
                    <a:pt x="2489200" y="50800"/>
                  </a:lnTo>
                  <a:lnTo>
                    <a:pt x="2590800" y="50800"/>
                  </a:lnTo>
                  <a:lnTo>
                    <a:pt x="2590800" y="25400"/>
                  </a:lnTo>
                  <a:close/>
                </a:path>
                <a:path w="5491480" h="76200">
                  <a:moveTo>
                    <a:pt x="2768600" y="25400"/>
                  </a:moveTo>
                  <a:lnTo>
                    <a:pt x="2667000" y="25400"/>
                  </a:lnTo>
                  <a:lnTo>
                    <a:pt x="2667000" y="50800"/>
                  </a:lnTo>
                  <a:lnTo>
                    <a:pt x="2768600" y="50800"/>
                  </a:lnTo>
                  <a:lnTo>
                    <a:pt x="2768600" y="25400"/>
                  </a:lnTo>
                  <a:close/>
                </a:path>
                <a:path w="5491480" h="76200">
                  <a:moveTo>
                    <a:pt x="2946400" y="25400"/>
                  </a:moveTo>
                  <a:lnTo>
                    <a:pt x="2844800" y="25400"/>
                  </a:lnTo>
                  <a:lnTo>
                    <a:pt x="2844800" y="50800"/>
                  </a:lnTo>
                  <a:lnTo>
                    <a:pt x="2946400" y="50800"/>
                  </a:lnTo>
                  <a:lnTo>
                    <a:pt x="2946400" y="25400"/>
                  </a:lnTo>
                  <a:close/>
                </a:path>
                <a:path w="5491480" h="76200">
                  <a:moveTo>
                    <a:pt x="3124200" y="25400"/>
                  </a:moveTo>
                  <a:lnTo>
                    <a:pt x="3022600" y="25400"/>
                  </a:lnTo>
                  <a:lnTo>
                    <a:pt x="3022600" y="50800"/>
                  </a:lnTo>
                  <a:lnTo>
                    <a:pt x="3124200" y="50800"/>
                  </a:lnTo>
                  <a:lnTo>
                    <a:pt x="3124200" y="25400"/>
                  </a:lnTo>
                  <a:close/>
                </a:path>
                <a:path w="5491480" h="76200">
                  <a:moveTo>
                    <a:pt x="3302000" y="25400"/>
                  </a:moveTo>
                  <a:lnTo>
                    <a:pt x="3200400" y="25400"/>
                  </a:lnTo>
                  <a:lnTo>
                    <a:pt x="3200400" y="50800"/>
                  </a:lnTo>
                  <a:lnTo>
                    <a:pt x="3302000" y="50800"/>
                  </a:lnTo>
                  <a:lnTo>
                    <a:pt x="3302000" y="25400"/>
                  </a:lnTo>
                  <a:close/>
                </a:path>
                <a:path w="5491480" h="76200">
                  <a:moveTo>
                    <a:pt x="3479800" y="25400"/>
                  </a:moveTo>
                  <a:lnTo>
                    <a:pt x="3378200" y="25400"/>
                  </a:lnTo>
                  <a:lnTo>
                    <a:pt x="3378200" y="50800"/>
                  </a:lnTo>
                  <a:lnTo>
                    <a:pt x="3479800" y="50800"/>
                  </a:lnTo>
                  <a:lnTo>
                    <a:pt x="3479800" y="25400"/>
                  </a:lnTo>
                  <a:close/>
                </a:path>
                <a:path w="5491480" h="76200">
                  <a:moveTo>
                    <a:pt x="3657600" y="25400"/>
                  </a:moveTo>
                  <a:lnTo>
                    <a:pt x="3556000" y="25400"/>
                  </a:lnTo>
                  <a:lnTo>
                    <a:pt x="3556000" y="50800"/>
                  </a:lnTo>
                  <a:lnTo>
                    <a:pt x="3657600" y="50800"/>
                  </a:lnTo>
                  <a:lnTo>
                    <a:pt x="3657600" y="25400"/>
                  </a:lnTo>
                  <a:close/>
                </a:path>
                <a:path w="5491480" h="76200">
                  <a:moveTo>
                    <a:pt x="3835400" y="25400"/>
                  </a:moveTo>
                  <a:lnTo>
                    <a:pt x="3733800" y="25400"/>
                  </a:lnTo>
                  <a:lnTo>
                    <a:pt x="3733800" y="50800"/>
                  </a:lnTo>
                  <a:lnTo>
                    <a:pt x="3835400" y="50800"/>
                  </a:lnTo>
                  <a:lnTo>
                    <a:pt x="3835400" y="25400"/>
                  </a:lnTo>
                  <a:close/>
                </a:path>
                <a:path w="5491480" h="76200">
                  <a:moveTo>
                    <a:pt x="4013200" y="25400"/>
                  </a:moveTo>
                  <a:lnTo>
                    <a:pt x="3911600" y="25400"/>
                  </a:lnTo>
                  <a:lnTo>
                    <a:pt x="3911600" y="50800"/>
                  </a:lnTo>
                  <a:lnTo>
                    <a:pt x="4013200" y="50800"/>
                  </a:lnTo>
                  <a:lnTo>
                    <a:pt x="4013200" y="25400"/>
                  </a:lnTo>
                  <a:close/>
                </a:path>
                <a:path w="5491480" h="76200">
                  <a:moveTo>
                    <a:pt x="4191000" y="25400"/>
                  </a:moveTo>
                  <a:lnTo>
                    <a:pt x="4089400" y="25400"/>
                  </a:lnTo>
                  <a:lnTo>
                    <a:pt x="4089400" y="50800"/>
                  </a:lnTo>
                  <a:lnTo>
                    <a:pt x="4191000" y="50800"/>
                  </a:lnTo>
                  <a:lnTo>
                    <a:pt x="4191000" y="25400"/>
                  </a:lnTo>
                  <a:close/>
                </a:path>
                <a:path w="5491480" h="76200">
                  <a:moveTo>
                    <a:pt x="4368800" y="25400"/>
                  </a:moveTo>
                  <a:lnTo>
                    <a:pt x="4267200" y="25400"/>
                  </a:lnTo>
                  <a:lnTo>
                    <a:pt x="4267200" y="50800"/>
                  </a:lnTo>
                  <a:lnTo>
                    <a:pt x="4368800" y="50800"/>
                  </a:lnTo>
                  <a:lnTo>
                    <a:pt x="4368800" y="25400"/>
                  </a:lnTo>
                  <a:close/>
                </a:path>
                <a:path w="5491480" h="76200">
                  <a:moveTo>
                    <a:pt x="4546600" y="25400"/>
                  </a:moveTo>
                  <a:lnTo>
                    <a:pt x="4445000" y="25400"/>
                  </a:lnTo>
                  <a:lnTo>
                    <a:pt x="4445000" y="50800"/>
                  </a:lnTo>
                  <a:lnTo>
                    <a:pt x="4546600" y="50800"/>
                  </a:lnTo>
                  <a:lnTo>
                    <a:pt x="4546600" y="25400"/>
                  </a:lnTo>
                  <a:close/>
                </a:path>
                <a:path w="5491480" h="76200">
                  <a:moveTo>
                    <a:pt x="4724400" y="25400"/>
                  </a:moveTo>
                  <a:lnTo>
                    <a:pt x="4622800" y="25400"/>
                  </a:lnTo>
                  <a:lnTo>
                    <a:pt x="4622800" y="50800"/>
                  </a:lnTo>
                  <a:lnTo>
                    <a:pt x="4724400" y="50800"/>
                  </a:lnTo>
                  <a:lnTo>
                    <a:pt x="4724400" y="25400"/>
                  </a:lnTo>
                  <a:close/>
                </a:path>
                <a:path w="5491480" h="76200">
                  <a:moveTo>
                    <a:pt x="4902200" y="25400"/>
                  </a:moveTo>
                  <a:lnTo>
                    <a:pt x="4800600" y="25400"/>
                  </a:lnTo>
                  <a:lnTo>
                    <a:pt x="4800600" y="50800"/>
                  </a:lnTo>
                  <a:lnTo>
                    <a:pt x="4902200" y="50800"/>
                  </a:lnTo>
                  <a:lnTo>
                    <a:pt x="4902200" y="25400"/>
                  </a:lnTo>
                  <a:close/>
                </a:path>
                <a:path w="5491480" h="76200">
                  <a:moveTo>
                    <a:pt x="5080000" y="25400"/>
                  </a:moveTo>
                  <a:lnTo>
                    <a:pt x="4978400" y="25400"/>
                  </a:lnTo>
                  <a:lnTo>
                    <a:pt x="4978400" y="50800"/>
                  </a:lnTo>
                  <a:lnTo>
                    <a:pt x="5080000" y="50800"/>
                  </a:lnTo>
                  <a:lnTo>
                    <a:pt x="5080000" y="25400"/>
                  </a:lnTo>
                  <a:close/>
                </a:path>
                <a:path w="5491480" h="76200">
                  <a:moveTo>
                    <a:pt x="5257800" y="25400"/>
                  </a:moveTo>
                  <a:lnTo>
                    <a:pt x="5156200" y="25400"/>
                  </a:lnTo>
                  <a:lnTo>
                    <a:pt x="5156200" y="50800"/>
                  </a:lnTo>
                  <a:lnTo>
                    <a:pt x="5257800" y="50800"/>
                  </a:lnTo>
                  <a:lnTo>
                    <a:pt x="5257800" y="25400"/>
                  </a:lnTo>
                  <a:close/>
                </a:path>
                <a:path w="5491480" h="76200">
                  <a:moveTo>
                    <a:pt x="5414899" y="0"/>
                  </a:moveTo>
                  <a:lnTo>
                    <a:pt x="5414899" y="76200"/>
                  </a:lnTo>
                  <a:lnTo>
                    <a:pt x="5465699" y="50800"/>
                  </a:lnTo>
                  <a:lnTo>
                    <a:pt x="5427599" y="50800"/>
                  </a:lnTo>
                  <a:lnTo>
                    <a:pt x="5427599" y="25400"/>
                  </a:lnTo>
                  <a:lnTo>
                    <a:pt x="5465699" y="25400"/>
                  </a:lnTo>
                  <a:lnTo>
                    <a:pt x="5414899" y="0"/>
                  </a:lnTo>
                  <a:close/>
                </a:path>
                <a:path w="5491480" h="76200">
                  <a:moveTo>
                    <a:pt x="5414899" y="25400"/>
                  </a:moveTo>
                  <a:lnTo>
                    <a:pt x="5334000" y="25400"/>
                  </a:lnTo>
                  <a:lnTo>
                    <a:pt x="5334000" y="50800"/>
                  </a:lnTo>
                  <a:lnTo>
                    <a:pt x="5414899" y="50800"/>
                  </a:lnTo>
                  <a:lnTo>
                    <a:pt x="5414899" y="25400"/>
                  </a:lnTo>
                  <a:close/>
                </a:path>
                <a:path w="5491480" h="76200">
                  <a:moveTo>
                    <a:pt x="5465699" y="25400"/>
                  </a:moveTo>
                  <a:lnTo>
                    <a:pt x="5427599" y="25400"/>
                  </a:lnTo>
                  <a:lnTo>
                    <a:pt x="5427599" y="50800"/>
                  </a:lnTo>
                  <a:lnTo>
                    <a:pt x="5465699" y="50800"/>
                  </a:lnTo>
                  <a:lnTo>
                    <a:pt x="5491099" y="38100"/>
                  </a:lnTo>
                  <a:lnTo>
                    <a:pt x="5465699" y="25400"/>
                  </a:lnTo>
                  <a:close/>
                </a:path>
              </a:pathLst>
            </a:custGeom>
            <a:solidFill>
              <a:srgbClr val="E21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46320" y="2724149"/>
              <a:ext cx="5491480" cy="76200"/>
            </a:xfrm>
            <a:custGeom>
              <a:avLst/>
              <a:gdLst/>
              <a:ahLst/>
              <a:cxnLst/>
              <a:rect l="l" t="t" r="r" b="b"/>
              <a:pathLst>
                <a:path w="5491480" h="76200">
                  <a:moveTo>
                    <a:pt x="10160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101600" y="50800"/>
                  </a:lnTo>
                  <a:lnTo>
                    <a:pt x="101600" y="25400"/>
                  </a:lnTo>
                  <a:close/>
                </a:path>
                <a:path w="5491480" h="76200">
                  <a:moveTo>
                    <a:pt x="279400" y="25400"/>
                  </a:moveTo>
                  <a:lnTo>
                    <a:pt x="177800" y="25400"/>
                  </a:lnTo>
                  <a:lnTo>
                    <a:pt x="177800" y="50800"/>
                  </a:lnTo>
                  <a:lnTo>
                    <a:pt x="279400" y="50800"/>
                  </a:lnTo>
                  <a:lnTo>
                    <a:pt x="279400" y="25400"/>
                  </a:lnTo>
                  <a:close/>
                </a:path>
                <a:path w="5491480" h="76200">
                  <a:moveTo>
                    <a:pt x="457200" y="25400"/>
                  </a:moveTo>
                  <a:lnTo>
                    <a:pt x="355600" y="25400"/>
                  </a:lnTo>
                  <a:lnTo>
                    <a:pt x="355600" y="50800"/>
                  </a:lnTo>
                  <a:lnTo>
                    <a:pt x="457200" y="50800"/>
                  </a:lnTo>
                  <a:lnTo>
                    <a:pt x="457200" y="25400"/>
                  </a:lnTo>
                  <a:close/>
                </a:path>
                <a:path w="5491480" h="76200">
                  <a:moveTo>
                    <a:pt x="635000" y="25400"/>
                  </a:moveTo>
                  <a:lnTo>
                    <a:pt x="533400" y="25400"/>
                  </a:lnTo>
                  <a:lnTo>
                    <a:pt x="533400" y="50800"/>
                  </a:lnTo>
                  <a:lnTo>
                    <a:pt x="635000" y="50800"/>
                  </a:lnTo>
                  <a:lnTo>
                    <a:pt x="635000" y="25400"/>
                  </a:lnTo>
                  <a:close/>
                </a:path>
                <a:path w="5491480" h="76200">
                  <a:moveTo>
                    <a:pt x="812800" y="25400"/>
                  </a:moveTo>
                  <a:lnTo>
                    <a:pt x="711200" y="25400"/>
                  </a:lnTo>
                  <a:lnTo>
                    <a:pt x="711200" y="50800"/>
                  </a:lnTo>
                  <a:lnTo>
                    <a:pt x="812800" y="50800"/>
                  </a:lnTo>
                  <a:lnTo>
                    <a:pt x="812800" y="25400"/>
                  </a:lnTo>
                  <a:close/>
                </a:path>
                <a:path w="5491480" h="76200">
                  <a:moveTo>
                    <a:pt x="990600" y="25400"/>
                  </a:moveTo>
                  <a:lnTo>
                    <a:pt x="889000" y="25400"/>
                  </a:lnTo>
                  <a:lnTo>
                    <a:pt x="889000" y="50800"/>
                  </a:lnTo>
                  <a:lnTo>
                    <a:pt x="990600" y="50800"/>
                  </a:lnTo>
                  <a:lnTo>
                    <a:pt x="990600" y="25400"/>
                  </a:lnTo>
                  <a:close/>
                </a:path>
                <a:path w="5491480" h="76200">
                  <a:moveTo>
                    <a:pt x="1168400" y="25400"/>
                  </a:moveTo>
                  <a:lnTo>
                    <a:pt x="1066800" y="25400"/>
                  </a:lnTo>
                  <a:lnTo>
                    <a:pt x="1066800" y="50800"/>
                  </a:lnTo>
                  <a:lnTo>
                    <a:pt x="1168400" y="50800"/>
                  </a:lnTo>
                  <a:lnTo>
                    <a:pt x="1168400" y="25400"/>
                  </a:lnTo>
                  <a:close/>
                </a:path>
                <a:path w="5491480" h="76200">
                  <a:moveTo>
                    <a:pt x="1346200" y="25400"/>
                  </a:moveTo>
                  <a:lnTo>
                    <a:pt x="1244600" y="25400"/>
                  </a:lnTo>
                  <a:lnTo>
                    <a:pt x="1244600" y="50800"/>
                  </a:lnTo>
                  <a:lnTo>
                    <a:pt x="1346200" y="50800"/>
                  </a:lnTo>
                  <a:lnTo>
                    <a:pt x="1346200" y="25400"/>
                  </a:lnTo>
                  <a:close/>
                </a:path>
                <a:path w="5491480" h="76200">
                  <a:moveTo>
                    <a:pt x="1524000" y="25400"/>
                  </a:moveTo>
                  <a:lnTo>
                    <a:pt x="1422400" y="25400"/>
                  </a:lnTo>
                  <a:lnTo>
                    <a:pt x="1422400" y="50800"/>
                  </a:lnTo>
                  <a:lnTo>
                    <a:pt x="1524000" y="50800"/>
                  </a:lnTo>
                  <a:lnTo>
                    <a:pt x="1524000" y="25400"/>
                  </a:lnTo>
                  <a:close/>
                </a:path>
                <a:path w="5491480" h="76200">
                  <a:moveTo>
                    <a:pt x="1701800" y="25400"/>
                  </a:moveTo>
                  <a:lnTo>
                    <a:pt x="1600200" y="25400"/>
                  </a:lnTo>
                  <a:lnTo>
                    <a:pt x="1600200" y="50800"/>
                  </a:lnTo>
                  <a:lnTo>
                    <a:pt x="1701800" y="50800"/>
                  </a:lnTo>
                  <a:lnTo>
                    <a:pt x="1701800" y="25400"/>
                  </a:lnTo>
                  <a:close/>
                </a:path>
                <a:path w="5491480" h="76200">
                  <a:moveTo>
                    <a:pt x="1879600" y="25400"/>
                  </a:moveTo>
                  <a:lnTo>
                    <a:pt x="1778000" y="25400"/>
                  </a:lnTo>
                  <a:lnTo>
                    <a:pt x="1778000" y="50800"/>
                  </a:lnTo>
                  <a:lnTo>
                    <a:pt x="1879600" y="50800"/>
                  </a:lnTo>
                  <a:lnTo>
                    <a:pt x="1879600" y="25400"/>
                  </a:lnTo>
                  <a:close/>
                </a:path>
                <a:path w="5491480" h="76200">
                  <a:moveTo>
                    <a:pt x="2057400" y="25400"/>
                  </a:moveTo>
                  <a:lnTo>
                    <a:pt x="1955800" y="25400"/>
                  </a:lnTo>
                  <a:lnTo>
                    <a:pt x="1955800" y="50800"/>
                  </a:lnTo>
                  <a:lnTo>
                    <a:pt x="2057400" y="50800"/>
                  </a:lnTo>
                  <a:lnTo>
                    <a:pt x="2057400" y="25400"/>
                  </a:lnTo>
                  <a:close/>
                </a:path>
                <a:path w="5491480" h="76200">
                  <a:moveTo>
                    <a:pt x="2235200" y="25400"/>
                  </a:moveTo>
                  <a:lnTo>
                    <a:pt x="2133600" y="25400"/>
                  </a:lnTo>
                  <a:lnTo>
                    <a:pt x="2133600" y="50800"/>
                  </a:lnTo>
                  <a:lnTo>
                    <a:pt x="2235200" y="50800"/>
                  </a:lnTo>
                  <a:lnTo>
                    <a:pt x="2235200" y="25400"/>
                  </a:lnTo>
                  <a:close/>
                </a:path>
                <a:path w="5491480" h="76200">
                  <a:moveTo>
                    <a:pt x="2413000" y="25400"/>
                  </a:moveTo>
                  <a:lnTo>
                    <a:pt x="2311400" y="25400"/>
                  </a:lnTo>
                  <a:lnTo>
                    <a:pt x="2311400" y="50800"/>
                  </a:lnTo>
                  <a:lnTo>
                    <a:pt x="2413000" y="50800"/>
                  </a:lnTo>
                  <a:lnTo>
                    <a:pt x="2413000" y="25400"/>
                  </a:lnTo>
                  <a:close/>
                </a:path>
                <a:path w="5491480" h="76200">
                  <a:moveTo>
                    <a:pt x="2590800" y="25400"/>
                  </a:moveTo>
                  <a:lnTo>
                    <a:pt x="2489200" y="25400"/>
                  </a:lnTo>
                  <a:lnTo>
                    <a:pt x="2489200" y="50800"/>
                  </a:lnTo>
                  <a:lnTo>
                    <a:pt x="2590800" y="50800"/>
                  </a:lnTo>
                  <a:lnTo>
                    <a:pt x="2590800" y="25400"/>
                  </a:lnTo>
                  <a:close/>
                </a:path>
                <a:path w="5491480" h="76200">
                  <a:moveTo>
                    <a:pt x="2768600" y="25400"/>
                  </a:moveTo>
                  <a:lnTo>
                    <a:pt x="2667000" y="25400"/>
                  </a:lnTo>
                  <a:lnTo>
                    <a:pt x="2667000" y="50800"/>
                  </a:lnTo>
                  <a:lnTo>
                    <a:pt x="2768600" y="50800"/>
                  </a:lnTo>
                  <a:lnTo>
                    <a:pt x="2768600" y="25400"/>
                  </a:lnTo>
                  <a:close/>
                </a:path>
                <a:path w="5491480" h="76200">
                  <a:moveTo>
                    <a:pt x="2946400" y="25400"/>
                  </a:moveTo>
                  <a:lnTo>
                    <a:pt x="2844800" y="25400"/>
                  </a:lnTo>
                  <a:lnTo>
                    <a:pt x="2844800" y="50800"/>
                  </a:lnTo>
                  <a:lnTo>
                    <a:pt x="2946400" y="50800"/>
                  </a:lnTo>
                  <a:lnTo>
                    <a:pt x="2946400" y="25400"/>
                  </a:lnTo>
                  <a:close/>
                </a:path>
                <a:path w="5491480" h="76200">
                  <a:moveTo>
                    <a:pt x="3124200" y="25400"/>
                  </a:moveTo>
                  <a:lnTo>
                    <a:pt x="3022600" y="25400"/>
                  </a:lnTo>
                  <a:lnTo>
                    <a:pt x="3022600" y="50800"/>
                  </a:lnTo>
                  <a:lnTo>
                    <a:pt x="3124200" y="50800"/>
                  </a:lnTo>
                  <a:lnTo>
                    <a:pt x="3124200" y="25400"/>
                  </a:lnTo>
                  <a:close/>
                </a:path>
                <a:path w="5491480" h="76200">
                  <a:moveTo>
                    <a:pt x="3302000" y="25400"/>
                  </a:moveTo>
                  <a:lnTo>
                    <a:pt x="3200400" y="25400"/>
                  </a:lnTo>
                  <a:lnTo>
                    <a:pt x="3200400" y="50800"/>
                  </a:lnTo>
                  <a:lnTo>
                    <a:pt x="3302000" y="50800"/>
                  </a:lnTo>
                  <a:lnTo>
                    <a:pt x="3302000" y="25400"/>
                  </a:lnTo>
                  <a:close/>
                </a:path>
                <a:path w="5491480" h="76200">
                  <a:moveTo>
                    <a:pt x="3479800" y="25400"/>
                  </a:moveTo>
                  <a:lnTo>
                    <a:pt x="3378200" y="25400"/>
                  </a:lnTo>
                  <a:lnTo>
                    <a:pt x="3378200" y="50800"/>
                  </a:lnTo>
                  <a:lnTo>
                    <a:pt x="3479800" y="50800"/>
                  </a:lnTo>
                  <a:lnTo>
                    <a:pt x="3479800" y="25400"/>
                  </a:lnTo>
                  <a:close/>
                </a:path>
                <a:path w="5491480" h="76200">
                  <a:moveTo>
                    <a:pt x="3657600" y="25400"/>
                  </a:moveTo>
                  <a:lnTo>
                    <a:pt x="3556000" y="25400"/>
                  </a:lnTo>
                  <a:lnTo>
                    <a:pt x="3556000" y="50800"/>
                  </a:lnTo>
                  <a:lnTo>
                    <a:pt x="3657600" y="50800"/>
                  </a:lnTo>
                  <a:lnTo>
                    <a:pt x="3657600" y="25400"/>
                  </a:lnTo>
                  <a:close/>
                </a:path>
                <a:path w="5491480" h="76200">
                  <a:moveTo>
                    <a:pt x="3835400" y="25400"/>
                  </a:moveTo>
                  <a:lnTo>
                    <a:pt x="3733800" y="25400"/>
                  </a:lnTo>
                  <a:lnTo>
                    <a:pt x="3733800" y="50800"/>
                  </a:lnTo>
                  <a:lnTo>
                    <a:pt x="3835400" y="50800"/>
                  </a:lnTo>
                  <a:lnTo>
                    <a:pt x="3835400" y="25400"/>
                  </a:lnTo>
                  <a:close/>
                </a:path>
                <a:path w="5491480" h="76200">
                  <a:moveTo>
                    <a:pt x="4013200" y="25400"/>
                  </a:moveTo>
                  <a:lnTo>
                    <a:pt x="3911600" y="25400"/>
                  </a:lnTo>
                  <a:lnTo>
                    <a:pt x="3911600" y="50800"/>
                  </a:lnTo>
                  <a:lnTo>
                    <a:pt x="4013200" y="50800"/>
                  </a:lnTo>
                  <a:lnTo>
                    <a:pt x="4013200" y="25400"/>
                  </a:lnTo>
                  <a:close/>
                </a:path>
                <a:path w="5491480" h="76200">
                  <a:moveTo>
                    <a:pt x="4191000" y="25400"/>
                  </a:moveTo>
                  <a:lnTo>
                    <a:pt x="4089400" y="25400"/>
                  </a:lnTo>
                  <a:lnTo>
                    <a:pt x="4089400" y="50800"/>
                  </a:lnTo>
                  <a:lnTo>
                    <a:pt x="4191000" y="50800"/>
                  </a:lnTo>
                  <a:lnTo>
                    <a:pt x="4191000" y="25400"/>
                  </a:lnTo>
                  <a:close/>
                </a:path>
                <a:path w="5491480" h="76200">
                  <a:moveTo>
                    <a:pt x="4368800" y="25400"/>
                  </a:moveTo>
                  <a:lnTo>
                    <a:pt x="4267200" y="25400"/>
                  </a:lnTo>
                  <a:lnTo>
                    <a:pt x="4267200" y="50800"/>
                  </a:lnTo>
                  <a:lnTo>
                    <a:pt x="4368800" y="50800"/>
                  </a:lnTo>
                  <a:lnTo>
                    <a:pt x="4368800" y="25400"/>
                  </a:lnTo>
                  <a:close/>
                </a:path>
                <a:path w="5491480" h="76200">
                  <a:moveTo>
                    <a:pt x="4546600" y="25400"/>
                  </a:moveTo>
                  <a:lnTo>
                    <a:pt x="4445000" y="25400"/>
                  </a:lnTo>
                  <a:lnTo>
                    <a:pt x="4445000" y="50800"/>
                  </a:lnTo>
                  <a:lnTo>
                    <a:pt x="4546600" y="50800"/>
                  </a:lnTo>
                  <a:lnTo>
                    <a:pt x="4546600" y="25400"/>
                  </a:lnTo>
                  <a:close/>
                </a:path>
                <a:path w="5491480" h="76200">
                  <a:moveTo>
                    <a:pt x="4724400" y="25400"/>
                  </a:moveTo>
                  <a:lnTo>
                    <a:pt x="4622800" y="25400"/>
                  </a:lnTo>
                  <a:lnTo>
                    <a:pt x="4622800" y="50800"/>
                  </a:lnTo>
                  <a:lnTo>
                    <a:pt x="4724400" y="50800"/>
                  </a:lnTo>
                  <a:lnTo>
                    <a:pt x="4724400" y="25400"/>
                  </a:lnTo>
                  <a:close/>
                </a:path>
                <a:path w="5491480" h="76200">
                  <a:moveTo>
                    <a:pt x="4902200" y="25400"/>
                  </a:moveTo>
                  <a:lnTo>
                    <a:pt x="4800600" y="25400"/>
                  </a:lnTo>
                  <a:lnTo>
                    <a:pt x="4800600" y="50800"/>
                  </a:lnTo>
                  <a:lnTo>
                    <a:pt x="4902200" y="50800"/>
                  </a:lnTo>
                  <a:lnTo>
                    <a:pt x="4902200" y="25400"/>
                  </a:lnTo>
                  <a:close/>
                </a:path>
                <a:path w="5491480" h="76200">
                  <a:moveTo>
                    <a:pt x="5080000" y="25400"/>
                  </a:moveTo>
                  <a:lnTo>
                    <a:pt x="4978400" y="25400"/>
                  </a:lnTo>
                  <a:lnTo>
                    <a:pt x="4978400" y="50800"/>
                  </a:lnTo>
                  <a:lnTo>
                    <a:pt x="5080000" y="50800"/>
                  </a:lnTo>
                  <a:lnTo>
                    <a:pt x="5080000" y="25400"/>
                  </a:lnTo>
                  <a:close/>
                </a:path>
                <a:path w="5491480" h="76200">
                  <a:moveTo>
                    <a:pt x="5257800" y="25400"/>
                  </a:moveTo>
                  <a:lnTo>
                    <a:pt x="5156200" y="25400"/>
                  </a:lnTo>
                  <a:lnTo>
                    <a:pt x="5156200" y="50800"/>
                  </a:lnTo>
                  <a:lnTo>
                    <a:pt x="5257800" y="50800"/>
                  </a:lnTo>
                  <a:lnTo>
                    <a:pt x="5257800" y="25400"/>
                  </a:lnTo>
                  <a:close/>
                </a:path>
                <a:path w="5491480" h="76200">
                  <a:moveTo>
                    <a:pt x="5414899" y="0"/>
                  </a:moveTo>
                  <a:lnTo>
                    <a:pt x="5414899" y="76200"/>
                  </a:lnTo>
                  <a:lnTo>
                    <a:pt x="5465699" y="50800"/>
                  </a:lnTo>
                  <a:lnTo>
                    <a:pt x="5427599" y="50800"/>
                  </a:lnTo>
                  <a:lnTo>
                    <a:pt x="5427599" y="25400"/>
                  </a:lnTo>
                  <a:lnTo>
                    <a:pt x="5465699" y="25400"/>
                  </a:lnTo>
                  <a:lnTo>
                    <a:pt x="5414899" y="0"/>
                  </a:lnTo>
                  <a:close/>
                </a:path>
                <a:path w="5491480" h="76200">
                  <a:moveTo>
                    <a:pt x="5414899" y="25400"/>
                  </a:moveTo>
                  <a:lnTo>
                    <a:pt x="5334000" y="25400"/>
                  </a:lnTo>
                  <a:lnTo>
                    <a:pt x="5334000" y="50800"/>
                  </a:lnTo>
                  <a:lnTo>
                    <a:pt x="5414899" y="50800"/>
                  </a:lnTo>
                  <a:lnTo>
                    <a:pt x="5414899" y="25400"/>
                  </a:lnTo>
                  <a:close/>
                </a:path>
                <a:path w="5491480" h="76200">
                  <a:moveTo>
                    <a:pt x="5465699" y="25400"/>
                  </a:moveTo>
                  <a:lnTo>
                    <a:pt x="5427599" y="25400"/>
                  </a:lnTo>
                  <a:lnTo>
                    <a:pt x="5427599" y="50800"/>
                  </a:lnTo>
                  <a:lnTo>
                    <a:pt x="5465699" y="50800"/>
                  </a:lnTo>
                  <a:lnTo>
                    <a:pt x="5491099" y="38100"/>
                  </a:lnTo>
                  <a:lnTo>
                    <a:pt x="5465699" y="25400"/>
                  </a:lnTo>
                  <a:close/>
                </a:path>
              </a:pathLst>
            </a:custGeom>
            <a:solidFill>
              <a:srgbClr val="E95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46320" y="3624452"/>
              <a:ext cx="5491480" cy="76200"/>
            </a:xfrm>
            <a:custGeom>
              <a:avLst/>
              <a:gdLst/>
              <a:ahLst/>
              <a:cxnLst/>
              <a:rect l="l" t="t" r="r" b="b"/>
              <a:pathLst>
                <a:path w="5491480" h="76200">
                  <a:moveTo>
                    <a:pt x="10160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101600" y="50800"/>
                  </a:lnTo>
                  <a:lnTo>
                    <a:pt x="101600" y="25400"/>
                  </a:lnTo>
                  <a:close/>
                </a:path>
                <a:path w="5491480" h="76200">
                  <a:moveTo>
                    <a:pt x="279400" y="25400"/>
                  </a:moveTo>
                  <a:lnTo>
                    <a:pt x="177800" y="25400"/>
                  </a:lnTo>
                  <a:lnTo>
                    <a:pt x="177800" y="50800"/>
                  </a:lnTo>
                  <a:lnTo>
                    <a:pt x="279400" y="50800"/>
                  </a:lnTo>
                  <a:lnTo>
                    <a:pt x="279400" y="25400"/>
                  </a:lnTo>
                  <a:close/>
                </a:path>
                <a:path w="5491480" h="76200">
                  <a:moveTo>
                    <a:pt x="457200" y="25400"/>
                  </a:moveTo>
                  <a:lnTo>
                    <a:pt x="355600" y="25400"/>
                  </a:lnTo>
                  <a:lnTo>
                    <a:pt x="355600" y="50800"/>
                  </a:lnTo>
                  <a:lnTo>
                    <a:pt x="457200" y="50800"/>
                  </a:lnTo>
                  <a:lnTo>
                    <a:pt x="457200" y="25400"/>
                  </a:lnTo>
                  <a:close/>
                </a:path>
                <a:path w="5491480" h="76200">
                  <a:moveTo>
                    <a:pt x="635000" y="25400"/>
                  </a:moveTo>
                  <a:lnTo>
                    <a:pt x="533400" y="25400"/>
                  </a:lnTo>
                  <a:lnTo>
                    <a:pt x="533400" y="50800"/>
                  </a:lnTo>
                  <a:lnTo>
                    <a:pt x="635000" y="50800"/>
                  </a:lnTo>
                  <a:lnTo>
                    <a:pt x="635000" y="25400"/>
                  </a:lnTo>
                  <a:close/>
                </a:path>
                <a:path w="5491480" h="76200">
                  <a:moveTo>
                    <a:pt x="812800" y="25400"/>
                  </a:moveTo>
                  <a:lnTo>
                    <a:pt x="711200" y="25400"/>
                  </a:lnTo>
                  <a:lnTo>
                    <a:pt x="711200" y="50800"/>
                  </a:lnTo>
                  <a:lnTo>
                    <a:pt x="812800" y="50800"/>
                  </a:lnTo>
                  <a:lnTo>
                    <a:pt x="812800" y="25400"/>
                  </a:lnTo>
                  <a:close/>
                </a:path>
                <a:path w="5491480" h="76200">
                  <a:moveTo>
                    <a:pt x="990600" y="25400"/>
                  </a:moveTo>
                  <a:lnTo>
                    <a:pt x="889000" y="25400"/>
                  </a:lnTo>
                  <a:lnTo>
                    <a:pt x="889000" y="50800"/>
                  </a:lnTo>
                  <a:lnTo>
                    <a:pt x="990600" y="50800"/>
                  </a:lnTo>
                  <a:lnTo>
                    <a:pt x="990600" y="25400"/>
                  </a:lnTo>
                  <a:close/>
                </a:path>
                <a:path w="5491480" h="76200">
                  <a:moveTo>
                    <a:pt x="1168400" y="25400"/>
                  </a:moveTo>
                  <a:lnTo>
                    <a:pt x="1066800" y="25400"/>
                  </a:lnTo>
                  <a:lnTo>
                    <a:pt x="1066800" y="50800"/>
                  </a:lnTo>
                  <a:lnTo>
                    <a:pt x="1168400" y="50800"/>
                  </a:lnTo>
                  <a:lnTo>
                    <a:pt x="1168400" y="25400"/>
                  </a:lnTo>
                  <a:close/>
                </a:path>
                <a:path w="5491480" h="76200">
                  <a:moveTo>
                    <a:pt x="1346200" y="25400"/>
                  </a:moveTo>
                  <a:lnTo>
                    <a:pt x="1244600" y="25400"/>
                  </a:lnTo>
                  <a:lnTo>
                    <a:pt x="1244600" y="50800"/>
                  </a:lnTo>
                  <a:lnTo>
                    <a:pt x="1346200" y="50800"/>
                  </a:lnTo>
                  <a:lnTo>
                    <a:pt x="1346200" y="25400"/>
                  </a:lnTo>
                  <a:close/>
                </a:path>
                <a:path w="5491480" h="76200">
                  <a:moveTo>
                    <a:pt x="1524000" y="25400"/>
                  </a:moveTo>
                  <a:lnTo>
                    <a:pt x="1422400" y="25400"/>
                  </a:lnTo>
                  <a:lnTo>
                    <a:pt x="1422400" y="50800"/>
                  </a:lnTo>
                  <a:lnTo>
                    <a:pt x="1524000" y="50800"/>
                  </a:lnTo>
                  <a:lnTo>
                    <a:pt x="1524000" y="25400"/>
                  </a:lnTo>
                  <a:close/>
                </a:path>
                <a:path w="5491480" h="76200">
                  <a:moveTo>
                    <a:pt x="1701800" y="25400"/>
                  </a:moveTo>
                  <a:lnTo>
                    <a:pt x="1600200" y="25400"/>
                  </a:lnTo>
                  <a:lnTo>
                    <a:pt x="1600200" y="50800"/>
                  </a:lnTo>
                  <a:lnTo>
                    <a:pt x="1701800" y="50800"/>
                  </a:lnTo>
                  <a:lnTo>
                    <a:pt x="1701800" y="25400"/>
                  </a:lnTo>
                  <a:close/>
                </a:path>
                <a:path w="5491480" h="76200">
                  <a:moveTo>
                    <a:pt x="1879600" y="25400"/>
                  </a:moveTo>
                  <a:lnTo>
                    <a:pt x="1778000" y="25400"/>
                  </a:lnTo>
                  <a:lnTo>
                    <a:pt x="1778000" y="50800"/>
                  </a:lnTo>
                  <a:lnTo>
                    <a:pt x="1879600" y="50800"/>
                  </a:lnTo>
                  <a:lnTo>
                    <a:pt x="1879600" y="25400"/>
                  </a:lnTo>
                  <a:close/>
                </a:path>
                <a:path w="5491480" h="76200">
                  <a:moveTo>
                    <a:pt x="2057400" y="25400"/>
                  </a:moveTo>
                  <a:lnTo>
                    <a:pt x="1955800" y="25400"/>
                  </a:lnTo>
                  <a:lnTo>
                    <a:pt x="1955800" y="50800"/>
                  </a:lnTo>
                  <a:lnTo>
                    <a:pt x="2057400" y="50800"/>
                  </a:lnTo>
                  <a:lnTo>
                    <a:pt x="2057400" y="25400"/>
                  </a:lnTo>
                  <a:close/>
                </a:path>
                <a:path w="5491480" h="76200">
                  <a:moveTo>
                    <a:pt x="2235200" y="25400"/>
                  </a:moveTo>
                  <a:lnTo>
                    <a:pt x="2133600" y="25400"/>
                  </a:lnTo>
                  <a:lnTo>
                    <a:pt x="2133600" y="50800"/>
                  </a:lnTo>
                  <a:lnTo>
                    <a:pt x="2235200" y="50800"/>
                  </a:lnTo>
                  <a:lnTo>
                    <a:pt x="2235200" y="25400"/>
                  </a:lnTo>
                  <a:close/>
                </a:path>
                <a:path w="5491480" h="76200">
                  <a:moveTo>
                    <a:pt x="2413000" y="25400"/>
                  </a:moveTo>
                  <a:lnTo>
                    <a:pt x="2311400" y="25400"/>
                  </a:lnTo>
                  <a:lnTo>
                    <a:pt x="2311400" y="50800"/>
                  </a:lnTo>
                  <a:lnTo>
                    <a:pt x="2413000" y="50800"/>
                  </a:lnTo>
                  <a:lnTo>
                    <a:pt x="2413000" y="25400"/>
                  </a:lnTo>
                  <a:close/>
                </a:path>
                <a:path w="5491480" h="76200">
                  <a:moveTo>
                    <a:pt x="2590800" y="25400"/>
                  </a:moveTo>
                  <a:lnTo>
                    <a:pt x="2489200" y="25400"/>
                  </a:lnTo>
                  <a:lnTo>
                    <a:pt x="2489200" y="50800"/>
                  </a:lnTo>
                  <a:lnTo>
                    <a:pt x="2590800" y="50800"/>
                  </a:lnTo>
                  <a:lnTo>
                    <a:pt x="2590800" y="25400"/>
                  </a:lnTo>
                  <a:close/>
                </a:path>
                <a:path w="5491480" h="76200">
                  <a:moveTo>
                    <a:pt x="2768600" y="25400"/>
                  </a:moveTo>
                  <a:lnTo>
                    <a:pt x="2667000" y="25400"/>
                  </a:lnTo>
                  <a:lnTo>
                    <a:pt x="2667000" y="50800"/>
                  </a:lnTo>
                  <a:lnTo>
                    <a:pt x="2768600" y="50800"/>
                  </a:lnTo>
                  <a:lnTo>
                    <a:pt x="2768600" y="25400"/>
                  </a:lnTo>
                  <a:close/>
                </a:path>
                <a:path w="5491480" h="76200">
                  <a:moveTo>
                    <a:pt x="2946400" y="25400"/>
                  </a:moveTo>
                  <a:lnTo>
                    <a:pt x="2844800" y="25400"/>
                  </a:lnTo>
                  <a:lnTo>
                    <a:pt x="2844800" y="50800"/>
                  </a:lnTo>
                  <a:lnTo>
                    <a:pt x="2946400" y="50800"/>
                  </a:lnTo>
                  <a:lnTo>
                    <a:pt x="2946400" y="25400"/>
                  </a:lnTo>
                  <a:close/>
                </a:path>
                <a:path w="5491480" h="76200">
                  <a:moveTo>
                    <a:pt x="3124200" y="25400"/>
                  </a:moveTo>
                  <a:lnTo>
                    <a:pt x="3022600" y="25400"/>
                  </a:lnTo>
                  <a:lnTo>
                    <a:pt x="3022600" y="50800"/>
                  </a:lnTo>
                  <a:lnTo>
                    <a:pt x="3124200" y="50800"/>
                  </a:lnTo>
                  <a:lnTo>
                    <a:pt x="3124200" y="25400"/>
                  </a:lnTo>
                  <a:close/>
                </a:path>
                <a:path w="5491480" h="76200">
                  <a:moveTo>
                    <a:pt x="3302000" y="25400"/>
                  </a:moveTo>
                  <a:lnTo>
                    <a:pt x="3200400" y="25400"/>
                  </a:lnTo>
                  <a:lnTo>
                    <a:pt x="3200400" y="50800"/>
                  </a:lnTo>
                  <a:lnTo>
                    <a:pt x="3302000" y="50800"/>
                  </a:lnTo>
                  <a:lnTo>
                    <a:pt x="3302000" y="25400"/>
                  </a:lnTo>
                  <a:close/>
                </a:path>
                <a:path w="5491480" h="76200">
                  <a:moveTo>
                    <a:pt x="3479800" y="25400"/>
                  </a:moveTo>
                  <a:lnTo>
                    <a:pt x="3378200" y="25400"/>
                  </a:lnTo>
                  <a:lnTo>
                    <a:pt x="3378200" y="50800"/>
                  </a:lnTo>
                  <a:lnTo>
                    <a:pt x="3479800" y="50800"/>
                  </a:lnTo>
                  <a:lnTo>
                    <a:pt x="3479800" y="25400"/>
                  </a:lnTo>
                  <a:close/>
                </a:path>
                <a:path w="5491480" h="76200">
                  <a:moveTo>
                    <a:pt x="3657600" y="25400"/>
                  </a:moveTo>
                  <a:lnTo>
                    <a:pt x="3556000" y="25400"/>
                  </a:lnTo>
                  <a:lnTo>
                    <a:pt x="3556000" y="50800"/>
                  </a:lnTo>
                  <a:lnTo>
                    <a:pt x="3657600" y="50800"/>
                  </a:lnTo>
                  <a:lnTo>
                    <a:pt x="3657600" y="25400"/>
                  </a:lnTo>
                  <a:close/>
                </a:path>
                <a:path w="5491480" h="76200">
                  <a:moveTo>
                    <a:pt x="3835400" y="25400"/>
                  </a:moveTo>
                  <a:lnTo>
                    <a:pt x="3733800" y="25400"/>
                  </a:lnTo>
                  <a:lnTo>
                    <a:pt x="3733800" y="50800"/>
                  </a:lnTo>
                  <a:lnTo>
                    <a:pt x="3835400" y="50800"/>
                  </a:lnTo>
                  <a:lnTo>
                    <a:pt x="3835400" y="25400"/>
                  </a:lnTo>
                  <a:close/>
                </a:path>
                <a:path w="5491480" h="76200">
                  <a:moveTo>
                    <a:pt x="4013200" y="25400"/>
                  </a:moveTo>
                  <a:lnTo>
                    <a:pt x="3911600" y="25400"/>
                  </a:lnTo>
                  <a:lnTo>
                    <a:pt x="3911600" y="50800"/>
                  </a:lnTo>
                  <a:lnTo>
                    <a:pt x="4013200" y="50800"/>
                  </a:lnTo>
                  <a:lnTo>
                    <a:pt x="4013200" y="25400"/>
                  </a:lnTo>
                  <a:close/>
                </a:path>
                <a:path w="5491480" h="76200">
                  <a:moveTo>
                    <a:pt x="4191000" y="25400"/>
                  </a:moveTo>
                  <a:lnTo>
                    <a:pt x="4089400" y="25400"/>
                  </a:lnTo>
                  <a:lnTo>
                    <a:pt x="4089400" y="50800"/>
                  </a:lnTo>
                  <a:lnTo>
                    <a:pt x="4191000" y="50800"/>
                  </a:lnTo>
                  <a:lnTo>
                    <a:pt x="4191000" y="25400"/>
                  </a:lnTo>
                  <a:close/>
                </a:path>
                <a:path w="5491480" h="76200">
                  <a:moveTo>
                    <a:pt x="4368800" y="25400"/>
                  </a:moveTo>
                  <a:lnTo>
                    <a:pt x="4267200" y="25400"/>
                  </a:lnTo>
                  <a:lnTo>
                    <a:pt x="4267200" y="50800"/>
                  </a:lnTo>
                  <a:lnTo>
                    <a:pt x="4368800" y="50800"/>
                  </a:lnTo>
                  <a:lnTo>
                    <a:pt x="4368800" y="25400"/>
                  </a:lnTo>
                  <a:close/>
                </a:path>
                <a:path w="5491480" h="76200">
                  <a:moveTo>
                    <a:pt x="4546600" y="25400"/>
                  </a:moveTo>
                  <a:lnTo>
                    <a:pt x="4445000" y="25400"/>
                  </a:lnTo>
                  <a:lnTo>
                    <a:pt x="4445000" y="50800"/>
                  </a:lnTo>
                  <a:lnTo>
                    <a:pt x="4546600" y="50800"/>
                  </a:lnTo>
                  <a:lnTo>
                    <a:pt x="4546600" y="25400"/>
                  </a:lnTo>
                  <a:close/>
                </a:path>
                <a:path w="5491480" h="76200">
                  <a:moveTo>
                    <a:pt x="4724400" y="25400"/>
                  </a:moveTo>
                  <a:lnTo>
                    <a:pt x="4622800" y="25400"/>
                  </a:lnTo>
                  <a:lnTo>
                    <a:pt x="4622800" y="50800"/>
                  </a:lnTo>
                  <a:lnTo>
                    <a:pt x="4724400" y="50800"/>
                  </a:lnTo>
                  <a:lnTo>
                    <a:pt x="4724400" y="25400"/>
                  </a:lnTo>
                  <a:close/>
                </a:path>
                <a:path w="5491480" h="76200">
                  <a:moveTo>
                    <a:pt x="4902200" y="25400"/>
                  </a:moveTo>
                  <a:lnTo>
                    <a:pt x="4800600" y="25400"/>
                  </a:lnTo>
                  <a:lnTo>
                    <a:pt x="4800600" y="50800"/>
                  </a:lnTo>
                  <a:lnTo>
                    <a:pt x="4902200" y="50800"/>
                  </a:lnTo>
                  <a:lnTo>
                    <a:pt x="4902200" y="25400"/>
                  </a:lnTo>
                  <a:close/>
                </a:path>
                <a:path w="5491480" h="76200">
                  <a:moveTo>
                    <a:pt x="5080000" y="25400"/>
                  </a:moveTo>
                  <a:lnTo>
                    <a:pt x="4978400" y="25400"/>
                  </a:lnTo>
                  <a:lnTo>
                    <a:pt x="4978400" y="50800"/>
                  </a:lnTo>
                  <a:lnTo>
                    <a:pt x="5080000" y="50800"/>
                  </a:lnTo>
                  <a:lnTo>
                    <a:pt x="5080000" y="25400"/>
                  </a:lnTo>
                  <a:close/>
                </a:path>
                <a:path w="5491480" h="76200">
                  <a:moveTo>
                    <a:pt x="5257800" y="25400"/>
                  </a:moveTo>
                  <a:lnTo>
                    <a:pt x="5156200" y="25400"/>
                  </a:lnTo>
                  <a:lnTo>
                    <a:pt x="5156200" y="50800"/>
                  </a:lnTo>
                  <a:lnTo>
                    <a:pt x="5257800" y="50800"/>
                  </a:lnTo>
                  <a:lnTo>
                    <a:pt x="5257800" y="25400"/>
                  </a:lnTo>
                  <a:close/>
                </a:path>
                <a:path w="5491480" h="76200">
                  <a:moveTo>
                    <a:pt x="5414899" y="0"/>
                  </a:moveTo>
                  <a:lnTo>
                    <a:pt x="5414899" y="76200"/>
                  </a:lnTo>
                  <a:lnTo>
                    <a:pt x="5465699" y="50800"/>
                  </a:lnTo>
                  <a:lnTo>
                    <a:pt x="5427599" y="50800"/>
                  </a:lnTo>
                  <a:lnTo>
                    <a:pt x="5427599" y="25400"/>
                  </a:lnTo>
                  <a:lnTo>
                    <a:pt x="5465699" y="25400"/>
                  </a:lnTo>
                  <a:lnTo>
                    <a:pt x="5414899" y="0"/>
                  </a:lnTo>
                  <a:close/>
                </a:path>
                <a:path w="5491480" h="76200">
                  <a:moveTo>
                    <a:pt x="5414899" y="25400"/>
                  </a:moveTo>
                  <a:lnTo>
                    <a:pt x="5334000" y="25400"/>
                  </a:lnTo>
                  <a:lnTo>
                    <a:pt x="5334000" y="50800"/>
                  </a:lnTo>
                  <a:lnTo>
                    <a:pt x="5414899" y="50800"/>
                  </a:lnTo>
                  <a:lnTo>
                    <a:pt x="5414899" y="25400"/>
                  </a:lnTo>
                  <a:close/>
                </a:path>
                <a:path w="5491480" h="76200">
                  <a:moveTo>
                    <a:pt x="5465699" y="25400"/>
                  </a:moveTo>
                  <a:lnTo>
                    <a:pt x="5427599" y="25400"/>
                  </a:lnTo>
                  <a:lnTo>
                    <a:pt x="5427599" y="50800"/>
                  </a:lnTo>
                  <a:lnTo>
                    <a:pt x="5465699" y="50800"/>
                  </a:lnTo>
                  <a:lnTo>
                    <a:pt x="5491099" y="38100"/>
                  </a:lnTo>
                  <a:lnTo>
                    <a:pt x="5465699" y="25400"/>
                  </a:lnTo>
                  <a:close/>
                </a:path>
              </a:pathLst>
            </a:custGeom>
            <a:solidFill>
              <a:srgbClr val="ED8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46320" y="4517135"/>
            <a:ext cx="5491480" cy="1887220"/>
            <a:chOff x="4846320" y="4517135"/>
            <a:chExt cx="5491480" cy="1887220"/>
          </a:xfrm>
        </p:grpSpPr>
        <p:sp>
          <p:nvSpPr>
            <p:cNvPr id="29" name="object 29"/>
            <p:cNvSpPr/>
            <p:nvPr/>
          </p:nvSpPr>
          <p:spPr>
            <a:xfrm>
              <a:off x="4846320" y="4517135"/>
              <a:ext cx="5491480" cy="76200"/>
            </a:xfrm>
            <a:custGeom>
              <a:avLst/>
              <a:gdLst/>
              <a:ahLst/>
              <a:cxnLst/>
              <a:rect l="l" t="t" r="r" b="b"/>
              <a:pathLst>
                <a:path w="5491480" h="76200">
                  <a:moveTo>
                    <a:pt x="10160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101600" y="50800"/>
                  </a:lnTo>
                  <a:lnTo>
                    <a:pt x="101600" y="25400"/>
                  </a:lnTo>
                  <a:close/>
                </a:path>
                <a:path w="5491480" h="76200">
                  <a:moveTo>
                    <a:pt x="279400" y="25400"/>
                  </a:moveTo>
                  <a:lnTo>
                    <a:pt x="177800" y="25400"/>
                  </a:lnTo>
                  <a:lnTo>
                    <a:pt x="177800" y="50800"/>
                  </a:lnTo>
                  <a:lnTo>
                    <a:pt x="279400" y="50800"/>
                  </a:lnTo>
                  <a:lnTo>
                    <a:pt x="279400" y="25400"/>
                  </a:lnTo>
                  <a:close/>
                </a:path>
                <a:path w="5491480" h="76200">
                  <a:moveTo>
                    <a:pt x="457200" y="25400"/>
                  </a:moveTo>
                  <a:lnTo>
                    <a:pt x="355600" y="25400"/>
                  </a:lnTo>
                  <a:lnTo>
                    <a:pt x="355600" y="50800"/>
                  </a:lnTo>
                  <a:lnTo>
                    <a:pt x="457200" y="50800"/>
                  </a:lnTo>
                  <a:lnTo>
                    <a:pt x="457200" y="25400"/>
                  </a:lnTo>
                  <a:close/>
                </a:path>
                <a:path w="5491480" h="76200">
                  <a:moveTo>
                    <a:pt x="635000" y="25400"/>
                  </a:moveTo>
                  <a:lnTo>
                    <a:pt x="533400" y="25400"/>
                  </a:lnTo>
                  <a:lnTo>
                    <a:pt x="533400" y="50800"/>
                  </a:lnTo>
                  <a:lnTo>
                    <a:pt x="635000" y="50800"/>
                  </a:lnTo>
                  <a:lnTo>
                    <a:pt x="635000" y="25400"/>
                  </a:lnTo>
                  <a:close/>
                </a:path>
                <a:path w="5491480" h="76200">
                  <a:moveTo>
                    <a:pt x="812800" y="25400"/>
                  </a:moveTo>
                  <a:lnTo>
                    <a:pt x="711200" y="25400"/>
                  </a:lnTo>
                  <a:lnTo>
                    <a:pt x="711200" y="50800"/>
                  </a:lnTo>
                  <a:lnTo>
                    <a:pt x="812800" y="50800"/>
                  </a:lnTo>
                  <a:lnTo>
                    <a:pt x="812800" y="25400"/>
                  </a:lnTo>
                  <a:close/>
                </a:path>
                <a:path w="5491480" h="76200">
                  <a:moveTo>
                    <a:pt x="990600" y="25400"/>
                  </a:moveTo>
                  <a:lnTo>
                    <a:pt x="889000" y="25400"/>
                  </a:lnTo>
                  <a:lnTo>
                    <a:pt x="889000" y="50800"/>
                  </a:lnTo>
                  <a:lnTo>
                    <a:pt x="990600" y="50800"/>
                  </a:lnTo>
                  <a:lnTo>
                    <a:pt x="990600" y="25400"/>
                  </a:lnTo>
                  <a:close/>
                </a:path>
                <a:path w="5491480" h="76200">
                  <a:moveTo>
                    <a:pt x="1168400" y="25400"/>
                  </a:moveTo>
                  <a:lnTo>
                    <a:pt x="1066800" y="25400"/>
                  </a:lnTo>
                  <a:lnTo>
                    <a:pt x="1066800" y="50800"/>
                  </a:lnTo>
                  <a:lnTo>
                    <a:pt x="1168400" y="50800"/>
                  </a:lnTo>
                  <a:lnTo>
                    <a:pt x="1168400" y="25400"/>
                  </a:lnTo>
                  <a:close/>
                </a:path>
                <a:path w="5491480" h="76200">
                  <a:moveTo>
                    <a:pt x="1346200" y="25400"/>
                  </a:moveTo>
                  <a:lnTo>
                    <a:pt x="1244600" y="25400"/>
                  </a:lnTo>
                  <a:lnTo>
                    <a:pt x="1244600" y="50800"/>
                  </a:lnTo>
                  <a:lnTo>
                    <a:pt x="1346200" y="50800"/>
                  </a:lnTo>
                  <a:lnTo>
                    <a:pt x="1346200" y="25400"/>
                  </a:lnTo>
                  <a:close/>
                </a:path>
                <a:path w="5491480" h="76200">
                  <a:moveTo>
                    <a:pt x="1524000" y="25400"/>
                  </a:moveTo>
                  <a:lnTo>
                    <a:pt x="1422400" y="25400"/>
                  </a:lnTo>
                  <a:lnTo>
                    <a:pt x="1422400" y="50800"/>
                  </a:lnTo>
                  <a:lnTo>
                    <a:pt x="1524000" y="50800"/>
                  </a:lnTo>
                  <a:lnTo>
                    <a:pt x="1524000" y="25400"/>
                  </a:lnTo>
                  <a:close/>
                </a:path>
                <a:path w="5491480" h="76200">
                  <a:moveTo>
                    <a:pt x="1701800" y="25400"/>
                  </a:moveTo>
                  <a:lnTo>
                    <a:pt x="1600200" y="25400"/>
                  </a:lnTo>
                  <a:lnTo>
                    <a:pt x="1600200" y="50800"/>
                  </a:lnTo>
                  <a:lnTo>
                    <a:pt x="1701800" y="50800"/>
                  </a:lnTo>
                  <a:lnTo>
                    <a:pt x="1701800" y="25400"/>
                  </a:lnTo>
                  <a:close/>
                </a:path>
                <a:path w="5491480" h="76200">
                  <a:moveTo>
                    <a:pt x="1879600" y="25400"/>
                  </a:moveTo>
                  <a:lnTo>
                    <a:pt x="1778000" y="25400"/>
                  </a:lnTo>
                  <a:lnTo>
                    <a:pt x="1778000" y="50800"/>
                  </a:lnTo>
                  <a:lnTo>
                    <a:pt x="1879600" y="50800"/>
                  </a:lnTo>
                  <a:lnTo>
                    <a:pt x="1879600" y="25400"/>
                  </a:lnTo>
                  <a:close/>
                </a:path>
                <a:path w="5491480" h="76200">
                  <a:moveTo>
                    <a:pt x="2057400" y="25400"/>
                  </a:moveTo>
                  <a:lnTo>
                    <a:pt x="1955800" y="25400"/>
                  </a:lnTo>
                  <a:lnTo>
                    <a:pt x="1955800" y="50800"/>
                  </a:lnTo>
                  <a:lnTo>
                    <a:pt x="2057400" y="50800"/>
                  </a:lnTo>
                  <a:lnTo>
                    <a:pt x="2057400" y="25400"/>
                  </a:lnTo>
                  <a:close/>
                </a:path>
                <a:path w="5491480" h="76200">
                  <a:moveTo>
                    <a:pt x="2235200" y="25400"/>
                  </a:moveTo>
                  <a:lnTo>
                    <a:pt x="2133600" y="25400"/>
                  </a:lnTo>
                  <a:lnTo>
                    <a:pt x="2133600" y="50800"/>
                  </a:lnTo>
                  <a:lnTo>
                    <a:pt x="2235200" y="50800"/>
                  </a:lnTo>
                  <a:lnTo>
                    <a:pt x="2235200" y="25400"/>
                  </a:lnTo>
                  <a:close/>
                </a:path>
                <a:path w="5491480" h="76200">
                  <a:moveTo>
                    <a:pt x="2413000" y="25400"/>
                  </a:moveTo>
                  <a:lnTo>
                    <a:pt x="2311400" y="25400"/>
                  </a:lnTo>
                  <a:lnTo>
                    <a:pt x="2311400" y="50800"/>
                  </a:lnTo>
                  <a:lnTo>
                    <a:pt x="2413000" y="50800"/>
                  </a:lnTo>
                  <a:lnTo>
                    <a:pt x="2413000" y="25400"/>
                  </a:lnTo>
                  <a:close/>
                </a:path>
                <a:path w="5491480" h="76200">
                  <a:moveTo>
                    <a:pt x="2590800" y="25400"/>
                  </a:moveTo>
                  <a:lnTo>
                    <a:pt x="2489200" y="25400"/>
                  </a:lnTo>
                  <a:lnTo>
                    <a:pt x="2489200" y="50800"/>
                  </a:lnTo>
                  <a:lnTo>
                    <a:pt x="2590800" y="50800"/>
                  </a:lnTo>
                  <a:lnTo>
                    <a:pt x="2590800" y="25400"/>
                  </a:lnTo>
                  <a:close/>
                </a:path>
                <a:path w="5491480" h="76200">
                  <a:moveTo>
                    <a:pt x="2768600" y="25400"/>
                  </a:moveTo>
                  <a:lnTo>
                    <a:pt x="2667000" y="25400"/>
                  </a:lnTo>
                  <a:lnTo>
                    <a:pt x="2667000" y="50800"/>
                  </a:lnTo>
                  <a:lnTo>
                    <a:pt x="2768600" y="50800"/>
                  </a:lnTo>
                  <a:lnTo>
                    <a:pt x="2768600" y="25400"/>
                  </a:lnTo>
                  <a:close/>
                </a:path>
                <a:path w="5491480" h="76200">
                  <a:moveTo>
                    <a:pt x="2946400" y="25400"/>
                  </a:moveTo>
                  <a:lnTo>
                    <a:pt x="2844800" y="25400"/>
                  </a:lnTo>
                  <a:lnTo>
                    <a:pt x="2844800" y="50800"/>
                  </a:lnTo>
                  <a:lnTo>
                    <a:pt x="2946400" y="50800"/>
                  </a:lnTo>
                  <a:lnTo>
                    <a:pt x="2946400" y="25400"/>
                  </a:lnTo>
                  <a:close/>
                </a:path>
                <a:path w="5491480" h="76200">
                  <a:moveTo>
                    <a:pt x="3124200" y="25400"/>
                  </a:moveTo>
                  <a:lnTo>
                    <a:pt x="3022600" y="25400"/>
                  </a:lnTo>
                  <a:lnTo>
                    <a:pt x="3022600" y="50800"/>
                  </a:lnTo>
                  <a:lnTo>
                    <a:pt x="3124200" y="50800"/>
                  </a:lnTo>
                  <a:lnTo>
                    <a:pt x="3124200" y="25400"/>
                  </a:lnTo>
                  <a:close/>
                </a:path>
                <a:path w="5491480" h="76200">
                  <a:moveTo>
                    <a:pt x="3302000" y="25400"/>
                  </a:moveTo>
                  <a:lnTo>
                    <a:pt x="3200400" y="25400"/>
                  </a:lnTo>
                  <a:lnTo>
                    <a:pt x="3200400" y="50800"/>
                  </a:lnTo>
                  <a:lnTo>
                    <a:pt x="3302000" y="50800"/>
                  </a:lnTo>
                  <a:lnTo>
                    <a:pt x="3302000" y="25400"/>
                  </a:lnTo>
                  <a:close/>
                </a:path>
                <a:path w="5491480" h="76200">
                  <a:moveTo>
                    <a:pt x="3479800" y="25400"/>
                  </a:moveTo>
                  <a:lnTo>
                    <a:pt x="3378200" y="25400"/>
                  </a:lnTo>
                  <a:lnTo>
                    <a:pt x="3378200" y="50800"/>
                  </a:lnTo>
                  <a:lnTo>
                    <a:pt x="3479800" y="50800"/>
                  </a:lnTo>
                  <a:lnTo>
                    <a:pt x="3479800" y="25400"/>
                  </a:lnTo>
                  <a:close/>
                </a:path>
                <a:path w="5491480" h="76200">
                  <a:moveTo>
                    <a:pt x="3657600" y="25400"/>
                  </a:moveTo>
                  <a:lnTo>
                    <a:pt x="3556000" y="25400"/>
                  </a:lnTo>
                  <a:lnTo>
                    <a:pt x="3556000" y="50800"/>
                  </a:lnTo>
                  <a:lnTo>
                    <a:pt x="3657600" y="50800"/>
                  </a:lnTo>
                  <a:lnTo>
                    <a:pt x="3657600" y="25400"/>
                  </a:lnTo>
                  <a:close/>
                </a:path>
                <a:path w="5491480" h="76200">
                  <a:moveTo>
                    <a:pt x="3835400" y="25400"/>
                  </a:moveTo>
                  <a:lnTo>
                    <a:pt x="3733800" y="25400"/>
                  </a:lnTo>
                  <a:lnTo>
                    <a:pt x="3733800" y="50800"/>
                  </a:lnTo>
                  <a:lnTo>
                    <a:pt x="3835400" y="50800"/>
                  </a:lnTo>
                  <a:lnTo>
                    <a:pt x="3835400" y="25400"/>
                  </a:lnTo>
                  <a:close/>
                </a:path>
                <a:path w="5491480" h="76200">
                  <a:moveTo>
                    <a:pt x="4013200" y="25400"/>
                  </a:moveTo>
                  <a:lnTo>
                    <a:pt x="3911600" y="25400"/>
                  </a:lnTo>
                  <a:lnTo>
                    <a:pt x="3911600" y="50800"/>
                  </a:lnTo>
                  <a:lnTo>
                    <a:pt x="4013200" y="50800"/>
                  </a:lnTo>
                  <a:lnTo>
                    <a:pt x="4013200" y="25400"/>
                  </a:lnTo>
                  <a:close/>
                </a:path>
                <a:path w="5491480" h="76200">
                  <a:moveTo>
                    <a:pt x="4191000" y="25400"/>
                  </a:moveTo>
                  <a:lnTo>
                    <a:pt x="4089400" y="25400"/>
                  </a:lnTo>
                  <a:lnTo>
                    <a:pt x="4089400" y="50800"/>
                  </a:lnTo>
                  <a:lnTo>
                    <a:pt x="4191000" y="50800"/>
                  </a:lnTo>
                  <a:lnTo>
                    <a:pt x="4191000" y="25400"/>
                  </a:lnTo>
                  <a:close/>
                </a:path>
                <a:path w="5491480" h="76200">
                  <a:moveTo>
                    <a:pt x="4368800" y="25400"/>
                  </a:moveTo>
                  <a:lnTo>
                    <a:pt x="4267200" y="25400"/>
                  </a:lnTo>
                  <a:lnTo>
                    <a:pt x="4267200" y="50800"/>
                  </a:lnTo>
                  <a:lnTo>
                    <a:pt x="4368800" y="50800"/>
                  </a:lnTo>
                  <a:lnTo>
                    <a:pt x="4368800" y="25400"/>
                  </a:lnTo>
                  <a:close/>
                </a:path>
                <a:path w="5491480" h="76200">
                  <a:moveTo>
                    <a:pt x="4546600" y="25400"/>
                  </a:moveTo>
                  <a:lnTo>
                    <a:pt x="4445000" y="25400"/>
                  </a:lnTo>
                  <a:lnTo>
                    <a:pt x="4445000" y="50800"/>
                  </a:lnTo>
                  <a:lnTo>
                    <a:pt x="4546600" y="50800"/>
                  </a:lnTo>
                  <a:lnTo>
                    <a:pt x="4546600" y="25400"/>
                  </a:lnTo>
                  <a:close/>
                </a:path>
                <a:path w="5491480" h="76200">
                  <a:moveTo>
                    <a:pt x="4724400" y="25400"/>
                  </a:moveTo>
                  <a:lnTo>
                    <a:pt x="4622800" y="25400"/>
                  </a:lnTo>
                  <a:lnTo>
                    <a:pt x="4622800" y="50800"/>
                  </a:lnTo>
                  <a:lnTo>
                    <a:pt x="4724400" y="50800"/>
                  </a:lnTo>
                  <a:lnTo>
                    <a:pt x="4724400" y="25400"/>
                  </a:lnTo>
                  <a:close/>
                </a:path>
                <a:path w="5491480" h="76200">
                  <a:moveTo>
                    <a:pt x="4902200" y="25400"/>
                  </a:moveTo>
                  <a:lnTo>
                    <a:pt x="4800600" y="25400"/>
                  </a:lnTo>
                  <a:lnTo>
                    <a:pt x="4800600" y="50800"/>
                  </a:lnTo>
                  <a:lnTo>
                    <a:pt x="4902200" y="50800"/>
                  </a:lnTo>
                  <a:lnTo>
                    <a:pt x="4902200" y="25400"/>
                  </a:lnTo>
                  <a:close/>
                </a:path>
                <a:path w="5491480" h="76200">
                  <a:moveTo>
                    <a:pt x="5080000" y="25400"/>
                  </a:moveTo>
                  <a:lnTo>
                    <a:pt x="4978400" y="25400"/>
                  </a:lnTo>
                  <a:lnTo>
                    <a:pt x="4978400" y="50800"/>
                  </a:lnTo>
                  <a:lnTo>
                    <a:pt x="5080000" y="50800"/>
                  </a:lnTo>
                  <a:lnTo>
                    <a:pt x="5080000" y="25400"/>
                  </a:lnTo>
                  <a:close/>
                </a:path>
                <a:path w="5491480" h="76200">
                  <a:moveTo>
                    <a:pt x="5257800" y="25400"/>
                  </a:moveTo>
                  <a:lnTo>
                    <a:pt x="5156200" y="25400"/>
                  </a:lnTo>
                  <a:lnTo>
                    <a:pt x="5156200" y="50800"/>
                  </a:lnTo>
                  <a:lnTo>
                    <a:pt x="5257800" y="50800"/>
                  </a:lnTo>
                  <a:lnTo>
                    <a:pt x="5257800" y="25400"/>
                  </a:lnTo>
                  <a:close/>
                </a:path>
                <a:path w="5491480" h="76200">
                  <a:moveTo>
                    <a:pt x="5414899" y="0"/>
                  </a:moveTo>
                  <a:lnTo>
                    <a:pt x="5414899" y="76200"/>
                  </a:lnTo>
                  <a:lnTo>
                    <a:pt x="5465699" y="50800"/>
                  </a:lnTo>
                  <a:lnTo>
                    <a:pt x="5427599" y="50800"/>
                  </a:lnTo>
                  <a:lnTo>
                    <a:pt x="5427599" y="25400"/>
                  </a:lnTo>
                  <a:lnTo>
                    <a:pt x="5465699" y="25400"/>
                  </a:lnTo>
                  <a:lnTo>
                    <a:pt x="5414899" y="0"/>
                  </a:lnTo>
                  <a:close/>
                </a:path>
                <a:path w="5491480" h="76200">
                  <a:moveTo>
                    <a:pt x="5414899" y="25400"/>
                  </a:moveTo>
                  <a:lnTo>
                    <a:pt x="5334000" y="25400"/>
                  </a:lnTo>
                  <a:lnTo>
                    <a:pt x="5334000" y="50800"/>
                  </a:lnTo>
                  <a:lnTo>
                    <a:pt x="5414899" y="50800"/>
                  </a:lnTo>
                  <a:lnTo>
                    <a:pt x="5414899" y="25400"/>
                  </a:lnTo>
                  <a:close/>
                </a:path>
                <a:path w="5491480" h="76200">
                  <a:moveTo>
                    <a:pt x="5465699" y="25400"/>
                  </a:moveTo>
                  <a:lnTo>
                    <a:pt x="5427599" y="25400"/>
                  </a:lnTo>
                  <a:lnTo>
                    <a:pt x="5427599" y="50800"/>
                  </a:lnTo>
                  <a:lnTo>
                    <a:pt x="5465699" y="50800"/>
                  </a:lnTo>
                  <a:lnTo>
                    <a:pt x="5491099" y="38100"/>
                  </a:lnTo>
                  <a:lnTo>
                    <a:pt x="5465699" y="25400"/>
                  </a:lnTo>
                  <a:close/>
                </a:path>
              </a:pathLst>
            </a:custGeom>
            <a:solidFill>
              <a:srgbClr val="F4A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46320" y="5424677"/>
              <a:ext cx="5491480" cy="76200"/>
            </a:xfrm>
            <a:custGeom>
              <a:avLst/>
              <a:gdLst/>
              <a:ahLst/>
              <a:cxnLst/>
              <a:rect l="l" t="t" r="r" b="b"/>
              <a:pathLst>
                <a:path w="5491480" h="76200">
                  <a:moveTo>
                    <a:pt x="10160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101600" y="50800"/>
                  </a:lnTo>
                  <a:lnTo>
                    <a:pt x="101600" y="25400"/>
                  </a:lnTo>
                  <a:close/>
                </a:path>
                <a:path w="5491480" h="76200">
                  <a:moveTo>
                    <a:pt x="279400" y="25400"/>
                  </a:moveTo>
                  <a:lnTo>
                    <a:pt x="177800" y="25400"/>
                  </a:lnTo>
                  <a:lnTo>
                    <a:pt x="177800" y="50800"/>
                  </a:lnTo>
                  <a:lnTo>
                    <a:pt x="279400" y="50800"/>
                  </a:lnTo>
                  <a:lnTo>
                    <a:pt x="279400" y="25400"/>
                  </a:lnTo>
                  <a:close/>
                </a:path>
                <a:path w="5491480" h="76200">
                  <a:moveTo>
                    <a:pt x="457200" y="25400"/>
                  </a:moveTo>
                  <a:lnTo>
                    <a:pt x="355600" y="25400"/>
                  </a:lnTo>
                  <a:lnTo>
                    <a:pt x="355600" y="50800"/>
                  </a:lnTo>
                  <a:lnTo>
                    <a:pt x="457200" y="50800"/>
                  </a:lnTo>
                  <a:lnTo>
                    <a:pt x="457200" y="25400"/>
                  </a:lnTo>
                  <a:close/>
                </a:path>
                <a:path w="5491480" h="76200">
                  <a:moveTo>
                    <a:pt x="635000" y="25400"/>
                  </a:moveTo>
                  <a:lnTo>
                    <a:pt x="533400" y="25400"/>
                  </a:lnTo>
                  <a:lnTo>
                    <a:pt x="533400" y="50800"/>
                  </a:lnTo>
                  <a:lnTo>
                    <a:pt x="635000" y="50800"/>
                  </a:lnTo>
                  <a:lnTo>
                    <a:pt x="635000" y="25400"/>
                  </a:lnTo>
                  <a:close/>
                </a:path>
                <a:path w="5491480" h="76200">
                  <a:moveTo>
                    <a:pt x="812800" y="25400"/>
                  </a:moveTo>
                  <a:lnTo>
                    <a:pt x="711200" y="25400"/>
                  </a:lnTo>
                  <a:lnTo>
                    <a:pt x="711200" y="50800"/>
                  </a:lnTo>
                  <a:lnTo>
                    <a:pt x="812800" y="50800"/>
                  </a:lnTo>
                  <a:lnTo>
                    <a:pt x="812800" y="25400"/>
                  </a:lnTo>
                  <a:close/>
                </a:path>
                <a:path w="5491480" h="76200">
                  <a:moveTo>
                    <a:pt x="990600" y="25400"/>
                  </a:moveTo>
                  <a:lnTo>
                    <a:pt x="889000" y="25400"/>
                  </a:lnTo>
                  <a:lnTo>
                    <a:pt x="889000" y="50800"/>
                  </a:lnTo>
                  <a:lnTo>
                    <a:pt x="990600" y="50800"/>
                  </a:lnTo>
                  <a:lnTo>
                    <a:pt x="990600" y="25400"/>
                  </a:lnTo>
                  <a:close/>
                </a:path>
                <a:path w="5491480" h="76200">
                  <a:moveTo>
                    <a:pt x="1168400" y="25400"/>
                  </a:moveTo>
                  <a:lnTo>
                    <a:pt x="1066800" y="25400"/>
                  </a:lnTo>
                  <a:lnTo>
                    <a:pt x="1066800" y="50800"/>
                  </a:lnTo>
                  <a:lnTo>
                    <a:pt x="1168400" y="50800"/>
                  </a:lnTo>
                  <a:lnTo>
                    <a:pt x="1168400" y="25400"/>
                  </a:lnTo>
                  <a:close/>
                </a:path>
                <a:path w="5491480" h="76200">
                  <a:moveTo>
                    <a:pt x="1346200" y="25400"/>
                  </a:moveTo>
                  <a:lnTo>
                    <a:pt x="1244600" y="25400"/>
                  </a:lnTo>
                  <a:lnTo>
                    <a:pt x="1244600" y="50800"/>
                  </a:lnTo>
                  <a:lnTo>
                    <a:pt x="1346200" y="50800"/>
                  </a:lnTo>
                  <a:lnTo>
                    <a:pt x="1346200" y="25400"/>
                  </a:lnTo>
                  <a:close/>
                </a:path>
                <a:path w="5491480" h="76200">
                  <a:moveTo>
                    <a:pt x="1524000" y="25400"/>
                  </a:moveTo>
                  <a:lnTo>
                    <a:pt x="1422400" y="25400"/>
                  </a:lnTo>
                  <a:lnTo>
                    <a:pt x="1422400" y="50800"/>
                  </a:lnTo>
                  <a:lnTo>
                    <a:pt x="1524000" y="50800"/>
                  </a:lnTo>
                  <a:lnTo>
                    <a:pt x="1524000" y="25400"/>
                  </a:lnTo>
                  <a:close/>
                </a:path>
                <a:path w="5491480" h="76200">
                  <a:moveTo>
                    <a:pt x="1701800" y="25400"/>
                  </a:moveTo>
                  <a:lnTo>
                    <a:pt x="1600200" y="25400"/>
                  </a:lnTo>
                  <a:lnTo>
                    <a:pt x="1600200" y="50800"/>
                  </a:lnTo>
                  <a:lnTo>
                    <a:pt x="1701800" y="50800"/>
                  </a:lnTo>
                  <a:lnTo>
                    <a:pt x="1701800" y="25400"/>
                  </a:lnTo>
                  <a:close/>
                </a:path>
                <a:path w="5491480" h="76200">
                  <a:moveTo>
                    <a:pt x="1879600" y="25400"/>
                  </a:moveTo>
                  <a:lnTo>
                    <a:pt x="1778000" y="25400"/>
                  </a:lnTo>
                  <a:lnTo>
                    <a:pt x="1778000" y="50800"/>
                  </a:lnTo>
                  <a:lnTo>
                    <a:pt x="1879600" y="50800"/>
                  </a:lnTo>
                  <a:lnTo>
                    <a:pt x="1879600" y="25400"/>
                  </a:lnTo>
                  <a:close/>
                </a:path>
                <a:path w="5491480" h="76200">
                  <a:moveTo>
                    <a:pt x="2057400" y="25400"/>
                  </a:moveTo>
                  <a:lnTo>
                    <a:pt x="1955800" y="25400"/>
                  </a:lnTo>
                  <a:lnTo>
                    <a:pt x="1955800" y="50800"/>
                  </a:lnTo>
                  <a:lnTo>
                    <a:pt x="2057400" y="50800"/>
                  </a:lnTo>
                  <a:lnTo>
                    <a:pt x="2057400" y="25400"/>
                  </a:lnTo>
                  <a:close/>
                </a:path>
                <a:path w="5491480" h="76200">
                  <a:moveTo>
                    <a:pt x="2235200" y="25400"/>
                  </a:moveTo>
                  <a:lnTo>
                    <a:pt x="2133600" y="25400"/>
                  </a:lnTo>
                  <a:lnTo>
                    <a:pt x="2133600" y="50800"/>
                  </a:lnTo>
                  <a:lnTo>
                    <a:pt x="2235200" y="50800"/>
                  </a:lnTo>
                  <a:lnTo>
                    <a:pt x="2235200" y="25400"/>
                  </a:lnTo>
                  <a:close/>
                </a:path>
                <a:path w="5491480" h="76200">
                  <a:moveTo>
                    <a:pt x="2413000" y="25400"/>
                  </a:moveTo>
                  <a:lnTo>
                    <a:pt x="2311400" y="25400"/>
                  </a:lnTo>
                  <a:lnTo>
                    <a:pt x="2311400" y="50800"/>
                  </a:lnTo>
                  <a:lnTo>
                    <a:pt x="2413000" y="50800"/>
                  </a:lnTo>
                  <a:lnTo>
                    <a:pt x="2413000" y="25400"/>
                  </a:lnTo>
                  <a:close/>
                </a:path>
                <a:path w="5491480" h="76200">
                  <a:moveTo>
                    <a:pt x="2590800" y="25400"/>
                  </a:moveTo>
                  <a:lnTo>
                    <a:pt x="2489200" y="25400"/>
                  </a:lnTo>
                  <a:lnTo>
                    <a:pt x="2489200" y="50800"/>
                  </a:lnTo>
                  <a:lnTo>
                    <a:pt x="2590800" y="50800"/>
                  </a:lnTo>
                  <a:lnTo>
                    <a:pt x="2590800" y="25400"/>
                  </a:lnTo>
                  <a:close/>
                </a:path>
                <a:path w="5491480" h="76200">
                  <a:moveTo>
                    <a:pt x="2768600" y="25400"/>
                  </a:moveTo>
                  <a:lnTo>
                    <a:pt x="2667000" y="25400"/>
                  </a:lnTo>
                  <a:lnTo>
                    <a:pt x="2667000" y="50800"/>
                  </a:lnTo>
                  <a:lnTo>
                    <a:pt x="2768600" y="50800"/>
                  </a:lnTo>
                  <a:lnTo>
                    <a:pt x="2768600" y="25400"/>
                  </a:lnTo>
                  <a:close/>
                </a:path>
                <a:path w="5491480" h="76200">
                  <a:moveTo>
                    <a:pt x="2946400" y="25400"/>
                  </a:moveTo>
                  <a:lnTo>
                    <a:pt x="2844800" y="25400"/>
                  </a:lnTo>
                  <a:lnTo>
                    <a:pt x="2844800" y="50800"/>
                  </a:lnTo>
                  <a:lnTo>
                    <a:pt x="2946400" y="50800"/>
                  </a:lnTo>
                  <a:lnTo>
                    <a:pt x="2946400" y="25400"/>
                  </a:lnTo>
                  <a:close/>
                </a:path>
                <a:path w="5491480" h="76200">
                  <a:moveTo>
                    <a:pt x="3124200" y="25400"/>
                  </a:moveTo>
                  <a:lnTo>
                    <a:pt x="3022600" y="25400"/>
                  </a:lnTo>
                  <a:lnTo>
                    <a:pt x="3022600" y="50800"/>
                  </a:lnTo>
                  <a:lnTo>
                    <a:pt x="3124200" y="50800"/>
                  </a:lnTo>
                  <a:lnTo>
                    <a:pt x="3124200" y="25400"/>
                  </a:lnTo>
                  <a:close/>
                </a:path>
                <a:path w="5491480" h="76200">
                  <a:moveTo>
                    <a:pt x="3302000" y="25400"/>
                  </a:moveTo>
                  <a:lnTo>
                    <a:pt x="3200400" y="25400"/>
                  </a:lnTo>
                  <a:lnTo>
                    <a:pt x="3200400" y="50800"/>
                  </a:lnTo>
                  <a:lnTo>
                    <a:pt x="3302000" y="50800"/>
                  </a:lnTo>
                  <a:lnTo>
                    <a:pt x="3302000" y="25400"/>
                  </a:lnTo>
                  <a:close/>
                </a:path>
                <a:path w="5491480" h="76200">
                  <a:moveTo>
                    <a:pt x="3479800" y="25400"/>
                  </a:moveTo>
                  <a:lnTo>
                    <a:pt x="3378200" y="25400"/>
                  </a:lnTo>
                  <a:lnTo>
                    <a:pt x="3378200" y="50800"/>
                  </a:lnTo>
                  <a:lnTo>
                    <a:pt x="3479800" y="50800"/>
                  </a:lnTo>
                  <a:lnTo>
                    <a:pt x="3479800" y="25400"/>
                  </a:lnTo>
                  <a:close/>
                </a:path>
                <a:path w="5491480" h="76200">
                  <a:moveTo>
                    <a:pt x="3657600" y="25400"/>
                  </a:moveTo>
                  <a:lnTo>
                    <a:pt x="3556000" y="25400"/>
                  </a:lnTo>
                  <a:lnTo>
                    <a:pt x="3556000" y="50800"/>
                  </a:lnTo>
                  <a:lnTo>
                    <a:pt x="3657600" y="50800"/>
                  </a:lnTo>
                  <a:lnTo>
                    <a:pt x="3657600" y="25400"/>
                  </a:lnTo>
                  <a:close/>
                </a:path>
                <a:path w="5491480" h="76200">
                  <a:moveTo>
                    <a:pt x="3835400" y="25400"/>
                  </a:moveTo>
                  <a:lnTo>
                    <a:pt x="3733800" y="25400"/>
                  </a:lnTo>
                  <a:lnTo>
                    <a:pt x="3733800" y="50800"/>
                  </a:lnTo>
                  <a:lnTo>
                    <a:pt x="3835400" y="50800"/>
                  </a:lnTo>
                  <a:lnTo>
                    <a:pt x="3835400" y="25400"/>
                  </a:lnTo>
                  <a:close/>
                </a:path>
                <a:path w="5491480" h="76200">
                  <a:moveTo>
                    <a:pt x="4013200" y="25400"/>
                  </a:moveTo>
                  <a:lnTo>
                    <a:pt x="3911600" y="25400"/>
                  </a:lnTo>
                  <a:lnTo>
                    <a:pt x="3911600" y="50800"/>
                  </a:lnTo>
                  <a:lnTo>
                    <a:pt x="4013200" y="50800"/>
                  </a:lnTo>
                  <a:lnTo>
                    <a:pt x="4013200" y="25400"/>
                  </a:lnTo>
                  <a:close/>
                </a:path>
                <a:path w="5491480" h="76200">
                  <a:moveTo>
                    <a:pt x="4191000" y="25400"/>
                  </a:moveTo>
                  <a:lnTo>
                    <a:pt x="4089400" y="25400"/>
                  </a:lnTo>
                  <a:lnTo>
                    <a:pt x="4089400" y="50800"/>
                  </a:lnTo>
                  <a:lnTo>
                    <a:pt x="4191000" y="50800"/>
                  </a:lnTo>
                  <a:lnTo>
                    <a:pt x="4191000" y="25400"/>
                  </a:lnTo>
                  <a:close/>
                </a:path>
                <a:path w="5491480" h="76200">
                  <a:moveTo>
                    <a:pt x="4368800" y="25400"/>
                  </a:moveTo>
                  <a:lnTo>
                    <a:pt x="4267200" y="25400"/>
                  </a:lnTo>
                  <a:lnTo>
                    <a:pt x="4267200" y="50800"/>
                  </a:lnTo>
                  <a:lnTo>
                    <a:pt x="4368800" y="50800"/>
                  </a:lnTo>
                  <a:lnTo>
                    <a:pt x="4368800" y="25400"/>
                  </a:lnTo>
                  <a:close/>
                </a:path>
                <a:path w="5491480" h="76200">
                  <a:moveTo>
                    <a:pt x="4546600" y="25400"/>
                  </a:moveTo>
                  <a:lnTo>
                    <a:pt x="4445000" y="25400"/>
                  </a:lnTo>
                  <a:lnTo>
                    <a:pt x="4445000" y="50800"/>
                  </a:lnTo>
                  <a:lnTo>
                    <a:pt x="4546600" y="50800"/>
                  </a:lnTo>
                  <a:lnTo>
                    <a:pt x="4546600" y="25400"/>
                  </a:lnTo>
                  <a:close/>
                </a:path>
                <a:path w="5491480" h="76200">
                  <a:moveTo>
                    <a:pt x="4724400" y="25400"/>
                  </a:moveTo>
                  <a:lnTo>
                    <a:pt x="4622800" y="25400"/>
                  </a:lnTo>
                  <a:lnTo>
                    <a:pt x="4622800" y="50800"/>
                  </a:lnTo>
                  <a:lnTo>
                    <a:pt x="4724400" y="50800"/>
                  </a:lnTo>
                  <a:lnTo>
                    <a:pt x="4724400" y="25400"/>
                  </a:lnTo>
                  <a:close/>
                </a:path>
                <a:path w="5491480" h="76200">
                  <a:moveTo>
                    <a:pt x="4902200" y="25400"/>
                  </a:moveTo>
                  <a:lnTo>
                    <a:pt x="4800600" y="25400"/>
                  </a:lnTo>
                  <a:lnTo>
                    <a:pt x="4800600" y="50800"/>
                  </a:lnTo>
                  <a:lnTo>
                    <a:pt x="4902200" y="50800"/>
                  </a:lnTo>
                  <a:lnTo>
                    <a:pt x="4902200" y="25400"/>
                  </a:lnTo>
                  <a:close/>
                </a:path>
                <a:path w="5491480" h="76200">
                  <a:moveTo>
                    <a:pt x="5080000" y="25400"/>
                  </a:moveTo>
                  <a:lnTo>
                    <a:pt x="4978400" y="25400"/>
                  </a:lnTo>
                  <a:lnTo>
                    <a:pt x="4978400" y="50800"/>
                  </a:lnTo>
                  <a:lnTo>
                    <a:pt x="5080000" y="50800"/>
                  </a:lnTo>
                  <a:lnTo>
                    <a:pt x="5080000" y="25400"/>
                  </a:lnTo>
                  <a:close/>
                </a:path>
                <a:path w="5491480" h="76200">
                  <a:moveTo>
                    <a:pt x="5257800" y="25400"/>
                  </a:moveTo>
                  <a:lnTo>
                    <a:pt x="5156200" y="25400"/>
                  </a:lnTo>
                  <a:lnTo>
                    <a:pt x="5156200" y="50800"/>
                  </a:lnTo>
                  <a:lnTo>
                    <a:pt x="5257800" y="50800"/>
                  </a:lnTo>
                  <a:lnTo>
                    <a:pt x="5257800" y="25400"/>
                  </a:lnTo>
                  <a:close/>
                </a:path>
                <a:path w="5491480" h="76200">
                  <a:moveTo>
                    <a:pt x="5414899" y="0"/>
                  </a:moveTo>
                  <a:lnTo>
                    <a:pt x="5414899" y="76200"/>
                  </a:lnTo>
                  <a:lnTo>
                    <a:pt x="5465699" y="50800"/>
                  </a:lnTo>
                  <a:lnTo>
                    <a:pt x="5427599" y="50800"/>
                  </a:lnTo>
                  <a:lnTo>
                    <a:pt x="5427599" y="25400"/>
                  </a:lnTo>
                  <a:lnTo>
                    <a:pt x="5465699" y="25400"/>
                  </a:lnTo>
                  <a:lnTo>
                    <a:pt x="5414899" y="0"/>
                  </a:lnTo>
                  <a:close/>
                </a:path>
                <a:path w="5491480" h="76200">
                  <a:moveTo>
                    <a:pt x="5414899" y="25400"/>
                  </a:moveTo>
                  <a:lnTo>
                    <a:pt x="5334000" y="25400"/>
                  </a:lnTo>
                  <a:lnTo>
                    <a:pt x="5334000" y="50800"/>
                  </a:lnTo>
                  <a:lnTo>
                    <a:pt x="5414899" y="50800"/>
                  </a:lnTo>
                  <a:lnTo>
                    <a:pt x="5414899" y="25400"/>
                  </a:lnTo>
                  <a:close/>
                </a:path>
                <a:path w="5491480" h="76200">
                  <a:moveTo>
                    <a:pt x="5465699" y="25400"/>
                  </a:moveTo>
                  <a:lnTo>
                    <a:pt x="5427599" y="25400"/>
                  </a:lnTo>
                  <a:lnTo>
                    <a:pt x="5427599" y="50800"/>
                  </a:lnTo>
                  <a:lnTo>
                    <a:pt x="5465699" y="50800"/>
                  </a:lnTo>
                  <a:lnTo>
                    <a:pt x="5491099" y="38100"/>
                  </a:lnTo>
                  <a:lnTo>
                    <a:pt x="5465699" y="25400"/>
                  </a:lnTo>
                  <a:close/>
                </a:path>
              </a:pathLst>
            </a:custGeom>
            <a:solidFill>
              <a:srgbClr val="8D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46320" y="6327571"/>
              <a:ext cx="5491480" cy="76200"/>
            </a:xfrm>
            <a:custGeom>
              <a:avLst/>
              <a:gdLst/>
              <a:ahLst/>
              <a:cxnLst/>
              <a:rect l="l" t="t" r="r" b="b"/>
              <a:pathLst>
                <a:path w="5491480" h="76200">
                  <a:moveTo>
                    <a:pt x="10160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101600" y="50800"/>
                  </a:lnTo>
                  <a:lnTo>
                    <a:pt x="101600" y="25400"/>
                  </a:lnTo>
                  <a:close/>
                </a:path>
                <a:path w="5491480" h="76200">
                  <a:moveTo>
                    <a:pt x="279400" y="25400"/>
                  </a:moveTo>
                  <a:lnTo>
                    <a:pt x="177800" y="25400"/>
                  </a:lnTo>
                  <a:lnTo>
                    <a:pt x="177800" y="50800"/>
                  </a:lnTo>
                  <a:lnTo>
                    <a:pt x="279400" y="50800"/>
                  </a:lnTo>
                  <a:lnTo>
                    <a:pt x="279400" y="25400"/>
                  </a:lnTo>
                  <a:close/>
                </a:path>
                <a:path w="5491480" h="76200">
                  <a:moveTo>
                    <a:pt x="457200" y="25400"/>
                  </a:moveTo>
                  <a:lnTo>
                    <a:pt x="355600" y="25400"/>
                  </a:lnTo>
                  <a:lnTo>
                    <a:pt x="355600" y="50800"/>
                  </a:lnTo>
                  <a:lnTo>
                    <a:pt x="457200" y="50800"/>
                  </a:lnTo>
                  <a:lnTo>
                    <a:pt x="457200" y="25400"/>
                  </a:lnTo>
                  <a:close/>
                </a:path>
                <a:path w="5491480" h="76200">
                  <a:moveTo>
                    <a:pt x="635000" y="25400"/>
                  </a:moveTo>
                  <a:lnTo>
                    <a:pt x="533400" y="25400"/>
                  </a:lnTo>
                  <a:lnTo>
                    <a:pt x="533400" y="50800"/>
                  </a:lnTo>
                  <a:lnTo>
                    <a:pt x="635000" y="50800"/>
                  </a:lnTo>
                  <a:lnTo>
                    <a:pt x="635000" y="25400"/>
                  </a:lnTo>
                  <a:close/>
                </a:path>
                <a:path w="5491480" h="76200">
                  <a:moveTo>
                    <a:pt x="812800" y="25400"/>
                  </a:moveTo>
                  <a:lnTo>
                    <a:pt x="711200" y="25400"/>
                  </a:lnTo>
                  <a:lnTo>
                    <a:pt x="711200" y="50800"/>
                  </a:lnTo>
                  <a:lnTo>
                    <a:pt x="812800" y="50800"/>
                  </a:lnTo>
                  <a:lnTo>
                    <a:pt x="812800" y="25400"/>
                  </a:lnTo>
                  <a:close/>
                </a:path>
                <a:path w="5491480" h="76200">
                  <a:moveTo>
                    <a:pt x="990600" y="25400"/>
                  </a:moveTo>
                  <a:lnTo>
                    <a:pt x="889000" y="25400"/>
                  </a:lnTo>
                  <a:lnTo>
                    <a:pt x="889000" y="50800"/>
                  </a:lnTo>
                  <a:lnTo>
                    <a:pt x="990600" y="50800"/>
                  </a:lnTo>
                  <a:lnTo>
                    <a:pt x="990600" y="25400"/>
                  </a:lnTo>
                  <a:close/>
                </a:path>
                <a:path w="5491480" h="76200">
                  <a:moveTo>
                    <a:pt x="1168400" y="25400"/>
                  </a:moveTo>
                  <a:lnTo>
                    <a:pt x="1066800" y="25400"/>
                  </a:lnTo>
                  <a:lnTo>
                    <a:pt x="1066800" y="50800"/>
                  </a:lnTo>
                  <a:lnTo>
                    <a:pt x="1168400" y="50800"/>
                  </a:lnTo>
                  <a:lnTo>
                    <a:pt x="1168400" y="25400"/>
                  </a:lnTo>
                  <a:close/>
                </a:path>
                <a:path w="5491480" h="76200">
                  <a:moveTo>
                    <a:pt x="1346200" y="25400"/>
                  </a:moveTo>
                  <a:lnTo>
                    <a:pt x="1244600" y="25400"/>
                  </a:lnTo>
                  <a:lnTo>
                    <a:pt x="1244600" y="50800"/>
                  </a:lnTo>
                  <a:lnTo>
                    <a:pt x="1346200" y="50800"/>
                  </a:lnTo>
                  <a:lnTo>
                    <a:pt x="1346200" y="25400"/>
                  </a:lnTo>
                  <a:close/>
                </a:path>
                <a:path w="5491480" h="76200">
                  <a:moveTo>
                    <a:pt x="1524000" y="25400"/>
                  </a:moveTo>
                  <a:lnTo>
                    <a:pt x="1422400" y="25400"/>
                  </a:lnTo>
                  <a:lnTo>
                    <a:pt x="1422400" y="50800"/>
                  </a:lnTo>
                  <a:lnTo>
                    <a:pt x="1524000" y="50800"/>
                  </a:lnTo>
                  <a:lnTo>
                    <a:pt x="1524000" y="25400"/>
                  </a:lnTo>
                  <a:close/>
                </a:path>
                <a:path w="5491480" h="76200">
                  <a:moveTo>
                    <a:pt x="1701800" y="25400"/>
                  </a:moveTo>
                  <a:lnTo>
                    <a:pt x="1600200" y="25400"/>
                  </a:lnTo>
                  <a:lnTo>
                    <a:pt x="1600200" y="50800"/>
                  </a:lnTo>
                  <a:lnTo>
                    <a:pt x="1701800" y="50800"/>
                  </a:lnTo>
                  <a:lnTo>
                    <a:pt x="1701800" y="25400"/>
                  </a:lnTo>
                  <a:close/>
                </a:path>
                <a:path w="5491480" h="76200">
                  <a:moveTo>
                    <a:pt x="1879600" y="25400"/>
                  </a:moveTo>
                  <a:lnTo>
                    <a:pt x="1778000" y="25400"/>
                  </a:lnTo>
                  <a:lnTo>
                    <a:pt x="1778000" y="50800"/>
                  </a:lnTo>
                  <a:lnTo>
                    <a:pt x="1879600" y="50800"/>
                  </a:lnTo>
                  <a:lnTo>
                    <a:pt x="1879600" y="25400"/>
                  </a:lnTo>
                  <a:close/>
                </a:path>
                <a:path w="5491480" h="76200">
                  <a:moveTo>
                    <a:pt x="2057400" y="25400"/>
                  </a:moveTo>
                  <a:lnTo>
                    <a:pt x="1955800" y="25400"/>
                  </a:lnTo>
                  <a:lnTo>
                    <a:pt x="1955800" y="50800"/>
                  </a:lnTo>
                  <a:lnTo>
                    <a:pt x="2057400" y="50800"/>
                  </a:lnTo>
                  <a:lnTo>
                    <a:pt x="2057400" y="25400"/>
                  </a:lnTo>
                  <a:close/>
                </a:path>
                <a:path w="5491480" h="76200">
                  <a:moveTo>
                    <a:pt x="2235200" y="25400"/>
                  </a:moveTo>
                  <a:lnTo>
                    <a:pt x="2133600" y="25400"/>
                  </a:lnTo>
                  <a:lnTo>
                    <a:pt x="2133600" y="50800"/>
                  </a:lnTo>
                  <a:lnTo>
                    <a:pt x="2235200" y="50800"/>
                  </a:lnTo>
                  <a:lnTo>
                    <a:pt x="2235200" y="25400"/>
                  </a:lnTo>
                  <a:close/>
                </a:path>
                <a:path w="5491480" h="76200">
                  <a:moveTo>
                    <a:pt x="2413000" y="25400"/>
                  </a:moveTo>
                  <a:lnTo>
                    <a:pt x="2311400" y="25400"/>
                  </a:lnTo>
                  <a:lnTo>
                    <a:pt x="2311400" y="50800"/>
                  </a:lnTo>
                  <a:lnTo>
                    <a:pt x="2413000" y="50800"/>
                  </a:lnTo>
                  <a:lnTo>
                    <a:pt x="2413000" y="25400"/>
                  </a:lnTo>
                  <a:close/>
                </a:path>
                <a:path w="5491480" h="76200">
                  <a:moveTo>
                    <a:pt x="2590800" y="25400"/>
                  </a:moveTo>
                  <a:lnTo>
                    <a:pt x="2489200" y="25400"/>
                  </a:lnTo>
                  <a:lnTo>
                    <a:pt x="2489200" y="50800"/>
                  </a:lnTo>
                  <a:lnTo>
                    <a:pt x="2590800" y="50800"/>
                  </a:lnTo>
                  <a:lnTo>
                    <a:pt x="2590800" y="25400"/>
                  </a:lnTo>
                  <a:close/>
                </a:path>
                <a:path w="5491480" h="76200">
                  <a:moveTo>
                    <a:pt x="2768600" y="25400"/>
                  </a:moveTo>
                  <a:lnTo>
                    <a:pt x="2667000" y="25400"/>
                  </a:lnTo>
                  <a:lnTo>
                    <a:pt x="2667000" y="50800"/>
                  </a:lnTo>
                  <a:lnTo>
                    <a:pt x="2768600" y="50800"/>
                  </a:lnTo>
                  <a:lnTo>
                    <a:pt x="2768600" y="25400"/>
                  </a:lnTo>
                  <a:close/>
                </a:path>
                <a:path w="5491480" h="76200">
                  <a:moveTo>
                    <a:pt x="2946400" y="25400"/>
                  </a:moveTo>
                  <a:lnTo>
                    <a:pt x="2844800" y="25400"/>
                  </a:lnTo>
                  <a:lnTo>
                    <a:pt x="2844800" y="50800"/>
                  </a:lnTo>
                  <a:lnTo>
                    <a:pt x="2946400" y="50800"/>
                  </a:lnTo>
                  <a:lnTo>
                    <a:pt x="2946400" y="25400"/>
                  </a:lnTo>
                  <a:close/>
                </a:path>
                <a:path w="5491480" h="76200">
                  <a:moveTo>
                    <a:pt x="3124200" y="25400"/>
                  </a:moveTo>
                  <a:lnTo>
                    <a:pt x="3022600" y="25400"/>
                  </a:lnTo>
                  <a:lnTo>
                    <a:pt x="3022600" y="50800"/>
                  </a:lnTo>
                  <a:lnTo>
                    <a:pt x="3124200" y="50800"/>
                  </a:lnTo>
                  <a:lnTo>
                    <a:pt x="3124200" y="25400"/>
                  </a:lnTo>
                  <a:close/>
                </a:path>
                <a:path w="5491480" h="76200">
                  <a:moveTo>
                    <a:pt x="3302000" y="25400"/>
                  </a:moveTo>
                  <a:lnTo>
                    <a:pt x="3200400" y="25400"/>
                  </a:lnTo>
                  <a:lnTo>
                    <a:pt x="3200400" y="50800"/>
                  </a:lnTo>
                  <a:lnTo>
                    <a:pt x="3302000" y="50800"/>
                  </a:lnTo>
                  <a:lnTo>
                    <a:pt x="3302000" y="25400"/>
                  </a:lnTo>
                  <a:close/>
                </a:path>
                <a:path w="5491480" h="76200">
                  <a:moveTo>
                    <a:pt x="3479800" y="25400"/>
                  </a:moveTo>
                  <a:lnTo>
                    <a:pt x="3378200" y="25400"/>
                  </a:lnTo>
                  <a:lnTo>
                    <a:pt x="3378200" y="50800"/>
                  </a:lnTo>
                  <a:lnTo>
                    <a:pt x="3479800" y="50800"/>
                  </a:lnTo>
                  <a:lnTo>
                    <a:pt x="3479800" y="25400"/>
                  </a:lnTo>
                  <a:close/>
                </a:path>
                <a:path w="5491480" h="76200">
                  <a:moveTo>
                    <a:pt x="3657600" y="25400"/>
                  </a:moveTo>
                  <a:lnTo>
                    <a:pt x="3556000" y="25400"/>
                  </a:lnTo>
                  <a:lnTo>
                    <a:pt x="3556000" y="50800"/>
                  </a:lnTo>
                  <a:lnTo>
                    <a:pt x="3657600" y="50800"/>
                  </a:lnTo>
                  <a:lnTo>
                    <a:pt x="3657600" y="25400"/>
                  </a:lnTo>
                  <a:close/>
                </a:path>
                <a:path w="5491480" h="76200">
                  <a:moveTo>
                    <a:pt x="3835400" y="25400"/>
                  </a:moveTo>
                  <a:lnTo>
                    <a:pt x="3733800" y="25400"/>
                  </a:lnTo>
                  <a:lnTo>
                    <a:pt x="3733800" y="50800"/>
                  </a:lnTo>
                  <a:lnTo>
                    <a:pt x="3835400" y="50800"/>
                  </a:lnTo>
                  <a:lnTo>
                    <a:pt x="3835400" y="25400"/>
                  </a:lnTo>
                  <a:close/>
                </a:path>
                <a:path w="5491480" h="76200">
                  <a:moveTo>
                    <a:pt x="4013200" y="25400"/>
                  </a:moveTo>
                  <a:lnTo>
                    <a:pt x="3911600" y="25400"/>
                  </a:lnTo>
                  <a:lnTo>
                    <a:pt x="3911600" y="50800"/>
                  </a:lnTo>
                  <a:lnTo>
                    <a:pt x="4013200" y="50800"/>
                  </a:lnTo>
                  <a:lnTo>
                    <a:pt x="4013200" y="25400"/>
                  </a:lnTo>
                  <a:close/>
                </a:path>
                <a:path w="5491480" h="76200">
                  <a:moveTo>
                    <a:pt x="4191000" y="25400"/>
                  </a:moveTo>
                  <a:lnTo>
                    <a:pt x="4089400" y="25400"/>
                  </a:lnTo>
                  <a:lnTo>
                    <a:pt x="4089400" y="50800"/>
                  </a:lnTo>
                  <a:lnTo>
                    <a:pt x="4191000" y="50800"/>
                  </a:lnTo>
                  <a:lnTo>
                    <a:pt x="4191000" y="25400"/>
                  </a:lnTo>
                  <a:close/>
                </a:path>
                <a:path w="5491480" h="76200">
                  <a:moveTo>
                    <a:pt x="4368800" y="25400"/>
                  </a:moveTo>
                  <a:lnTo>
                    <a:pt x="4267200" y="25400"/>
                  </a:lnTo>
                  <a:lnTo>
                    <a:pt x="4267200" y="50800"/>
                  </a:lnTo>
                  <a:lnTo>
                    <a:pt x="4368800" y="50800"/>
                  </a:lnTo>
                  <a:lnTo>
                    <a:pt x="4368800" y="25400"/>
                  </a:lnTo>
                  <a:close/>
                </a:path>
                <a:path w="5491480" h="76200">
                  <a:moveTo>
                    <a:pt x="4546600" y="25400"/>
                  </a:moveTo>
                  <a:lnTo>
                    <a:pt x="4445000" y="25400"/>
                  </a:lnTo>
                  <a:lnTo>
                    <a:pt x="4445000" y="50800"/>
                  </a:lnTo>
                  <a:lnTo>
                    <a:pt x="4546600" y="50800"/>
                  </a:lnTo>
                  <a:lnTo>
                    <a:pt x="4546600" y="25400"/>
                  </a:lnTo>
                  <a:close/>
                </a:path>
                <a:path w="5491480" h="76200">
                  <a:moveTo>
                    <a:pt x="4724400" y="25400"/>
                  </a:moveTo>
                  <a:lnTo>
                    <a:pt x="4622800" y="25400"/>
                  </a:lnTo>
                  <a:lnTo>
                    <a:pt x="4622800" y="50800"/>
                  </a:lnTo>
                  <a:lnTo>
                    <a:pt x="4724400" y="50800"/>
                  </a:lnTo>
                  <a:lnTo>
                    <a:pt x="4724400" y="25400"/>
                  </a:lnTo>
                  <a:close/>
                </a:path>
                <a:path w="5491480" h="76200">
                  <a:moveTo>
                    <a:pt x="4902200" y="25400"/>
                  </a:moveTo>
                  <a:lnTo>
                    <a:pt x="4800600" y="25400"/>
                  </a:lnTo>
                  <a:lnTo>
                    <a:pt x="4800600" y="50800"/>
                  </a:lnTo>
                  <a:lnTo>
                    <a:pt x="4902200" y="50800"/>
                  </a:lnTo>
                  <a:lnTo>
                    <a:pt x="4902200" y="25400"/>
                  </a:lnTo>
                  <a:close/>
                </a:path>
                <a:path w="5491480" h="76200">
                  <a:moveTo>
                    <a:pt x="5080000" y="25400"/>
                  </a:moveTo>
                  <a:lnTo>
                    <a:pt x="4978400" y="25400"/>
                  </a:lnTo>
                  <a:lnTo>
                    <a:pt x="4978400" y="50800"/>
                  </a:lnTo>
                  <a:lnTo>
                    <a:pt x="5080000" y="50800"/>
                  </a:lnTo>
                  <a:lnTo>
                    <a:pt x="5080000" y="25400"/>
                  </a:lnTo>
                  <a:close/>
                </a:path>
                <a:path w="5491480" h="76200">
                  <a:moveTo>
                    <a:pt x="5257800" y="25400"/>
                  </a:moveTo>
                  <a:lnTo>
                    <a:pt x="5156200" y="25400"/>
                  </a:lnTo>
                  <a:lnTo>
                    <a:pt x="5156200" y="50800"/>
                  </a:lnTo>
                  <a:lnTo>
                    <a:pt x="5257800" y="50800"/>
                  </a:lnTo>
                  <a:lnTo>
                    <a:pt x="5257800" y="25400"/>
                  </a:lnTo>
                  <a:close/>
                </a:path>
                <a:path w="5491480" h="76200">
                  <a:moveTo>
                    <a:pt x="5414899" y="0"/>
                  </a:moveTo>
                  <a:lnTo>
                    <a:pt x="5414899" y="76200"/>
                  </a:lnTo>
                  <a:lnTo>
                    <a:pt x="5465699" y="50800"/>
                  </a:lnTo>
                  <a:lnTo>
                    <a:pt x="5427599" y="50800"/>
                  </a:lnTo>
                  <a:lnTo>
                    <a:pt x="5427599" y="25400"/>
                  </a:lnTo>
                  <a:lnTo>
                    <a:pt x="5465699" y="25400"/>
                  </a:lnTo>
                  <a:lnTo>
                    <a:pt x="5414899" y="0"/>
                  </a:lnTo>
                  <a:close/>
                </a:path>
                <a:path w="5491480" h="76200">
                  <a:moveTo>
                    <a:pt x="5414899" y="25400"/>
                  </a:moveTo>
                  <a:lnTo>
                    <a:pt x="5334000" y="25400"/>
                  </a:lnTo>
                  <a:lnTo>
                    <a:pt x="5334000" y="50800"/>
                  </a:lnTo>
                  <a:lnTo>
                    <a:pt x="5414899" y="50800"/>
                  </a:lnTo>
                  <a:lnTo>
                    <a:pt x="5414899" y="25400"/>
                  </a:lnTo>
                  <a:close/>
                </a:path>
                <a:path w="5491480" h="76200">
                  <a:moveTo>
                    <a:pt x="5465699" y="25400"/>
                  </a:moveTo>
                  <a:lnTo>
                    <a:pt x="5427599" y="25400"/>
                  </a:lnTo>
                  <a:lnTo>
                    <a:pt x="5427599" y="50800"/>
                  </a:lnTo>
                  <a:lnTo>
                    <a:pt x="5465699" y="50800"/>
                  </a:lnTo>
                  <a:lnTo>
                    <a:pt x="5491099" y="38100"/>
                  </a:lnTo>
                  <a:lnTo>
                    <a:pt x="5465699" y="2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59207" y="772794"/>
            <a:ext cx="2599055" cy="4217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93495" algn="r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E21737"/>
                </a:solidFill>
                <a:latin typeface="Calibri"/>
                <a:cs typeface="Calibri"/>
              </a:rPr>
              <a:t>16</a:t>
            </a:r>
            <a:r>
              <a:rPr sz="2500" spc="-1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500" spc="-50" dirty="0">
                <a:solidFill>
                  <a:srgbClr val="E21737"/>
                </a:solidFill>
                <a:latin typeface="Calibri"/>
                <a:cs typeface="Calibri"/>
              </a:rPr>
              <a:t>METAS </a:t>
            </a:r>
            <a:r>
              <a:rPr sz="2500" spc="-20" dirty="0">
                <a:solidFill>
                  <a:srgbClr val="E21737"/>
                </a:solidFill>
                <a:latin typeface="Calibri"/>
                <a:cs typeface="Calibri"/>
              </a:rPr>
              <a:t>PRIORITARIAS</a:t>
            </a:r>
            <a:r>
              <a:rPr sz="2500" spc="-3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E21737"/>
                </a:solidFill>
                <a:latin typeface="Calibri"/>
                <a:cs typeface="Calibri"/>
              </a:rPr>
              <a:t>PARA </a:t>
            </a:r>
            <a:r>
              <a:rPr sz="2500" dirty="0">
                <a:solidFill>
                  <a:srgbClr val="E21737"/>
                </a:solidFill>
                <a:latin typeface="Calibri"/>
                <a:cs typeface="Calibri"/>
              </a:rPr>
              <a:t>PONER</a:t>
            </a:r>
            <a:r>
              <a:rPr sz="2500" spc="-4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E21737"/>
                </a:solidFill>
                <a:latin typeface="Calibri"/>
                <a:cs typeface="Calibri"/>
              </a:rPr>
              <a:t>FIN</a:t>
            </a:r>
            <a:r>
              <a:rPr sz="2500" spc="-4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E21737"/>
                </a:solidFill>
                <a:latin typeface="Calibri"/>
                <a:cs typeface="Calibri"/>
              </a:rPr>
              <a:t>AL</a:t>
            </a:r>
            <a:r>
              <a:rPr sz="2500" spc="-5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E21737"/>
                </a:solidFill>
                <a:latin typeface="Calibri"/>
                <a:cs typeface="Calibri"/>
              </a:rPr>
              <a:t>SIDA </a:t>
            </a:r>
            <a:r>
              <a:rPr sz="2500" dirty="0">
                <a:solidFill>
                  <a:srgbClr val="E21737"/>
                </a:solidFill>
                <a:latin typeface="Calibri"/>
                <a:cs typeface="Calibri"/>
              </a:rPr>
              <a:t>COMO</a:t>
            </a:r>
            <a:r>
              <a:rPr sz="2500" spc="-4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E21737"/>
                </a:solidFill>
                <a:latin typeface="Calibri"/>
                <a:cs typeface="Calibri"/>
              </a:rPr>
              <a:t>AMENAZA </a:t>
            </a:r>
            <a:r>
              <a:rPr sz="2500" spc="-30" dirty="0">
                <a:solidFill>
                  <a:srgbClr val="E21737"/>
                </a:solidFill>
                <a:latin typeface="Calibri"/>
                <a:cs typeface="Calibri"/>
              </a:rPr>
              <a:t>PARA</a:t>
            </a:r>
            <a:r>
              <a:rPr sz="2500" spc="-6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E21737"/>
                </a:solidFill>
                <a:latin typeface="Calibri"/>
                <a:cs typeface="Calibri"/>
              </a:rPr>
              <a:t>LA</a:t>
            </a:r>
            <a:r>
              <a:rPr sz="2500" spc="-7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E21737"/>
                </a:solidFill>
                <a:latin typeface="Calibri"/>
                <a:cs typeface="Calibri"/>
              </a:rPr>
              <a:t>SALUD </a:t>
            </a:r>
            <a:r>
              <a:rPr sz="2500" dirty="0">
                <a:solidFill>
                  <a:srgbClr val="E21737"/>
                </a:solidFill>
                <a:latin typeface="Calibri"/>
                <a:cs typeface="Calibri"/>
              </a:rPr>
              <a:t>PÚBLICA</a:t>
            </a:r>
            <a:r>
              <a:rPr sz="2500" spc="-8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500" spc="-30" dirty="0">
                <a:solidFill>
                  <a:srgbClr val="E21737"/>
                </a:solidFill>
                <a:latin typeface="Calibri"/>
                <a:cs typeface="Calibri"/>
              </a:rPr>
              <a:t>PARA</a:t>
            </a:r>
            <a:r>
              <a:rPr sz="2500" spc="-10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E21737"/>
                </a:solidFill>
                <a:latin typeface="Calibri"/>
                <a:cs typeface="Calibri"/>
              </a:rPr>
              <a:t>2030 </a:t>
            </a:r>
            <a:r>
              <a:rPr sz="2500" dirty="0">
                <a:solidFill>
                  <a:srgbClr val="E21737"/>
                </a:solidFill>
                <a:latin typeface="Calibri"/>
                <a:cs typeface="Calibri"/>
              </a:rPr>
              <a:t>Y</a:t>
            </a:r>
            <a:r>
              <a:rPr sz="2500" spc="-9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E21737"/>
                </a:solidFill>
                <a:latin typeface="Calibri"/>
                <a:cs typeface="Calibri"/>
              </a:rPr>
              <a:t>GARANTIZAR</a:t>
            </a:r>
            <a:r>
              <a:rPr sz="2500" spc="-3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E21737"/>
                </a:solidFill>
                <a:latin typeface="Calibri"/>
                <a:cs typeface="Calibri"/>
              </a:rPr>
              <a:t>LA </a:t>
            </a:r>
            <a:r>
              <a:rPr sz="2500" spc="-10" dirty="0">
                <a:solidFill>
                  <a:srgbClr val="E21737"/>
                </a:solidFill>
                <a:latin typeface="Calibri"/>
                <a:cs typeface="Calibri"/>
              </a:rPr>
              <a:t>SOSTENIBILIDADE </a:t>
            </a:r>
            <a:r>
              <a:rPr sz="2500" dirty="0">
                <a:solidFill>
                  <a:srgbClr val="E21737"/>
                </a:solidFill>
                <a:latin typeface="Calibri"/>
                <a:cs typeface="Calibri"/>
              </a:rPr>
              <a:t>LA</a:t>
            </a:r>
            <a:r>
              <a:rPr sz="2500" spc="-5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500" spc="-35" dirty="0">
                <a:solidFill>
                  <a:srgbClr val="E21737"/>
                </a:solidFill>
                <a:latin typeface="Calibri"/>
                <a:cs typeface="Calibri"/>
              </a:rPr>
              <a:t>RESPUESTA</a:t>
            </a:r>
            <a:r>
              <a:rPr sz="2500" spc="-4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E21737"/>
                </a:solidFill>
                <a:latin typeface="Calibri"/>
                <a:cs typeface="Calibri"/>
              </a:rPr>
              <a:t>AL </a:t>
            </a:r>
            <a:r>
              <a:rPr sz="2500" dirty="0">
                <a:solidFill>
                  <a:srgbClr val="E21737"/>
                </a:solidFill>
                <a:latin typeface="Calibri"/>
                <a:cs typeface="Calibri"/>
              </a:rPr>
              <a:t>VIH</a:t>
            </a:r>
            <a:r>
              <a:rPr sz="2500" spc="-7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E21737"/>
                </a:solidFill>
                <a:latin typeface="Calibri"/>
                <a:cs typeface="Calibri"/>
              </a:rPr>
              <a:t>DESPUÉS</a:t>
            </a:r>
            <a:r>
              <a:rPr sz="2500" spc="-6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E21737"/>
                </a:solidFill>
                <a:latin typeface="Calibri"/>
                <a:cs typeface="Calibri"/>
              </a:rPr>
              <a:t>DE</a:t>
            </a:r>
            <a:endParaRPr sz="25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5"/>
              </a:spcBef>
            </a:pPr>
            <a:r>
              <a:rPr sz="2500" spc="-20" dirty="0">
                <a:solidFill>
                  <a:srgbClr val="E21737"/>
                </a:solidFill>
                <a:latin typeface="Calibri"/>
                <a:cs typeface="Calibri"/>
              </a:rPr>
              <a:t>2030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9903" y="511657"/>
            <a:ext cx="2158383" cy="29072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9903" y="511657"/>
            <a:ext cx="2158383" cy="29072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953516" y="482346"/>
            <a:ext cx="5235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C00000"/>
                </a:solidFill>
                <a:latin typeface="Trebuchet MS"/>
                <a:cs typeface="Trebuchet MS"/>
              </a:rPr>
              <a:t>Alcanzar</a:t>
            </a:r>
            <a:r>
              <a:rPr sz="1800" spc="-1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C00000"/>
                </a:solidFill>
                <a:latin typeface="Trebuchet MS"/>
                <a:cs typeface="Trebuchet MS"/>
              </a:rPr>
              <a:t>las</a:t>
            </a:r>
            <a:r>
              <a:rPr sz="1800" spc="-1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rebuchet MS"/>
                <a:cs typeface="Trebuchet MS"/>
              </a:rPr>
              <a:t>metas</a:t>
            </a:r>
            <a:r>
              <a:rPr sz="1800" spc="-1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C00000"/>
                </a:solidFill>
                <a:latin typeface="Trebuchet MS"/>
                <a:cs typeface="Trebuchet MS"/>
              </a:rPr>
              <a:t>en</a:t>
            </a:r>
            <a:r>
              <a:rPr sz="1800" spc="-1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C00000"/>
                </a:solidFill>
                <a:latin typeface="Trebuchet MS"/>
                <a:cs typeface="Trebuchet MS"/>
              </a:rPr>
              <a:t>2030</a:t>
            </a:r>
            <a:r>
              <a:rPr sz="1800" spc="-1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C00000"/>
                </a:solidFill>
                <a:latin typeface="Trebuchet MS"/>
                <a:cs typeface="Trebuchet MS"/>
              </a:rPr>
              <a:t>salvará</a:t>
            </a:r>
            <a:r>
              <a:rPr sz="1800" spc="-1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rebuchet MS"/>
                <a:cs typeface="Trebuchet MS"/>
              </a:rPr>
              <a:t>millones</a:t>
            </a:r>
            <a:r>
              <a:rPr sz="1800" spc="-18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Trebuchet MS"/>
                <a:cs typeface="Trebuchet MS"/>
              </a:rPr>
              <a:t>de</a:t>
            </a:r>
            <a:r>
              <a:rPr sz="1800" spc="-1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rebuchet MS"/>
                <a:cs typeface="Trebuchet MS"/>
              </a:rPr>
              <a:t>vidas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713" y="1647825"/>
            <a:ext cx="172847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8445" indent="4572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rebuchet MS"/>
                <a:cs typeface="Trebuchet MS"/>
              </a:rPr>
              <a:t>Alcanzar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las </a:t>
            </a:r>
            <a:r>
              <a:rPr sz="1800" spc="-10" dirty="0">
                <a:latin typeface="Trebuchet MS"/>
                <a:cs typeface="Trebuchet MS"/>
              </a:rPr>
              <a:t>metas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en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2030</a:t>
            </a:r>
            <a:endParaRPr sz="1800">
              <a:latin typeface="Trebuchet MS"/>
              <a:cs typeface="Trebuchet MS"/>
            </a:endParaRPr>
          </a:p>
          <a:p>
            <a:pPr marL="12700" marR="122555">
              <a:lnSpc>
                <a:spcPct val="100000"/>
              </a:lnSpc>
            </a:pPr>
            <a:r>
              <a:rPr sz="1800" spc="-40" dirty="0">
                <a:latin typeface="Trebuchet MS"/>
                <a:cs typeface="Trebuchet MS"/>
              </a:rPr>
              <a:t>podría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evitar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3,3 </a:t>
            </a:r>
            <a:r>
              <a:rPr sz="1800" spc="-10" dirty="0">
                <a:latin typeface="Trebuchet MS"/>
                <a:cs typeface="Trebuchet MS"/>
              </a:rPr>
              <a:t>millones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 </a:t>
            </a:r>
            <a:r>
              <a:rPr sz="1800" spc="-10" dirty="0">
                <a:latin typeface="Trebuchet MS"/>
                <a:cs typeface="Trebuchet MS"/>
              </a:rPr>
              <a:t>nuevas </a:t>
            </a:r>
            <a:r>
              <a:rPr sz="1800" spc="-20" dirty="0">
                <a:latin typeface="Trebuchet MS"/>
                <a:cs typeface="Trebuchet MS"/>
              </a:rPr>
              <a:t>infecciones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por </a:t>
            </a:r>
            <a:r>
              <a:rPr sz="1800" dirty="0">
                <a:latin typeface="Trebuchet MS"/>
                <a:cs typeface="Trebuchet MS"/>
              </a:rPr>
              <a:t>VIH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y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1,5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Trebuchet MS"/>
                <a:cs typeface="Trebuchet MS"/>
              </a:rPr>
              <a:t>millones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 </a:t>
            </a:r>
            <a:r>
              <a:rPr sz="1800" spc="-10" dirty="0">
                <a:latin typeface="Trebuchet MS"/>
                <a:cs typeface="Trebuchet MS"/>
              </a:rPr>
              <a:t>muertes relacionadas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con </a:t>
            </a:r>
            <a:r>
              <a:rPr sz="1800" spc="-65" dirty="0">
                <a:latin typeface="Trebuchet MS"/>
                <a:cs typeface="Trebuchet MS"/>
              </a:rPr>
              <a:t>el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SIDA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(2025–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rebuchet MS"/>
                <a:cs typeface="Trebuchet MS"/>
              </a:rPr>
              <a:t>2030)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3516" y="6188760"/>
            <a:ext cx="514223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Fuente:</a:t>
            </a:r>
            <a:r>
              <a:rPr sz="800" spc="-10" dirty="0">
                <a:latin typeface="Calibri"/>
                <a:cs typeface="Calibri"/>
              </a:rPr>
              <a:t> estimaciones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y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proyecciones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ONUSIDA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para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2025,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realizadas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en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abril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2025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con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el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modelo Avenir Health </a:t>
            </a:r>
            <a:r>
              <a:rPr sz="800" spc="-10" dirty="0">
                <a:latin typeface="Calibri"/>
                <a:cs typeface="Calibri"/>
              </a:rPr>
              <a:t>Goals.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5257" y="1325321"/>
            <a:ext cx="9346946" cy="440764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9529" y="1328280"/>
            <a:ext cx="8193150" cy="48651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48092" y="369163"/>
            <a:ext cx="2158383" cy="2907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18312" y="1349502"/>
            <a:ext cx="3314065" cy="438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119380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</a:tabLst>
            </a:pPr>
            <a:r>
              <a:rPr sz="1300" spc="45" dirty="0">
                <a:latin typeface="Trebuchet MS"/>
                <a:cs typeface="Trebuchet MS"/>
              </a:rPr>
              <a:t>ONUSIDA</a:t>
            </a:r>
            <a:r>
              <a:rPr sz="1300" spc="-100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estima</a:t>
            </a:r>
            <a:r>
              <a:rPr sz="1300" spc="-60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que</a:t>
            </a:r>
            <a:r>
              <a:rPr sz="1300" spc="-9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se</a:t>
            </a:r>
            <a:r>
              <a:rPr sz="1300" spc="-8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necesitan </a:t>
            </a:r>
            <a:r>
              <a:rPr sz="1300" spc="-30" dirty="0">
                <a:latin typeface="Trebuchet MS"/>
                <a:cs typeface="Trebuchet MS"/>
              </a:rPr>
              <a:t>anualmente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21.900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millones</a:t>
            </a:r>
            <a:r>
              <a:rPr sz="1300" spc="-75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de</a:t>
            </a:r>
            <a:r>
              <a:rPr sz="1300" spc="-1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dólares </a:t>
            </a:r>
            <a:r>
              <a:rPr sz="1300" dirty="0">
                <a:latin typeface="Trebuchet MS"/>
                <a:cs typeface="Trebuchet MS"/>
              </a:rPr>
              <a:t>estadounidenses</a:t>
            </a:r>
            <a:r>
              <a:rPr sz="1300" spc="-9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hasta</a:t>
            </a:r>
            <a:r>
              <a:rPr sz="1300" spc="-8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2030</a:t>
            </a:r>
            <a:r>
              <a:rPr sz="1300" spc="-90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para </a:t>
            </a:r>
            <a:r>
              <a:rPr sz="1300" spc="-30" dirty="0">
                <a:latin typeface="Trebuchet MS"/>
                <a:cs typeface="Trebuchet MS"/>
              </a:rPr>
              <a:t>alcanzar</a:t>
            </a:r>
            <a:r>
              <a:rPr sz="1300" spc="-5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los</a:t>
            </a:r>
            <a:r>
              <a:rPr sz="1300" spc="-95" dirty="0">
                <a:latin typeface="Trebuchet MS"/>
                <a:cs typeface="Trebuchet MS"/>
              </a:rPr>
              <a:t> </a:t>
            </a:r>
            <a:r>
              <a:rPr sz="1300" spc="-40" dirty="0">
                <a:latin typeface="Trebuchet MS"/>
                <a:cs typeface="Trebuchet MS"/>
              </a:rPr>
              <a:t>objetivos</a:t>
            </a:r>
            <a:r>
              <a:rPr sz="1300" spc="-9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globales</a:t>
            </a:r>
            <a:r>
              <a:rPr sz="1300" spc="-85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de</a:t>
            </a:r>
            <a:r>
              <a:rPr sz="1300" spc="-10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VIH</a:t>
            </a:r>
            <a:r>
              <a:rPr sz="1300" spc="-75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en </a:t>
            </a:r>
            <a:r>
              <a:rPr sz="1300" dirty="0">
                <a:latin typeface="Trebuchet MS"/>
                <a:cs typeface="Trebuchet MS"/>
              </a:rPr>
              <a:t>los</a:t>
            </a:r>
            <a:r>
              <a:rPr sz="1300" spc="-10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países</a:t>
            </a:r>
            <a:r>
              <a:rPr sz="1300" spc="-6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de</a:t>
            </a:r>
            <a:r>
              <a:rPr sz="1300" spc="19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ingresos</a:t>
            </a:r>
            <a:r>
              <a:rPr sz="1300" spc="-9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medios</a:t>
            </a:r>
            <a:r>
              <a:rPr sz="1300" spc="-90" dirty="0">
                <a:latin typeface="Trebuchet MS"/>
                <a:cs typeface="Trebuchet MS"/>
              </a:rPr>
              <a:t> </a:t>
            </a:r>
            <a:r>
              <a:rPr sz="1300" spc="-60" dirty="0">
                <a:latin typeface="Trebuchet MS"/>
                <a:cs typeface="Trebuchet MS"/>
              </a:rPr>
              <a:t>y</a:t>
            </a:r>
            <a:r>
              <a:rPr sz="1300" spc="-9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bajos.</a:t>
            </a:r>
            <a:endParaRPr sz="130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buFont typeface="Arial MT"/>
              <a:buChar char="•"/>
              <a:tabLst>
                <a:tab pos="756285" algn="l"/>
              </a:tabLst>
            </a:pPr>
            <a:r>
              <a:rPr sz="1300" dirty="0">
                <a:latin typeface="Trebuchet MS"/>
                <a:cs typeface="Trebuchet MS"/>
              </a:rPr>
              <a:t>Esto</a:t>
            </a:r>
            <a:r>
              <a:rPr sz="1300" spc="-8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supone</a:t>
            </a:r>
            <a:r>
              <a:rPr sz="1300" spc="-1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una</a:t>
            </a:r>
            <a:r>
              <a:rPr sz="1300" spc="-10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reducción</a:t>
            </a:r>
            <a:r>
              <a:rPr sz="1300" spc="-110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de</a:t>
            </a:r>
            <a:endParaRPr sz="1300">
              <a:latin typeface="Trebuchet MS"/>
              <a:cs typeface="Trebuchet MS"/>
            </a:endParaRPr>
          </a:p>
          <a:p>
            <a:pPr marL="756285" marR="345440">
              <a:lnSpc>
                <a:spcPct val="100000"/>
              </a:lnSpc>
            </a:pPr>
            <a:r>
              <a:rPr sz="1300" spc="-30" dirty="0">
                <a:latin typeface="Trebuchet MS"/>
                <a:cs typeface="Trebuchet MS"/>
              </a:rPr>
              <a:t>7.400</a:t>
            </a:r>
            <a:r>
              <a:rPr sz="1300" spc="-90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millones</a:t>
            </a:r>
            <a:r>
              <a:rPr sz="1300" spc="-85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respecto</a:t>
            </a:r>
            <a:r>
              <a:rPr sz="1300" spc="-6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a</a:t>
            </a:r>
            <a:r>
              <a:rPr sz="1300" spc="-95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la </a:t>
            </a:r>
            <a:r>
              <a:rPr sz="1300" spc="-20" dirty="0">
                <a:latin typeface="Trebuchet MS"/>
                <a:cs typeface="Trebuchet MS"/>
              </a:rPr>
              <a:t>estimación</a:t>
            </a:r>
            <a:r>
              <a:rPr sz="1300" spc="-65" dirty="0">
                <a:latin typeface="Trebuchet MS"/>
                <a:cs typeface="Trebuchet MS"/>
              </a:rPr>
              <a:t> </a:t>
            </a:r>
            <a:r>
              <a:rPr sz="1300" spc="-50" dirty="0">
                <a:latin typeface="Trebuchet MS"/>
                <a:cs typeface="Trebuchet MS"/>
              </a:rPr>
              <a:t>anterior</a:t>
            </a:r>
            <a:r>
              <a:rPr sz="1300" spc="-80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de</a:t>
            </a:r>
            <a:r>
              <a:rPr sz="1300" spc="-9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2021</a:t>
            </a:r>
            <a:r>
              <a:rPr sz="1300" spc="-75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de</a:t>
            </a:r>
            <a:endParaRPr sz="1300">
              <a:latin typeface="Trebuchet MS"/>
              <a:cs typeface="Trebuchet MS"/>
            </a:endParaRPr>
          </a:p>
          <a:p>
            <a:pPr marL="756285" marR="78105">
              <a:lnSpc>
                <a:spcPct val="100000"/>
              </a:lnSpc>
            </a:pPr>
            <a:r>
              <a:rPr sz="1300" spc="-25" dirty="0">
                <a:latin typeface="Trebuchet MS"/>
                <a:cs typeface="Trebuchet MS"/>
              </a:rPr>
              <a:t>29.300</a:t>
            </a:r>
            <a:r>
              <a:rPr sz="1300" spc="-65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millones</a:t>
            </a:r>
            <a:r>
              <a:rPr sz="1300" spc="-85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de</a:t>
            </a:r>
            <a:r>
              <a:rPr sz="1300" spc="-1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dólares </a:t>
            </a:r>
            <a:r>
              <a:rPr sz="1300" dirty="0">
                <a:latin typeface="Trebuchet MS"/>
                <a:cs typeface="Trebuchet MS"/>
              </a:rPr>
              <a:t>estadounidenses</a:t>
            </a:r>
            <a:r>
              <a:rPr sz="1300" spc="-75" dirty="0">
                <a:latin typeface="Trebuchet MS"/>
                <a:cs typeface="Trebuchet MS"/>
              </a:rPr>
              <a:t> </a:t>
            </a:r>
            <a:r>
              <a:rPr sz="1300" spc="-35" dirty="0">
                <a:latin typeface="Trebuchet MS"/>
                <a:cs typeface="Trebuchet MS"/>
              </a:rPr>
              <a:t>para</a:t>
            </a:r>
            <a:r>
              <a:rPr sz="1300" spc="-90" dirty="0">
                <a:latin typeface="Trebuchet MS"/>
                <a:cs typeface="Trebuchet MS"/>
              </a:rPr>
              <a:t> </a:t>
            </a:r>
            <a:r>
              <a:rPr sz="1300" spc="-30" dirty="0">
                <a:latin typeface="Trebuchet MS"/>
                <a:cs typeface="Trebuchet MS"/>
              </a:rPr>
              <a:t>alcanzar</a:t>
            </a:r>
            <a:r>
              <a:rPr sz="1300" spc="-50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los </a:t>
            </a:r>
            <a:r>
              <a:rPr sz="1300" spc="-40" dirty="0">
                <a:latin typeface="Trebuchet MS"/>
                <a:cs typeface="Trebuchet MS"/>
              </a:rPr>
              <a:t>objetivos</a:t>
            </a:r>
            <a:r>
              <a:rPr sz="1300" spc="-100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de</a:t>
            </a:r>
            <a:r>
              <a:rPr sz="1300" spc="-105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2025.</a:t>
            </a:r>
            <a:endParaRPr sz="1300">
              <a:latin typeface="Trebuchet MS"/>
              <a:cs typeface="Trebuchet MS"/>
            </a:endParaRPr>
          </a:p>
          <a:p>
            <a:pPr marL="756285" indent="-286385">
              <a:lnSpc>
                <a:spcPct val="100000"/>
              </a:lnSpc>
              <a:buFont typeface="Arial MT"/>
              <a:buChar char="•"/>
              <a:tabLst>
                <a:tab pos="756285" algn="l"/>
              </a:tabLst>
            </a:pPr>
            <a:r>
              <a:rPr sz="1300" dirty="0">
                <a:latin typeface="Trebuchet MS"/>
                <a:cs typeface="Trebuchet MS"/>
              </a:rPr>
              <a:t>Los</a:t>
            </a:r>
            <a:r>
              <a:rPr sz="1300" spc="-9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PIB</a:t>
            </a:r>
            <a:r>
              <a:rPr sz="1300" spc="-8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se</a:t>
            </a:r>
            <a:r>
              <a:rPr sz="1300" spc="-75" dirty="0">
                <a:latin typeface="Trebuchet MS"/>
                <a:cs typeface="Trebuchet MS"/>
              </a:rPr>
              <a:t> </a:t>
            </a:r>
            <a:r>
              <a:rPr sz="1300" spc="-45" dirty="0">
                <a:latin typeface="Trebuchet MS"/>
                <a:cs typeface="Trebuchet MS"/>
              </a:rPr>
              <a:t>enfrentan</a:t>
            </a:r>
            <a:r>
              <a:rPr sz="1300" spc="-114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a</a:t>
            </a:r>
            <a:r>
              <a:rPr sz="1300" spc="-8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un</a:t>
            </a:r>
            <a:r>
              <a:rPr sz="1300" spc="-105" dirty="0">
                <a:latin typeface="Trebuchet MS"/>
                <a:cs typeface="Trebuchet MS"/>
              </a:rPr>
              <a:t> </a:t>
            </a:r>
            <a:r>
              <a:rPr sz="1300" spc="-50" dirty="0">
                <a:latin typeface="Trebuchet MS"/>
                <a:cs typeface="Trebuchet MS"/>
              </a:rPr>
              <a:t>déficit</a:t>
            </a:r>
            <a:r>
              <a:rPr sz="1300" spc="-85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de</a:t>
            </a:r>
            <a:endParaRPr sz="1300">
              <a:latin typeface="Trebuchet MS"/>
              <a:cs typeface="Trebuchet MS"/>
            </a:endParaRPr>
          </a:p>
          <a:p>
            <a:pPr marL="756285" marR="5080">
              <a:lnSpc>
                <a:spcPct val="100000"/>
              </a:lnSpc>
            </a:pPr>
            <a:r>
              <a:rPr sz="1300" spc="-30" dirty="0">
                <a:latin typeface="Trebuchet MS"/>
                <a:cs typeface="Trebuchet MS"/>
              </a:rPr>
              <a:t>3.200</a:t>
            </a:r>
            <a:r>
              <a:rPr sz="1300" spc="-9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millones</a:t>
            </a:r>
            <a:r>
              <a:rPr sz="1300" spc="-95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de</a:t>
            </a:r>
            <a:r>
              <a:rPr sz="1300" spc="-100" dirty="0">
                <a:latin typeface="Trebuchet MS"/>
                <a:cs typeface="Trebuchet MS"/>
              </a:rPr>
              <a:t> </a:t>
            </a:r>
            <a:r>
              <a:rPr sz="1300" spc="-30" dirty="0">
                <a:latin typeface="Trebuchet MS"/>
                <a:cs typeface="Trebuchet MS"/>
              </a:rPr>
              <a:t>dólares,</a:t>
            </a:r>
            <a:r>
              <a:rPr sz="1300" spc="-105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una </a:t>
            </a:r>
            <a:r>
              <a:rPr sz="1300" spc="-20" dirty="0">
                <a:latin typeface="Trebuchet MS"/>
                <a:cs typeface="Trebuchet MS"/>
              </a:rPr>
              <a:t>brecha</a:t>
            </a:r>
            <a:r>
              <a:rPr sz="1300" spc="-105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de</a:t>
            </a:r>
            <a:r>
              <a:rPr sz="1300" spc="-80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financiación</a:t>
            </a:r>
            <a:r>
              <a:rPr sz="1300" spc="-105" dirty="0">
                <a:latin typeface="Trebuchet MS"/>
                <a:cs typeface="Trebuchet MS"/>
              </a:rPr>
              <a:t> </a:t>
            </a:r>
            <a:r>
              <a:rPr sz="1300" spc="-40" dirty="0">
                <a:latin typeface="Trebuchet MS"/>
                <a:cs typeface="Trebuchet MS"/>
              </a:rPr>
              <a:t>del</a:t>
            </a:r>
            <a:r>
              <a:rPr sz="1300" spc="-85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14,6%</a:t>
            </a:r>
            <a:r>
              <a:rPr sz="1300" spc="500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en</a:t>
            </a:r>
            <a:r>
              <a:rPr sz="1300" spc="-8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comparación</a:t>
            </a:r>
            <a:r>
              <a:rPr sz="1300" spc="-10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con</a:t>
            </a:r>
            <a:r>
              <a:rPr sz="1300" spc="-9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los</a:t>
            </a:r>
            <a:r>
              <a:rPr sz="1300" spc="-7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recursos </a:t>
            </a:r>
            <a:r>
              <a:rPr sz="1300" dirty="0">
                <a:latin typeface="Trebuchet MS"/>
                <a:cs typeface="Trebuchet MS"/>
              </a:rPr>
              <a:t>anuales</a:t>
            </a:r>
            <a:r>
              <a:rPr sz="1300" spc="-8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necesarios</a:t>
            </a:r>
            <a:r>
              <a:rPr sz="1300" spc="-80" dirty="0">
                <a:latin typeface="Trebuchet MS"/>
                <a:cs typeface="Trebuchet MS"/>
              </a:rPr>
              <a:t> </a:t>
            </a:r>
            <a:r>
              <a:rPr sz="1300" spc="-35" dirty="0">
                <a:latin typeface="Trebuchet MS"/>
                <a:cs typeface="Trebuchet MS"/>
              </a:rPr>
              <a:t>para</a:t>
            </a:r>
            <a:r>
              <a:rPr sz="1300" spc="-105" dirty="0">
                <a:latin typeface="Trebuchet MS"/>
                <a:cs typeface="Trebuchet MS"/>
              </a:rPr>
              <a:t> </a:t>
            </a:r>
            <a:r>
              <a:rPr sz="1300" spc="-30" dirty="0">
                <a:latin typeface="Trebuchet MS"/>
                <a:cs typeface="Trebuchet MS"/>
              </a:rPr>
              <a:t>alcanzar</a:t>
            </a:r>
            <a:r>
              <a:rPr sz="1300" spc="-60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el </a:t>
            </a:r>
            <a:r>
              <a:rPr sz="1300" spc="-60" dirty="0">
                <a:latin typeface="Trebuchet MS"/>
                <a:cs typeface="Trebuchet MS"/>
              </a:rPr>
              <a:t>objetivo</a:t>
            </a:r>
            <a:r>
              <a:rPr sz="1300" spc="-100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de</a:t>
            </a:r>
            <a:r>
              <a:rPr sz="1300" spc="-95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2030.</a:t>
            </a:r>
            <a:endParaRPr sz="1300">
              <a:latin typeface="Trebuchet MS"/>
              <a:cs typeface="Trebuchet MS"/>
            </a:endParaRPr>
          </a:p>
          <a:p>
            <a:pPr marL="299085" marR="126364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1300" dirty="0">
                <a:latin typeface="Trebuchet MS"/>
                <a:cs typeface="Trebuchet MS"/>
              </a:rPr>
              <a:t>Las</a:t>
            </a:r>
            <a:r>
              <a:rPr sz="1300" spc="-7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mayores</a:t>
            </a:r>
            <a:r>
              <a:rPr sz="1300" spc="-8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necesidades</a:t>
            </a:r>
            <a:r>
              <a:rPr sz="1300" spc="-7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anuales</a:t>
            </a:r>
            <a:r>
              <a:rPr sz="1300" spc="-75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de </a:t>
            </a:r>
            <a:r>
              <a:rPr sz="1300" dirty="0">
                <a:latin typeface="Trebuchet MS"/>
                <a:cs typeface="Trebuchet MS"/>
              </a:rPr>
              <a:t>recursos</a:t>
            </a:r>
            <a:r>
              <a:rPr sz="1300" spc="-65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en</a:t>
            </a:r>
            <a:r>
              <a:rPr sz="1300" spc="-10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2030</a:t>
            </a:r>
            <a:r>
              <a:rPr sz="1300" spc="-70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serán</a:t>
            </a:r>
            <a:r>
              <a:rPr sz="1300" spc="-80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en</a:t>
            </a:r>
            <a:r>
              <a:rPr sz="1300" spc="-10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países</a:t>
            </a:r>
            <a:r>
              <a:rPr sz="1300" spc="-70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de </a:t>
            </a:r>
            <a:r>
              <a:rPr sz="1300" dirty="0">
                <a:latin typeface="Trebuchet MS"/>
                <a:cs typeface="Trebuchet MS"/>
              </a:rPr>
              <a:t>ingresos</a:t>
            </a:r>
            <a:r>
              <a:rPr sz="1300" spc="-9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medios-</a:t>
            </a:r>
            <a:r>
              <a:rPr sz="1300" spc="-20" dirty="0">
                <a:latin typeface="Trebuchet MS"/>
                <a:cs typeface="Trebuchet MS"/>
              </a:rPr>
              <a:t>altos</a:t>
            </a:r>
            <a:r>
              <a:rPr sz="1300" spc="-8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(46%),</a:t>
            </a:r>
            <a:r>
              <a:rPr sz="1300" spc="-95" dirty="0">
                <a:latin typeface="Trebuchet MS"/>
                <a:cs typeface="Trebuchet MS"/>
              </a:rPr>
              <a:t> </a:t>
            </a:r>
            <a:r>
              <a:rPr sz="1300" spc="-65" dirty="0">
                <a:latin typeface="Trebuchet MS"/>
                <a:cs typeface="Trebuchet MS"/>
              </a:rPr>
              <a:t>frente</a:t>
            </a:r>
            <a:r>
              <a:rPr sz="1300" spc="-95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al </a:t>
            </a:r>
            <a:r>
              <a:rPr sz="1300" spc="95" dirty="0">
                <a:latin typeface="Trebuchet MS"/>
                <a:cs typeface="Trebuchet MS"/>
              </a:rPr>
              <a:t>34%</a:t>
            </a:r>
            <a:r>
              <a:rPr sz="1300" spc="-95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en</a:t>
            </a:r>
            <a:r>
              <a:rPr sz="1300" spc="-10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los</a:t>
            </a:r>
            <a:r>
              <a:rPr sz="1300" spc="-105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de</a:t>
            </a:r>
            <a:r>
              <a:rPr sz="1300" spc="-1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ingresos</a:t>
            </a:r>
            <a:r>
              <a:rPr sz="1300" spc="-9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medios</a:t>
            </a:r>
            <a:r>
              <a:rPr sz="1300" spc="-95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bajos</a:t>
            </a:r>
            <a:r>
              <a:rPr sz="1300" spc="-105" dirty="0">
                <a:latin typeface="Trebuchet MS"/>
                <a:cs typeface="Trebuchet MS"/>
              </a:rPr>
              <a:t> </a:t>
            </a:r>
            <a:r>
              <a:rPr sz="1300" spc="-60" dirty="0">
                <a:latin typeface="Trebuchet MS"/>
                <a:cs typeface="Trebuchet MS"/>
              </a:rPr>
              <a:t>y</a:t>
            </a:r>
            <a:r>
              <a:rPr sz="1300" spc="-95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el </a:t>
            </a:r>
            <a:r>
              <a:rPr sz="1300" spc="95" dirty="0">
                <a:latin typeface="Trebuchet MS"/>
                <a:cs typeface="Trebuchet MS"/>
              </a:rPr>
              <a:t>20%</a:t>
            </a:r>
            <a:r>
              <a:rPr sz="1300" spc="-85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en</a:t>
            </a:r>
            <a:r>
              <a:rPr sz="1300" spc="-9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los</a:t>
            </a:r>
            <a:r>
              <a:rPr sz="1300" spc="-100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de</a:t>
            </a:r>
            <a:r>
              <a:rPr sz="1300" spc="-9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ingresos</a:t>
            </a:r>
            <a:r>
              <a:rPr sz="1300" spc="-8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bajos.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969670" y="336550"/>
            <a:ext cx="8206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E21737"/>
                </a:solidFill>
              </a:rPr>
              <a:t>¿CUÁNTO</a:t>
            </a:r>
            <a:r>
              <a:rPr sz="2400" spc="-80" dirty="0">
                <a:solidFill>
                  <a:srgbClr val="E21737"/>
                </a:solidFill>
              </a:rPr>
              <a:t> </a:t>
            </a:r>
            <a:r>
              <a:rPr sz="2400" spc="-30" dirty="0">
                <a:solidFill>
                  <a:srgbClr val="E21737"/>
                </a:solidFill>
              </a:rPr>
              <a:t>CUESTA</a:t>
            </a:r>
            <a:r>
              <a:rPr sz="2400" spc="-75" dirty="0">
                <a:solidFill>
                  <a:srgbClr val="E21737"/>
                </a:solidFill>
              </a:rPr>
              <a:t> </a:t>
            </a:r>
            <a:r>
              <a:rPr sz="2400" dirty="0">
                <a:solidFill>
                  <a:srgbClr val="E21737"/>
                </a:solidFill>
              </a:rPr>
              <a:t>ALCANZAR</a:t>
            </a:r>
            <a:r>
              <a:rPr sz="2400" spc="-105" dirty="0">
                <a:solidFill>
                  <a:srgbClr val="E21737"/>
                </a:solidFill>
              </a:rPr>
              <a:t> </a:t>
            </a:r>
            <a:r>
              <a:rPr sz="2400" dirty="0">
                <a:solidFill>
                  <a:srgbClr val="E21737"/>
                </a:solidFill>
              </a:rPr>
              <a:t>LOS</a:t>
            </a:r>
            <a:r>
              <a:rPr sz="2400" spc="-80" dirty="0">
                <a:solidFill>
                  <a:srgbClr val="E21737"/>
                </a:solidFill>
              </a:rPr>
              <a:t> </a:t>
            </a:r>
            <a:r>
              <a:rPr sz="2400" dirty="0">
                <a:solidFill>
                  <a:srgbClr val="E21737"/>
                </a:solidFill>
              </a:rPr>
              <a:t>OBJETIVOS</a:t>
            </a:r>
            <a:r>
              <a:rPr sz="2400" spc="-60" dirty="0">
                <a:solidFill>
                  <a:srgbClr val="E21737"/>
                </a:solidFill>
              </a:rPr>
              <a:t> </a:t>
            </a:r>
            <a:r>
              <a:rPr sz="2400" dirty="0">
                <a:solidFill>
                  <a:srgbClr val="E21737"/>
                </a:solidFill>
              </a:rPr>
              <a:t>FIJADOS</a:t>
            </a:r>
            <a:r>
              <a:rPr sz="2400" spc="-95" dirty="0">
                <a:solidFill>
                  <a:srgbClr val="E21737"/>
                </a:solidFill>
              </a:rPr>
              <a:t> </a:t>
            </a:r>
            <a:r>
              <a:rPr sz="2400" spc="-25" dirty="0">
                <a:solidFill>
                  <a:srgbClr val="E21737"/>
                </a:solidFill>
              </a:rPr>
              <a:t>PARA</a:t>
            </a:r>
            <a:r>
              <a:rPr sz="2400" spc="-80" dirty="0">
                <a:solidFill>
                  <a:srgbClr val="E21737"/>
                </a:solidFill>
              </a:rPr>
              <a:t> </a:t>
            </a:r>
            <a:r>
              <a:rPr sz="2400" spc="-10" dirty="0">
                <a:solidFill>
                  <a:srgbClr val="E21737"/>
                </a:solidFill>
              </a:rPr>
              <a:t>2030?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2536" y="4553813"/>
            <a:ext cx="3625088" cy="2013953"/>
          </a:xfrm>
          <a:prstGeom prst="rect">
            <a:avLst/>
          </a:prstGeom>
        </p:spPr>
      </p:pic>
      <p:pic>
        <p:nvPicPr>
          <p:cNvPr id="3" name="object 3" descr="Mark Lal, founder of Living Positive Fiji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6902" y="759459"/>
            <a:ext cx="3625088" cy="233197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475473" y="1099311"/>
            <a:ext cx="0" cy="5194935"/>
          </a:xfrm>
          <a:custGeom>
            <a:avLst/>
            <a:gdLst/>
            <a:ahLst/>
            <a:cxnLst/>
            <a:rect l="l" t="t" r="r" b="b"/>
            <a:pathLst>
              <a:path h="5194935">
                <a:moveTo>
                  <a:pt x="0" y="0"/>
                </a:moveTo>
                <a:lnTo>
                  <a:pt x="0" y="5194528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74752" y="771270"/>
            <a:ext cx="2583180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solidFill>
                  <a:srgbClr val="E21737"/>
                </a:solidFill>
              </a:rPr>
              <a:t>CONSIDERACIÓN</a:t>
            </a:r>
            <a:endParaRPr sz="2600"/>
          </a:p>
          <a:p>
            <a:pPr marL="12700" marR="5080" indent="1631950" algn="r">
              <a:lnSpc>
                <a:spcPct val="100000"/>
              </a:lnSpc>
            </a:pPr>
            <a:r>
              <a:rPr sz="2600" dirty="0">
                <a:solidFill>
                  <a:srgbClr val="E21737"/>
                </a:solidFill>
              </a:rPr>
              <a:t>DE</a:t>
            </a:r>
            <a:r>
              <a:rPr sz="2600" spc="-15" dirty="0">
                <a:solidFill>
                  <a:srgbClr val="E21737"/>
                </a:solidFill>
              </a:rPr>
              <a:t> </a:t>
            </a:r>
            <a:r>
              <a:rPr sz="2600" spc="-25" dirty="0">
                <a:solidFill>
                  <a:srgbClr val="E21737"/>
                </a:solidFill>
              </a:rPr>
              <a:t>LAS </a:t>
            </a:r>
            <a:r>
              <a:rPr sz="2600" spc="-10" dirty="0">
                <a:solidFill>
                  <a:srgbClr val="E21737"/>
                </a:solidFill>
              </a:rPr>
              <a:t>ESPECIFICIDADES REGIONALES</a:t>
            </a:r>
            <a:r>
              <a:rPr sz="2600" spc="-65" dirty="0">
                <a:solidFill>
                  <a:srgbClr val="E21737"/>
                </a:solidFill>
              </a:rPr>
              <a:t> </a:t>
            </a:r>
            <a:r>
              <a:rPr sz="2600" spc="-20" dirty="0">
                <a:solidFill>
                  <a:srgbClr val="E21737"/>
                </a:solidFill>
              </a:rPr>
              <a:t>PARA </a:t>
            </a:r>
            <a:r>
              <a:rPr sz="2600" dirty="0">
                <a:solidFill>
                  <a:srgbClr val="E21737"/>
                </a:solidFill>
              </a:rPr>
              <a:t>LAS</a:t>
            </a:r>
            <a:r>
              <a:rPr sz="2600" spc="-15" dirty="0">
                <a:solidFill>
                  <a:srgbClr val="E21737"/>
                </a:solidFill>
              </a:rPr>
              <a:t> </a:t>
            </a:r>
            <a:r>
              <a:rPr sz="2600" spc="-10" dirty="0">
                <a:solidFill>
                  <a:srgbClr val="E21737"/>
                </a:solidFill>
              </a:rPr>
              <a:t>PERSONAS </a:t>
            </a:r>
            <a:r>
              <a:rPr sz="2600" dirty="0">
                <a:solidFill>
                  <a:srgbClr val="E21737"/>
                </a:solidFill>
              </a:rPr>
              <a:t>QUE</a:t>
            </a:r>
            <a:r>
              <a:rPr sz="2600" spc="-25" dirty="0">
                <a:solidFill>
                  <a:srgbClr val="E21737"/>
                </a:solidFill>
              </a:rPr>
              <a:t> </a:t>
            </a:r>
            <a:r>
              <a:rPr sz="2600" dirty="0">
                <a:solidFill>
                  <a:srgbClr val="E21737"/>
                </a:solidFill>
              </a:rPr>
              <a:t>VIVEN</a:t>
            </a:r>
            <a:r>
              <a:rPr sz="2600" spc="-40" dirty="0">
                <a:solidFill>
                  <a:srgbClr val="E21737"/>
                </a:solidFill>
              </a:rPr>
              <a:t> </a:t>
            </a:r>
            <a:r>
              <a:rPr sz="2600" dirty="0">
                <a:solidFill>
                  <a:srgbClr val="E21737"/>
                </a:solidFill>
              </a:rPr>
              <a:t>CON</a:t>
            </a:r>
            <a:r>
              <a:rPr sz="2600" spc="-25" dirty="0">
                <a:solidFill>
                  <a:srgbClr val="E21737"/>
                </a:solidFill>
              </a:rPr>
              <a:t> EL</a:t>
            </a:r>
            <a:endParaRPr sz="2600"/>
          </a:p>
        </p:txBody>
      </p:sp>
      <p:sp>
        <p:nvSpPr>
          <p:cNvPr id="6" name="object 6"/>
          <p:cNvSpPr txBox="1"/>
          <p:nvPr/>
        </p:nvSpPr>
        <p:spPr>
          <a:xfrm>
            <a:off x="167131" y="3149345"/>
            <a:ext cx="2590165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78865" algn="r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VIH,</a:t>
            </a:r>
            <a:r>
              <a:rPr sz="2600" spc="-1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spc="-55" dirty="0">
                <a:solidFill>
                  <a:srgbClr val="E21737"/>
                </a:solidFill>
                <a:latin typeface="Calibri"/>
                <a:cs typeface="Calibri"/>
              </a:rPr>
              <a:t>ESTÁN </a:t>
            </a:r>
            <a:r>
              <a:rPr sz="2600" spc="-30" dirty="0">
                <a:solidFill>
                  <a:srgbClr val="E21737"/>
                </a:solidFill>
                <a:latin typeface="Calibri"/>
                <a:cs typeface="Calibri"/>
              </a:rPr>
              <a:t>AFECTADAS</a:t>
            </a:r>
            <a:r>
              <a:rPr sz="2600" spc="-5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POR</a:t>
            </a:r>
            <a:r>
              <a:rPr sz="2600" spc="-2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E21737"/>
                </a:solidFill>
                <a:latin typeface="Calibri"/>
                <a:cs typeface="Calibri"/>
              </a:rPr>
              <a:t>EL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VIH</a:t>
            </a:r>
            <a:r>
              <a:rPr sz="2600" spc="-2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O</a:t>
            </a:r>
            <a:r>
              <a:rPr sz="2600" spc="-1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E21737"/>
                </a:solidFill>
                <a:latin typeface="Calibri"/>
                <a:cs typeface="Calibri"/>
              </a:rPr>
              <a:t>EXPUESTAS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AL</a:t>
            </a:r>
            <a:r>
              <a:rPr sz="2600" spc="-4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RIESGO</a:t>
            </a:r>
            <a:r>
              <a:rPr sz="2600" spc="-4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E21737"/>
                </a:solidFill>
                <a:latin typeface="Calibri"/>
                <a:cs typeface="Calibri"/>
              </a:rPr>
              <a:t>DE </a:t>
            </a:r>
            <a:r>
              <a:rPr sz="2600" spc="-10" dirty="0">
                <a:solidFill>
                  <a:srgbClr val="E21737"/>
                </a:solidFill>
                <a:latin typeface="Calibri"/>
                <a:cs typeface="Calibri"/>
              </a:rPr>
              <a:t>INFECCIÓN</a:t>
            </a:r>
            <a:endParaRPr sz="2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DEL</a:t>
            </a:r>
            <a:r>
              <a:rPr sz="2600" spc="-1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E21737"/>
                </a:solidFill>
                <a:latin typeface="Calibri"/>
                <a:cs typeface="Calibri"/>
              </a:rPr>
              <a:t>VIH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86150" y="3196531"/>
            <a:ext cx="3463290" cy="338264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ASIA-PACÍFICO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20"/>
              </a:spcBef>
            </a:pPr>
            <a:r>
              <a:rPr sz="1200" dirty="0">
                <a:latin typeface="Calibri"/>
                <a:cs typeface="Calibri"/>
              </a:rPr>
              <a:t>Avances: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descenso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17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%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nuevas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infecciones </a:t>
            </a:r>
            <a:r>
              <a:rPr sz="1200" dirty="0">
                <a:latin typeface="Calibri"/>
                <a:cs typeface="Calibri"/>
              </a:rPr>
              <a:t>por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 VIH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53 %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muertes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relacionadas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el </a:t>
            </a:r>
            <a:r>
              <a:rPr sz="1200" dirty="0">
                <a:latin typeface="Calibri"/>
                <a:cs typeface="Calibri"/>
              </a:rPr>
              <a:t>sida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2010</a:t>
            </a:r>
            <a:endParaRPr sz="1200">
              <a:latin typeface="Calibri"/>
              <a:cs typeface="Calibri"/>
            </a:endParaRPr>
          </a:p>
          <a:p>
            <a:pPr marL="12700" marR="6985">
              <a:lnSpc>
                <a:spcPct val="100000"/>
              </a:lnSpc>
              <a:spcBef>
                <a:spcPts val="605"/>
              </a:spcBef>
            </a:pPr>
            <a:r>
              <a:rPr sz="1200" dirty="0">
                <a:latin typeface="Calibri"/>
                <a:cs typeface="Calibri"/>
              </a:rPr>
              <a:t>Retos: </a:t>
            </a:r>
            <a:r>
              <a:rPr sz="1200" spc="-10" dirty="0">
                <a:latin typeface="Calibri"/>
                <a:cs typeface="Calibri"/>
              </a:rPr>
              <a:t>segunda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epidemia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importancia;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bajo </a:t>
            </a:r>
            <a:r>
              <a:rPr sz="1200" dirty="0">
                <a:latin typeface="Calibri"/>
                <a:cs typeface="Calibri"/>
              </a:rPr>
              <a:t>uso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PrEP;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deficiencias </a:t>
            </a:r>
            <a:r>
              <a:rPr sz="1200" dirty="0">
                <a:latin typeface="Calibri"/>
                <a:cs typeface="Calibri"/>
              </a:rPr>
              <a:t>en el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tratamiento; estigmatización.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pesar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aumento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financiación </a:t>
            </a:r>
            <a:r>
              <a:rPr sz="1200" dirty="0">
                <a:latin typeface="Calibri"/>
                <a:cs typeface="Calibri"/>
              </a:rPr>
              <a:t>nacional,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dependencia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ayuda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exterior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la </a:t>
            </a:r>
            <a:r>
              <a:rPr sz="1200" spc="-10" dirty="0">
                <a:latin typeface="Calibri"/>
                <a:cs typeface="Calibri"/>
              </a:rPr>
              <a:t>prevención</a:t>
            </a:r>
            <a:endParaRPr sz="1200">
              <a:latin typeface="Calibri"/>
              <a:cs typeface="Calibri"/>
            </a:endParaRPr>
          </a:p>
          <a:p>
            <a:pPr marL="12700" marR="66675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Prioridades:</a:t>
            </a:r>
            <a:r>
              <a:rPr sz="1200" spc="-10" dirty="0">
                <a:latin typeface="Calibri"/>
                <a:cs typeface="Calibri"/>
              </a:rPr>
              <a:t> financiación</a:t>
            </a:r>
            <a:r>
              <a:rPr sz="1200" dirty="0">
                <a:latin typeface="Calibri"/>
                <a:cs typeface="Calibri"/>
              </a:rPr>
              <a:t> adecuada,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fortalecimiento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de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sistemas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salud,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integración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servicios, intensificación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la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prevención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tratamiento</a:t>
            </a:r>
            <a:r>
              <a:rPr sz="1200" spc="-25" dirty="0">
                <a:latin typeface="Calibri"/>
                <a:cs typeface="Calibri"/>
              </a:rPr>
              <a:t> del </a:t>
            </a:r>
            <a:r>
              <a:rPr sz="1200" dirty="0">
                <a:latin typeface="Calibri"/>
                <a:cs typeface="Calibri"/>
              </a:rPr>
              <a:t>VIH, </a:t>
            </a:r>
            <a:r>
              <a:rPr sz="1200" spc="-10" dirty="0">
                <a:latin typeface="Calibri"/>
                <a:cs typeface="Calibri"/>
              </a:rPr>
              <a:t>sensibilización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poblaciones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clave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y </a:t>
            </a:r>
            <a:r>
              <a:rPr sz="1200" spc="-10" dirty="0">
                <a:latin typeface="Calibri"/>
                <a:cs typeface="Calibri"/>
              </a:rPr>
              <a:t>promoción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 </a:t>
            </a:r>
            <a:r>
              <a:rPr sz="1200" spc="-10" dirty="0">
                <a:latin typeface="Calibri"/>
                <a:cs typeface="Calibri"/>
              </a:rPr>
              <a:t>liderazgo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comunitario</a:t>
            </a:r>
            <a:endParaRPr sz="1200">
              <a:latin typeface="Calibri"/>
              <a:cs typeface="Calibri"/>
            </a:endParaRPr>
          </a:p>
          <a:p>
            <a:pPr marL="12700" marR="21082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Focus: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sistemas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digitales,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educación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jóvenes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y </a:t>
            </a:r>
            <a:r>
              <a:rPr sz="1200" spc="-10" dirty="0">
                <a:latin typeface="Calibri"/>
                <a:cs typeface="Calibri"/>
              </a:rPr>
              <a:t>reforma jurídica.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2166" y="965394"/>
            <a:ext cx="3462020" cy="338264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CARIBE</a:t>
            </a:r>
            <a:endParaRPr sz="1400">
              <a:latin typeface="Calibri"/>
              <a:cs typeface="Calibri"/>
            </a:endParaRPr>
          </a:p>
          <a:p>
            <a:pPr marL="12700" marR="128270">
              <a:lnSpc>
                <a:spcPct val="100000"/>
              </a:lnSpc>
              <a:spcBef>
                <a:spcPts val="620"/>
              </a:spcBef>
            </a:pPr>
            <a:r>
              <a:rPr sz="1200" dirty="0">
                <a:latin typeface="Calibri"/>
                <a:cs typeface="Calibri"/>
              </a:rPr>
              <a:t>Avances: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descenso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21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%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nuevas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infecciones </a:t>
            </a:r>
            <a:r>
              <a:rPr sz="1200" dirty="0">
                <a:latin typeface="Calibri"/>
                <a:cs typeface="Calibri"/>
              </a:rPr>
              <a:t>por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VIH;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descenso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62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%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muertes relacionadas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sida,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18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países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validados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la </a:t>
            </a:r>
            <a:r>
              <a:rPr sz="1200" spc="-10" dirty="0">
                <a:latin typeface="Calibri"/>
                <a:cs typeface="Calibri"/>
              </a:rPr>
              <a:t>PTME.</a:t>
            </a:r>
            <a:endParaRPr sz="1200">
              <a:latin typeface="Calibri"/>
              <a:cs typeface="Calibri"/>
            </a:endParaRPr>
          </a:p>
          <a:p>
            <a:pPr marL="12700" marR="29209">
              <a:lnSpc>
                <a:spcPct val="100000"/>
              </a:lnSpc>
              <a:spcBef>
                <a:spcPts val="605"/>
              </a:spcBef>
            </a:pPr>
            <a:r>
              <a:rPr sz="1200" dirty="0">
                <a:latin typeface="Calibri"/>
                <a:cs typeface="Calibri"/>
              </a:rPr>
              <a:t>Retos: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10" dirty="0">
                <a:latin typeface="Calibri"/>
                <a:cs typeface="Calibri"/>
              </a:rPr>
              <a:t> prevalencias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más altas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fuera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África (especialmente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Haití),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vulnerabilidad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jóvenes, estigmatización,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fuerte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dependencia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20" dirty="0">
                <a:latin typeface="Calibri"/>
                <a:cs typeface="Calibri"/>
              </a:rPr>
              <a:t>ayuda exterior,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especialmente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prevención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VIH.</a:t>
            </a:r>
            <a:endParaRPr sz="1200">
              <a:latin typeface="Calibri"/>
              <a:cs typeface="Calibri"/>
            </a:endParaRPr>
          </a:p>
          <a:p>
            <a:pPr marL="12700" marR="4953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Prioridades: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sostenibilidad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financiera,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sistemas resilientes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cambio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climático,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prevención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VIH, </a:t>
            </a:r>
            <a:r>
              <a:rPr sz="1200" dirty="0">
                <a:latin typeface="Calibri"/>
                <a:cs typeface="Calibri"/>
              </a:rPr>
              <a:t>servicios dirigidos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jóvenes,</a:t>
            </a:r>
            <a:r>
              <a:rPr sz="1200" spc="-10" dirty="0">
                <a:latin typeface="Calibri"/>
                <a:cs typeface="Calibri"/>
              </a:rPr>
              <a:t> liderazgo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 seguimiento comunitarios.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Focus: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reducir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 transmisión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otras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ITS,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reducir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estigma 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discriminación,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desarrollar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mejorar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servicios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tratamiento.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59903" y="511657"/>
            <a:ext cx="2158383" cy="29072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2951" y="4417928"/>
            <a:ext cx="3614674" cy="2323465"/>
          </a:xfrm>
          <a:prstGeom prst="rect">
            <a:avLst/>
          </a:prstGeom>
        </p:spPr>
      </p:pic>
      <p:pic>
        <p:nvPicPr>
          <p:cNvPr id="3" name="object 3" descr="Noncedo Khumalo with some of the young women she used to support with HIV prevention services through her organization, Young Heroes. 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6902" y="1099311"/>
            <a:ext cx="3621659" cy="205117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475473" y="1099311"/>
            <a:ext cx="0" cy="5194935"/>
          </a:xfrm>
          <a:custGeom>
            <a:avLst/>
            <a:gdLst/>
            <a:ahLst/>
            <a:cxnLst/>
            <a:rect l="l" t="t" r="r" b="b"/>
            <a:pathLst>
              <a:path h="5194935">
                <a:moveTo>
                  <a:pt x="0" y="0"/>
                </a:moveTo>
                <a:lnTo>
                  <a:pt x="0" y="5194528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613968" y="621538"/>
            <a:ext cx="2581910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solidFill>
                  <a:srgbClr val="E21737"/>
                </a:solidFill>
              </a:rPr>
              <a:t>CONSIDERACIÓN</a:t>
            </a:r>
            <a:endParaRPr sz="2600"/>
          </a:p>
          <a:p>
            <a:pPr marL="12700" marR="5080" indent="1631950" algn="r">
              <a:lnSpc>
                <a:spcPct val="100000"/>
              </a:lnSpc>
            </a:pPr>
            <a:r>
              <a:rPr sz="2600" dirty="0">
                <a:solidFill>
                  <a:srgbClr val="E21737"/>
                </a:solidFill>
              </a:rPr>
              <a:t>DE</a:t>
            </a:r>
            <a:r>
              <a:rPr sz="2600" spc="-35" dirty="0">
                <a:solidFill>
                  <a:srgbClr val="E21737"/>
                </a:solidFill>
              </a:rPr>
              <a:t> </a:t>
            </a:r>
            <a:r>
              <a:rPr sz="2600" spc="-25" dirty="0">
                <a:solidFill>
                  <a:srgbClr val="E21737"/>
                </a:solidFill>
              </a:rPr>
              <a:t>LAS </a:t>
            </a:r>
            <a:r>
              <a:rPr sz="2600" spc="-10" dirty="0">
                <a:solidFill>
                  <a:srgbClr val="E21737"/>
                </a:solidFill>
              </a:rPr>
              <a:t>ESPECIFICIDADES REGIONALES</a:t>
            </a:r>
            <a:r>
              <a:rPr sz="2600" spc="-65" dirty="0">
                <a:solidFill>
                  <a:srgbClr val="E21737"/>
                </a:solidFill>
              </a:rPr>
              <a:t> </a:t>
            </a:r>
            <a:r>
              <a:rPr sz="2600" spc="-20" dirty="0">
                <a:solidFill>
                  <a:srgbClr val="E21737"/>
                </a:solidFill>
              </a:rPr>
              <a:t>PARA </a:t>
            </a:r>
            <a:r>
              <a:rPr sz="2600" dirty="0">
                <a:solidFill>
                  <a:srgbClr val="E21737"/>
                </a:solidFill>
              </a:rPr>
              <a:t>LAS</a:t>
            </a:r>
            <a:r>
              <a:rPr sz="2600" spc="-15" dirty="0">
                <a:solidFill>
                  <a:srgbClr val="E21737"/>
                </a:solidFill>
              </a:rPr>
              <a:t> </a:t>
            </a:r>
            <a:r>
              <a:rPr sz="2600" spc="-10" dirty="0">
                <a:solidFill>
                  <a:srgbClr val="E21737"/>
                </a:solidFill>
              </a:rPr>
              <a:t>PERSONAS </a:t>
            </a:r>
            <a:r>
              <a:rPr sz="2600" dirty="0">
                <a:solidFill>
                  <a:srgbClr val="E21737"/>
                </a:solidFill>
              </a:rPr>
              <a:t>QUE</a:t>
            </a:r>
            <a:r>
              <a:rPr sz="2600" spc="-15" dirty="0">
                <a:solidFill>
                  <a:srgbClr val="E21737"/>
                </a:solidFill>
              </a:rPr>
              <a:t> </a:t>
            </a:r>
            <a:r>
              <a:rPr sz="2600" dirty="0">
                <a:solidFill>
                  <a:srgbClr val="E21737"/>
                </a:solidFill>
              </a:rPr>
              <a:t>VIVEN</a:t>
            </a:r>
            <a:r>
              <a:rPr sz="2600" spc="-35" dirty="0">
                <a:solidFill>
                  <a:srgbClr val="E21737"/>
                </a:solidFill>
              </a:rPr>
              <a:t> </a:t>
            </a:r>
            <a:r>
              <a:rPr sz="2600" dirty="0">
                <a:solidFill>
                  <a:srgbClr val="E21737"/>
                </a:solidFill>
              </a:rPr>
              <a:t>CON</a:t>
            </a:r>
            <a:r>
              <a:rPr sz="2600" spc="-20" dirty="0">
                <a:solidFill>
                  <a:srgbClr val="E21737"/>
                </a:solidFill>
              </a:rPr>
              <a:t> </a:t>
            </a:r>
            <a:r>
              <a:rPr sz="2600" spc="-25" dirty="0">
                <a:solidFill>
                  <a:srgbClr val="E21737"/>
                </a:solidFill>
              </a:rPr>
              <a:t>EL</a:t>
            </a:r>
            <a:endParaRPr sz="2600"/>
          </a:p>
        </p:txBody>
      </p:sp>
      <p:sp>
        <p:nvSpPr>
          <p:cNvPr id="6" name="object 6"/>
          <p:cNvSpPr txBox="1"/>
          <p:nvPr/>
        </p:nvSpPr>
        <p:spPr>
          <a:xfrm>
            <a:off x="606348" y="2999358"/>
            <a:ext cx="2589530" cy="280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78865" algn="r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VIH,</a:t>
            </a:r>
            <a:r>
              <a:rPr sz="2600" spc="-1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spc="-55" dirty="0">
                <a:solidFill>
                  <a:srgbClr val="E21737"/>
                </a:solidFill>
                <a:latin typeface="Calibri"/>
                <a:cs typeface="Calibri"/>
              </a:rPr>
              <a:t>ESTÁN </a:t>
            </a:r>
            <a:r>
              <a:rPr sz="2600" spc="-30" dirty="0">
                <a:solidFill>
                  <a:srgbClr val="E21737"/>
                </a:solidFill>
                <a:latin typeface="Calibri"/>
                <a:cs typeface="Calibri"/>
              </a:rPr>
              <a:t>AFECTADAS</a:t>
            </a:r>
            <a:r>
              <a:rPr sz="2600" spc="-5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POR</a:t>
            </a:r>
            <a:r>
              <a:rPr sz="2600" spc="-2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E21737"/>
                </a:solidFill>
                <a:latin typeface="Calibri"/>
                <a:cs typeface="Calibri"/>
              </a:rPr>
              <a:t>EL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VIH</a:t>
            </a:r>
            <a:r>
              <a:rPr sz="2600" spc="-2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O</a:t>
            </a:r>
            <a:r>
              <a:rPr sz="2600" spc="-1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E21737"/>
                </a:solidFill>
                <a:latin typeface="Calibri"/>
                <a:cs typeface="Calibri"/>
              </a:rPr>
              <a:t>EXPUESTAS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AL</a:t>
            </a:r>
            <a:r>
              <a:rPr sz="2600" spc="-4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RIESGO</a:t>
            </a:r>
            <a:r>
              <a:rPr sz="2600" spc="-4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E21737"/>
                </a:solidFill>
                <a:latin typeface="Calibri"/>
                <a:cs typeface="Calibri"/>
              </a:rPr>
              <a:t>DE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INFECCIÓN</a:t>
            </a:r>
            <a:r>
              <a:rPr sz="2600" spc="-7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POR</a:t>
            </a:r>
            <a:r>
              <a:rPr sz="2600" spc="-3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E21737"/>
                </a:solidFill>
                <a:latin typeface="Calibri"/>
                <a:cs typeface="Calibri"/>
              </a:rPr>
              <a:t>EL</a:t>
            </a:r>
            <a:endParaRPr sz="2600">
              <a:latin typeface="Calibri"/>
              <a:cs typeface="Calibri"/>
            </a:endParaRPr>
          </a:p>
          <a:p>
            <a:pPr marL="1520825" marR="5080" indent="577215" algn="r">
              <a:lnSpc>
                <a:spcPct val="100000"/>
              </a:lnSpc>
            </a:pPr>
            <a:r>
              <a:rPr sz="2600" spc="-25" dirty="0">
                <a:solidFill>
                  <a:srgbClr val="E21737"/>
                </a:solidFill>
                <a:latin typeface="Calibri"/>
                <a:cs typeface="Calibri"/>
              </a:rPr>
              <a:t>VIH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DEL</a:t>
            </a:r>
            <a:r>
              <a:rPr sz="2600" spc="-1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E21737"/>
                </a:solidFill>
                <a:latin typeface="Calibri"/>
                <a:cs typeface="Calibri"/>
              </a:rPr>
              <a:t>VIH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86150" y="3460182"/>
            <a:ext cx="3441700" cy="319976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ÁFRICA</a:t>
            </a:r>
            <a:r>
              <a:rPr sz="14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C00000"/>
                </a:solidFill>
                <a:latin typeface="Calibri"/>
                <a:cs typeface="Calibri"/>
              </a:rPr>
              <a:t>ORIENTAL</a:t>
            </a:r>
            <a:r>
              <a:rPr sz="1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14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MERIDIONAL</a:t>
            </a:r>
            <a:endParaRPr sz="1400">
              <a:latin typeface="Calibri"/>
              <a:cs typeface="Calibri"/>
            </a:endParaRPr>
          </a:p>
          <a:p>
            <a:pPr marL="12700" marR="226695">
              <a:lnSpc>
                <a:spcPct val="100000"/>
              </a:lnSpc>
              <a:spcBef>
                <a:spcPts val="620"/>
              </a:spcBef>
            </a:pPr>
            <a:r>
              <a:rPr sz="1200" dirty="0">
                <a:latin typeface="Calibri"/>
                <a:cs typeface="Calibri"/>
              </a:rPr>
              <a:t>Progresos: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alta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cobertura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materia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detección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y </a:t>
            </a:r>
            <a:r>
              <a:rPr sz="1200" spc="-10" dirty="0">
                <a:latin typeface="Calibri"/>
                <a:cs typeface="Calibri"/>
              </a:rPr>
              <a:t>tratamiento;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objetivos 95-</a:t>
            </a:r>
            <a:r>
              <a:rPr sz="1200" spc="-10" dirty="0">
                <a:latin typeface="Calibri"/>
                <a:cs typeface="Calibri"/>
              </a:rPr>
              <a:t>95-</a:t>
            </a:r>
            <a:r>
              <a:rPr sz="1200" dirty="0">
                <a:latin typeface="Calibri"/>
                <a:cs typeface="Calibri"/>
              </a:rPr>
              <a:t>99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casi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alcanzados.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La </a:t>
            </a:r>
            <a:r>
              <a:rPr sz="1200" dirty="0">
                <a:latin typeface="Calibri"/>
                <a:cs typeface="Calibri"/>
              </a:rPr>
              <a:t>región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contaba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más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mitad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todas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las </a:t>
            </a:r>
            <a:r>
              <a:rPr sz="1200" dirty="0">
                <a:latin typeface="Calibri"/>
                <a:cs typeface="Calibri"/>
              </a:rPr>
              <a:t>personas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viven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VIH.</a:t>
            </a:r>
            <a:endParaRPr sz="1200">
              <a:latin typeface="Calibri"/>
              <a:cs typeface="Calibri"/>
            </a:endParaRPr>
          </a:p>
          <a:p>
            <a:pPr marL="12700" marR="123825" algn="just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Retos: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recortes presupuestarios,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particular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la </a:t>
            </a:r>
            <a:r>
              <a:rPr sz="1200" spc="-10" dirty="0">
                <a:latin typeface="Calibri"/>
                <a:cs typeface="Calibri"/>
              </a:rPr>
              <a:t>prevención,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baja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cobertura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pediátrica,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desigualdades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género,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llegar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10" dirty="0">
                <a:latin typeface="Calibri"/>
                <a:cs typeface="Calibri"/>
              </a:rPr>
              <a:t> poblaciones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clave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servicios </a:t>
            </a:r>
            <a:r>
              <a:rPr sz="1200" dirty="0">
                <a:latin typeface="Calibri"/>
                <a:cs typeface="Calibri"/>
              </a:rPr>
              <a:t>sin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discriminación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sz="1200" dirty="0">
                <a:latin typeface="Calibri"/>
                <a:cs typeface="Calibri"/>
              </a:rPr>
              <a:t>Prioridades: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servicios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integrados,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pruebas,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tratamiento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atención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VIH,</a:t>
            </a:r>
            <a:r>
              <a:rPr sz="1200" spc="-10" dirty="0">
                <a:latin typeface="Calibri"/>
                <a:cs typeface="Calibri"/>
              </a:rPr>
              <a:t> estrategias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centradas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jóvenes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poblaciones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clave, igualdad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género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e </a:t>
            </a:r>
            <a:r>
              <a:rPr sz="1200" spc="-10" dirty="0">
                <a:latin typeface="Calibri"/>
                <a:cs typeface="Calibri"/>
              </a:rPr>
              <a:t>institucionalización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liderazgo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comunitario.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Focus: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financiación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sostenible,</a:t>
            </a:r>
            <a:r>
              <a:rPr sz="1200" dirty="0">
                <a:latin typeface="Calibri"/>
                <a:cs typeface="Calibri"/>
              </a:rPr>
              <a:t> eliminación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las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desigualdades.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2166" y="931664"/>
            <a:ext cx="3278504" cy="338391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35"/>
              </a:spcBef>
            </a:pPr>
            <a:r>
              <a:rPr sz="1400" spc="-20" dirty="0">
                <a:solidFill>
                  <a:srgbClr val="C00000"/>
                </a:solidFill>
                <a:latin typeface="Calibri"/>
                <a:cs typeface="Calibri"/>
              </a:rPr>
              <a:t>EUROPA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C00000"/>
                </a:solidFill>
                <a:latin typeface="Calibri"/>
                <a:cs typeface="Calibri"/>
              </a:rPr>
              <a:t>ORIENTAL</a:t>
            </a:r>
            <a:r>
              <a:rPr sz="14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Y ASIA</a:t>
            </a:r>
            <a:r>
              <a:rPr sz="1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CENTRAL</a:t>
            </a:r>
            <a:endParaRPr sz="1400">
              <a:latin typeface="Calibri"/>
              <a:cs typeface="Calibri"/>
            </a:endParaRPr>
          </a:p>
          <a:p>
            <a:pPr marL="12700" marR="208915" algn="just">
              <a:lnSpc>
                <a:spcPct val="100000"/>
              </a:lnSpc>
              <a:spcBef>
                <a:spcPts val="620"/>
              </a:spcBef>
            </a:pPr>
            <a:r>
              <a:rPr sz="1200" dirty="0">
                <a:latin typeface="Calibri"/>
                <a:cs typeface="Calibri"/>
              </a:rPr>
              <a:t>Avances: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fuerte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liderazgo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comunitario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creciente colaboración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regional.</a:t>
            </a:r>
            <a:endParaRPr sz="1200">
              <a:latin typeface="Calibri"/>
              <a:cs typeface="Calibri"/>
            </a:endParaRPr>
          </a:p>
          <a:p>
            <a:pPr marL="12700" marR="200025" algn="just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Retos: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aumento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10" dirty="0">
                <a:latin typeface="Calibri"/>
                <a:cs typeface="Calibri"/>
              </a:rPr>
              <a:t> infecciones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las </a:t>
            </a:r>
            <a:r>
              <a:rPr sz="1200" dirty="0">
                <a:latin typeface="Calibri"/>
                <a:cs typeface="Calibri"/>
              </a:rPr>
              <a:t>muertes;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debilidad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cascada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tratamiento; </a:t>
            </a:r>
            <a:r>
              <a:rPr sz="1200" dirty="0">
                <a:latin typeface="Calibri"/>
                <a:cs typeface="Calibri"/>
              </a:rPr>
              <a:t>reducción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espacio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cívico;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legislación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punitiva; criminalización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poblaciones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clave.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Prioridades: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financiación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urgente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sostenible; coordinación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humanitaria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atención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transfronteriza; prevención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combinada;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prestación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servicios integrados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sin</a:t>
            </a:r>
            <a:r>
              <a:rPr sz="1200" spc="-10" dirty="0">
                <a:latin typeface="Calibri"/>
                <a:cs typeface="Calibri"/>
              </a:rPr>
              <a:t> estigmatización; </a:t>
            </a:r>
            <a:r>
              <a:rPr sz="1200" dirty="0">
                <a:latin typeface="Calibri"/>
                <a:cs typeface="Calibri"/>
              </a:rPr>
              <a:t>conexión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y </a:t>
            </a:r>
            <a:r>
              <a:rPr sz="1200" spc="-10" dirty="0">
                <a:latin typeface="Calibri"/>
                <a:cs typeface="Calibri"/>
              </a:rPr>
              <a:t>fidelización;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atención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sanitaria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equitativa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las </a:t>
            </a:r>
            <a:r>
              <a:rPr sz="1200" dirty="0">
                <a:latin typeface="Calibri"/>
                <a:cs typeface="Calibri"/>
              </a:rPr>
              <a:t>prisiones;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reforma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jurídica;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protección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10" dirty="0">
                <a:latin typeface="Calibri"/>
                <a:cs typeface="Calibri"/>
              </a:rPr>
              <a:t> espacio cívico.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200" dirty="0">
                <a:latin typeface="Calibri"/>
                <a:cs typeface="Calibri"/>
              </a:rPr>
              <a:t>Focus: </a:t>
            </a:r>
            <a:r>
              <a:rPr sz="1200" spc="-10" dirty="0">
                <a:latin typeface="Calibri"/>
                <a:cs typeface="Calibri"/>
              </a:rPr>
              <a:t>institucionalización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respuestas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comunitarias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 los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sistemas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datos.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59903" y="511657"/>
            <a:ext cx="2158383" cy="29072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Marouane Abouzid, un jeune de 25 ans de Casablanca, a toujours vécu dans un environnement où les défis sociaux et les stéréotypes de genre sont omniprésents. Mais sa vision a changé le jour où il a rejoint le programme &quot;The Ball is Your Protection&quot;, une i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7340" y="3614788"/>
            <a:ext cx="3611879" cy="232346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5555" y="511657"/>
            <a:ext cx="3621659" cy="232968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475473" y="1099311"/>
            <a:ext cx="0" cy="5194935"/>
          </a:xfrm>
          <a:custGeom>
            <a:avLst/>
            <a:gdLst/>
            <a:ahLst/>
            <a:cxnLst/>
            <a:rect l="l" t="t" r="r" b="b"/>
            <a:pathLst>
              <a:path h="5194935">
                <a:moveTo>
                  <a:pt x="0" y="0"/>
                </a:moveTo>
                <a:lnTo>
                  <a:pt x="0" y="5194528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74752" y="771270"/>
            <a:ext cx="2583180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solidFill>
                  <a:srgbClr val="E21737"/>
                </a:solidFill>
              </a:rPr>
              <a:t>CONSIDERACIÓN</a:t>
            </a:r>
            <a:endParaRPr sz="2600"/>
          </a:p>
          <a:p>
            <a:pPr marL="12700" marR="5080" indent="1631950" algn="r">
              <a:lnSpc>
                <a:spcPct val="100000"/>
              </a:lnSpc>
            </a:pPr>
            <a:r>
              <a:rPr sz="2600" dirty="0">
                <a:solidFill>
                  <a:srgbClr val="E21737"/>
                </a:solidFill>
              </a:rPr>
              <a:t>DE</a:t>
            </a:r>
            <a:r>
              <a:rPr sz="2600" spc="-15" dirty="0">
                <a:solidFill>
                  <a:srgbClr val="E21737"/>
                </a:solidFill>
              </a:rPr>
              <a:t> </a:t>
            </a:r>
            <a:r>
              <a:rPr sz="2600" spc="-25" dirty="0">
                <a:solidFill>
                  <a:srgbClr val="E21737"/>
                </a:solidFill>
              </a:rPr>
              <a:t>LAS </a:t>
            </a:r>
            <a:r>
              <a:rPr sz="2600" spc="-10" dirty="0">
                <a:solidFill>
                  <a:srgbClr val="E21737"/>
                </a:solidFill>
              </a:rPr>
              <a:t>ESPECIFICIDADES REGIONALES</a:t>
            </a:r>
            <a:r>
              <a:rPr sz="2600" spc="-65" dirty="0">
                <a:solidFill>
                  <a:srgbClr val="E21737"/>
                </a:solidFill>
              </a:rPr>
              <a:t> </a:t>
            </a:r>
            <a:r>
              <a:rPr sz="2600" spc="-20" dirty="0">
                <a:solidFill>
                  <a:srgbClr val="E21737"/>
                </a:solidFill>
              </a:rPr>
              <a:t>PARA </a:t>
            </a:r>
            <a:r>
              <a:rPr sz="2600" dirty="0">
                <a:solidFill>
                  <a:srgbClr val="E21737"/>
                </a:solidFill>
              </a:rPr>
              <a:t>LAS</a:t>
            </a:r>
            <a:r>
              <a:rPr sz="2600" spc="-15" dirty="0">
                <a:solidFill>
                  <a:srgbClr val="E21737"/>
                </a:solidFill>
              </a:rPr>
              <a:t> </a:t>
            </a:r>
            <a:r>
              <a:rPr sz="2600" spc="-10" dirty="0">
                <a:solidFill>
                  <a:srgbClr val="E21737"/>
                </a:solidFill>
              </a:rPr>
              <a:t>PERSONAS </a:t>
            </a:r>
            <a:r>
              <a:rPr sz="2600" dirty="0">
                <a:solidFill>
                  <a:srgbClr val="E21737"/>
                </a:solidFill>
              </a:rPr>
              <a:t>QUE</a:t>
            </a:r>
            <a:r>
              <a:rPr sz="2600" spc="-25" dirty="0">
                <a:solidFill>
                  <a:srgbClr val="E21737"/>
                </a:solidFill>
              </a:rPr>
              <a:t> </a:t>
            </a:r>
            <a:r>
              <a:rPr sz="2600" dirty="0">
                <a:solidFill>
                  <a:srgbClr val="E21737"/>
                </a:solidFill>
              </a:rPr>
              <a:t>VIVEN</a:t>
            </a:r>
            <a:r>
              <a:rPr sz="2600" spc="-40" dirty="0">
                <a:solidFill>
                  <a:srgbClr val="E21737"/>
                </a:solidFill>
              </a:rPr>
              <a:t> </a:t>
            </a:r>
            <a:r>
              <a:rPr sz="2600" dirty="0">
                <a:solidFill>
                  <a:srgbClr val="E21737"/>
                </a:solidFill>
              </a:rPr>
              <a:t>CON</a:t>
            </a:r>
            <a:r>
              <a:rPr sz="2600" spc="-25" dirty="0">
                <a:solidFill>
                  <a:srgbClr val="E21737"/>
                </a:solidFill>
              </a:rPr>
              <a:t> EL</a:t>
            </a:r>
            <a:endParaRPr sz="2600"/>
          </a:p>
        </p:txBody>
      </p:sp>
      <p:sp>
        <p:nvSpPr>
          <p:cNvPr id="6" name="object 6"/>
          <p:cNvSpPr txBox="1"/>
          <p:nvPr/>
        </p:nvSpPr>
        <p:spPr>
          <a:xfrm>
            <a:off x="167131" y="3149345"/>
            <a:ext cx="2590165" cy="280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78865" algn="r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VIH,</a:t>
            </a:r>
            <a:r>
              <a:rPr sz="2600" spc="-1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spc="-55" dirty="0">
                <a:solidFill>
                  <a:srgbClr val="E21737"/>
                </a:solidFill>
                <a:latin typeface="Calibri"/>
                <a:cs typeface="Calibri"/>
              </a:rPr>
              <a:t>ESTÁN </a:t>
            </a:r>
            <a:r>
              <a:rPr sz="2600" spc="-30" dirty="0">
                <a:solidFill>
                  <a:srgbClr val="E21737"/>
                </a:solidFill>
                <a:latin typeface="Calibri"/>
                <a:cs typeface="Calibri"/>
              </a:rPr>
              <a:t>AFECTADAS</a:t>
            </a:r>
            <a:r>
              <a:rPr sz="2600" spc="-5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POR</a:t>
            </a:r>
            <a:r>
              <a:rPr sz="2600" spc="-2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E21737"/>
                </a:solidFill>
                <a:latin typeface="Calibri"/>
                <a:cs typeface="Calibri"/>
              </a:rPr>
              <a:t>EL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VIH</a:t>
            </a:r>
            <a:r>
              <a:rPr sz="2600" spc="-2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O</a:t>
            </a:r>
            <a:r>
              <a:rPr sz="2600" spc="-1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E21737"/>
                </a:solidFill>
                <a:latin typeface="Calibri"/>
                <a:cs typeface="Calibri"/>
              </a:rPr>
              <a:t>EXPUESTAS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AL</a:t>
            </a:r>
            <a:r>
              <a:rPr sz="2600" spc="-4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RIESGO</a:t>
            </a:r>
            <a:r>
              <a:rPr sz="2600" spc="-4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E21737"/>
                </a:solidFill>
                <a:latin typeface="Calibri"/>
                <a:cs typeface="Calibri"/>
              </a:rPr>
              <a:t>DE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INFECCIÓN</a:t>
            </a:r>
            <a:r>
              <a:rPr sz="2600" spc="-7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POR</a:t>
            </a:r>
            <a:r>
              <a:rPr sz="2600" spc="-3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E21737"/>
                </a:solidFill>
                <a:latin typeface="Calibri"/>
                <a:cs typeface="Calibri"/>
              </a:rPr>
              <a:t>EL</a:t>
            </a:r>
            <a:endParaRPr sz="2600">
              <a:latin typeface="Calibri"/>
              <a:cs typeface="Calibri"/>
            </a:endParaRPr>
          </a:p>
          <a:p>
            <a:pPr marL="1521460" marR="5080" indent="577215" algn="r">
              <a:lnSpc>
                <a:spcPct val="100000"/>
              </a:lnSpc>
            </a:pPr>
            <a:r>
              <a:rPr sz="2600" spc="-25" dirty="0">
                <a:solidFill>
                  <a:srgbClr val="E21737"/>
                </a:solidFill>
                <a:latin typeface="Calibri"/>
                <a:cs typeface="Calibri"/>
              </a:rPr>
              <a:t>VIH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DEL</a:t>
            </a:r>
            <a:r>
              <a:rPr sz="2600" spc="-1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E21737"/>
                </a:solidFill>
                <a:latin typeface="Calibri"/>
                <a:cs typeface="Calibri"/>
              </a:rPr>
              <a:t>VIH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79682" y="2969294"/>
            <a:ext cx="4495791" cy="3614451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AMÉRICA</a:t>
            </a:r>
            <a:r>
              <a:rPr sz="1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LATINA</a:t>
            </a:r>
            <a:endParaRPr sz="1600" dirty="0">
              <a:latin typeface="Calibri"/>
              <a:cs typeface="Calibri"/>
            </a:endParaRPr>
          </a:p>
          <a:p>
            <a:pPr marL="12700" marR="770255" algn="just">
              <a:lnSpc>
                <a:spcPct val="100000"/>
              </a:lnSpc>
              <a:spcBef>
                <a:spcPts val="620"/>
              </a:spcBef>
            </a:pPr>
            <a:r>
              <a:rPr sz="1600" b="1" spc="-10" dirty="0">
                <a:latin typeface="Calibri"/>
                <a:cs typeface="Calibri"/>
              </a:rPr>
              <a:t>Avances: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financiación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sostenible,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liderazgo comunitario.</a:t>
            </a:r>
            <a:endParaRPr sz="16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sz="1600" b="1" dirty="0">
                <a:latin typeface="Calibri"/>
                <a:cs typeface="Calibri"/>
              </a:rPr>
              <a:t>Retos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aumento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casos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VIH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(13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%);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los</a:t>
            </a:r>
            <a:r>
              <a:rPr sz="1600" spc="-10" dirty="0">
                <a:latin typeface="Calibri"/>
                <a:cs typeface="Calibri"/>
              </a:rPr>
              <a:t> jóvenes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poblaciones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marginadas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los más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afectados, </a:t>
            </a:r>
            <a:r>
              <a:rPr sz="1600" dirty="0">
                <a:latin typeface="Calibri"/>
                <a:cs typeface="Calibri"/>
              </a:rPr>
              <a:t>acceso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equitativo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los productos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básicos</a:t>
            </a:r>
            <a:endParaRPr sz="1600" dirty="0">
              <a:latin typeface="Calibri"/>
              <a:cs typeface="Calibri"/>
            </a:endParaRPr>
          </a:p>
          <a:p>
            <a:pPr marL="12700" marR="14604" algn="just">
              <a:lnSpc>
                <a:spcPct val="100000"/>
              </a:lnSpc>
              <a:spcBef>
                <a:spcPts val="605"/>
              </a:spcBef>
            </a:pPr>
            <a:r>
              <a:rPr sz="1600" b="1" dirty="0">
                <a:latin typeface="Calibri"/>
                <a:cs typeface="Calibri"/>
              </a:rPr>
              <a:t>Prioridades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financiación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nacional,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sistemas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10" dirty="0">
                <a:latin typeface="Calibri"/>
                <a:cs typeface="Calibri"/>
              </a:rPr>
              <a:t> salud integrados,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reducción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estigma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acceso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basado</a:t>
            </a:r>
            <a:r>
              <a:rPr sz="1600" spc="-25" dirty="0">
                <a:latin typeface="Calibri"/>
                <a:cs typeface="Calibri"/>
              </a:rPr>
              <a:t> en </a:t>
            </a:r>
            <a:r>
              <a:rPr sz="1600" dirty="0">
                <a:latin typeface="Calibri"/>
                <a:cs typeface="Calibri"/>
              </a:rPr>
              <a:t>los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derechos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personas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difícil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acceso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que </a:t>
            </a:r>
            <a:r>
              <a:rPr sz="1600" dirty="0">
                <a:latin typeface="Calibri"/>
                <a:cs typeface="Calibri"/>
              </a:rPr>
              <a:t>viven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VIH,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están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expuestas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riesgo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infección </a:t>
            </a:r>
            <a:r>
              <a:rPr sz="1600" dirty="0">
                <a:latin typeface="Calibri"/>
                <a:cs typeface="Calibri"/>
              </a:rPr>
              <a:t>o </a:t>
            </a:r>
            <a:r>
              <a:rPr sz="1600" spc="-10" dirty="0">
                <a:latin typeface="Calibri"/>
                <a:cs typeface="Calibri"/>
              </a:rPr>
              <a:t>afectadas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VIH</a:t>
            </a:r>
            <a:endParaRPr sz="16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1600" b="1" dirty="0">
                <a:latin typeface="Calibri"/>
                <a:cs typeface="Calibri"/>
              </a:rPr>
              <a:t>Focus: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prevención,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sostenibilidad,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evitar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la</a:t>
            </a:r>
            <a:endParaRPr sz="16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discriminación,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liderazgo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comunitario.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2166" y="949012"/>
            <a:ext cx="3406775" cy="228536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ORIENTE</a:t>
            </a:r>
            <a:r>
              <a:rPr sz="1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MEDIO</a:t>
            </a:r>
            <a:r>
              <a:rPr sz="1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1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NORTE</a:t>
            </a:r>
            <a:r>
              <a:rPr sz="1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1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ÁFRICA</a:t>
            </a:r>
            <a:endParaRPr sz="1400">
              <a:latin typeface="Calibri"/>
              <a:cs typeface="Calibri"/>
            </a:endParaRPr>
          </a:p>
          <a:p>
            <a:pPr marL="12700" marR="114935">
              <a:lnSpc>
                <a:spcPct val="100000"/>
              </a:lnSpc>
              <a:spcBef>
                <a:spcPts val="620"/>
              </a:spcBef>
            </a:pPr>
            <a:r>
              <a:rPr sz="1200" dirty="0">
                <a:latin typeface="Calibri"/>
                <a:cs typeface="Calibri"/>
              </a:rPr>
              <a:t>Progresos: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baja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tasa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prevalencia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global: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%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las </a:t>
            </a:r>
            <a:r>
              <a:rPr sz="1200" dirty="0">
                <a:latin typeface="Calibri"/>
                <a:cs typeface="Calibri"/>
              </a:rPr>
              <a:t>nuevas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infecciones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 VIH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mundo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Retos: aumento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94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%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 nuevas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infecciones</a:t>
            </a:r>
            <a:r>
              <a:rPr sz="1200" spc="-25" dirty="0">
                <a:latin typeface="Calibri"/>
                <a:cs typeface="Calibri"/>
              </a:rPr>
              <a:t> por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VIH;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criminalización </a:t>
            </a:r>
            <a:r>
              <a:rPr sz="1200" dirty="0">
                <a:latin typeface="Calibri"/>
                <a:cs typeface="Calibri"/>
              </a:rPr>
              <a:t>de las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poblaciones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clave.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Prioridades: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financiación,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integración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humanitaria,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sistemas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datos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reforma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jurídica.</a:t>
            </a:r>
            <a:endParaRPr sz="1200">
              <a:latin typeface="Calibri"/>
              <a:cs typeface="Calibri"/>
            </a:endParaRPr>
          </a:p>
          <a:p>
            <a:pPr marL="12700" marR="43053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Focus: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acceso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jóvenes,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atención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sin </a:t>
            </a:r>
            <a:r>
              <a:rPr sz="1200" spc="-10" dirty="0">
                <a:latin typeface="Calibri"/>
                <a:cs typeface="Calibri"/>
              </a:rPr>
              <a:t>estigmatización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desarrollo</a:t>
            </a:r>
            <a:r>
              <a:rPr sz="1200" dirty="0">
                <a:latin typeface="Calibri"/>
                <a:cs typeface="Calibri"/>
              </a:rPr>
              <a:t> 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mano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obra </a:t>
            </a:r>
            <a:r>
              <a:rPr sz="1200" spc="-10" dirty="0">
                <a:latin typeface="Calibri"/>
                <a:cs typeface="Calibri"/>
              </a:rPr>
              <a:t>comunitaria.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59903" y="511657"/>
            <a:ext cx="2158383" cy="29072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2166" y="3970375"/>
            <a:ext cx="3611879" cy="232346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8759" y="826516"/>
            <a:ext cx="3652773" cy="260248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475473" y="1099311"/>
            <a:ext cx="0" cy="5194935"/>
          </a:xfrm>
          <a:custGeom>
            <a:avLst/>
            <a:gdLst/>
            <a:ahLst/>
            <a:cxnLst/>
            <a:rect l="l" t="t" r="r" b="b"/>
            <a:pathLst>
              <a:path h="5194935">
                <a:moveTo>
                  <a:pt x="0" y="0"/>
                </a:moveTo>
                <a:lnTo>
                  <a:pt x="0" y="5194528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35128" y="771270"/>
            <a:ext cx="272732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E21737"/>
                </a:solidFill>
              </a:rPr>
              <a:t>CONSIDERACIÓN</a:t>
            </a:r>
            <a:r>
              <a:rPr sz="2600" spc="-145" dirty="0">
                <a:solidFill>
                  <a:srgbClr val="E21737"/>
                </a:solidFill>
              </a:rPr>
              <a:t> </a:t>
            </a:r>
            <a:r>
              <a:rPr sz="2600" spc="-25" dirty="0">
                <a:solidFill>
                  <a:srgbClr val="E21737"/>
                </a:solidFill>
              </a:rPr>
              <a:t>DE</a:t>
            </a:r>
            <a:endParaRPr sz="2600"/>
          </a:p>
        </p:txBody>
      </p:sp>
      <p:sp>
        <p:nvSpPr>
          <p:cNvPr id="6" name="object 6"/>
          <p:cNvSpPr txBox="1"/>
          <p:nvPr/>
        </p:nvSpPr>
        <p:spPr>
          <a:xfrm>
            <a:off x="179323" y="1167206"/>
            <a:ext cx="2687955" cy="4385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176145" algn="r">
              <a:lnSpc>
                <a:spcPct val="100000"/>
              </a:lnSpc>
              <a:spcBef>
                <a:spcPts val="105"/>
              </a:spcBef>
            </a:pPr>
            <a:r>
              <a:rPr sz="2600" spc="-25" dirty="0">
                <a:solidFill>
                  <a:srgbClr val="E21737"/>
                </a:solidFill>
                <a:latin typeface="Calibri"/>
                <a:cs typeface="Calibri"/>
              </a:rPr>
              <a:t>LAS </a:t>
            </a:r>
            <a:r>
              <a:rPr sz="2600" spc="-10" dirty="0">
                <a:solidFill>
                  <a:srgbClr val="E21737"/>
                </a:solidFill>
                <a:latin typeface="Calibri"/>
                <a:cs typeface="Calibri"/>
              </a:rPr>
              <a:t>ESPECIFICIDADES REGIONALES</a:t>
            </a:r>
            <a:r>
              <a:rPr sz="2600" spc="-6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E21737"/>
                </a:solidFill>
                <a:latin typeface="Calibri"/>
                <a:cs typeface="Calibri"/>
              </a:rPr>
              <a:t>PARA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LAS</a:t>
            </a:r>
            <a:r>
              <a:rPr sz="2600" spc="-5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PERSONAS</a:t>
            </a:r>
            <a:r>
              <a:rPr sz="2600" spc="-7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E21737"/>
                </a:solidFill>
                <a:latin typeface="Calibri"/>
                <a:cs typeface="Calibri"/>
              </a:rPr>
              <a:t>QUE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VIVEN</a:t>
            </a:r>
            <a:r>
              <a:rPr sz="2600" spc="-3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CON</a:t>
            </a:r>
            <a:r>
              <a:rPr sz="2600" spc="-2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EL</a:t>
            </a:r>
            <a:r>
              <a:rPr sz="2600" spc="-1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E21737"/>
                </a:solidFill>
                <a:latin typeface="Calibri"/>
                <a:cs typeface="Calibri"/>
              </a:rPr>
              <a:t>VIH, </a:t>
            </a:r>
            <a:r>
              <a:rPr sz="2600" spc="-40" dirty="0">
                <a:solidFill>
                  <a:srgbClr val="E21737"/>
                </a:solidFill>
                <a:latin typeface="Calibri"/>
                <a:cs typeface="Calibri"/>
              </a:rPr>
              <a:t>ESTÁN</a:t>
            </a:r>
            <a:r>
              <a:rPr sz="2600" spc="-10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E21737"/>
                </a:solidFill>
                <a:latin typeface="Calibri"/>
                <a:cs typeface="Calibri"/>
              </a:rPr>
              <a:t>AFECTADAS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POR</a:t>
            </a:r>
            <a:r>
              <a:rPr sz="2600" spc="-1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EL</a:t>
            </a:r>
            <a:r>
              <a:rPr sz="2600" spc="-1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VIH </a:t>
            </a:r>
            <a:r>
              <a:rPr sz="2600" spc="-50" dirty="0">
                <a:solidFill>
                  <a:srgbClr val="E21737"/>
                </a:solidFill>
                <a:latin typeface="Calibri"/>
                <a:cs typeface="Calibri"/>
              </a:rPr>
              <a:t>O </a:t>
            </a:r>
            <a:r>
              <a:rPr sz="2600" spc="-25" dirty="0">
                <a:solidFill>
                  <a:srgbClr val="E21737"/>
                </a:solidFill>
                <a:latin typeface="Calibri"/>
                <a:cs typeface="Calibri"/>
              </a:rPr>
              <a:t>EXPUESTAS</a:t>
            </a:r>
            <a:r>
              <a:rPr sz="2600" spc="-10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E21737"/>
                </a:solidFill>
                <a:latin typeface="Calibri"/>
                <a:cs typeface="Calibri"/>
              </a:rPr>
              <a:t>AL </a:t>
            </a: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RIESGO</a:t>
            </a:r>
            <a:r>
              <a:rPr sz="2600" spc="-6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E21737"/>
                </a:solidFill>
                <a:latin typeface="Calibri"/>
                <a:cs typeface="Calibri"/>
              </a:rPr>
              <a:t>DE </a:t>
            </a:r>
            <a:r>
              <a:rPr sz="2600" spc="-10" dirty="0">
                <a:solidFill>
                  <a:srgbClr val="E21737"/>
                </a:solidFill>
                <a:latin typeface="Calibri"/>
                <a:cs typeface="Calibri"/>
              </a:rPr>
              <a:t>INFECCIÓN</a:t>
            </a:r>
            <a:endParaRPr sz="26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solidFill>
                  <a:srgbClr val="E21737"/>
                </a:solidFill>
                <a:latin typeface="Calibri"/>
                <a:cs typeface="Calibri"/>
              </a:rPr>
              <a:t>DEL</a:t>
            </a:r>
            <a:r>
              <a:rPr sz="2600" spc="-1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E21737"/>
                </a:solidFill>
                <a:latin typeface="Calibri"/>
                <a:cs typeface="Calibri"/>
              </a:rPr>
              <a:t>VIH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58134" y="3473644"/>
            <a:ext cx="3441700" cy="228536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ÁFRICA</a:t>
            </a:r>
            <a:r>
              <a:rPr sz="1400" spc="-20" dirty="0">
                <a:solidFill>
                  <a:srgbClr val="C00000"/>
                </a:solidFill>
                <a:latin typeface="Calibri"/>
                <a:cs typeface="Calibri"/>
              </a:rPr>
              <a:t> OCCIDENTAL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14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CENTRAL</a:t>
            </a:r>
            <a:endParaRPr sz="1400">
              <a:latin typeface="Calibri"/>
              <a:cs typeface="Calibri"/>
            </a:endParaRPr>
          </a:p>
          <a:p>
            <a:pPr marL="12700" marR="213995">
              <a:lnSpc>
                <a:spcPct val="100000"/>
              </a:lnSpc>
              <a:spcBef>
                <a:spcPts val="620"/>
              </a:spcBef>
            </a:pPr>
            <a:r>
              <a:rPr sz="1200" dirty="0">
                <a:latin typeface="Calibri"/>
                <a:cs typeface="Calibri"/>
              </a:rPr>
              <a:t>Avances:</a:t>
            </a:r>
            <a:r>
              <a:rPr sz="1200" spc="-10" dirty="0">
                <a:latin typeface="Calibri"/>
                <a:cs typeface="Calibri"/>
              </a:rPr>
              <a:t> avances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consecución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objetivos </a:t>
            </a:r>
            <a:r>
              <a:rPr sz="1200" dirty="0">
                <a:latin typeface="Calibri"/>
                <a:cs typeface="Calibri"/>
              </a:rPr>
              <a:t>fijados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95</a:t>
            </a:r>
            <a:endParaRPr sz="1200">
              <a:latin typeface="Calibri"/>
              <a:cs typeface="Calibri"/>
            </a:endParaRPr>
          </a:p>
          <a:p>
            <a:pPr marL="12700" marR="1016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Retos: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altas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tasas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adquisición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entre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mujeres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los </a:t>
            </a:r>
            <a:r>
              <a:rPr sz="1200" dirty="0">
                <a:latin typeface="Calibri"/>
                <a:cs typeface="Calibri"/>
              </a:rPr>
              <a:t>jóvenes;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escaso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tratamiento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pediátrico;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sistemas frágiles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 </a:t>
            </a:r>
            <a:r>
              <a:rPr sz="1200" spc="-10" dirty="0">
                <a:latin typeface="Calibri"/>
                <a:cs typeface="Calibri"/>
              </a:rPr>
              <a:t>general.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sz="1200" dirty="0">
                <a:latin typeface="Calibri"/>
                <a:cs typeface="Calibri"/>
              </a:rPr>
              <a:t>Prioridades: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financiación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nacional,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servicios</a:t>
            </a:r>
            <a:r>
              <a:rPr sz="1200" spc="-10" dirty="0">
                <a:latin typeface="Calibri"/>
                <a:cs typeface="Calibri"/>
              </a:rPr>
              <a:t> integrados, </a:t>
            </a:r>
            <a:r>
              <a:rPr sz="1200" dirty="0">
                <a:latin typeface="Calibri"/>
                <a:cs typeface="Calibri"/>
              </a:rPr>
              <a:t>uso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datos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locales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reducción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estigma.</a:t>
            </a:r>
            <a:endParaRPr sz="1200">
              <a:latin typeface="Calibri"/>
              <a:cs typeface="Calibri"/>
            </a:endParaRPr>
          </a:p>
          <a:p>
            <a:pPr marL="12700" marR="173355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Focus: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centros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salud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comunitarios,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sensibilización </a:t>
            </a:r>
            <a:r>
              <a:rPr sz="1200" dirty="0">
                <a:latin typeface="Calibri"/>
                <a:cs typeface="Calibri"/>
              </a:rPr>
              <a:t>jurídica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iniciativas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dirigidas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por</a:t>
            </a:r>
            <a:r>
              <a:rPr sz="1200" spc="-10" dirty="0">
                <a:latin typeface="Calibri"/>
                <a:cs typeface="Calibri"/>
              </a:rPr>
              <a:t> jóvenes.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2166" y="1041019"/>
            <a:ext cx="3352800" cy="2589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668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C00000"/>
                </a:solidFill>
                <a:latin typeface="Calibri"/>
                <a:cs typeface="Calibri"/>
              </a:rPr>
              <a:t>EUROPA</a:t>
            </a:r>
            <a:r>
              <a:rPr sz="14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OCCIDENTAL</a:t>
            </a:r>
            <a:r>
              <a:rPr sz="14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1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CENTRAL</a:t>
            </a:r>
            <a:r>
              <a:rPr sz="1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14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AMÉRICA 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DEL</a:t>
            </a:r>
            <a:r>
              <a:rPr sz="1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NORTE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15"/>
              </a:spcBef>
            </a:pPr>
            <a:r>
              <a:rPr sz="1200" dirty="0">
                <a:latin typeface="Calibri"/>
                <a:cs typeface="Calibri"/>
              </a:rPr>
              <a:t>Progresos:</a:t>
            </a:r>
            <a:r>
              <a:rPr sz="1200" spc="-10" dirty="0">
                <a:latin typeface="Calibri"/>
                <a:cs typeface="Calibri"/>
              </a:rPr>
              <a:t> disminución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adquisiciones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las </a:t>
            </a:r>
            <a:r>
              <a:rPr sz="1200" dirty="0">
                <a:latin typeface="Calibri"/>
                <a:cs typeface="Calibri"/>
              </a:rPr>
              <a:t>muertes;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envejecimiento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población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vive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con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VIH.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200" dirty="0">
                <a:latin typeface="Calibri"/>
                <a:cs typeface="Calibri"/>
              </a:rPr>
              <a:t>Retos: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estigmatización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persistente,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criminalización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disparidades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 materia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salud.</a:t>
            </a:r>
            <a:endParaRPr sz="1200">
              <a:latin typeface="Calibri"/>
              <a:cs typeface="Calibri"/>
            </a:endParaRPr>
          </a:p>
          <a:p>
            <a:pPr marL="12700" marR="95885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Prioridades: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atención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largo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plazo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para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personas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viven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 el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VIH, </a:t>
            </a:r>
            <a:r>
              <a:rPr sz="1200" spc="-10" dirty="0">
                <a:latin typeface="Calibri"/>
                <a:cs typeface="Calibri"/>
              </a:rPr>
              <a:t>herramientas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digitales,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datos </a:t>
            </a:r>
            <a:r>
              <a:rPr sz="1200" spc="-10" dirty="0">
                <a:latin typeface="Calibri"/>
                <a:cs typeface="Calibri"/>
              </a:rPr>
              <a:t>centrados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 la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equidad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compromiso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comunitario.</a:t>
            </a:r>
            <a:endParaRPr sz="1200">
              <a:latin typeface="Calibri"/>
              <a:cs typeface="Calibri"/>
            </a:endParaRPr>
          </a:p>
          <a:p>
            <a:pPr marL="12700" marR="144145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Calibri"/>
                <a:cs typeface="Calibri"/>
              </a:rPr>
              <a:t>Focus: </a:t>
            </a:r>
            <a:r>
              <a:rPr sz="1200" spc="-10" dirty="0">
                <a:latin typeface="Calibri"/>
                <a:cs typeface="Calibri"/>
              </a:rPr>
              <a:t>atención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integrada,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determinantes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sociales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y </a:t>
            </a:r>
            <a:r>
              <a:rPr sz="1200" spc="-10" dirty="0">
                <a:latin typeface="Calibri"/>
                <a:cs typeface="Calibri"/>
              </a:rPr>
              <a:t>reforma jurídica.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59903" y="511657"/>
            <a:ext cx="2158383" cy="29072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89554" y="1508505"/>
            <a:ext cx="6372225" cy="5258435"/>
            <a:chOff x="3589554" y="1508505"/>
            <a:chExt cx="6372225" cy="52584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3199" y="3088638"/>
              <a:ext cx="6368586" cy="367791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9554" y="2912918"/>
              <a:ext cx="6219340" cy="35198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45202" y="1514855"/>
              <a:ext cx="10160" cy="3801110"/>
            </a:xfrm>
            <a:custGeom>
              <a:avLst/>
              <a:gdLst/>
              <a:ahLst/>
              <a:cxnLst/>
              <a:rect l="l" t="t" r="r" b="b"/>
              <a:pathLst>
                <a:path w="10160" h="3801110">
                  <a:moveTo>
                    <a:pt x="10033" y="0"/>
                  </a:moveTo>
                  <a:lnTo>
                    <a:pt x="0" y="3800729"/>
                  </a:lnTo>
                </a:path>
              </a:pathLst>
            </a:custGeom>
            <a:ln w="12700">
              <a:solidFill>
                <a:srgbClr val="F16C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50305" y="1514855"/>
              <a:ext cx="76835" cy="3828415"/>
            </a:xfrm>
            <a:custGeom>
              <a:avLst/>
              <a:gdLst/>
              <a:ahLst/>
              <a:cxnLst/>
              <a:rect l="l" t="t" r="r" b="b"/>
              <a:pathLst>
                <a:path w="76835" h="3828415">
                  <a:moveTo>
                    <a:pt x="76708" y="0"/>
                  </a:moveTo>
                  <a:lnTo>
                    <a:pt x="0" y="3828288"/>
                  </a:lnTo>
                </a:path>
              </a:pathLst>
            </a:custGeom>
            <a:ln w="12700">
              <a:solidFill>
                <a:srgbClr val="006D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22895" y="1514855"/>
              <a:ext cx="0" cy="2838450"/>
            </a:xfrm>
            <a:custGeom>
              <a:avLst/>
              <a:gdLst/>
              <a:ahLst/>
              <a:cxnLst/>
              <a:rect l="l" t="t" r="r" b="b"/>
              <a:pathLst>
                <a:path h="2838450">
                  <a:moveTo>
                    <a:pt x="0" y="0"/>
                  </a:moveTo>
                  <a:lnTo>
                    <a:pt x="0" y="2838196"/>
                  </a:lnTo>
                </a:path>
              </a:pathLst>
            </a:custGeom>
            <a:ln w="12700">
              <a:solidFill>
                <a:srgbClr val="EB00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94621" y="1514855"/>
              <a:ext cx="0" cy="2745105"/>
            </a:xfrm>
            <a:custGeom>
              <a:avLst/>
              <a:gdLst/>
              <a:ahLst/>
              <a:cxnLst/>
              <a:rect l="l" t="t" r="r" b="b"/>
              <a:pathLst>
                <a:path h="2745104">
                  <a:moveTo>
                    <a:pt x="0" y="0"/>
                  </a:moveTo>
                  <a:lnTo>
                    <a:pt x="0" y="2744978"/>
                  </a:lnTo>
                </a:path>
              </a:pathLst>
            </a:custGeom>
            <a:ln w="12700">
              <a:solidFill>
                <a:srgbClr val="00A9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34610" y="1522857"/>
            <a:ext cx="92201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06B73"/>
                </a:solidFill>
                <a:latin typeface="Calibri"/>
                <a:cs typeface="Calibri"/>
              </a:rPr>
              <a:t>Acción </a:t>
            </a:r>
            <a:r>
              <a:rPr sz="1800" dirty="0">
                <a:solidFill>
                  <a:srgbClr val="F06B73"/>
                </a:solidFill>
                <a:latin typeface="Calibri"/>
                <a:cs typeface="Calibri"/>
              </a:rPr>
              <a:t>local</a:t>
            </a:r>
            <a:r>
              <a:rPr sz="1800" spc="-40" dirty="0">
                <a:solidFill>
                  <a:srgbClr val="F06B7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06B73"/>
                </a:solidFill>
                <a:latin typeface="Calibri"/>
                <a:cs typeface="Calibri"/>
              </a:rPr>
              <a:t>para </a:t>
            </a:r>
            <a:r>
              <a:rPr sz="1800" dirty="0">
                <a:solidFill>
                  <a:srgbClr val="F06B73"/>
                </a:solidFill>
                <a:latin typeface="Calibri"/>
                <a:cs typeface="Calibri"/>
              </a:rPr>
              <a:t>un</a:t>
            </a:r>
            <a:r>
              <a:rPr sz="1800" spc="-15" dirty="0">
                <a:solidFill>
                  <a:srgbClr val="F06B7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06B73"/>
                </a:solidFill>
                <a:latin typeface="Calibri"/>
                <a:cs typeface="Calibri"/>
              </a:rPr>
              <a:t>mayor impacto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758444" y="837438"/>
            <a:ext cx="2449195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dirty="0">
                <a:solidFill>
                  <a:srgbClr val="E21737"/>
                </a:solidFill>
              </a:rPr>
              <a:t>ALIANZAS</a:t>
            </a:r>
            <a:r>
              <a:rPr sz="2550" spc="-95" dirty="0">
                <a:solidFill>
                  <a:srgbClr val="E21737"/>
                </a:solidFill>
              </a:rPr>
              <a:t> </a:t>
            </a:r>
            <a:r>
              <a:rPr sz="2550" spc="-40" dirty="0">
                <a:solidFill>
                  <a:srgbClr val="E21737"/>
                </a:solidFill>
              </a:rPr>
              <a:t>PARA</a:t>
            </a:r>
            <a:r>
              <a:rPr sz="2550" spc="-100" dirty="0">
                <a:solidFill>
                  <a:srgbClr val="E21737"/>
                </a:solidFill>
              </a:rPr>
              <a:t> </a:t>
            </a:r>
            <a:r>
              <a:rPr sz="2550" spc="-25" dirty="0">
                <a:solidFill>
                  <a:srgbClr val="E21737"/>
                </a:solidFill>
              </a:rPr>
              <a:t>EL</a:t>
            </a:r>
            <a:endParaRPr sz="2550"/>
          </a:p>
        </p:txBody>
      </p:sp>
      <p:sp>
        <p:nvSpPr>
          <p:cNvPr id="11" name="object 11"/>
          <p:cNvSpPr txBox="1"/>
          <p:nvPr/>
        </p:nvSpPr>
        <p:spPr>
          <a:xfrm>
            <a:off x="668527" y="1226058"/>
            <a:ext cx="2540000" cy="2745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976630" algn="r">
              <a:lnSpc>
                <a:spcPct val="100000"/>
              </a:lnSpc>
              <a:spcBef>
                <a:spcPts val="90"/>
              </a:spcBef>
            </a:pPr>
            <a:r>
              <a:rPr sz="2550" spc="-20" dirty="0">
                <a:solidFill>
                  <a:srgbClr val="E21737"/>
                </a:solidFill>
                <a:latin typeface="Calibri"/>
                <a:cs typeface="Calibri"/>
              </a:rPr>
              <a:t>PROGRESO: </a:t>
            </a:r>
            <a:r>
              <a:rPr sz="2550" spc="-10" dirty="0">
                <a:solidFill>
                  <a:srgbClr val="E21737"/>
                </a:solidFill>
                <a:latin typeface="Calibri"/>
                <a:cs typeface="Calibri"/>
              </a:rPr>
              <a:t>ACCIONES LOCALES, REGIONALES</a:t>
            </a:r>
            <a:r>
              <a:rPr sz="2550" spc="-8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550" spc="-50" dirty="0">
                <a:solidFill>
                  <a:srgbClr val="E21737"/>
                </a:solidFill>
                <a:latin typeface="Calibri"/>
                <a:cs typeface="Calibri"/>
              </a:rPr>
              <a:t>Y </a:t>
            </a:r>
            <a:r>
              <a:rPr sz="2550" spc="-10" dirty="0">
                <a:solidFill>
                  <a:srgbClr val="E21737"/>
                </a:solidFill>
                <a:latin typeface="Calibri"/>
                <a:cs typeface="Calibri"/>
              </a:rPr>
              <a:t>MULTILATERALES </a:t>
            </a:r>
            <a:r>
              <a:rPr sz="2550" spc="-30" dirty="0">
                <a:solidFill>
                  <a:srgbClr val="E21737"/>
                </a:solidFill>
                <a:latin typeface="Calibri"/>
                <a:cs typeface="Calibri"/>
              </a:rPr>
              <a:t>PARA</a:t>
            </a:r>
            <a:r>
              <a:rPr sz="2550" spc="-114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550" dirty="0">
                <a:solidFill>
                  <a:srgbClr val="E21737"/>
                </a:solidFill>
                <a:latin typeface="Calibri"/>
                <a:cs typeface="Calibri"/>
              </a:rPr>
              <a:t>ACABAR</a:t>
            </a:r>
            <a:r>
              <a:rPr sz="2550" spc="-11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550" spc="-25" dirty="0">
                <a:solidFill>
                  <a:srgbClr val="E21737"/>
                </a:solidFill>
                <a:latin typeface="Calibri"/>
                <a:cs typeface="Calibri"/>
              </a:rPr>
              <a:t>CON</a:t>
            </a:r>
            <a:endParaRPr sz="25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sz="2550" dirty="0">
                <a:solidFill>
                  <a:srgbClr val="E21737"/>
                </a:solidFill>
                <a:latin typeface="Calibri"/>
                <a:cs typeface="Calibri"/>
              </a:rPr>
              <a:t>EL</a:t>
            </a:r>
            <a:r>
              <a:rPr sz="2550" spc="-1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550" spc="-20" dirty="0">
                <a:solidFill>
                  <a:srgbClr val="E21737"/>
                </a:solidFill>
                <a:latin typeface="Calibri"/>
                <a:cs typeface="Calibri"/>
              </a:rPr>
              <a:t>SIDA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03214" y="1522857"/>
            <a:ext cx="13804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0082C8"/>
                </a:solidFill>
                <a:latin typeface="Calibri"/>
                <a:cs typeface="Calibri"/>
              </a:rPr>
              <a:t>El </a:t>
            </a:r>
            <a:r>
              <a:rPr sz="1800" dirty="0">
                <a:solidFill>
                  <a:srgbClr val="0082C8"/>
                </a:solidFill>
                <a:latin typeface="Calibri"/>
                <a:cs typeface="Calibri"/>
              </a:rPr>
              <a:t>regionalismo</a:t>
            </a:r>
            <a:r>
              <a:rPr sz="1800" spc="-95" dirty="0">
                <a:solidFill>
                  <a:srgbClr val="0082C8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0082C8"/>
                </a:solidFill>
                <a:latin typeface="Calibri"/>
                <a:cs typeface="Calibri"/>
              </a:rPr>
              <a:t>y </a:t>
            </a:r>
            <a:r>
              <a:rPr sz="1800" dirty="0">
                <a:solidFill>
                  <a:srgbClr val="0082C8"/>
                </a:solidFill>
                <a:latin typeface="Calibri"/>
                <a:cs typeface="Calibri"/>
              </a:rPr>
              <a:t>la </a:t>
            </a:r>
            <a:r>
              <a:rPr sz="1800" spc="-10" dirty="0">
                <a:solidFill>
                  <a:srgbClr val="0082C8"/>
                </a:solidFill>
                <a:latin typeface="Calibri"/>
                <a:cs typeface="Calibri"/>
              </a:rPr>
              <a:t>respuesta mundial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82C8"/>
                </a:solidFill>
                <a:latin typeface="Calibri"/>
                <a:cs typeface="Calibri"/>
              </a:rPr>
              <a:t>al</a:t>
            </a:r>
            <a:r>
              <a:rPr sz="1800" spc="5" dirty="0">
                <a:solidFill>
                  <a:srgbClr val="0082C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82C8"/>
                </a:solidFill>
                <a:latin typeface="Calibri"/>
                <a:cs typeface="Calibri"/>
              </a:rPr>
              <a:t>VIH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12177" y="1532890"/>
            <a:ext cx="15500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EB008A"/>
                </a:solidFill>
                <a:latin typeface="Calibri"/>
                <a:cs typeface="Calibri"/>
              </a:rPr>
              <a:t>Multilateralismo </a:t>
            </a:r>
            <a:r>
              <a:rPr sz="1800" dirty="0">
                <a:solidFill>
                  <a:srgbClr val="EB008A"/>
                </a:solidFill>
                <a:latin typeface="Calibri"/>
                <a:cs typeface="Calibri"/>
              </a:rPr>
              <a:t>inclusivo</a:t>
            </a:r>
            <a:r>
              <a:rPr sz="1800" spc="-70" dirty="0">
                <a:solidFill>
                  <a:srgbClr val="EB008A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EB008A"/>
                </a:solidFill>
                <a:latin typeface="Calibri"/>
                <a:cs typeface="Calibri"/>
              </a:rPr>
              <a:t>y </a:t>
            </a:r>
            <a:r>
              <a:rPr sz="1800" spc="-10" dirty="0">
                <a:solidFill>
                  <a:srgbClr val="EB008A"/>
                </a:solidFill>
                <a:latin typeface="Calibri"/>
                <a:cs typeface="Calibri"/>
              </a:rPr>
              <a:t>respuesta mundial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EB008A"/>
                </a:solidFill>
                <a:latin typeface="Calibri"/>
                <a:cs typeface="Calibri"/>
              </a:rPr>
              <a:t>al</a:t>
            </a:r>
            <a:r>
              <a:rPr sz="1800" spc="5" dirty="0">
                <a:solidFill>
                  <a:srgbClr val="EB008A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EB008A"/>
                </a:solidFill>
                <a:latin typeface="Calibri"/>
                <a:cs typeface="Calibri"/>
              </a:rPr>
              <a:t>VIH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74505" y="1529841"/>
            <a:ext cx="19373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00A899"/>
                </a:solidFill>
                <a:latin typeface="Trebuchet MS"/>
                <a:cs typeface="Trebuchet MS"/>
              </a:rPr>
              <a:t>El</a:t>
            </a:r>
            <a:r>
              <a:rPr sz="1800" spc="-165" dirty="0">
                <a:solidFill>
                  <a:srgbClr val="00A899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00A899"/>
                </a:solidFill>
                <a:latin typeface="Trebuchet MS"/>
                <a:cs typeface="Trebuchet MS"/>
              </a:rPr>
              <a:t>papel</a:t>
            </a:r>
            <a:r>
              <a:rPr sz="1800" spc="-140" dirty="0">
                <a:solidFill>
                  <a:srgbClr val="00A899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00A899"/>
                </a:solidFill>
                <a:latin typeface="Trebuchet MS"/>
                <a:cs typeface="Trebuchet MS"/>
              </a:rPr>
              <a:t>del </a:t>
            </a:r>
            <a:r>
              <a:rPr sz="1800" spc="-35" dirty="0">
                <a:solidFill>
                  <a:srgbClr val="00A899"/>
                </a:solidFill>
                <a:latin typeface="Trebuchet MS"/>
                <a:cs typeface="Trebuchet MS"/>
              </a:rPr>
              <a:t>Programa</a:t>
            </a:r>
            <a:r>
              <a:rPr sz="1800" spc="-155" dirty="0">
                <a:solidFill>
                  <a:srgbClr val="00A899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00A899"/>
                </a:solidFill>
                <a:latin typeface="Trebuchet MS"/>
                <a:cs typeface="Trebuchet MS"/>
              </a:rPr>
              <a:t>Conjunto </a:t>
            </a:r>
            <a:r>
              <a:rPr sz="1800" spc="-30" dirty="0">
                <a:solidFill>
                  <a:srgbClr val="00A899"/>
                </a:solidFill>
                <a:latin typeface="Trebuchet MS"/>
                <a:cs typeface="Trebuchet MS"/>
              </a:rPr>
              <a:t>en</a:t>
            </a:r>
            <a:r>
              <a:rPr sz="1800" spc="-170" dirty="0">
                <a:solidFill>
                  <a:srgbClr val="00A899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00A899"/>
                </a:solidFill>
                <a:latin typeface="Trebuchet MS"/>
                <a:cs typeface="Trebuchet MS"/>
              </a:rPr>
              <a:t>el</a:t>
            </a:r>
            <a:r>
              <a:rPr sz="1800" spc="-175" dirty="0">
                <a:solidFill>
                  <a:srgbClr val="00A899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A899"/>
                </a:solidFill>
                <a:latin typeface="Trebuchet MS"/>
                <a:cs typeface="Trebuchet MS"/>
              </a:rPr>
              <a:t>apoyo</a:t>
            </a:r>
            <a:r>
              <a:rPr sz="1800" spc="-195" dirty="0">
                <a:solidFill>
                  <a:srgbClr val="00A89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A899"/>
                </a:solidFill>
                <a:latin typeface="Trebuchet MS"/>
                <a:cs typeface="Trebuchet MS"/>
              </a:rPr>
              <a:t>a</a:t>
            </a:r>
            <a:r>
              <a:rPr sz="1800" spc="-170" dirty="0">
                <a:solidFill>
                  <a:srgbClr val="00A899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00A899"/>
                </a:solidFill>
                <a:latin typeface="Trebuchet MS"/>
                <a:cs typeface="Trebuchet MS"/>
              </a:rPr>
              <a:t>la </a:t>
            </a:r>
            <a:r>
              <a:rPr sz="1800" spc="-60" dirty="0">
                <a:solidFill>
                  <a:srgbClr val="00A899"/>
                </a:solidFill>
                <a:latin typeface="Trebuchet MS"/>
                <a:cs typeface="Trebuchet MS"/>
              </a:rPr>
              <a:t>estrategia</a:t>
            </a:r>
            <a:r>
              <a:rPr sz="1800" spc="-95" dirty="0">
                <a:solidFill>
                  <a:srgbClr val="00A899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A899"/>
                </a:solidFill>
                <a:latin typeface="Trebuchet MS"/>
                <a:cs typeface="Trebuchet MS"/>
              </a:rPr>
              <a:t>mundial </a:t>
            </a:r>
            <a:r>
              <a:rPr sz="1800" spc="-25" dirty="0">
                <a:solidFill>
                  <a:srgbClr val="00A899"/>
                </a:solidFill>
                <a:latin typeface="Trebuchet MS"/>
                <a:cs typeface="Trebuchet MS"/>
              </a:rPr>
              <a:t>de</a:t>
            </a:r>
            <a:r>
              <a:rPr sz="1800" spc="-170" dirty="0">
                <a:solidFill>
                  <a:srgbClr val="00A899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A899"/>
                </a:solidFill>
                <a:latin typeface="Trebuchet MS"/>
                <a:cs typeface="Trebuchet MS"/>
              </a:rPr>
              <a:t>respuesta</a:t>
            </a:r>
            <a:r>
              <a:rPr sz="1800" spc="-160" dirty="0">
                <a:solidFill>
                  <a:srgbClr val="00A899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00A899"/>
                </a:solidFill>
                <a:latin typeface="Trebuchet MS"/>
                <a:cs typeface="Trebuchet MS"/>
              </a:rPr>
              <a:t>al </a:t>
            </a:r>
            <a:r>
              <a:rPr sz="1800" spc="-20" dirty="0">
                <a:solidFill>
                  <a:srgbClr val="00A899"/>
                </a:solidFill>
                <a:latin typeface="Trebuchet MS"/>
                <a:cs typeface="Trebuchet MS"/>
              </a:rPr>
              <a:t>sida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59903" y="511657"/>
            <a:ext cx="2158383" cy="29072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58008" y="1415414"/>
            <a:ext cx="7541895" cy="3793490"/>
            <a:chOff x="2358008" y="1415414"/>
            <a:chExt cx="7541895" cy="3793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6564" y="2147167"/>
              <a:ext cx="5018138" cy="30616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58008" y="4535804"/>
              <a:ext cx="2180590" cy="76200"/>
            </a:xfrm>
            <a:custGeom>
              <a:avLst/>
              <a:gdLst/>
              <a:ahLst/>
              <a:cxnLst/>
              <a:rect l="l" t="t" r="r" b="b"/>
              <a:pathLst>
                <a:path w="2180590" h="76200">
                  <a:moveTo>
                    <a:pt x="2141982" y="0"/>
                  </a:moveTo>
                  <a:lnTo>
                    <a:pt x="2127188" y="2988"/>
                  </a:lnTo>
                  <a:lnTo>
                    <a:pt x="2115073" y="11144"/>
                  </a:lnTo>
                  <a:lnTo>
                    <a:pt x="2106888" y="23252"/>
                  </a:lnTo>
                  <a:lnTo>
                    <a:pt x="2103882" y="38100"/>
                  </a:lnTo>
                  <a:lnTo>
                    <a:pt x="2106888" y="52893"/>
                  </a:lnTo>
                  <a:lnTo>
                    <a:pt x="2115073" y="65008"/>
                  </a:lnTo>
                  <a:lnTo>
                    <a:pt x="2127188" y="73193"/>
                  </a:lnTo>
                  <a:lnTo>
                    <a:pt x="2141982" y="76200"/>
                  </a:lnTo>
                  <a:lnTo>
                    <a:pt x="2156829" y="73193"/>
                  </a:lnTo>
                  <a:lnTo>
                    <a:pt x="2168937" y="65008"/>
                  </a:lnTo>
                  <a:lnTo>
                    <a:pt x="2177093" y="52893"/>
                  </a:lnTo>
                  <a:lnTo>
                    <a:pt x="2178157" y="47625"/>
                  </a:lnTo>
                  <a:lnTo>
                    <a:pt x="2141982" y="47625"/>
                  </a:lnTo>
                  <a:lnTo>
                    <a:pt x="2141982" y="28575"/>
                  </a:lnTo>
                  <a:lnTo>
                    <a:pt x="2178164" y="28575"/>
                  </a:lnTo>
                  <a:lnTo>
                    <a:pt x="2177093" y="23252"/>
                  </a:lnTo>
                  <a:lnTo>
                    <a:pt x="2168937" y="11144"/>
                  </a:lnTo>
                  <a:lnTo>
                    <a:pt x="2156829" y="2988"/>
                  </a:lnTo>
                  <a:lnTo>
                    <a:pt x="2141982" y="0"/>
                  </a:lnTo>
                  <a:close/>
                </a:path>
                <a:path w="2180590" h="76200">
                  <a:moveTo>
                    <a:pt x="2105810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2105817" y="47625"/>
                  </a:lnTo>
                  <a:lnTo>
                    <a:pt x="2103882" y="38100"/>
                  </a:lnTo>
                  <a:lnTo>
                    <a:pt x="2105810" y="28575"/>
                  </a:lnTo>
                  <a:close/>
                </a:path>
                <a:path w="2180590" h="76200">
                  <a:moveTo>
                    <a:pt x="2178164" y="28575"/>
                  </a:moveTo>
                  <a:lnTo>
                    <a:pt x="2141982" y="28575"/>
                  </a:lnTo>
                  <a:lnTo>
                    <a:pt x="2141982" y="47625"/>
                  </a:lnTo>
                  <a:lnTo>
                    <a:pt x="2178157" y="47625"/>
                  </a:lnTo>
                  <a:lnTo>
                    <a:pt x="2180082" y="38100"/>
                  </a:lnTo>
                  <a:lnTo>
                    <a:pt x="2178164" y="28575"/>
                  </a:lnTo>
                  <a:close/>
                </a:path>
              </a:pathLst>
            </a:custGeom>
            <a:solidFill>
              <a:srgbClr val="F78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27923" y="4569967"/>
              <a:ext cx="1372235" cy="76200"/>
            </a:xfrm>
            <a:custGeom>
              <a:avLst/>
              <a:gdLst/>
              <a:ahLst/>
              <a:cxnLst/>
              <a:rect l="l" t="t" r="r" b="b"/>
              <a:pathLst>
                <a:path w="1372234" h="76200">
                  <a:moveTo>
                    <a:pt x="38100" y="0"/>
                  </a:moveTo>
                  <a:lnTo>
                    <a:pt x="23306" y="2988"/>
                  </a:lnTo>
                  <a:lnTo>
                    <a:pt x="11191" y="11144"/>
                  </a:lnTo>
                  <a:lnTo>
                    <a:pt x="3006" y="23252"/>
                  </a:lnTo>
                  <a:lnTo>
                    <a:pt x="0" y="38099"/>
                  </a:lnTo>
                  <a:lnTo>
                    <a:pt x="3006" y="52947"/>
                  </a:lnTo>
                  <a:lnTo>
                    <a:pt x="11191" y="65055"/>
                  </a:lnTo>
                  <a:lnTo>
                    <a:pt x="23306" y="73211"/>
                  </a:lnTo>
                  <a:lnTo>
                    <a:pt x="38100" y="76199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282" y="47624"/>
                  </a:lnTo>
                  <a:lnTo>
                    <a:pt x="38100" y="47624"/>
                  </a:lnTo>
                  <a:lnTo>
                    <a:pt x="38100" y="28574"/>
                  </a:lnTo>
                  <a:lnTo>
                    <a:pt x="74282" y="28574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1372234" h="76200">
                  <a:moveTo>
                    <a:pt x="74282" y="28574"/>
                  </a:moveTo>
                  <a:lnTo>
                    <a:pt x="38100" y="28574"/>
                  </a:lnTo>
                  <a:lnTo>
                    <a:pt x="38100" y="47624"/>
                  </a:lnTo>
                  <a:lnTo>
                    <a:pt x="74282" y="47624"/>
                  </a:lnTo>
                  <a:lnTo>
                    <a:pt x="76200" y="38099"/>
                  </a:lnTo>
                  <a:lnTo>
                    <a:pt x="74282" y="28574"/>
                  </a:lnTo>
                  <a:close/>
                </a:path>
                <a:path w="1372234" h="76200">
                  <a:moveTo>
                    <a:pt x="1371853" y="28574"/>
                  </a:moveTo>
                  <a:lnTo>
                    <a:pt x="74282" y="28574"/>
                  </a:lnTo>
                  <a:lnTo>
                    <a:pt x="76200" y="38099"/>
                  </a:lnTo>
                  <a:lnTo>
                    <a:pt x="74282" y="47624"/>
                  </a:lnTo>
                  <a:lnTo>
                    <a:pt x="1371853" y="47624"/>
                  </a:lnTo>
                  <a:lnTo>
                    <a:pt x="1371853" y="28574"/>
                  </a:lnTo>
                  <a:close/>
                </a:path>
              </a:pathLst>
            </a:custGeom>
            <a:solidFill>
              <a:srgbClr val="E21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86373" y="1415414"/>
              <a:ext cx="76200" cy="1128395"/>
            </a:xfrm>
            <a:custGeom>
              <a:avLst/>
              <a:gdLst/>
              <a:ahLst/>
              <a:cxnLst/>
              <a:rect l="l" t="t" r="r" b="b"/>
              <a:pathLst>
                <a:path w="76200" h="1128395">
                  <a:moveTo>
                    <a:pt x="28575" y="1053985"/>
                  </a:moveTo>
                  <a:lnTo>
                    <a:pt x="23252" y="1055056"/>
                  </a:lnTo>
                  <a:lnTo>
                    <a:pt x="11144" y="1063212"/>
                  </a:lnTo>
                  <a:lnTo>
                    <a:pt x="2988" y="1075320"/>
                  </a:lnTo>
                  <a:lnTo>
                    <a:pt x="0" y="1090168"/>
                  </a:lnTo>
                  <a:lnTo>
                    <a:pt x="2988" y="1104961"/>
                  </a:lnTo>
                  <a:lnTo>
                    <a:pt x="11144" y="1117076"/>
                  </a:lnTo>
                  <a:lnTo>
                    <a:pt x="23252" y="1125261"/>
                  </a:lnTo>
                  <a:lnTo>
                    <a:pt x="38100" y="1128268"/>
                  </a:lnTo>
                  <a:lnTo>
                    <a:pt x="52947" y="1125261"/>
                  </a:lnTo>
                  <a:lnTo>
                    <a:pt x="65055" y="1117076"/>
                  </a:lnTo>
                  <a:lnTo>
                    <a:pt x="73211" y="1104961"/>
                  </a:lnTo>
                  <a:lnTo>
                    <a:pt x="76200" y="1090168"/>
                  </a:lnTo>
                  <a:lnTo>
                    <a:pt x="28575" y="1090168"/>
                  </a:lnTo>
                  <a:lnTo>
                    <a:pt x="28575" y="1053985"/>
                  </a:lnTo>
                  <a:close/>
                </a:path>
                <a:path w="76200" h="1128395">
                  <a:moveTo>
                    <a:pt x="38100" y="1052068"/>
                  </a:moveTo>
                  <a:lnTo>
                    <a:pt x="28575" y="1053985"/>
                  </a:lnTo>
                  <a:lnTo>
                    <a:pt x="28575" y="1090168"/>
                  </a:lnTo>
                  <a:lnTo>
                    <a:pt x="47625" y="1090168"/>
                  </a:lnTo>
                  <a:lnTo>
                    <a:pt x="47625" y="1053985"/>
                  </a:lnTo>
                  <a:lnTo>
                    <a:pt x="38100" y="1052068"/>
                  </a:lnTo>
                  <a:close/>
                </a:path>
                <a:path w="76200" h="1128395">
                  <a:moveTo>
                    <a:pt x="47625" y="1053985"/>
                  </a:moveTo>
                  <a:lnTo>
                    <a:pt x="47625" y="1090168"/>
                  </a:lnTo>
                  <a:lnTo>
                    <a:pt x="76200" y="1090168"/>
                  </a:lnTo>
                  <a:lnTo>
                    <a:pt x="73211" y="1075320"/>
                  </a:lnTo>
                  <a:lnTo>
                    <a:pt x="65055" y="1063212"/>
                  </a:lnTo>
                  <a:lnTo>
                    <a:pt x="52947" y="1055056"/>
                  </a:lnTo>
                  <a:lnTo>
                    <a:pt x="47625" y="1053985"/>
                  </a:lnTo>
                  <a:close/>
                </a:path>
                <a:path w="76200" h="1128395">
                  <a:moveTo>
                    <a:pt x="47625" y="0"/>
                  </a:moveTo>
                  <a:lnTo>
                    <a:pt x="28575" y="0"/>
                  </a:lnTo>
                  <a:lnTo>
                    <a:pt x="28575" y="1053985"/>
                  </a:lnTo>
                  <a:lnTo>
                    <a:pt x="38100" y="1052068"/>
                  </a:lnTo>
                  <a:lnTo>
                    <a:pt x="47625" y="1052068"/>
                  </a:lnTo>
                  <a:lnTo>
                    <a:pt x="47625" y="0"/>
                  </a:lnTo>
                  <a:close/>
                </a:path>
                <a:path w="76200" h="1128395">
                  <a:moveTo>
                    <a:pt x="47625" y="1052068"/>
                  </a:moveTo>
                  <a:lnTo>
                    <a:pt x="38100" y="1052068"/>
                  </a:lnTo>
                  <a:lnTo>
                    <a:pt x="47625" y="1053985"/>
                  </a:lnTo>
                  <a:lnTo>
                    <a:pt x="47625" y="1052068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138034" y="5335904"/>
            <a:ext cx="76200" cy="886460"/>
          </a:xfrm>
          <a:custGeom>
            <a:avLst/>
            <a:gdLst/>
            <a:ahLst/>
            <a:cxnLst/>
            <a:rect l="l" t="t" r="r" b="b"/>
            <a:pathLst>
              <a:path w="76200" h="886460">
                <a:moveTo>
                  <a:pt x="28609" y="74271"/>
                </a:moveTo>
                <a:lnTo>
                  <a:pt x="28575" y="886383"/>
                </a:lnTo>
                <a:lnTo>
                  <a:pt x="47625" y="886383"/>
                </a:lnTo>
                <a:lnTo>
                  <a:pt x="47625" y="76200"/>
                </a:lnTo>
                <a:lnTo>
                  <a:pt x="38100" y="76200"/>
                </a:lnTo>
                <a:lnTo>
                  <a:pt x="28609" y="74271"/>
                </a:lnTo>
                <a:close/>
              </a:path>
              <a:path w="76200" h="886460">
                <a:moveTo>
                  <a:pt x="47625" y="38100"/>
                </a:moveTo>
                <a:lnTo>
                  <a:pt x="28575" y="38100"/>
                </a:lnTo>
                <a:lnTo>
                  <a:pt x="28609" y="74271"/>
                </a:lnTo>
                <a:lnTo>
                  <a:pt x="38100" y="76200"/>
                </a:lnTo>
                <a:lnTo>
                  <a:pt x="47625" y="74271"/>
                </a:lnTo>
                <a:lnTo>
                  <a:pt x="47625" y="38100"/>
                </a:lnTo>
                <a:close/>
              </a:path>
              <a:path w="76200" h="886460">
                <a:moveTo>
                  <a:pt x="47625" y="74271"/>
                </a:moveTo>
                <a:lnTo>
                  <a:pt x="38100" y="76200"/>
                </a:lnTo>
                <a:lnTo>
                  <a:pt x="47625" y="76200"/>
                </a:lnTo>
                <a:lnTo>
                  <a:pt x="47625" y="74271"/>
                </a:lnTo>
                <a:close/>
              </a:path>
              <a:path w="76200" h="886460">
                <a:moveTo>
                  <a:pt x="38100" y="0"/>
                </a:moveTo>
                <a:lnTo>
                  <a:pt x="23306" y="2988"/>
                </a:lnTo>
                <a:lnTo>
                  <a:pt x="11191" y="11144"/>
                </a:lnTo>
                <a:lnTo>
                  <a:pt x="3006" y="23252"/>
                </a:lnTo>
                <a:lnTo>
                  <a:pt x="0" y="38100"/>
                </a:lnTo>
                <a:lnTo>
                  <a:pt x="3006" y="52893"/>
                </a:lnTo>
                <a:lnTo>
                  <a:pt x="11191" y="65008"/>
                </a:lnTo>
                <a:lnTo>
                  <a:pt x="23306" y="73193"/>
                </a:lnTo>
                <a:lnTo>
                  <a:pt x="28609" y="74271"/>
                </a:lnTo>
                <a:lnTo>
                  <a:pt x="28575" y="38100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76200" h="886460">
                <a:moveTo>
                  <a:pt x="76200" y="38100"/>
                </a:moveTo>
                <a:lnTo>
                  <a:pt x="47625" y="38100"/>
                </a:lnTo>
                <a:lnTo>
                  <a:pt x="47625" y="74271"/>
                </a:lnTo>
                <a:lnTo>
                  <a:pt x="52947" y="73193"/>
                </a:lnTo>
                <a:lnTo>
                  <a:pt x="65055" y="65008"/>
                </a:lnTo>
                <a:lnTo>
                  <a:pt x="73211" y="52893"/>
                </a:lnTo>
                <a:lnTo>
                  <a:pt x="76200" y="38100"/>
                </a:lnTo>
                <a:close/>
              </a:path>
            </a:pathLst>
          </a:custGeom>
          <a:solidFill>
            <a:srgbClr val="3EA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778255" y="447497"/>
            <a:ext cx="3576320" cy="1216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34670" algn="r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E21737"/>
                </a:solidFill>
              </a:rPr>
              <a:t>SISTEMA</a:t>
            </a:r>
            <a:r>
              <a:rPr sz="2600" spc="-65" dirty="0">
                <a:solidFill>
                  <a:srgbClr val="E21737"/>
                </a:solidFill>
              </a:rPr>
              <a:t> </a:t>
            </a:r>
            <a:r>
              <a:rPr sz="2600" dirty="0">
                <a:solidFill>
                  <a:srgbClr val="E21737"/>
                </a:solidFill>
              </a:rPr>
              <a:t>MUNDIAL</a:t>
            </a:r>
            <a:r>
              <a:rPr sz="2600" spc="-55" dirty="0">
                <a:solidFill>
                  <a:srgbClr val="E21737"/>
                </a:solidFill>
              </a:rPr>
              <a:t> </a:t>
            </a:r>
            <a:r>
              <a:rPr sz="2600" spc="-35" dirty="0">
                <a:solidFill>
                  <a:srgbClr val="E21737"/>
                </a:solidFill>
              </a:rPr>
              <a:t>DE </a:t>
            </a:r>
            <a:r>
              <a:rPr sz="2600" dirty="0">
                <a:solidFill>
                  <a:srgbClr val="E21737"/>
                </a:solidFill>
              </a:rPr>
              <a:t>RENDICIÓN</a:t>
            </a:r>
            <a:r>
              <a:rPr sz="2600" spc="-55" dirty="0">
                <a:solidFill>
                  <a:srgbClr val="E21737"/>
                </a:solidFill>
              </a:rPr>
              <a:t> </a:t>
            </a:r>
            <a:r>
              <a:rPr sz="2600" dirty="0">
                <a:solidFill>
                  <a:srgbClr val="E21737"/>
                </a:solidFill>
              </a:rPr>
              <a:t>DE</a:t>
            </a:r>
            <a:r>
              <a:rPr sz="2600" spc="-5" dirty="0">
                <a:solidFill>
                  <a:srgbClr val="E21737"/>
                </a:solidFill>
              </a:rPr>
              <a:t> </a:t>
            </a:r>
            <a:r>
              <a:rPr sz="2600" spc="-10" dirty="0">
                <a:solidFill>
                  <a:srgbClr val="E21737"/>
                </a:solidFill>
              </a:rPr>
              <a:t>CUENTAS </a:t>
            </a:r>
            <a:r>
              <a:rPr sz="2600" dirty="0">
                <a:solidFill>
                  <a:srgbClr val="E21737"/>
                </a:solidFill>
              </a:rPr>
              <a:t>DEL</a:t>
            </a:r>
            <a:r>
              <a:rPr sz="2600" spc="-45" dirty="0">
                <a:solidFill>
                  <a:srgbClr val="E21737"/>
                </a:solidFill>
              </a:rPr>
              <a:t> </a:t>
            </a:r>
            <a:r>
              <a:rPr sz="2600" dirty="0">
                <a:solidFill>
                  <a:srgbClr val="E21737"/>
                </a:solidFill>
              </a:rPr>
              <a:t>ONUSIDA</a:t>
            </a:r>
            <a:r>
              <a:rPr sz="2600" spc="-80" dirty="0">
                <a:solidFill>
                  <a:srgbClr val="E21737"/>
                </a:solidFill>
              </a:rPr>
              <a:t> </a:t>
            </a:r>
            <a:r>
              <a:rPr sz="2600" spc="-25" dirty="0">
                <a:solidFill>
                  <a:srgbClr val="E21737"/>
                </a:solidFill>
              </a:rPr>
              <a:t>PARA</a:t>
            </a:r>
            <a:r>
              <a:rPr sz="2600" spc="-50" dirty="0">
                <a:solidFill>
                  <a:srgbClr val="E21737"/>
                </a:solidFill>
              </a:rPr>
              <a:t> </a:t>
            </a:r>
            <a:r>
              <a:rPr sz="2600" dirty="0">
                <a:solidFill>
                  <a:srgbClr val="E21737"/>
                </a:solidFill>
              </a:rPr>
              <a:t>EL</a:t>
            </a:r>
            <a:r>
              <a:rPr sz="2600" spc="-50" dirty="0">
                <a:solidFill>
                  <a:srgbClr val="E21737"/>
                </a:solidFill>
              </a:rPr>
              <a:t> </a:t>
            </a:r>
            <a:r>
              <a:rPr sz="2600" spc="-25" dirty="0">
                <a:solidFill>
                  <a:srgbClr val="E21737"/>
                </a:solidFill>
              </a:rPr>
              <a:t>VIH</a:t>
            </a:r>
            <a:endParaRPr sz="2600"/>
          </a:p>
        </p:txBody>
      </p:sp>
      <p:sp>
        <p:nvSpPr>
          <p:cNvPr id="9" name="object 9"/>
          <p:cNvSpPr txBox="1"/>
          <p:nvPr/>
        </p:nvSpPr>
        <p:spPr>
          <a:xfrm>
            <a:off x="2332989" y="2523871"/>
            <a:ext cx="210883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indent="370205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78F1F"/>
                </a:solidFill>
                <a:latin typeface="Calibri"/>
                <a:cs typeface="Calibri"/>
              </a:rPr>
              <a:t>REUNIÓN</a:t>
            </a:r>
            <a:r>
              <a:rPr sz="1800" spc="-20" dirty="0">
                <a:solidFill>
                  <a:srgbClr val="F78F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78F1F"/>
                </a:solidFill>
                <a:latin typeface="Calibri"/>
                <a:cs typeface="Calibri"/>
              </a:rPr>
              <a:t>DE</a:t>
            </a:r>
            <a:r>
              <a:rPr sz="1800" spc="-20" dirty="0">
                <a:solidFill>
                  <a:srgbClr val="F78F1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78F1F"/>
                </a:solidFill>
                <a:latin typeface="Calibri"/>
                <a:cs typeface="Calibri"/>
              </a:rPr>
              <a:t>ALTO </a:t>
            </a:r>
            <a:r>
              <a:rPr sz="1800" dirty="0">
                <a:solidFill>
                  <a:srgbClr val="F78F1F"/>
                </a:solidFill>
                <a:latin typeface="Calibri"/>
                <a:cs typeface="Calibri"/>
              </a:rPr>
              <a:t>NIVEL</a:t>
            </a:r>
            <a:r>
              <a:rPr sz="1800" spc="-30" dirty="0">
                <a:solidFill>
                  <a:srgbClr val="F78F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78F1F"/>
                </a:solidFill>
                <a:latin typeface="Calibri"/>
                <a:cs typeface="Calibri"/>
              </a:rPr>
              <a:t>DE</a:t>
            </a:r>
            <a:r>
              <a:rPr sz="1800" spc="-45" dirty="0">
                <a:solidFill>
                  <a:srgbClr val="F78F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78F1F"/>
                </a:solidFill>
                <a:latin typeface="Calibri"/>
                <a:cs typeface="Calibri"/>
              </a:rPr>
              <a:t>ONUSIDA</a:t>
            </a:r>
            <a:r>
              <a:rPr sz="1800" spc="-50" dirty="0">
                <a:solidFill>
                  <a:srgbClr val="F78F1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78F1F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</a:pPr>
            <a:r>
              <a:rPr sz="1800" spc="-20" dirty="0">
                <a:solidFill>
                  <a:srgbClr val="F78F1F"/>
                </a:solidFill>
                <a:latin typeface="Calibri"/>
                <a:cs typeface="Calibri"/>
              </a:rPr>
              <a:t>2026</a:t>
            </a:r>
            <a:endParaRPr sz="1800">
              <a:latin typeface="Calibri"/>
              <a:cs typeface="Calibri"/>
            </a:endParaRPr>
          </a:p>
          <a:p>
            <a:pPr marL="428625" marR="5080" indent="115570" algn="r">
              <a:lnSpc>
                <a:spcPct val="100000"/>
              </a:lnSpc>
            </a:pPr>
            <a:r>
              <a:rPr sz="1800" dirty="0">
                <a:solidFill>
                  <a:srgbClr val="F78F1F"/>
                </a:solidFill>
                <a:latin typeface="Calibri"/>
                <a:cs typeface="Calibri"/>
              </a:rPr>
              <a:t>Y</a:t>
            </a:r>
            <a:r>
              <a:rPr sz="1800" spc="409" dirty="0">
                <a:solidFill>
                  <a:srgbClr val="F78F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78F1F"/>
                </a:solidFill>
                <a:latin typeface="Calibri"/>
                <a:cs typeface="Calibri"/>
              </a:rPr>
              <a:t>DECLARACIÓN </a:t>
            </a:r>
            <a:r>
              <a:rPr sz="1800" dirty="0">
                <a:solidFill>
                  <a:srgbClr val="F78F1F"/>
                </a:solidFill>
                <a:latin typeface="Calibri"/>
                <a:cs typeface="Calibri"/>
              </a:rPr>
              <a:t>POLÍTICA,</a:t>
            </a:r>
            <a:r>
              <a:rPr sz="1800" spc="-10" dirty="0">
                <a:solidFill>
                  <a:srgbClr val="F78F1F"/>
                </a:solidFill>
                <a:latin typeface="Calibri"/>
                <a:cs typeface="Calibri"/>
              </a:rPr>
              <a:t> PLANES ESTRATÉGICOS NACIONALES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0344" y="942797"/>
            <a:ext cx="278320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0C4F4"/>
                </a:solidFill>
                <a:latin typeface="Calibri"/>
                <a:cs typeface="Calibri"/>
              </a:rPr>
              <a:t>SEGUIMIENTO</a:t>
            </a:r>
            <a:r>
              <a:rPr sz="1800" spc="-65" dirty="0">
                <a:solidFill>
                  <a:srgbClr val="40C4F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C4F4"/>
                </a:solidFill>
                <a:latin typeface="Calibri"/>
                <a:cs typeface="Calibri"/>
              </a:rPr>
              <a:t>PERIÓDICO</a:t>
            </a:r>
            <a:r>
              <a:rPr sz="1800" spc="-25" dirty="0">
                <a:solidFill>
                  <a:srgbClr val="40C4F4"/>
                </a:solidFill>
                <a:latin typeface="Calibri"/>
                <a:cs typeface="Calibri"/>
              </a:rPr>
              <a:t> DE </a:t>
            </a:r>
            <a:r>
              <a:rPr sz="1800" dirty="0">
                <a:solidFill>
                  <a:srgbClr val="40C4F4"/>
                </a:solidFill>
                <a:latin typeface="Calibri"/>
                <a:cs typeface="Calibri"/>
              </a:rPr>
              <a:t>LOS</a:t>
            </a:r>
            <a:r>
              <a:rPr sz="1800" spc="-75" dirty="0">
                <a:solidFill>
                  <a:srgbClr val="40C4F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C4F4"/>
                </a:solidFill>
                <a:latin typeface="Calibri"/>
                <a:cs typeface="Calibri"/>
              </a:rPr>
              <a:t>PROGRESOS</a:t>
            </a:r>
            <a:r>
              <a:rPr sz="1800" spc="-60" dirty="0">
                <a:solidFill>
                  <a:srgbClr val="40C4F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C4F4"/>
                </a:solidFill>
                <a:latin typeface="Calibri"/>
                <a:cs typeface="Calibri"/>
              </a:rPr>
              <a:t>REALIZADOS </a:t>
            </a:r>
            <a:r>
              <a:rPr sz="1800" dirty="0">
                <a:solidFill>
                  <a:srgbClr val="40C4F4"/>
                </a:solidFill>
                <a:latin typeface="Calibri"/>
                <a:cs typeface="Calibri"/>
              </a:rPr>
              <a:t>POR</a:t>
            </a:r>
            <a:r>
              <a:rPr sz="1800" spc="-30" dirty="0">
                <a:solidFill>
                  <a:srgbClr val="40C4F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C4F4"/>
                </a:solidFill>
                <a:latin typeface="Calibri"/>
                <a:cs typeface="Calibri"/>
              </a:rPr>
              <a:t>LOS</a:t>
            </a:r>
            <a:r>
              <a:rPr sz="1800" spc="-30" dirty="0">
                <a:solidFill>
                  <a:srgbClr val="40C4F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C4F4"/>
                </a:solidFill>
                <a:latin typeface="Calibri"/>
                <a:cs typeface="Calibri"/>
              </a:rPr>
              <a:t>PAÍSES</a:t>
            </a:r>
            <a:r>
              <a:rPr sz="1800" spc="-45" dirty="0">
                <a:solidFill>
                  <a:srgbClr val="40C4F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C4F4"/>
                </a:solidFill>
                <a:latin typeface="Calibri"/>
                <a:cs typeface="Calibri"/>
              </a:rPr>
              <a:t>EN</a:t>
            </a:r>
            <a:r>
              <a:rPr sz="1800" spc="-20" dirty="0">
                <a:solidFill>
                  <a:srgbClr val="40C4F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C4F4"/>
                </a:solidFill>
                <a:latin typeface="Calibri"/>
                <a:cs typeface="Calibri"/>
              </a:rPr>
              <a:t>RELACIÓN </a:t>
            </a:r>
            <a:r>
              <a:rPr sz="1800" dirty="0">
                <a:solidFill>
                  <a:srgbClr val="40C4F4"/>
                </a:solidFill>
                <a:latin typeface="Calibri"/>
                <a:cs typeface="Calibri"/>
              </a:rPr>
              <a:t>CON</a:t>
            </a:r>
            <a:r>
              <a:rPr sz="1800" spc="-40" dirty="0">
                <a:solidFill>
                  <a:srgbClr val="40C4F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C4F4"/>
                </a:solidFill>
                <a:latin typeface="Calibri"/>
                <a:cs typeface="Calibri"/>
              </a:rPr>
              <a:t>LOS</a:t>
            </a:r>
            <a:r>
              <a:rPr sz="1800" spc="-45" dirty="0">
                <a:solidFill>
                  <a:srgbClr val="40C4F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C4F4"/>
                </a:solidFill>
                <a:latin typeface="Calibri"/>
                <a:cs typeface="Calibri"/>
              </a:rPr>
              <a:t>OBJETIVOS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22283" y="4654042"/>
            <a:ext cx="17418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E21737"/>
                </a:solidFill>
                <a:latin typeface="Calibri"/>
                <a:cs typeface="Calibri"/>
              </a:rPr>
              <a:t>ESTABLECIMIENTO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DE</a:t>
            </a:r>
            <a:r>
              <a:rPr sz="1800" spc="-1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LAS</a:t>
            </a:r>
            <a:r>
              <a:rPr sz="1800" spc="-10" dirty="0">
                <a:solidFill>
                  <a:srgbClr val="E21737"/>
                </a:solidFill>
                <a:latin typeface="Calibri"/>
                <a:cs typeface="Calibri"/>
              </a:rPr>
              <a:t> METAS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MUNDIALES</a:t>
            </a:r>
            <a:r>
              <a:rPr sz="1800" spc="-4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E21737"/>
                </a:solidFill>
                <a:latin typeface="Calibri"/>
                <a:cs typeface="Calibri"/>
              </a:rPr>
              <a:t>EN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SIDA</a:t>
            </a:r>
            <a:r>
              <a:rPr sz="1800" spc="-6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E21737"/>
                </a:solidFill>
                <a:latin typeface="Calibri"/>
                <a:cs typeface="Calibri"/>
              </a:rPr>
              <a:t>PARA</a:t>
            </a:r>
            <a:r>
              <a:rPr sz="1800" spc="-6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E21737"/>
                </a:solidFill>
                <a:latin typeface="Calibri"/>
                <a:cs typeface="Calibri"/>
              </a:rPr>
              <a:t>2030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34358" y="5493816"/>
            <a:ext cx="29565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99695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EAC48"/>
                </a:solidFill>
                <a:latin typeface="Calibri"/>
                <a:cs typeface="Calibri"/>
              </a:rPr>
              <a:t>ELABORACIÓN</a:t>
            </a:r>
            <a:r>
              <a:rPr sz="1800" spc="-40" dirty="0">
                <a:solidFill>
                  <a:srgbClr val="3EAC4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AC48"/>
                </a:solidFill>
                <a:latin typeface="Calibri"/>
                <a:cs typeface="Calibri"/>
              </a:rPr>
              <a:t>DE</a:t>
            </a:r>
            <a:r>
              <a:rPr sz="1800" spc="-20" dirty="0">
                <a:solidFill>
                  <a:srgbClr val="3EAC4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3EAC48"/>
                </a:solidFill>
                <a:latin typeface="Calibri"/>
                <a:cs typeface="Calibri"/>
              </a:rPr>
              <a:t>LA </a:t>
            </a:r>
            <a:r>
              <a:rPr sz="1800" spc="-20" dirty="0">
                <a:solidFill>
                  <a:srgbClr val="3EAC48"/>
                </a:solidFill>
                <a:latin typeface="Calibri"/>
                <a:cs typeface="Calibri"/>
              </a:rPr>
              <a:t>ESTRATEGIA</a:t>
            </a:r>
            <a:r>
              <a:rPr sz="1800" spc="-65" dirty="0">
                <a:solidFill>
                  <a:srgbClr val="3EAC4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AC48"/>
                </a:solidFill>
                <a:latin typeface="Calibri"/>
                <a:cs typeface="Calibri"/>
              </a:rPr>
              <a:t>MUNDIAL</a:t>
            </a:r>
            <a:r>
              <a:rPr sz="1800" spc="-30" dirty="0">
                <a:solidFill>
                  <a:srgbClr val="3EAC4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3EAC48"/>
                </a:solidFill>
                <a:latin typeface="Calibri"/>
                <a:cs typeface="Calibri"/>
              </a:rPr>
              <a:t>DE </a:t>
            </a:r>
            <a:r>
              <a:rPr sz="1800" spc="-20" dirty="0">
                <a:solidFill>
                  <a:srgbClr val="3EAC48"/>
                </a:solidFill>
                <a:latin typeface="Calibri"/>
                <a:cs typeface="Calibri"/>
              </a:rPr>
              <a:t>RESPUESTA</a:t>
            </a:r>
            <a:r>
              <a:rPr sz="1800" spc="-50" dirty="0">
                <a:solidFill>
                  <a:srgbClr val="3EAC4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AC48"/>
                </a:solidFill>
                <a:latin typeface="Calibri"/>
                <a:cs typeface="Calibri"/>
              </a:rPr>
              <a:t>AL</a:t>
            </a:r>
            <a:r>
              <a:rPr sz="1800" spc="-35" dirty="0">
                <a:solidFill>
                  <a:srgbClr val="3EAC4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EAC48"/>
                </a:solidFill>
                <a:latin typeface="Calibri"/>
                <a:cs typeface="Calibri"/>
              </a:rPr>
              <a:t>SIDA</a:t>
            </a:r>
            <a:r>
              <a:rPr sz="1800" spc="-40" dirty="0">
                <a:solidFill>
                  <a:srgbClr val="3EAC48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3EAC48"/>
                </a:solidFill>
                <a:latin typeface="Calibri"/>
                <a:cs typeface="Calibri"/>
              </a:rPr>
              <a:t>PARA</a:t>
            </a:r>
            <a:r>
              <a:rPr sz="1800" spc="-50" dirty="0">
                <a:solidFill>
                  <a:srgbClr val="3EAC4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EAC48"/>
                </a:solidFill>
                <a:latin typeface="Calibri"/>
                <a:cs typeface="Calibri"/>
              </a:rPr>
              <a:t>2026-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spc="-20" dirty="0">
                <a:solidFill>
                  <a:srgbClr val="3EAC48"/>
                </a:solidFill>
                <a:latin typeface="Calibri"/>
                <a:cs typeface="Calibri"/>
              </a:rPr>
              <a:t>2031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59903" y="511657"/>
            <a:ext cx="2158383" cy="29072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2880" y="1618579"/>
            <a:ext cx="8604723" cy="34214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62125" y="3040126"/>
            <a:ext cx="906780" cy="38481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indent="297180">
              <a:lnSpc>
                <a:spcPct val="101699"/>
              </a:lnSpc>
              <a:spcBef>
                <a:spcPts val="115"/>
              </a:spcBef>
            </a:pPr>
            <a:r>
              <a:rPr sz="1150" spc="-10" dirty="0">
                <a:solidFill>
                  <a:srgbClr val="EB008B"/>
                </a:solidFill>
                <a:latin typeface="Calibri"/>
                <a:cs typeface="Calibri"/>
              </a:rPr>
              <a:t>PROCESO CARTOGRAFÍA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625" y="2315083"/>
            <a:ext cx="1146810" cy="56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-1270" algn="ctr">
              <a:lnSpc>
                <a:spcPct val="97600"/>
              </a:lnSpc>
              <a:spcBef>
                <a:spcPts val="135"/>
              </a:spcBef>
            </a:pPr>
            <a:r>
              <a:rPr sz="1200" b="1" spc="-10" dirty="0">
                <a:solidFill>
                  <a:srgbClr val="006DB6"/>
                </a:solidFill>
                <a:latin typeface="Calibri"/>
                <a:cs typeface="Calibri"/>
              </a:rPr>
              <a:t>FASE</a:t>
            </a:r>
            <a:r>
              <a:rPr sz="1200" b="1" spc="-55" dirty="0">
                <a:solidFill>
                  <a:srgbClr val="006DB6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006DB6"/>
                </a:solidFill>
                <a:latin typeface="Calibri"/>
                <a:cs typeface="Calibri"/>
              </a:rPr>
              <a:t>3: </a:t>
            </a:r>
            <a:r>
              <a:rPr sz="1200" b="1" spc="-10" dirty="0">
                <a:solidFill>
                  <a:srgbClr val="006DB6"/>
                </a:solidFill>
                <a:latin typeface="Calibri"/>
                <a:cs typeface="Calibri"/>
              </a:rPr>
              <a:t>JERARQUIZACIÓN </a:t>
            </a:r>
            <a:r>
              <a:rPr sz="1200" b="1" dirty="0">
                <a:solidFill>
                  <a:srgbClr val="006DB6"/>
                </a:solidFill>
                <a:latin typeface="Calibri"/>
                <a:cs typeface="Calibri"/>
              </a:rPr>
              <a:t>Y</a:t>
            </a:r>
            <a:r>
              <a:rPr sz="1200" b="1" spc="-10" dirty="0">
                <a:solidFill>
                  <a:srgbClr val="006DB6"/>
                </a:solidFill>
                <a:latin typeface="Calibri"/>
                <a:cs typeface="Calibri"/>
              </a:rPr>
              <a:t> CRITERIOS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25027" y="2405888"/>
            <a:ext cx="776605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49225">
              <a:lnSpc>
                <a:spcPts val="1400"/>
              </a:lnSpc>
              <a:spcBef>
                <a:spcPts val="180"/>
              </a:spcBef>
            </a:pPr>
            <a:r>
              <a:rPr sz="1200" b="1" spc="-10" dirty="0">
                <a:solidFill>
                  <a:srgbClr val="F78F1F"/>
                </a:solidFill>
                <a:latin typeface="Calibri"/>
                <a:cs typeface="Calibri"/>
              </a:rPr>
              <a:t>FASE</a:t>
            </a:r>
            <a:r>
              <a:rPr sz="1200" b="1" spc="-55" dirty="0">
                <a:solidFill>
                  <a:srgbClr val="F78F1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78F1F"/>
                </a:solidFill>
                <a:latin typeface="Calibri"/>
                <a:cs typeface="Calibri"/>
              </a:rPr>
              <a:t>5: </a:t>
            </a:r>
            <a:r>
              <a:rPr sz="1200" b="1" spc="-10" dirty="0">
                <a:solidFill>
                  <a:srgbClr val="F78F1F"/>
                </a:solidFill>
                <a:latin typeface="Calibri"/>
                <a:cs typeface="Calibri"/>
              </a:rPr>
              <a:t>REDACCIÓN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53510" y="1671065"/>
            <a:ext cx="1638935" cy="139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0520" marR="260350" indent="635" algn="ctr">
              <a:lnSpc>
                <a:spcPct val="97300"/>
              </a:lnSpc>
              <a:spcBef>
                <a:spcPts val="135"/>
              </a:spcBef>
            </a:pPr>
            <a:r>
              <a:rPr sz="1200" b="1" spc="-10" dirty="0">
                <a:solidFill>
                  <a:srgbClr val="EB008B"/>
                </a:solidFill>
                <a:latin typeface="Calibri"/>
                <a:cs typeface="Calibri"/>
              </a:rPr>
              <a:t>FASE</a:t>
            </a:r>
            <a:r>
              <a:rPr sz="1200" b="1" spc="-55" dirty="0">
                <a:solidFill>
                  <a:srgbClr val="EB008B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EB008B"/>
                </a:solidFill>
                <a:latin typeface="Calibri"/>
                <a:cs typeface="Calibri"/>
              </a:rPr>
              <a:t>1: </a:t>
            </a:r>
            <a:r>
              <a:rPr sz="1200" b="1" dirty="0">
                <a:solidFill>
                  <a:srgbClr val="EB008B"/>
                </a:solidFill>
                <a:latin typeface="Calibri"/>
                <a:cs typeface="Calibri"/>
              </a:rPr>
              <a:t>DEFINICIÓN</a:t>
            </a:r>
            <a:r>
              <a:rPr sz="1200" b="1" spc="-50" dirty="0">
                <a:solidFill>
                  <a:srgbClr val="EB008B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EB008B"/>
                </a:solidFill>
                <a:latin typeface="Calibri"/>
                <a:cs typeface="Calibri"/>
              </a:rPr>
              <a:t>DEL </a:t>
            </a:r>
            <a:r>
              <a:rPr sz="1200" b="1" spc="-10" dirty="0">
                <a:solidFill>
                  <a:srgbClr val="EB008B"/>
                </a:solidFill>
                <a:latin typeface="Calibri"/>
                <a:cs typeface="Calibri"/>
              </a:rPr>
              <a:t>ÁMBITO</a:t>
            </a:r>
            <a:r>
              <a:rPr sz="1200" b="1" spc="-15" dirty="0">
                <a:solidFill>
                  <a:srgbClr val="EB008B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EB008B"/>
                </a:solidFill>
                <a:latin typeface="Calibri"/>
                <a:cs typeface="Calibri"/>
              </a:rPr>
              <a:t>DE </a:t>
            </a:r>
            <a:r>
              <a:rPr sz="1200" b="1" spc="-10" dirty="0">
                <a:solidFill>
                  <a:srgbClr val="EB008B"/>
                </a:solidFill>
                <a:latin typeface="Calibri"/>
                <a:cs typeface="Calibri"/>
              </a:rPr>
              <a:t>APLICACIÓN</a:t>
            </a:r>
            <a:r>
              <a:rPr sz="1200" b="1" spc="20" dirty="0">
                <a:solidFill>
                  <a:srgbClr val="EB008B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EB008B"/>
                </a:solidFill>
                <a:latin typeface="Calibri"/>
                <a:cs typeface="Calibri"/>
              </a:rPr>
              <a:t>Y </a:t>
            </a:r>
            <a:r>
              <a:rPr sz="1200" b="1" spc="-10" dirty="0">
                <a:solidFill>
                  <a:srgbClr val="EB008B"/>
                </a:solidFill>
                <a:latin typeface="Calibri"/>
                <a:cs typeface="Calibri"/>
              </a:rPr>
              <a:t>PARTES INTERESADAS</a:t>
            </a:r>
            <a:endParaRPr sz="1200">
              <a:latin typeface="Calibri"/>
              <a:cs typeface="Calibri"/>
            </a:endParaRPr>
          </a:p>
          <a:p>
            <a:pPr marL="389255" marR="5080" indent="-377190">
              <a:lnSpc>
                <a:spcPct val="100000"/>
              </a:lnSpc>
              <a:spcBef>
                <a:spcPts val="155"/>
              </a:spcBef>
            </a:pPr>
            <a:r>
              <a:rPr sz="900" spc="-10" dirty="0">
                <a:latin typeface="Calibri"/>
                <a:cs typeface="Calibri"/>
              </a:rPr>
              <a:t>Estructuración</a:t>
            </a:r>
            <a:r>
              <a:rPr sz="900" dirty="0">
                <a:latin typeface="Calibri"/>
                <a:cs typeface="Calibri"/>
              </a:rPr>
              <a:t> de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las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consultas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por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ámbitos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temáticos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60772" y="3492754"/>
            <a:ext cx="1659255" cy="1071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Análisis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la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situación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y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soluciones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propuestas</a:t>
            </a:r>
            <a:endParaRPr sz="900">
              <a:latin typeface="Calibri"/>
              <a:cs typeface="Calibri"/>
            </a:endParaRPr>
          </a:p>
          <a:p>
            <a:pPr marL="219075" marR="205104" indent="1270" algn="ctr">
              <a:lnSpc>
                <a:spcPct val="97300"/>
              </a:lnSpc>
              <a:spcBef>
                <a:spcPts val="470"/>
              </a:spcBef>
            </a:pPr>
            <a:r>
              <a:rPr sz="1200" b="1" spc="-10" dirty="0">
                <a:solidFill>
                  <a:srgbClr val="00A99A"/>
                </a:solidFill>
                <a:latin typeface="Calibri"/>
                <a:cs typeface="Calibri"/>
              </a:rPr>
              <a:t>FASE</a:t>
            </a:r>
            <a:r>
              <a:rPr sz="1200" b="1" spc="-50" dirty="0">
                <a:solidFill>
                  <a:srgbClr val="00A99A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00A99A"/>
                </a:solidFill>
                <a:latin typeface="Calibri"/>
                <a:cs typeface="Calibri"/>
              </a:rPr>
              <a:t>2:</a:t>
            </a:r>
            <a:r>
              <a:rPr sz="1200" b="1" spc="500" dirty="0">
                <a:solidFill>
                  <a:srgbClr val="00A99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99A"/>
                </a:solidFill>
                <a:latin typeface="Calibri"/>
                <a:cs typeface="Calibri"/>
              </a:rPr>
              <a:t>DEFINICIÓN</a:t>
            </a:r>
            <a:r>
              <a:rPr sz="1200" b="1" spc="-40" dirty="0">
                <a:solidFill>
                  <a:srgbClr val="00A99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99A"/>
                </a:solidFill>
                <a:latin typeface="Calibri"/>
                <a:cs typeface="Calibri"/>
              </a:rPr>
              <a:t>DE</a:t>
            </a:r>
            <a:r>
              <a:rPr sz="1200" b="1" spc="-35" dirty="0">
                <a:solidFill>
                  <a:srgbClr val="00A99A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00A99A"/>
                </a:solidFill>
                <a:latin typeface="Calibri"/>
                <a:cs typeface="Calibri"/>
              </a:rPr>
              <a:t>LOS </a:t>
            </a:r>
            <a:r>
              <a:rPr sz="1200" b="1" dirty="0">
                <a:solidFill>
                  <a:srgbClr val="00A99A"/>
                </a:solidFill>
                <a:latin typeface="Calibri"/>
                <a:cs typeface="Calibri"/>
              </a:rPr>
              <a:t>PROBLEMAS</a:t>
            </a:r>
            <a:r>
              <a:rPr sz="1200" b="1" spc="-20" dirty="0">
                <a:solidFill>
                  <a:srgbClr val="00A99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99A"/>
                </a:solidFill>
                <a:latin typeface="Calibri"/>
                <a:cs typeface="Calibri"/>
              </a:rPr>
              <a:t>Y</a:t>
            </a:r>
            <a:r>
              <a:rPr sz="1200" b="1" spc="-25" dirty="0">
                <a:solidFill>
                  <a:srgbClr val="00A99A"/>
                </a:solidFill>
                <a:latin typeface="Calibri"/>
                <a:cs typeface="Calibri"/>
              </a:rPr>
              <a:t> LAS </a:t>
            </a:r>
            <a:r>
              <a:rPr sz="1200" b="1" spc="-10" dirty="0">
                <a:solidFill>
                  <a:srgbClr val="00A99A"/>
                </a:solidFill>
                <a:latin typeface="Calibri"/>
                <a:cs typeface="Calibri"/>
              </a:rPr>
              <a:t>SOLUCIONES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29931" y="3480561"/>
            <a:ext cx="1195705" cy="960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8899"/>
              </a:lnSpc>
              <a:spcBef>
                <a:spcPts val="100"/>
              </a:spcBef>
            </a:pPr>
            <a:r>
              <a:rPr sz="900" dirty="0">
                <a:solidFill>
                  <a:srgbClr val="1F0948"/>
                </a:solidFill>
                <a:latin typeface="Calibri"/>
                <a:cs typeface="Calibri"/>
              </a:rPr>
              <a:t>Resumen</a:t>
            </a:r>
            <a:r>
              <a:rPr sz="900" spc="-10" dirty="0">
                <a:solidFill>
                  <a:srgbClr val="1F094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F0948"/>
                </a:solidFill>
                <a:latin typeface="Calibri"/>
                <a:cs typeface="Calibri"/>
              </a:rPr>
              <a:t>de</a:t>
            </a:r>
            <a:r>
              <a:rPr sz="900" spc="-20" dirty="0">
                <a:solidFill>
                  <a:srgbClr val="1F094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F0948"/>
                </a:solidFill>
                <a:latin typeface="Calibri"/>
                <a:cs typeface="Calibri"/>
              </a:rPr>
              <a:t>la</a:t>
            </a:r>
            <a:r>
              <a:rPr sz="900" spc="-25" dirty="0">
                <a:solidFill>
                  <a:srgbClr val="1F0948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1F0948"/>
                </a:solidFill>
                <a:latin typeface="Calibri"/>
                <a:cs typeface="Calibri"/>
              </a:rPr>
              <a:t>estrategia</a:t>
            </a:r>
            <a:r>
              <a:rPr sz="900" spc="500" dirty="0">
                <a:solidFill>
                  <a:srgbClr val="1F094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F0948"/>
                </a:solidFill>
                <a:latin typeface="Calibri"/>
                <a:cs typeface="Calibri"/>
              </a:rPr>
              <a:t>relativa</a:t>
            </a:r>
            <a:r>
              <a:rPr sz="900" spc="-10" dirty="0">
                <a:solidFill>
                  <a:srgbClr val="1F094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F0948"/>
                </a:solidFill>
                <a:latin typeface="Calibri"/>
                <a:cs typeface="Calibri"/>
              </a:rPr>
              <a:t>a</a:t>
            </a:r>
            <a:r>
              <a:rPr sz="900" spc="-30" dirty="0">
                <a:solidFill>
                  <a:srgbClr val="1F094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F0948"/>
                </a:solidFill>
                <a:latin typeface="Calibri"/>
                <a:cs typeface="Calibri"/>
              </a:rPr>
              <a:t>los</a:t>
            </a:r>
            <a:r>
              <a:rPr sz="900" spc="-20" dirty="0">
                <a:solidFill>
                  <a:srgbClr val="1F0948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1F0948"/>
                </a:solidFill>
                <a:latin typeface="Calibri"/>
                <a:cs typeface="Calibri"/>
              </a:rPr>
              <a:t>PCB</a:t>
            </a:r>
            <a:endParaRPr sz="900">
              <a:latin typeface="Calibri"/>
              <a:cs typeface="Calibri"/>
            </a:endParaRPr>
          </a:p>
          <a:p>
            <a:pPr marL="81915" marR="74295" algn="ctr">
              <a:lnSpc>
                <a:spcPts val="1400"/>
              </a:lnSpc>
              <a:spcBef>
                <a:spcPts val="405"/>
              </a:spcBef>
            </a:pPr>
            <a:r>
              <a:rPr sz="1200" b="1" spc="-10" dirty="0">
                <a:solidFill>
                  <a:srgbClr val="3EAC48"/>
                </a:solidFill>
                <a:latin typeface="Calibri"/>
                <a:cs typeface="Calibri"/>
              </a:rPr>
              <a:t>FASE</a:t>
            </a:r>
            <a:r>
              <a:rPr sz="1200" b="1" spc="-55" dirty="0">
                <a:solidFill>
                  <a:srgbClr val="3EAC48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3EAC48"/>
                </a:solidFill>
                <a:latin typeface="Calibri"/>
                <a:cs typeface="Calibri"/>
              </a:rPr>
              <a:t>4: </a:t>
            </a:r>
            <a:r>
              <a:rPr sz="1200" b="1" spc="-10" dirty="0">
                <a:solidFill>
                  <a:srgbClr val="3EAC48"/>
                </a:solidFill>
                <a:latin typeface="Calibri"/>
                <a:cs typeface="Calibri"/>
              </a:rPr>
              <a:t>DISCUSIÓN</a:t>
            </a:r>
            <a:r>
              <a:rPr sz="1200" b="1" spc="15" dirty="0">
                <a:solidFill>
                  <a:srgbClr val="3EAC48"/>
                </a:solidFill>
                <a:latin typeface="Calibri"/>
                <a:cs typeface="Calibri"/>
              </a:rPr>
              <a:t> </a:t>
            </a:r>
            <a:r>
              <a:rPr sz="1200" b="1" spc="-60" dirty="0">
                <a:solidFill>
                  <a:srgbClr val="3EAC48"/>
                </a:solidFill>
                <a:latin typeface="Calibri"/>
                <a:cs typeface="Calibri"/>
              </a:rPr>
              <a:t>Y </a:t>
            </a:r>
            <a:r>
              <a:rPr sz="1200" b="1" spc="-20" dirty="0">
                <a:solidFill>
                  <a:srgbClr val="3EAC48"/>
                </a:solidFill>
                <a:latin typeface="Calibri"/>
                <a:cs typeface="Calibri"/>
              </a:rPr>
              <a:t>ORIENTACIONES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15030" y="3123945"/>
            <a:ext cx="161290" cy="187325"/>
          </a:xfrm>
          <a:custGeom>
            <a:avLst/>
            <a:gdLst/>
            <a:ahLst/>
            <a:cxnLst/>
            <a:rect l="l" t="t" r="r" b="b"/>
            <a:pathLst>
              <a:path w="161289" h="187325">
                <a:moveTo>
                  <a:pt x="0" y="0"/>
                </a:moveTo>
                <a:lnTo>
                  <a:pt x="0" y="186943"/>
                </a:lnTo>
                <a:lnTo>
                  <a:pt x="161162" y="934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88353" y="1555495"/>
            <a:ext cx="683895" cy="47307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ct val="83200"/>
              </a:lnSpc>
              <a:spcBef>
                <a:spcPts val="325"/>
              </a:spcBef>
            </a:pPr>
            <a:r>
              <a:rPr sz="1100" spc="-10" dirty="0">
                <a:solidFill>
                  <a:srgbClr val="006DB6"/>
                </a:solidFill>
                <a:latin typeface="Calibri"/>
                <a:cs typeface="Calibri"/>
              </a:rPr>
              <a:t>Consulta partes interesadas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61810" y="1456563"/>
            <a:ext cx="735330" cy="735330"/>
          </a:xfrm>
          <a:custGeom>
            <a:avLst/>
            <a:gdLst/>
            <a:ahLst/>
            <a:cxnLst/>
            <a:rect l="l" t="t" r="r" b="b"/>
            <a:pathLst>
              <a:path w="735329" h="735330">
                <a:moveTo>
                  <a:pt x="0" y="367538"/>
                </a:moveTo>
                <a:lnTo>
                  <a:pt x="2864" y="321417"/>
                </a:lnTo>
                <a:lnTo>
                  <a:pt x="11227" y="277011"/>
                </a:lnTo>
                <a:lnTo>
                  <a:pt x="24745" y="234663"/>
                </a:lnTo>
                <a:lnTo>
                  <a:pt x="43074" y="194717"/>
                </a:lnTo>
                <a:lnTo>
                  <a:pt x="65868" y="157517"/>
                </a:lnTo>
                <a:lnTo>
                  <a:pt x="92784" y="123406"/>
                </a:lnTo>
                <a:lnTo>
                  <a:pt x="123477" y="92728"/>
                </a:lnTo>
                <a:lnTo>
                  <a:pt x="157602" y="65826"/>
                </a:lnTo>
                <a:lnTo>
                  <a:pt x="194816" y="43045"/>
                </a:lnTo>
                <a:lnTo>
                  <a:pt x="234773" y="24728"/>
                </a:lnTo>
                <a:lnTo>
                  <a:pt x="277130" y="11219"/>
                </a:lnTo>
                <a:lnTo>
                  <a:pt x="321542" y="2862"/>
                </a:lnTo>
                <a:lnTo>
                  <a:pt x="367664" y="0"/>
                </a:lnTo>
                <a:lnTo>
                  <a:pt x="413760" y="2862"/>
                </a:lnTo>
                <a:lnTo>
                  <a:pt x="458149" y="11219"/>
                </a:lnTo>
                <a:lnTo>
                  <a:pt x="500487" y="24728"/>
                </a:lnTo>
                <a:lnTo>
                  <a:pt x="540428" y="43045"/>
                </a:lnTo>
                <a:lnTo>
                  <a:pt x="577630" y="65826"/>
                </a:lnTo>
                <a:lnTo>
                  <a:pt x="611745" y="92728"/>
                </a:lnTo>
                <a:lnTo>
                  <a:pt x="642431" y="123406"/>
                </a:lnTo>
                <a:lnTo>
                  <a:pt x="669341" y="157517"/>
                </a:lnTo>
                <a:lnTo>
                  <a:pt x="692132" y="194717"/>
                </a:lnTo>
                <a:lnTo>
                  <a:pt x="710458" y="234663"/>
                </a:lnTo>
                <a:lnTo>
                  <a:pt x="723975" y="277011"/>
                </a:lnTo>
                <a:lnTo>
                  <a:pt x="732338" y="321417"/>
                </a:lnTo>
                <a:lnTo>
                  <a:pt x="735203" y="367538"/>
                </a:lnTo>
                <a:lnTo>
                  <a:pt x="732338" y="413633"/>
                </a:lnTo>
                <a:lnTo>
                  <a:pt x="723975" y="458022"/>
                </a:lnTo>
                <a:lnTo>
                  <a:pt x="710458" y="500360"/>
                </a:lnTo>
                <a:lnTo>
                  <a:pt x="692132" y="540301"/>
                </a:lnTo>
                <a:lnTo>
                  <a:pt x="669341" y="577503"/>
                </a:lnTo>
                <a:lnTo>
                  <a:pt x="642431" y="611618"/>
                </a:lnTo>
                <a:lnTo>
                  <a:pt x="611745" y="642304"/>
                </a:lnTo>
                <a:lnTo>
                  <a:pt x="577630" y="669214"/>
                </a:lnTo>
                <a:lnTo>
                  <a:pt x="540428" y="692005"/>
                </a:lnTo>
                <a:lnTo>
                  <a:pt x="500487" y="710331"/>
                </a:lnTo>
                <a:lnTo>
                  <a:pt x="458149" y="723848"/>
                </a:lnTo>
                <a:lnTo>
                  <a:pt x="413760" y="732211"/>
                </a:lnTo>
                <a:lnTo>
                  <a:pt x="367664" y="735076"/>
                </a:lnTo>
                <a:lnTo>
                  <a:pt x="321542" y="732211"/>
                </a:lnTo>
                <a:lnTo>
                  <a:pt x="277130" y="723848"/>
                </a:lnTo>
                <a:lnTo>
                  <a:pt x="234773" y="710331"/>
                </a:lnTo>
                <a:lnTo>
                  <a:pt x="194816" y="692005"/>
                </a:lnTo>
                <a:lnTo>
                  <a:pt x="157602" y="669214"/>
                </a:lnTo>
                <a:lnTo>
                  <a:pt x="123477" y="642304"/>
                </a:lnTo>
                <a:lnTo>
                  <a:pt x="92784" y="611618"/>
                </a:lnTo>
                <a:lnTo>
                  <a:pt x="65868" y="577503"/>
                </a:lnTo>
                <a:lnTo>
                  <a:pt x="43074" y="540301"/>
                </a:lnTo>
                <a:lnTo>
                  <a:pt x="24745" y="500360"/>
                </a:lnTo>
                <a:lnTo>
                  <a:pt x="11227" y="458022"/>
                </a:lnTo>
                <a:lnTo>
                  <a:pt x="2864" y="413633"/>
                </a:lnTo>
                <a:lnTo>
                  <a:pt x="0" y="367538"/>
                </a:lnTo>
                <a:close/>
              </a:path>
            </a:pathLst>
          </a:custGeom>
          <a:ln w="28574">
            <a:solidFill>
              <a:srgbClr val="006D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08189" y="4657699"/>
            <a:ext cx="6388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5080" indent="-195580">
              <a:lnSpc>
                <a:spcPct val="113599"/>
              </a:lnSpc>
              <a:spcBef>
                <a:spcPts val="100"/>
              </a:spcBef>
            </a:pPr>
            <a:r>
              <a:rPr sz="1100" dirty="0">
                <a:solidFill>
                  <a:srgbClr val="3EAC48"/>
                </a:solidFill>
                <a:latin typeface="Calibri"/>
                <a:cs typeface="Calibri"/>
              </a:rPr>
              <a:t>Junio</a:t>
            </a:r>
            <a:r>
              <a:rPr sz="1100" spc="-25" dirty="0">
                <a:solidFill>
                  <a:srgbClr val="3EAC48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3EAC48"/>
                </a:solidFill>
                <a:latin typeface="Calibri"/>
                <a:cs typeface="Calibri"/>
              </a:rPr>
              <a:t>2025 </a:t>
            </a:r>
            <a:r>
              <a:rPr sz="1100" spc="-25" dirty="0">
                <a:solidFill>
                  <a:srgbClr val="3EAC48"/>
                </a:solidFill>
                <a:latin typeface="Calibri"/>
                <a:cs typeface="Calibri"/>
              </a:rPr>
              <a:t>PCB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60056" y="4501515"/>
            <a:ext cx="735330" cy="735330"/>
          </a:xfrm>
          <a:custGeom>
            <a:avLst/>
            <a:gdLst/>
            <a:ahLst/>
            <a:cxnLst/>
            <a:rect l="l" t="t" r="r" b="b"/>
            <a:pathLst>
              <a:path w="735329" h="735329">
                <a:moveTo>
                  <a:pt x="0" y="367538"/>
                </a:moveTo>
                <a:lnTo>
                  <a:pt x="2864" y="321442"/>
                </a:lnTo>
                <a:lnTo>
                  <a:pt x="11227" y="277053"/>
                </a:lnTo>
                <a:lnTo>
                  <a:pt x="24744" y="234715"/>
                </a:lnTo>
                <a:lnTo>
                  <a:pt x="43070" y="194774"/>
                </a:lnTo>
                <a:lnTo>
                  <a:pt x="65861" y="157572"/>
                </a:lnTo>
                <a:lnTo>
                  <a:pt x="92771" y="123457"/>
                </a:lnTo>
                <a:lnTo>
                  <a:pt x="123457" y="92771"/>
                </a:lnTo>
                <a:lnTo>
                  <a:pt x="157572" y="65861"/>
                </a:lnTo>
                <a:lnTo>
                  <a:pt x="194774" y="43070"/>
                </a:lnTo>
                <a:lnTo>
                  <a:pt x="234715" y="24744"/>
                </a:lnTo>
                <a:lnTo>
                  <a:pt x="277053" y="11227"/>
                </a:lnTo>
                <a:lnTo>
                  <a:pt x="321442" y="2864"/>
                </a:lnTo>
                <a:lnTo>
                  <a:pt x="367538" y="0"/>
                </a:lnTo>
                <a:lnTo>
                  <a:pt x="413658" y="2864"/>
                </a:lnTo>
                <a:lnTo>
                  <a:pt x="458064" y="11227"/>
                </a:lnTo>
                <a:lnTo>
                  <a:pt x="500412" y="24744"/>
                </a:lnTo>
                <a:lnTo>
                  <a:pt x="540358" y="43070"/>
                </a:lnTo>
                <a:lnTo>
                  <a:pt x="577558" y="65861"/>
                </a:lnTo>
                <a:lnTo>
                  <a:pt x="611669" y="92771"/>
                </a:lnTo>
                <a:lnTo>
                  <a:pt x="642347" y="123457"/>
                </a:lnTo>
                <a:lnTo>
                  <a:pt x="669249" y="157572"/>
                </a:lnTo>
                <a:lnTo>
                  <a:pt x="692030" y="194774"/>
                </a:lnTo>
                <a:lnTo>
                  <a:pt x="710347" y="234715"/>
                </a:lnTo>
                <a:lnTo>
                  <a:pt x="723856" y="277053"/>
                </a:lnTo>
                <a:lnTo>
                  <a:pt x="732213" y="321442"/>
                </a:lnTo>
                <a:lnTo>
                  <a:pt x="735076" y="367538"/>
                </a:lnTo>
                <a:lnTo>
                  <a:pt x="732213" y="413633"/>
                </a:lnTo>
                <a:lnTo>
                  <a:pt x="723856" y="458022"/>
                </a:lnTo>
                <a:lnTo>
                  <a:pt x="710347" y="500360"/>
                </a:lnTo>
                <a:lnTo>
                  <a:pt x="692030" y="540301"/>
                </a:lnTo>
                <a:lnTo>
                  <a:pt x="669249" y="577503"/>
                </a:lnTo>
                <a:lnTo>
                  <a:pt x="642347" y="611618"/>
                </a:lnTo>
                <a:lnTo>
                  <a:pt x="611669" y="642304"/>
                </a:lnTo>
                <a:lnTo>
                  <a:pt x="577558" y="669214"/>
                </a:lnTo>
                <a:lnTo>
                  <a:pt x="540358" y="692005"/>
                </a:lnTo>
                <a:lnTo>
                  <a:pt x="500412" y="710331"/>
                </a:lnTo>
                <a:lnTo>
                  <a:pt x="458064" y="723848"/>
                </a:lnTo>
                <a:lnTo>
                  <a:pt x="413658" y="732211"/>
                </a:lnTo>
                <a:lnTo>
                  <a:pt x="367538" y="735076"/>
                </a:lnTo>
                <a:lnTo>
                  <a:pt x="321442" y="732211"/>
                </a:lnTo>
                <a:lnTo>
                  <a:pt x="277053" y="723848"/>
                </a:lnTo>
                <a:lnTo>
                  <a:pt x="234715" y="710331"/>
                </a:lnTo>
                <a:lnTo>
                  <a:pt x="194774" y="692005"/>
                </a:lnTo>
                <a:lnTo>
                  <a:pt x="157572" y="669214"/>
                </a:lnTo>
                <a:lnTo>
                  <a:pt x="123457" y="642304"/>
                </a:lnTo>
                <a:lnTo>
                  <a:pt x="92771" y="611618"/>
                </a:lnTo>
                <a:lnTo>
                  <a:pt x="65861" y="577503"/>
                </a:lnTo>
                <a:lnTo>
                  <a:pt x="43070" y="540301"/>
                </a:lnTo>
                <a:lnTo>
                  <a:pt x="24744" y="500360"/>
                </a:lnTo>
                <a:lnTo>
                  <a:pt x="11227" y="458022"/>
                </a:lnTo>
                <a:lnTo>
                  <a:pt x="2864" y="413633"/>
                </a:lnTo>
                <a:lnTo>
                  <a:pt x="0" y="367538"/>
                </a:lnTo>
                <a:close/>
              </a:path>
            </a:pathLst>
          </a:custGeom>
          <a:ln w="28575">
            <a:solidFill>
              <a:srgbClr val="3EAC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742044" y="1558797"/>
            <a:ext cx="683895" cy="47307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ct val="83300"/>
              </a:lnSpc>
              <a:spcBef>
                <a:spcPts val="325"/>
              </a:spcBef>
            </a:pPr>
            <a:r>
              <a:rPr sz="1100" spc="-10" dirty="0">
                <a:solidFill>
                  <a:srgbClr val="F78F1F"/>
                </a:solidFill>
                <a:latin typeface="Calibri"/>
                <a:cs typeface="Calibri"/>
              </a:rPr>
              <a:t>Consulta partes interesadas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715120" y="1471549"/>
            <a:ext cx="735330" cy="735330"/>
          </a:xfrm>
          <a:custGeom>
            <a:avLst/>
            <a:gdLst/>
            <a:ahLst/>
            <a:cxnLst/>
            <a:rect l="l" t="t" r="r" b="b"/>
            <a:pathLst>
              <a:path w="735329" h="735330">
                <a:moveTo>
                  <a:pt x="0" y="367538"/>
                </a:moveTo>
                <a:lnTo>
                  <a:pt x="2862" y="321442"/>
                </a:lnTo>
                <a:lnTo>
                  <a:pt x="11219" y="277053"/>
                </a:lnTo>
                <a:lnTo>
                  <a:pt x="24728" y="234715"/>
                </a:lnTo>
                <a:lnTo>
                  <a:pt x="43045" y="194774"/>
                </a:lnTo>
                <a:lnTo>
                  <a:pt x="65826" y="157572"/>
                </a:lnTo>
                <a:lnTo>
                  <a:pt x="92728" y="123457"/>
                </a:lnTo>
                <a:lnTo>
                  <a:pt x="123406" y="92771"/>
                </a:lnTo>
                <a:lnTo>
                  <a:pt x="157517" y="65861"/>
                </a:lnTo>
                <a:lnTo>
                  <a:pt x="194717" y="43070"/>
                </a:lnTo>
                <a:lnTo>
                  <a:pt x="234663" y="24744"/>
                </a:lnTo>
                <a:lnTo>
                  <a:pt x="277011" y="11227"/>
                </a:lnTo>
                <a:lnTo>
                  <a:pt x="321417" y="2864"/>
                </a:lnTo>
                <a:lnTo>
                  <a:pt x="367537" y="0"/>
                </a:lnTo>
                <a:lnTo>
                  <a:pt x="413633" y="2864"/>
                </a:lnTo>
                <a:lnTo>
                  <a:pt x="458022" y="11227"/>
                </a:lnTo>
                <a:lnTo>
                  <a:pt x="500360" y="24744"/>
                </a:lnTo>
                <a:lnTo>
                  <a:pt x="540301" y="43070"/>
                </a:lnTo>
                <a:lnTo>
                  <a:pt x="577503" y="65861"/>
                </a:lnTo>
                <a:lnTo>
                  <a:pt x="611618" y="92771"/>
                </a:lnTo>
                <a:lnTo>
                  <a:pt x="642304" y="123457"/>
                </a:lnTo>
                <a:lnTo>
                  <a:pt x="669214" y="157572"/>
                </a:lnTo>
                <a:lnTo>
                  <a:pt x="692005" y="194774"/>
                </a:lnTo>
                <a:lnTo>
                  <a:pt x="710331" y="234715"/>
                </a:lnTo>
                <a:lnTo>
                  <a:pt x="723848" y="277053"/>
                </a:lnTo>
                <a:lnTo>
                  <a:pt x="732211" y="321442"/>
                </a:lnTo>
                <a:lnTo>
                  <a:pt x="735076" y="367538"/>
                </a:lnTo>
                <a:lnTo>
                  <a:pt x="732211" y="413658"/>
                </a:lnTo>
                <a:lnTo>
                  <a:pt x="723848" y="458064"/>
                </a:lnTo>
                <a:lnTo>
                  <a:pt x="710331" y="500412"/>
                </a:lnTo>
                <a:lnTo>
                  <a:pt x="692005" y="540358"/>
                </a:lnTo>
                <a:lnTo>
                  <a:pt x="669214" y="577558"/>
                </a:lnTo>
                <a:lnTo>
                  <a:pt x="642304" y="611669"/>
                </a:lnTo>
                <a:lnTo>
                  <a:pt x="611618" y="642347"/>
                </a:lnTo>
                <a:lnTo>
                  <a:pt x="577503" y="669249"/>
                </a:lnTo>
                <a:lnTo>
                  <a:pt x="540301" y="692030"/>
                </a:lnTo>
                <a:lnTo>
                  <a:pt x="500360" y="710347"/>
                </a:lnTo>
                <a:lnTo>
                  <a:pt x="458022" y="723856"/>
                </a:lnTo>
                <a:lnTo>
                  <a:pt x="413633" y="732213"/>
                </a:lnTo>
                <a:lnTo>
                  <a:pt x="367537" y="735076"/>
                </a:lnTo>
                <a:lnTo>
                  <a:pt x="321417" y="732213"/>
                </a:lnTo>
                <a:lnTo>
                  <a:pt x="277011" y="723856"/>
                </a:lnTo>
                <a:lnTo>
                  <a:pt x="234663" y="710347"/>
                </a:lnTo>
                <a:lnTo>
                  <a:pt x="194717" y="692030"/>
                </a:lnTo>
                <a:lnTo>
                  <a:pt x="157517" y="669249"/>
                </a:lnTo>
                <a:lnTo>
                  <a:pt x="123406" y="642347"/>
                </a:lnTo>
                <a:lnTo>
                  <a:pt x="92728" y="611669"/>
                </a:lnTo>
                <a:lnTo>
                  <a:pt x="65826" y="577558"/>
                </a:lnTo>
                <a:lnTo>
                  <a:pt x="43045" y="540358"/>
                </a:lnTo>
                <a:lnTo>
                  <a:pt x="24728" y="500412"/>
                </a:lnTo>
                <a:lnTo>
                  <a:pt x="11219" y="458064"/>
                </a:lnTo>
                <a:lnTo>
                  <a:pt x="2862" y="413658"/>
                </a:lnTo>
                <a:lnTo>
                  <a:pt x="0" y="367538"/>
                </a:lnTo>
                <a:close/>
              </a:path>
            </a:pathLst>
          </a:custGeom>
          <a:ln w="28575">
            <a:solidFill>
              <a:srgbClr val="F78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 descr="$PPTXTitle"/>
          <p:cNvSpPr txBox="1">
            <a:spLocks noGrp="1"/>
          </p:cNvSpPr>
          <p:nvPr>
            <p:ph type="title"/>
          </p:nvPr>
        </p:nvSpPr>
        <p:spPr>
          <a:xfrm>
            <a:off x="1123289" y="358216"/>
            <a:ext cx="1938020" cy="2404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94005" algn="just">
              <a:lnSpc>
                <a:spcPct val="100000"/>
              </a:lnSpc>
              <a:spcBef>
                <a:spcPts val="105"/>
              </a:spcBef>
            </a:pPr>
            <a:r>
              <a:rPr sz="2600" spc="-35" dirty="0">
                <a:solidFill>
                  <a:srgbClr val="E21737"/>
                </a:solidFill>
              </a:rPr>
              <a:t>ESTRATEGIA </a:t>
            </a:r>
            <a:r>
              <a:rPr sz="2600" dirty="0">
                <a:solidFill>
                  <a:srgbClr val="E21737"/>
                </a:solidFill>
              </a:rPr>
              <a:t>MUNDIAL</a:t>
            </a:r>
            <a:r>
              <a:rPr sz="2600" spc="-40" dirty="0">
                <a:solidFill>
                  <a:srgbClr val="E21737"/>
                </a:solidFill>
              </a:rPr>
              <a:t> </a:t>
            </a:r>
            <a:r>
              <a:rPr sz="2600" spc="-35" dirty="0">
                <a:solidFill>
                  <a:srgbClr val="E21737"/>
                </a:solidFill>
              </a:rPr>
              <a:t>DE </a:t>
            </a:r>
            <a:r>
              <a:rPr sz="2600" spc="-30" dirty="0">
                <a:solidFill>
                  <a:srgbClr val="E21737"/>
                </a:solidFill>
              </a:rPr>
              <a:t>RESPUESTA</a:t>
            </a:r>
            <a:r>
              <a:rPr sz="2600" spc="-85" dirty="0">
                <a:solidFill>
                  <a:srgbClr val="E21737"/>
                </a:solidFill>
              </a:rPr>
              <a:t> </a:t>
            </a:r>
            <a:r>
              <a:rPr sz="2600" spc="-25" dirty="0">
                <a:solidFill>
                  <a:srgbClr val="E21737"/>
                </a:solidFill>
              </a:rPr>
              <a:t>AL</a:t>
            </a:r>
            <a:endParaRPr sz="2600"/>
          </a:p>
          <a:p>
            <a:pPr marL="169545" marR="5715" indent="1126490" algn="r">
              <a:lnSpc>
                <a:spcPct val="100000"/>
              </a:lnSpc>
              <a:spcBef>
                <a:spcPts val="5"/>
              </a:spcBef>
            </a:pPr>
            <a:r>
              <a:rPr sz="2600" spc="-20" dirty="0">
                <a:solidFill>
                  <a:srgbClr val="E21737"/>
                </a:solidFill>
              </a:rPr>
              <a:t>SIDA </a:t>
            </a:r>
            <a:r>
              <a:rPr sz="2600" spc="-10" dirty="0">
                <a:solidFill>
                  <a:srgbClr val="E21737"/>
                </a:solidFill>
              </a:rPr>
              <a:t>2026-</a:t>
            </a:r>
            <a:r>
              <a:rPr sz="2600" spc="-20" dirty="0">
                <a:solidFill>
                  <a:srgbClr val="E21737"/>
                </a:solidFill>
              </a:rPr>
              <a:t>2031 </a:t>
            </a:r>
            <a:r>
              <a:rPr sz="2600" spc="-10" dirty="0">
                <a:solidFill>
                  <a:srgbClr val="E21737"/>
                </a:solidFill>
              </a:rPr>
              <a:t>CALENDARIO</a:t>
            </a:r>
            <a:endParaRPr sz="2600"/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0445" y="6203848"/>
            <a:ext cx="9962515" cy="42759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641729" y="6307023"/>
            <a:ext cx="36068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0" dirty="0">
                <a:solidFill>
                  <a:srgbClr val="C00000"/>
                </a:solidFill>
                <a:latin typeface="Calibri"/>
                <a:cs typeface="Calibri"/>
              </a:rPr>
              <a:t>2024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73910" y="5634634"/>
            <a:ext cx="8841740" cy="88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60695" algn="l"/>
              </a:tabLst>
            </a:pPr>
            <a:r>
              <a:rPr sz="1200" spc="-10" dirty="0">
                <a:solidFill>
                  <a:srgbClr val="E21737"/>
                </a:solidFill>
                <a:latin typeface="Calibri"/>
                <a:cs typeface="Calibri"/>
              </a:rPr>
              <a:t>CONTRIBUCIÓN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 DE</a:t>
            </a:r>
            <a:r>
              <a:rPr sz="1200" spc="-3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21737"/>
                </a:solidFill>
                <a:latin typeface="Calibri"/>
                <a:cs typeface="Calibri"/>
              </a:rPr>
              <a:t>EXPERTOS</a:t>
            </a:r>
            <a:r>
              <a:rPr sz="1200" spc="-2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(REGIONES,</a:t>
            </a:r>
            <a:r>
              <a:rPr sz="1200" spc="-1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OSC,</a:t>
            </a:r>
            <a:r>
              <a:rPr sz="1200" spc="-3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E21737"/>
                </a:solidFill>
                <a:latin typeface="Calibri"/>
                <a:cs typeface="Calibri"/>
              </a:rPr>
              <a:t>PAÍSES,</a:t>
            </a:r>
            <a:r>
              <a:rPr sz="1200" spc="-3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21737"/>
                </a:solidFill>
                <a:latin typeface="Calibri"/>
                <a:cs typeface="Calibri"/>
              </a:rPr>
              <a:t>OPOSITORES,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21737"/>
                </a:solidFill>
                <a:latin typeface="Calibri"/>
                <a:cs typeface="Calibri"/>
              </a:rPr>
              <a:t>ACADÉMICOS)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E21737"/>
                </a:solidFill>
                <a:latin typeface="Calibri"/>
                <a:cs typeface="Calibri"/>
              </a:rPr>
              <a:t>COMPROMISO</a:t>
            </a:r>
            <a:r>
              <a:rPr sz="1200" spc="-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DE</a:t>
            </a:r>
            <a:r>
              <a:rPr sz="1200" spc="-2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LAS</a:t>
            </a:r>
            <a:r>
              <a:rPr sz="1200" spc="-1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E21737"/>
                </a:solidFill>
                <a:latin typeface="Calibri"/>
                <a:cs typeface="Calibri"/>
              </a:rPr>
              <a:t>PARTES</a:t>
            </a:r>
            <a:r>
              <a:rPr sz="1200" spc="-10" dirty="0">
                <a:solidFill>
                  <a:srgbClr val="E21737"/>
                </a:solidFill>
                <a:latin typeface="Calibri"/>
                <a:cs typeface="Calibri"/>
              </a:rPr>
              <a:t> INTERESADAS/SOCIOS</a:t>
            </a:r>
            <a:endParaRPr sz="1200">
              <a:latin typeface="Calibri"/>
              <a:cs typeface="Calibri"/>
            </a:endParaRPr>
          </a:p>
          <a:p>
            <a:pPr marL="2863215">
              <a:lnSpc>
                <a:spcPct val="100000"/>
              </a:lnSpc>
              <a:spcBef>
                <a:spcPts val="930"/>
              </a:spcBef>
            </a:pPr>
            <a:r>
              <a:rPr sz="1200" spc="-10" dirty="0">
                <a:solidFill>
                  <a:srgbClr val="E21737"/>
                </a:solidFill>
                <a:latin typeface="Calibri"/>
                <a:cs typeface="Calibri"/>
              </a:rPr>
              <a:t>COMUNICACIÓN</a:t>
            </a:r>
            <a:r>
              <a:rPr sz="1200" spc="1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- </a:t>
            </a:r>
            <a:r>
              <a:rPr sz="1200" spc="-10" dirty="0">
                <a:solidFill>
                  <a:srgbClr val="E21737"/>
                </a:solidFill>
                <a:latin typeface="Calibri"/>
                <a:cs typeface="Calibri"/>
              </a:rPr>
              <a:t>COMPROMISO</a:t>
            </a:r>
            <a:r>
              <a:rPr sz="1200" spc="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EN</a:t>
            </a:r>
            <a:r>
              <a:rPr sz="1200" spc="-1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LÍNEA</a:t>
            </a:r>
            <a:r>
              <a:rPr sz="1200" spc="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21737"/>
                </a:solidFill>
                <a:latin typeface="Calibri"/>
                <a:cs typeface="Calibri"/>
              </a:rPr>
              <a:t>-</a:t>
            </a:r>
            <a:r>
              <a:rPr sz="1200" spc="-1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E21737"/>
                </a:solidFill>
                <a:latin typeface="Calibri"/>
                <a:cs typeface="Calibri"/>
              </a:rPr>
              <a:t>ENCUESTA,</a:t>
            </a:r>
            <a:r>
              <a:rPr sz="1200" spc="-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21737"/>
                </a:solidFill>
                <a:latin typeface="Calibri"/>
                <a:cs typeface="Calibri"/>
              </a:rPr>
              <a:t>CAMPAÑA</a:t>
            </a:r>
            <a:endParaRPr sz="1200">
              <a:latin typeface="Calibri"/>
              <a:cs typeface="Calibri"/>
            </a:endParaRPr>
          </a:p>
          <a:p>
            <a:pPr marL="2307590">
              <a:lnSpc>
                <a:spcPct val="100000"/>
              </a:lnSpc>
              <a:spcBef>
                <a:spcPts val="1390"/>
              </a:spcBef>
              <a:tabLst>
                <a:tab pos="8251190" algn="l"/>
              </a:tabLst>
            </a:pPr>
            <a:r>
              <a:rPr sz="1300" spc="-20" dirty="0">
                <a:solidFill>
                  <a:srgbClr val="C00000"/>
                </a:solidFill>
                <a:latin typeface="Calibri"/>
                <a:cs typeface="Calibri"/>
              </a:rPr>
              <a:t>2025</a:t>
            </a:r>
            <a:r>
              <a:rPr sz="1300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1300" spc="-20" dirty="0">
                <a:solidFill>
                  <a:srgbClr val="C00000"/>
                </a:solidFill>
                <a:latin typeface="Calibri"/>
                <a:cs typeface="Calibri"/>
              </a:rPr>
              <a:t>2026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18268" y="3875913"/>
            <a:ext cx="724535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23189">
              <a:lnSpc>
                <a:spcPts val="1400"/>
              </a:lnSpc>
              <a:spcBef>
                <a:spcPts val="180"/>
              </a:spcBef>
            </a:pPr>
            <a:r>
              <a:rPr sz="1200" b="1" spc="-10" dirty="0">
                <a:solidFill>
                  <a:srgbClr val="E11836"/>
                </a:solidFill>
                <a:latin typeface="Calibri"/>
                <a:cs typeface="Calibri"/>
              </a:rPr>
              <a:t>FASE</a:t>
            </a:r>
            <a:r>
              <a:rPr sz="1200" b="1" spc="-45" dirty="0">
                <a:solidFill>
                  <a:srgbClr val="E11836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E11836"/>
                </a:solidFill>
                <a:latin typeface="Calibri"/>
                <a:cs typeface="Calibri"/>
              </a:rPr>
              <a:t>6: </a:t>
            </a:r>
            <a:r>
              <a:rPr sz="1200" b="1" spc="-10" dirty="0">
                <a:solidFill>
                  <a:srgbClr val="E11836"/>
                </a:solidFill>
                <a:latin typeface="Calibri"/>
                <a:cs typeface="Calibri"/>
              </a:rPr>
              <a:t>ADOPCIÓN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01504" y="4589145"/>
            <a:ext cx="76009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 marR="5080" indent="-276225">
              <a:lnSpc>
                <a:spcPct val="138900"/>
              </a:lnSpc>
              <a:spcBef>
                <a:spcPts val="100"/>
              </a:spcBef>
            </a:pPr>
            <a:r>
              <a:rPr sz="900" dirty="0">
                <a:solidFill>
                  <a:srgbClr val="EB6277"/>
                </a:solidFill>
                <a:latin typeface="Calibri"/>
                <a:cs typeface="Calibri"/>
              </a:rPr>
              <a:t>Diciembre</a:t>
            </a:r>
            <a:r>
              <a:rPr sz="900" spc="-45" dirty="0">
                <a:solidFill>
                  <a:srgbClr val="EB6277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EB6277"/>
                </a:solidFill>
                <a:latin typeface="Calibri"/>
                <a:cs typeface="Calibri"/>
              </a:rPr>
              <a:t>2025</a:t>
            </a:r>
            <a:r>
              <a:rPr sz="900" spc="500" dirty="0">
                <a:solidFill>
                  <a:srgbClr val="EB6277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EB6277"/>
                </a:solidFill>
                <a:latin typeface="Calibri"/>
                <a:cs typeface="Calibri"/>
              </a:rPr>
              <a:t>PCB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999471" y="4370451"/>
            <a:ext cx="735330" cy="735330"/>
          </a:xfrm>
          <a:custGeom>
            <a:avLst/>
            <a:gdLst/>
            <a:ahLst/>
            <a:cxnLst/>
            <a:rect l="l" t="t" r="r" b="b"/>
            <a:pathLst>
              <a:path w="735329" h="735329">
                <a:moveTo>
                  <a:pt x="0" y="367538"/>
                </a:moveTo>
                <a:lnTo>
                  <a:pt x="2864" y="321417"/>
                </a:lnTo>
                <a:lnTo>
                  <a:pt x="11227" y="277011"/>
                </a:lnTo>
                <a:lnTo>
                  <a:pt x="24744" y="234663"/>
                </a:lnTo>
                <a:lnTo>
                  <a:pt x="43070" y="194717"/>
                </a:lnTo>
                <a:lnTo>
                  <a:pt x="65861" y="157517"/>
                </a:lnTo>
                <a:lnTo>
                  <a:pt x="92771" y="123406"/>
                </a:lnTo>
                <a:lnTo>
                  <a:pt x="123457" y="92728"/>
                </a:lnTo>
                <a:lnTo>
                  <a:pt x="157572" y="65826"/>
                </a:lnTo>
                <a:lnTo>
                  <a:pt x="194774" y="43045"/>
                </a:lnTo>
                <a:lnTo>
                  <a:pt x="234715" y="24728"/>
                </a:lnTo>
                <a:lnTo>
                  <a:pt x="277053" y="11219"/>
                </a:lnTo>
                <a:lnTo>
                  <a:pt x="321442" y="2862"/>
                </a:lnTo>
                <a:lnTo>
                  <a:pt x="367537" y="0"/>
                </a:lnTo>
                <a:lnTo>
                  <a:pt x="413633" y="2862"/>
                </a:lnTo>
                <a:lnTo>
                  <a:pt x="458022" y="11219"/>
                </a:lnTo>
                <a:lnTo>
                  <a:pt x="500360" y="24728"/>
                </a:lnTo>
                <a:lnTo>
                  <a:pt x="540301" y="43045"/>
                </a:lnTo>
                <a:lnTo>
                  <a:pt x="577503" y="65826"/>
                </a:lnTo>
                <a:lnTo>
                  <a:pt x="611618" y="92728"/>
                </a:lnTo>
                <a:lnTo>
                  <a:pt x="642304" y="123406"/>
                </a:lnTo>
                <a:lnTo>
                  <a:pt x="669214" y="157517"/>
                </a:lnTo>
                <a:lnTo>
                  <a:pt x="692005" y="194717"/>
                </a:lnTo>
                <a:lnTo>
                  <a:pt x="710331" y="234663"/>
                </a:lnTo>
                <a:lnTo>
                  <a:pt x="723848" y="277011"/>
                </a:lnTo>
                <a:lnTo>
                  <a:pt x="732211" y="321417"/>
                </a:lnTo>
                <a:lnTo>
                  <a:pt x="735076" y="367538"/>
                </a:lnTo>
                <a:lnTo>
                  <a:pt x="732211" y="413633"/>
                </a:lnTo>
                <a:lnTo>
                  <a:pt x="723848" y="458022"/>
                </a:lnTo>
                <a:lnTo>
                  <a:pt x="710331" y="500360"/>
                </a:lnTo>
                <a:lnTo>
                  <a:pt x="692005" y="540301"/>
                </a:lnTo>
                <a:lnTo>
                  <a:pt x="669214" y="577503"/>
                </a:lnTo>
                <a:lnTo>
                  <a:pt x="642304" y="611618"/>
                </a:lnTo>
                <a:lnTo>
                  <a:pt x="611618" y="642304"/>
                </a:lnTo>
                <a:lnTo>
                  <a:pt x="577503" y="669214"/>
                </a:lnTo>
                <a:lnTo>
                  <a:pt x="540301" y="692005"/>
                </a:lnTo>
                <a:lnTo>
                  <a:pt x="500360" y="710331"/>
                </a:lnTo>
                <a:lnTo>
                  <a:pt x="458022" y="723848"/>
                </a:lnTo>
                <a:lnTo>
                  <a:pt x="413633" y="732211"/>
                </a:lnTo>
                <a:lnTo>
                  <a:pt x="367537" y="735076"/>
                </a:lnTo>
                <a:lnTo>
                  <a:pt x="321442" y="732211"/>
                </a:lnTo>
                <a:lnTo>
                  <a:pt x="277053" y="723848"/>
                </a:lnTo>
                <a:lnTo>
                  <a:pt x="234715" y="710331"/>
                </a:lnTo>
                <a:lnTo>
                  <a:pt x="194774" y="692005"/>
                </a:lnTo>
                <a:lnTo>
                  <a:pt x="157572" y="669214"/>
                </a:lnTo>
                <a:lnTo>
                  <a:pt x="123457" y="642304"/>
                </a:lnTo>
                <a:lnTo>
                  <a:pt x="92771" y="611618"/>
                </a:lnTo>
                <a:lnTo>
                  <a:pt x="65861" y="577503"/>
                </a:lnTo>
                <a:lnTo>
                  <a:pt x="43070" y="540301"/>
                </a:lnTo>
                <a:lnTo>
                  <a:pt x="24744" y="500360"/>
                </a:lnTo>
                <a:lnTo>
                  <a:pt x="11227" y="458022"/>
                </a:lnTo>
                <a:lnTo>
                  <a:pt x="2864" y="413633"/>
                </a:lnTo>
                <a:lnTo>
                  <a:pt x="0" y="367538"/>
                </a:lnTo>
                <a:close/>
              </a:path>
            </a:pathLst>
          </a:custGeom>
          <a:ln w="28575">
            <a:solidFill>
              <a:srgbClr val="EB6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915015" y="3048380"/>
            <a:ext cx="527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EB008A"/>
                </a:solidFill>
                <a:latin typeface="Calibri"/>
                <a:cs typeface="Calibri"/>
              </a:rPr>
              <a:t>Junio</a:t>
            </a:r>
            <a:r>
              <a:rPr sz="900" spc="-30" dirty="0">
                <a:solidFill>
                  <a:srgbClr val="EB008A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EB008A"/>
                </a:solidFill>
                <a:latin typeface="Calibri"/>
                <a:cs typeface="Calibri"/>
              </a:rPr>
              <a:t>2026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797667" y="3187065"/>
            <a:ext cx="760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EB008A"/>
                </a:solidFill>
                <a:latin typeface="Calibri"/>
                <a:cs typeface="Calibri"/>
              </a:rPr>
              <a:t>Reunión</a:t>
            </a:r>
            <a:r>
              <a:rPr sz="900" spc="-20" dirty="0">
                <a:solidFill>
                  <a:srgbClr val="EB008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EB008A"/>
                </a:solidFill>
                <a:latin typeface="Calibri"/>
                <a:cs typeface="Calibri"/>
              </a:rPr>
              <a:t>de</a:t>
            </a:r>
            <a:r>
              <a:rPr sz="900" spc="-25" dirty="0">
                <a:solidFill>
                  <a:srgbClr val="EB008A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EB008A"/>
                </a:solidFill>
                <a:latin typeface="Calibri"/>
                <a:cs typeface="Calibri"/>
              </a:rPr>
              <a:t>alto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056746" y="3327272"/>
            <a:ext cx="2457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EB008A"/>
                </a:solidFill>
                <a:latin typeface="Calibri"/>
                <a:cs typeface="Calibri"/>
              </a:rPr>
              <a:t>nivel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909175" y="1375791"/>
            <a:ext cx="1651635" cy="3870325"/>
            <a:chOff x="9909175" y="1375791"/>
            <a:chExt cx="1651635" cy="3870325"/>
          </a:xfrm>
        </p:grpSpPr>
        <p:sp>
          <p:nvSpPr>
            <p:cNvPr id="27" name="object 27"/>
            <p:cNvSpPr/>
            <p:nvPr/>
          </p:nvSpPr>
          <p:spPr>
            <a:xfrm>
              <a:off x="10811128" y="2859024"/>
              <a:ext cx="735330" cy="735330"/>
            </a:xfrm>
            <a:custGeom>
              <a:avLst/>
              <a:gdLst/>
              <a:ahLst/>
              <a:cxnLst/>
              <a:rect l="l" t="t" r="r" b="b"/>
              <a:pathLst>
                <a:path w="735329" h="735329">
                  <a:moveTo>
                    <a:pt x="0" y="367538"/>
                  </a:moveTo>
                  <a:lnTo>
                    <a:pt x="2862" y="321417"/>
                  </a:lnTo>
                  <a:lnTo>
                    <a:pt x="11219" y="277011"/>
                  </a:lnTo>
                  <a:lnTo>
                    <a:pt x="24728" y="234663"/>
                  </a:lnTo>
                  <a:lnTo>
                    <a:pt x="43045" y="194717"/>
                  </a:lnTo>
                  <a:lnTo>
                    <a:pt x="65826" y="157517"/>
                  </a:lnTo>
                  <a:lnTo>
                    <a:pt x="92728" y="123406"/>
                  </a:lnTo>
                  <a:lnTo>
                    <a:pt x="123406" y="92728"/>
                  </a:lnTo>
                  <a:lnTo>
                    <a:pt x="157517" y="65826"/>
                  </a:lnTo>
                  <a:lnTo>
                    <a:pt x="194717" y="43045"/>
                  </a:lnTo>
                  <a:lnTo>
                    <a:pt x="234663" y="24728"/>
                  </a:lnTo>
                  <a:lnTo>
                    <a:pt x="277011" y="11219"/>
                  </a:lnTo>
                  <a:lnTo>
                    <a:pt x="321417" y="2862"/>
                  </a:lnTo>
                  <a:lnTo>
                    <a:pt x="367538" y="0"/>
                  </a:lnTo>
                  <a:lnTo>
                    <a:pt x="413633" y="2862"/>
                  </a:lnTo>
                  <a:lnTo>
                    <a:pt x="458022" y="11219"/>
                  </a:lnTo>
                  <a:lnTo>
                    <a:pt x="500360" y="24728"/>
                  </a:lnTo>
                  <a:lnTo>
                    <a:pt x="540301" y="43045"/>
                  </a:lnTo>
                  <a:lnTo>
                    <a:pt x="577503" y="65826"/>
                  </a:lnTo>
                  <a:lnTo>
                    <a:pt x="611618" y="92728"/>
                  </a:lnTo>
                  <a:lnTo>
                    <a:pt x="642304" y="123406"/>
                  </a:lnTo>
                  <a:lnTo>
                    <a:pt x="669214" y="157517"/>
                  </a:lnTo>
                  <a:lnTo>
                    <a:pt x="692005" y="194717"/>
                  </a:lnTo>
                  <a:lnTo>
                    <a:pt x="710331" y="234663"/>
                  </a:lnTo>
                  <a:lnTo>
                    <a:pt x="723848" y="277011"/>
                  </a:lnTo>
                  <a:lnTo>
                    <a:pt x="732211" y="321417"/>
                  </a:lnTo>
                  <a:lnTo>
                    <a:pt x="735076" y="367538"/>
                  </a:lnTo>
                  <a:lnTo>
                    <a:pt x="732211" y="413633"/>
                  </a:lnTo>
                  <a:lnTo>
                    <a:pt x="723848" y="458022"/>
                  </a:lnTo>
                  <a:lnTo>
                    <a:pt x="710331" y="500360"/>
                  </a:lnTo>
                  <a:lnTo>
                    <a:pt x="692005" y="540301"/>
                  </a:lnTo>
                  <a:lnTo>
                    <a:pt x="669214" y="577503"/>
                  </a:lnTo>
                  <a:lnTo>
                    <a:pt x="642304" y="611618"/>
                  </a:lnTo>
                  <a:lnTo>
                    <a:pt x="611618" y="642304"/>
                  </a:lnTo>
                  <a:lnTo>
                    <a:pt x="577503" y="669214"/>
                  </a:lnTo>
                  <a:lnTo>
                    <a:pt x="540301" y="692005"/>
                  </a:lnTo>
                  <a:lnTo>
                    <a:pt x="500360" y="710331"/>
                  </a:lnTo>
                  <a:lnTo>
                    <a:pt x="458022" y="723848"/>
                  </a:lnTo>
                  <a:lnTo>
                    <a:pt x="413633" y="732211"/>
                  </a:lnTo>
                  <a:lnTo>
                    <a:pt x="367538" y="735076"/>
                  </a:lnTo>
                  <a:lnTo>
                    <a:pt x="321417" y="732211"/>
                  </a:lnTo>
                  <a:lnTo>
                    <a:pt x="277011" y="723848"/>
                  </a:lnTo>
                  <a:lnTo>
                    <a:pt x="234663" y="710331"/>
                  </a:lnTo>
                  <a:lnTo>
                    <a:pt x="194717" y="692005"/>
                  </a:lnTo>
                  <a:lnTo>
                    <a:pt x="157517" y="669214"/>
                  </a:lnTo>
                  <a:lnTo>
                    <a:pt x="123406" y="642304"/>
                  </a:lnTo>
                  <a:lnTo>
                    <a:pt x="92728" y="611618"/>
                  </a:lnTo>
                  <a:lnTo>
                    <a:pt x="65826" y="577503"/>
                  </a:lnTo>
                  <a:lnTo>
                    <a:pt x="43045" y="540301"/>
                  </a:lnTo>
                  <a:lnTo>
                    <a:pt x="24728" y="500360"/>
                  </a:lnTo>
                  <a:lnTo>
                    <a:pt x="11219" y="458022"/>
                  </a:lnTo>
                  <a:lnTo>
                    <a:pt x="2862" y="413633"/>
                  </a:lnTo>
                  <a:lnTo>
                    <a:pt x="0" y="367538"/>
                  </a:lnTo>
                  <a:close/>
                </a:path>
              </a:pathLst>
            </a:custGeom>
            <a:ln w="28575">
              <a:solidFill>
                <a:srgbClr val="EB00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918700" y="1385316"/>
              <a:ext cx="908050" cy="3851275"/>
            </a:xfrm>
            <a:custGeom>
              <a:avLst/>
              <a:gdLst/>
              <a:ahLst/>
              <a:cxnLst/>
              <a:rect l="l" t="t" r="r" b="b"/>
              <a:pathLst>
                <a:path w="908050" h="3851275">
                  <a:moveTo>
                    <a:pt x="0" y="3851275"/>
                  </a:moveTo>
                  <a:lnTo>
                    <a:pt x="907503" y="3851275"/>
                  </a:lnTo>
                  <a:lnTo>
                    <a:pt x="907503" y="0"/>
                  </a:lnTo>
                  <a:lnTo>
                    <a:pt x="0" y="0"/>
                  </a:lnTo>
                  <a:lnTo>
                    <a:pt x="0" y="3851275"/>
                  </a:lnTo>
                  <a:close/>
                </a:path>
              </a:pathLst>
            </a:custGeom>
            <a:ln w="19050">
              <a:solidFill>
                <a:srgbClr val="D9D9D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1886711" y="6203848"/>
            <a:ext cx="8939530" cy="0"/>
          </a:xfrm>
          <a:custGeom>
            <a:avLst/>
            <a:gdLst/>
            <a:ahLst/>
            <a:cxnLst/>
            <a:rect l="l" t="t" r="r" b="b"/>
            <a:pathLst>
              <a:path w="8939530">
                <a:moveTo>
                  <a:pt x="0" y="0"/>
                </a:moveTo>
                <a:lnTo>
                  <a:pt x="8939403" y="0"/>
                </a:lnTo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86711" y="5551804"/>
            <a:ext cx="8939530" cy="348615"/>
          </a:xfrm>
          <a:custGeom>
            <a:avLst/>
            <a:gdLst/>
            <a:ahLst/>
            <a:cxnLst/>
            <a:rect l="l" t="t" r="r" b="b"/>
            <a:pathLst>
              <a:path w="8939530" h="348614">
                <a:moveTo>
                  <a:pt x="0" y="5588"/>
                </a:moveTo>
                <a:lnTo>
                  <a:pt x="8939403" y="5588"/>
                </a:lnTo>
              </a:path>
              <a:path w="8939530" h="348614">
                <a:moveTo>
                  <a:pt x="0" y="348107"/>
                </a:moveTo>
                <a:lnTo>
                  <a:pt x="8939403" y="348107"/>
                </a:lnTo>
              </a:path>
              <a:path w="8939530" h="348614">
                <a:moveTo>
                  <a:pt x="5673344" y="0"/>
                </a:moveTo>
                <a:lnTo>
                  <a:pt x="5673344" y="348107"/>
                </a:lnTo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59903" y="511657"/>
            <a:ext cx="2158383" cy="290728"/>
          </a:xfrm>
          <a:prstGeom prst="rect">
            <a:avLst/>
          </a:prstGeom>
        </p:spPr>
      </p:pic>
      <p:sp>
        <p:nvSpPr>
          <p:cNvPr id="32" name="Flecha: a la derecha 31">
            <a:extLst>
              <a:ext uri="{FF2B5EF4-FFF2-40B4-BE49-F238E27FC236}">
                <a16:creationId xmlns:a16="http://schemas.microsoft.com/office/drawing/2014/main" id="{58D748BA-AFD5-3EB5-3545-19A7DA28DE39}"/>
              </a:ext>
            </a:extLst>
          </p:cNvPr>
          <p:cNvSpPr/>
          <p:nvPr/>
        </p:nvSpPr>
        <p:spPr>
          <a:xfrm rot="5400000">
            <a:off x="10672613" y="1990035"/>
            <a:ext cx="1021969" cy="43559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0741" y="1313038"/>
            <a:ext cx="9366561" cy="439662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75430" y="5051425"/>
            <a:ext cx="6911340" cy="70802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5"/>
              </a:spcBef>
            </a:pPr>
            <a:r>
              <a:rPr sz="4000" b="1" spc="-114" dirty="0">
                <a:solidFill>
                  <a:srgbClr val="E21837"/>
                </a:solidFill>
                <a:latin typeface="Trebuchet MS"/>
                <a:cs typeface="Trebuchet MS"/>
              </a:rPr>
              <a:t>PARA</a:t>
            </a:r>
            <a:r>
              <a:rPr sz="4000" b="1" spc="-430" dirty="0">
                <a:solidFill>
                  <a:srgbClr val="E21837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E21837"/>
                </a:solidFill>
                <a:latin typeface="Trebuchet MS"/>
                <a:cs typeface="Trebuchet MS"/>
              </a:rPr>
              <a:t>PONER</a:t>
            </a:r>
            <a:r>
              <a:rPr sz="4000" b="1" spc="-430" dirty="0">
                <a:solidFill>
                  <a:srgbClr val="E21837"/>
                </a:solidFill>
                <a:latin typeface="Trebuchet MS"/>
                <a:cs typeface="Trebuchet MS"/>
              </a:rPr>
              <a:t> </a:t>
            </a:r>
            <a:r>
              <a:rPr sz="4000" b="1" spc="-85" dirty="0">
                <a:solidFill>
                  <a:srgbClr val="E21837"/>
                </a:solidFill>
                <a:latin typeface="Trebuchet MS"/>
                <a:cs typeface="Trebuchet MS"/>
              </a:rPr>
              <a:t>FIN</a:t>
            </a:r>
            <a:r>
              <a:rPr sz="4000" b="1" spc="-425" dirty="0">
                <a:solidFill>
                  <a:srgbClr val="E21837"/>
                </a:solidFill>
                <a:latin typeface="Trebuchet MS"/>
                <a:cs typeface="Trebuchet MS"/>
              </a:rPr>
              <a:t> </a:t>
            </a:r>
            <a:r>
              <a:rPr sz="4000" b="1" spc="-190" dirty="0">
                <a:solidFill>
                  <a:srgbClr val="E21837"/>
                </a:solidFill>
                <a:latin typeface="Trebuchet MS"/>
                <a:cs typeface="Trebuchet MS"/>
              </a:rPr>
              <a:t>AL</a:t>
            </a:r>
            <a:r>
              <a:rPr sz="4000" b="1" spc="-425" dirty="0">
                <a:solidFill>
                  <a:srgbClr val="E21837"/>
                </a:solidFill>
                <a:latin typeface="Trebuchet MS"/>
                <a:cs typeface="Trebuchet MS"/>
              </a:rPr>
              <a:t> </a:t>
            </a:r>
            <a:r>
              <a:rPr sz="4000" b="1" spc="-20" dirty="0">
                <a:solidFill>
                  <a:srgbClr val="E21837"/>
                </a:solidFill>
                <a:latin typeface="Trebuchet MS"/>
                <a:cs typeface="Trebuchet MS"/>
              </a:rPr>
              <a:t>SIDA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59903" y="511657"/>
            <a:ext cx="2158383" cy="290728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D27AA520-39CF-1922-E3FB-CAEF33C0BB5C}"/>
              </a:ext>
            </a:extLst>
          </p:cNvPr>
          <p:cNvSpPr txBox="1"/>
          <p:nvPr/>
        </p:nvSpPr>
        <p:spPr>
          <a:xfrm>
            <a:off x="152400" y="392307"/>
            <a:ext cx="9220200" cy="855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3380"/>
              </a:lnSpc>
            </a:pPr>
            <a:r>
              <a:rPr lang="en-US" sz="2800" kern="1200" spc="-3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ESTRATEGIA</a:t>
            </a:r>
            <a:r>
              <a:rPr lang="en-US" sz="2800" kern="1200" spc="-5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MUNDIAL</a:t>
            </a:r>
            <a:r>
              <a:rPr lang="en-US" sz="2800" kern="1200" spc="-35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DEL</a:t>
            </a:r>
            <a:r>
              <a:rPr lang="en-US" sz="2800" kern="1200" spc="-4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algn="ctr" defTabSz="609630" rtl="0">
              <a:lnSpc>
                <a:spcPts val="3380"/>
              </a:lnSpc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SIDA</a:t>
            </a:r>
            <a:r>
              <a:rPr lang="en-US" sz="2800" kern="1200" spc="-45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800" kern="1200" spc="-1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2026-</a:t>
            </a:r>
            <a:r>
              <a:rPr lang="en-US" sz="2800" kern="1200" spc="-2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2031</a:t>
            </a:r>
            <a:endParaRPr lang="en-US" sz="2800" b="1" kern="1200" dirty="0">
              <a:solidFill>
                <a:prstClr val="black"/>
              </a:solidFill>
              <a:latin typeface="Agrandir Narrow Bold"/>
              <a:ea typeface="Agrandir Narrow Bold"/>
              <a:cs typeface="Agrandir Narrow Bold"/>
              <a:sym typeface="Agrandir Narrow Bo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695"/>
              </a:spcBef>
            </a:pPr>
            <a:r>
              <a:rPr sz="4800" spc="-10" dirty="0">
                <a:solidFill>
                  <a:srgbClr val="E21737"/>
                </a:solidFill>
              </a:rPr>
              <a:t>¡GRACIAS!</a:t>
            </a:r>
            <a:endParaRPr sz="4800"/>
          </a:p>
          <a:p>
            <a:pPr marL="635" algn="ctr">
              <a:lnSpc>
                <a:spcPct val="100000"/>
              </a:lnSpc>
              <a:spcBef>
                <a:spcPts val="254"/>
              </a:spcBef>
            </a:pPr>
            <a:r>
              <a:rPr sz="2000" spc="-10" dirty="0">
                <a:solidFill>
                  <a:srgbClr val="0082C8"/>
                </a:solidFill>
              </a:rPr>
              <a:t>Agradecemos</a:t>
            </a:r>
            <a:r>
              <a:rPr sz="2000" spc="-40" dirty="0">
                <a:solidFill>
                  <a:srgbClr val="0082C8"/>
                </a:solidFill>
              </a:rPr>
              <a:t> </a:t>
            </a:r>
            <a:r>
              <a:rPr sz="2000" dirty="0">
                <a:solidFill>
                  <a:srgbClr val="0082C8"/>
                </a:solidFill>
              </a:rPr>
              <a:t>sus</a:t>
            </a:r>
            <a:r>
              <a:rPr sz="2000" spc="-20" dirty="0">
                <a:solidFill>
                  <a:srgbClr val="0082C8"/>
                </a:solidFill>
              </a:rPr>
              <a:t> </a:t>
            </a:r>
            <a:r>
              <a:rPr sz="2000" spc="-10" dirty="0">
                <a:solidFill>
                  <a:srgbClr val="0082C8"/>
                </a:solidFill>
              </a:rPr>
              <a:t>contribuciones.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5914773" y="2059962"/>
            <a:ext cx="371475" cy="708025"/>
            <a:chOff x="5914773" y="2059962"/>
            <a:chExt cx="371475" cy="7080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6754" y="2059962"/>
              <a:ext cx="228610" cy="1454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14771" y="2163051"/>
              <a:ext cx="371475" cy="605155"/>
            </a:xfrm>
            <a:custGeom>
              <a:avLst/>
              <a:gdLst/>
              <a:ahLst/>
              <a:cxnLst/>
              <a:rect l="l" t="t" r="r" b="b"/>
              <a:pathLst>
                <a:path w="371475" h="605155">
                  <a:moveTo>
                    <a:pt x="299415" y="75158"/>
                  </a:moveTo>
                  <a:lnTo>
                    <a:pt x="290563" y="56019"/>
                  </a:lnTo>
                  <a:lnTo>
                    <a:pt x="272542" y="33413"/>
                  </a:lnTo>
                  <a:lnTo>
                    <a:pt x="250253" y="12890"/>
                  </a:lnTo>
                  <a:lnTo>
                    <a:pt x="228612" y="0"/>
                  </a:lnTo>
                  <a:lnTo>
                    <a:pt x="227469" y="22479"/>
                  </a:lnTo>
                  <a:lnTo>
                    <a:pt x="219481" y="52146"/>
                  </a:lnTo>
                  <a:lnTo>
                    <a:pt x="206273" y="87045"/>
                  </a:lnTo>
                  <a:lnTo>
                    <a:pt x="189445" y="125247"/>
                  </a:lnTo>
                  <a:lnTo>
                    <a:pt x="140487" y="220040"/>
                  </a:lnTo>
                  <a:lnTo>
                    <a:pt x="0" y="472046"/>
                  </a:lnTo>
                  <a:lnTo>
                    <a:pt x="45948" y="603783"/>
                  </a:lnTo>
                  <a:lnTo>
                    <a:pt x="246888" y="234569"/>
                  </a:lnTo>
                  <a:lnTo>
                    <a:pt x="272630" y="182194"/>
                  </a:lnTo>
                  <a:lnTo>
                    <a:pt x="289687" y="138506"/>
                  </a:lnTo>
                  <a:lnTo>
                    <a:pt x="298462" y="102997"/>
                  </a:lnTo>
                  <a:lnTo>
                    <a:pt x="299415" y="75158"/>
                  </a:lnTo>
                  <a:close/>
                </a:path>
                <a:path w="371475" h="605155">
                  <a:moveTo>
                    <a:pt x="370928" y="473011"/>
                  </a:moveTo>
                  <a:lnTo>
                    <a:pt x="252514" y="261543"/>
                  </a:lnTo>
                  <a:lnTo>
                    <a:pt x="194843" y="367753"/>
                  </a:lnTo>
                  <a:lnTo>
                    <a:pt x="324967" y="604748"/>
                  </a:lnTo>
                  <a:lnTo>
                    <a:pt x="370928" y="473011"/>
                  </a:lnTo>
                  <a:close/>
                </a:path>
              </a:pathLst>
            </a:custGeom>
            <a:solidFill>
              <a:srgbClr val="E118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5346" y="2162798"/>
              <a:ext cx="105746" cy="2266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61600" y="279401"/>
            <a:ext cx="1045465" cy="1031279"/>
            <a:chOff x="0" y="0"/>
            <a:chExt cx="2090930" cy="20625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0930" cy="1120541"/>
            </a:xfrm>
            <a:custGeom>
              <a:avLst/>
              <a:gdLst/>
              <a:ahLst/>
              <a:cxnLst/>
              <a:rect l="l" t="t" r="r" b="b"/>
              <a:pathLst>
                <a:path w="2090930" h="1120541">
                  <a:moveTo>
                    <a:pt x="0" y="0"/>
                  </a:moveTo>
                  <a:lnTo>
                    <a:pt x="2090930" y="0"/>
                  </a:lnTo>
                  <a:lnTo>
                    <a:pt x="2090930" y="1120541"/>
                  </a:lnTo>
                  <a:lnTo>
                    <a:pt x="0" y="1120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l" defTabSz="609630" rtl="0"/>
              <a:endParaRPr lang="es-SV" sz="12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flipV="1">
              <a:off x="0" y="942017"/>
              <a:ext cx="2090930" cy="1120541"/>
            </a:xfrm>
            <a:custGeom>
              <a:avLst/>
              <a:gdLst/>
              <a:ahLst/>
              <a:cxnLst/>
              <a:rect l="l" t="t" r="r" b="b"/>
              <a:pathLst>
                <a:path w="2090930" h="1120541">
                  <a:moveTo>
                    <a:pt x="0" y="1120542"/>
                  </a:moveTo>
                  <a:lnTo>
                    <a:pt x="2090930" y="1120542"/>
                  </a:lnTo>
                  <a:lnTo>
                    <a:pt x="2090930" y="0"/>
                  </a:lnTo>
                  <a:lnTo>
                    <a:pt x="0" y="0"/>
                  </a:lnTo>
                  <a:lnTo>
                    <a:pt x="0" y="1120542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l" defTabSz="609630" rtl="0"/>
              <a:endParaRPr lang="es-SV" sz="12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4DC78E8F-B290-C934-5270-50A9891E63AD}"/>
              </a:ext>
            </a:extLst>
          </p:cNvPr>
          <p:cNvSpPr/>
          <p:nvPr/>
        </p:nvSpPr>
        <p:spPr>
          <a:xfrm>
            <a:off x="3810000" y="1245564"/>
            <a:ext cx="5538301" cy="4366873"/>
          </a:xfrm>
          <a:custGeom>
            <a:avLst/>
            <a:gdLst/>
            <a:ahLst/>
            <a:cxnLst/>
            <a:rect l="l" t="t" r="r" b="b"/>
            <a:pathLst>
              <a:path w="10353421" h="7307087">
                <a:moveTo>
                  <a:pt x="0" y="0"/>
                </a:moveTo>
                <a:lnTo>
                  <a:pt x="10353421" y="0"/>
                </a:lnTo>
                <a:lnTo>
                  <a:pt x="10353421" y="7307087"/>
                </a:lnTo>
                <a:lnTo>
                  <a:pt x="0" y="7307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es-SV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D657B6F3-D769-52E8-A201-34E96151BA18}"/>
              </a:ext>
            </a:extLst>
          </p:cNvPr>
          <p:cNvSpPr/>
          <p:nvPr/>
        </p:nvSpPr>
        <p:spPr>
          <a:xfrm>
            <a:off x="660400" y="426196"/>
            <a:ext cx="1870457" cy="648425"/>
          </a:xfrm>
          <a:custGeom>
            <a:avLst/>
            <a:gdLst/>
            <a:ahLst/>
            <a:cxnLst/>
            <a:rect l="l" t="t" r="r" b="b"/>
            <a:pathLst>
              <a:path w="2805686" h="972638">
                <a:moveTo>
                  <a:pt x="0" y="0"/>
                </a:moveTo>
                <a:lnTo>
                  <a:pt x="2805686" y="0"/>
                </a:lnTo>
                <a:lnTo>
                  <a:pt x="2805686" y="972638"/>
                </a:lnTo>
                <a:lnTo>
                  <a:pt x="0" y="9726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es-SV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6264" y="3035376"/>
            <a:ext cx="5985891" cy="7395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6264" y="3934790"/>
            <a:ext cx="5985891" cy="7395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9638" y="3035376"/>
            <a:ext cx="1565402" cy="7395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99638" y="3934790"/>
            <a:ext cx="1565402" cy="7395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6264" y="4834966"/>
            <a:ext cx="5985891" cy="7395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6264" y="5734354"/>
            <a:ext cx="5985891" cy="7395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99638" y="4834966"/>
            <a:ext cx="1565402" cy="73957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99638" y="5734354"/>
            <a:ext cx="1565402" cy="73957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6264" y="1216609"/>
            <a:ext cx="5985891" cy="73957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6264" y="2116023"/>
            <a:ext cx="5985891" cy="73957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9638" y="1216609"/>
            <a:ext cx="1565402" cy="73957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99638" y="2116023"/>
            <a:ext cx="1565402" cy="73957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985765" y="1308608"/>
            <a:ext cx="37084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El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mundo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enfrenta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múltiples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problemas: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conflictos,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crisis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incertidumbre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geopolítica.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85765" y="2326893"/>
            <a:ext cx="35433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Sin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embargo,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sida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sido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erradicado.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pc="-20" dirty="0"/>
              <a:t>Todavía</a:t>
            </a:r>
            <a:r>
              <a:rPr spc="-45" dirty="0"/>
              <a:t> </a:t>
            </a:r>
            <a:r>
              <a:rPr dirty="0"/>
              <a:t>es</a:t>
            </a:r>
            <a:r>
              <a:rPr spc="-30" dirty="0"/>
              <a:t> </a:t>
            </a:r>
            <a:r>
              <a:rPr dirty="0"/>
              <a:t>posible</a:t>
            </a:r>
            <a:r>
              <a:rPr spc="-40" dirty="0"/>
              <a:t> </a:t>
            </a:r>
            <a:r>
              <a:rPr dirty="0"/>
              <a:t>erradicar</a:t>
            </a:r>
            <a:r>
              <a:rPr spc="-20" dirty="0"/>
              <a:t> </a:t>
            </a:r>
            <a:r>
              <a:rPr dirty="0"/>
              <a:t>el</a:t>
            </a:r>
            <a:r>
              <a:rPr spc="-30" dirty="0"/>
              <a:t> </a:t>
            </a:r>
            <a:r>
              <a:rPr dirty="0"/>
              <a:t>sida,</a:t>
            </a:r>
            <a:r>
              <a:rPr spc="-50" dirty="0"/>
              <a:t> </a:t>
            </a:r>
            <a:r>
              <a:rPr dirty="0"/>
              <a:t>pero</a:t>
            </a:r>
            <a:r>
              <a:rPr spc="-15" dirty="0"/>
              <a:t> </a:t>
            </a:r>
            <a:r>
              <a:rPr dirty="0"/>
              <a:t>sólo</a:t>
            </a:r>
            <a:r>
              <a:rPr spc="-25" dirty="0"/>
              <a:t> </a:t>
            </a:r>
            <a:r>
              <a:rPr dirty="0"/>
              <a:t>si</a:t>
            </a:r>
            <a:r>
              <a:rPr spc="-30" dirty="0"/>
              <a:t> </a:t>
            </a:r>
            <a:r>
              <a:rPr dirty="0"/>
              <a:t>no</a:t>
            </a:r>
            <a:r>
              <a:rPr spc="-20" dirty="0"/>
              <a:t> </a:t>
            </a:r>
            <a:r>
              <a:rPr spc="-25" dirty="0"/>
              <a:t>nos</a:t>
            </a:r>
          </a:p>
          <a:p>
            <a:pPr marL="12700">
              <a:lnSpc>
                <a:spcPts val="1825"/>
              </a:lnSpc>
            </a:pPr>
            <a:r>
              <a:rPr spc="-10" dirty="0"/>
              <a:t>rendimos.</a:t>
            </a:r>
          </a:p>
          <a:p>
            <a:pPr>
              <a:lnSpc>
                <a:spcPct val="100000"/>
              </a:lnSpc>
              <a:spcBef>
                <a:spcPts val="1510"/>
              </a:spcBef>
            </a:pPr>
            <a:endParaRPr spc="-10" dirty="0"/>
          </a:p>
          <a:p>
            <a:pPr marL="12700" marR="5080">
              <a:lnSpc>
                <a:spcPct val="100000"/>
              </a:lnSpc>
            </a:pPr>
            <a:r>
              <a:rPr dirty="0"/>
              <a:t>El</a:t>
            </a:r>
            <a:r>
              <a:rPr spc="-35" dirty="0"/>
              <a:t> </a:t>
            </a:r>
            <a:r>
              <a:rPr dirty="0"/>
              <a:t>mandato</a:t>
            </a:r>
            <a:r>
              <a:rPr spc="-5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ONUSIDA:</a:t>
            </a:r>
            <a:r>
              <a:rPr spc="-25" dirty="0"/>
              <a:t> </a:t>
            </a:r>
            <a:r>
              <a:rPr spc="-20" dirty="0"/>
              <a:t>dirigir,</a:t>
            </a:r>
            <a:r>
              <a:rPr spc="-50" dirty="0"/>
              <a:t> </a:t>
            </a:r>
            <a:r>
              <a:rPr dirty="0"/>
              <a:t>orientar</a:t>
            </a:r>
            <a:r>
              <a:rPr spc="-15" dirty="0"/>
              <a:t> </a:t>
            </a:r>
            <a:r>
              <a:rPr dirty="0"/>
              <a:t>y</a:t>
            </a:r>
            <a:r>
              <a:rPr spc="-40" dirty="0"/>
              <a:t> </a:t>
            </a:r>
            <a:r>
              <a:rPr dirty="0"/>
              <a:t>coordinar</a:t>
            </a:r>
            <a:r>
              <a:rPr spc="-10" dirty="0"/>
              <a:t> </a:t>
            </a:r>
            <a:r>
              <a:rPr dirty="0"/>
              <a:t>la</a:t>
            </a:r>
            <a:r>
              <a:rPr spc="-45" dirty="0"/>
              <a:t> </a:t>
            </a:r>
            <a:r>
              <a:rPr spc="-10" dirty="0"/>
              <a:t>respuesta </a:t>
            </a:r>
            <a:r>
              <a:rPr dirty="0"/>
              <a:t>mundial</a:t>
            </a:r>
            <a:r>
              <a:rPr spc="-30" dirty="0"/>
              <a:t> </a:t>
            </a:r>
            <a:r>
              <a:rPr dirty="0"/>
              <a:t>al</a:t>
            </a:r>
            <a:r>
              <a:rPr spc="-5" dirty="0"/>
              <a:t> </a:t>
            </a:r>
            <a:r>
              <a:rPr spc="-20" dirty="0"/>
              <a:t>VIH.</a:t>
            </a: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pc="-20" dirty="0"/>
          </a:p>
          <a:p>
            <a:pPr marL="12700" marR="993140">
              <a:lnSpc>
                <a:spcPct val="100000"/>
              </a:lnSpc>
            </a:pPr>
            <a:r>
              <a:rPr dirty="0"/>
              <a:t>No</a:t>
            </a:r>
            <a:r>
              <a:rPr spc="-20" dirty="0"/>
              <a:t> </a:t>
            </a:r>
            <a:r>
              <a:rPr dirty="0"/>
              <a:t>se</a:t>
            </a:r>
            <a:r>
              <a:rPr spc="-15" dirty="0"/>
              <a:t> </a:t>
            </a:r>
            <a:r>
              <a:rPr dirty="0"/>
              <a:t>trata</a:t>
            </a:r>
            <a:r>
              <a:rPr spc="-1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una</a:t>
            </a:r>
            <a:r>
              <a:rPr spc="-25" dirty="0"/>
              <a:t> </a:t>
            </a:r>
            <a:r>
              <a:rPr spc="-10" dirty="0"/>
              <a:t>estrategia</a:t>
            </a:r>
            <a:r>
              <a:rPr spc="-35" dirty="0"/>
              <a:t> </a:t>
            </a:r>
            <a:r>
              <a:rPr spc="-10" dirty="0"/>
              <a:t>solamente</a:t>
            </a:r>
            <a:r>
              <a:rPr spc="-3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spc="-10" dirty="0"/>
              <a:t>ONUSIDA </a:t>
            </a:r>
            <a:r>
              <a:rPr dirty="0"/>
              <a:t>sino</a:t>
            </a:r>
            <a:r>
              <a:rPr spc="-3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una</a:t>
            </a:r>
            <a:r>
              <a:rPr spc="-45" dirty="0"/>
              <a:t> </a:t>
            </a:r>
            <a:r>
              <a:rPr spc="-10" dirty="0"/>
              <a:t>estrategia</a:t>
            </a:r>
            <a:r>
              <a:rPr spc="-30" dirty="0"/>
              <a:t> </a:t>
            </a:r>
            <a:r>
              <a:rPr dirty="0"/>
              <a:t>para</a:t>
            </a:r>
            <a:r>
              <a:rPr spc="-30" dirty="0"/>
              <a:t> </a:t>
            </a:r>
            <a:r>
              <a:rPr dirty="0"/>
              <a:t>todo</a:t>
            </a:r>
            <a:r>
              <a:rPr spc="-20" dirty="0"/>
              <a:t> </a:t>
            </a:r>
            <a:r>
              <a:rPr dirty="0"/>
              <a:t>el</a:t>
            </a:r>
            <a:r>
              <a:rPr spc="-20" dirty="0"/>
              <a:t> </a:t>
            </a:r>
            <a:r>
              <a:rPr spc="-10" dirty="0"/>
              <a:t>mundo.</a:t>
            </a:r>
          </a:p>
          <a:p>
            <a:pPr>
              <a:lnSpc>
                <a:spcPct val="100000"/>
              </a:lnSpc>
              <a:spcBef>
                <a:spcPts val="1360"/>
              </a:spcBef>
            </a:pPr>
            <a:endParaRPr spc="-10" dirty="0"/>
          </a:p>
          <a:p>
            <a:pPr marL="12700" marR="401955">
              <a:lnSpc>
                <a:spcPct val="100000"/>
              </a:lnSpc>
              <a:spcBef>
                <a:spcPts val="5"/>
              </a:spcBef>
            </a:pPr>
            <a:r>
              <a:rPr dirty="0"/>
              <a:t>Se</a:t>
            </a:r>
            <a:r>
              <a:rPr spc="-20" dirty="0"/>
              <a:t> </a:t>
            </a:r>
            <a:r>
              <a:rPr dirty="0"/>
              <a:t>basa</a:t>
            </a:r>
            <a:r>
              <a:rPr spc="-35" dirty="0"/>
              <a:t> </a:t>
            </a:r>
            <a:r>
              <a:rPr dirty="0"/>
              <a:t>en</a:t>
            </a:r>
            <a:r>
              <a:rPr spc="-15" dirty="0"/>
              <a:t> </a:t>
            </a:r>
            <a:r>
              <a:rPr dirty="0"/>
              <a:t>la</a:t>
            </a:r>
            <a:r>
              <a:rPr spc="-35" dirty="0"/>
              <a:t> </a:t>
            </a:r>
            <a:r>
              <a:rPr dirty="0"/>
              <a:t>dignidad,</a:t>
            </a:r>
            <a:r>
              <a:rPr spc="-60" dirty="0"/>
              <a:t> </a:t>
            </a:r>
            <a:r>
              <a:rPr dirty="0"/>
              <a:t>la</a:t>
            </a:r>
            <a:r>
              <a:rPr spc="-35" dirty="0"/>
              <a:t> </a:t>
            </a:r>
            <a:r>
              <a:rPr dirty="0"/>
              <a:t>equidad,</a:t>
            </a:r>
            <a:r>
              <a:rPr spc="-35" dirty="0"/>
              <a:t> </a:t>
            </a:r>
            <a:r>
              <a:rPr dirty="0"/>
              <a:t>los</a:t>
            </a:r>
            <a:r>
              <a:rPr spc="-20" dirty="0"/>
              <a:t> </a:t>
            </a:r>
            <a:r>
              <a:rPr dirty="0"/>
              <a:t>derechos</a:t>
            </a:r>
            <a:r>
              <a:rPr spc="10" dirty="0"/>
              <a:t> </a:t>
            </a:r>
            <a:r>
              <a:rPr dirty="0"/>
              <a:t>humanos,</a:t>
            </a:r>
            <a:r>
              <a:rPr spc="-25" dirty="0"/>
              <a:t> la </a:t>
            </a:r>
            <a:r>
              <a:rPr dirty="0"/>
              <a:t>ciencia</a:t>
            </a:r>
            <a:r>
              <a:rPr spc="-20" dirty="0"/>
              <a:t> </a:t>
            </a:r>
            <a:r>
              <a:rPr dirty="0"/>
              <a:t>y el</a:t>
            </a:r>
            <a:r>
              <a:rPr spc="-15" dirty="0"/>
              <a:t> </a:t>
            </a:r>
            <a:r>
              <a:rPr spc="-10" dirty="0"/>
              <a:t>liderazgo comunitario.</a:t>
            </a:r>
          </a:p>
        </p:txBody>
      </p:sp>
      <p:sp>
        <p:nvSpPr>
          <p:cNvPr id="17" name="object 17" descr="$PPTXTitle"/>
          <p:cNvSpPr txBox="1">
            <a:spLocks noGrp="1"/>
          </p:cNvSpPr>
          <p:nvPr>
            <p:ph type="title"/>
          </p:nvPr>
        </p:nvSpPr>
        <p:spPr>
          <a:xfrm>
            <a:off x="526491" y="1326641"/>
            <a:ext cx="2307590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E21737"/>
                </a:solidFill>
              </a:rPr>
              <a:t>¿POR</a:t>
            </a:r>
            <a:r>
              <a:rPr sz="2600" spc="-45" dirty="0">
                <a:solidFill>
                  <a:srgbClr val="E21737"/>
                </a:solidFill>
              </a:rPr>
              <a:t> </a:t>
            </a:r>
            <a:r>
              <a:rPr sz="2600" dirty="0">
                <a:solidFill>
                  <a:srgbClr val="E21737"/>
                </a:solidFill>
              </a:rPr>
              <a:t>QUÉ</a:t>
            </a:r>
            <a:r>
              <a:rPr sz="2600" spc="-30" dirty="0">
                <a:solidFill>
                  <a:srgbClr val="E21737"/>
                </a:solidFill>
              </a:rPr>
              <a:t> </a:t>
            </a:r>
            <a:r>
              <a:rPr sz="2600" spc="-10" dirty="0">
                <a:solidFill>
                  <a:srgbClr val="E21737"/>
                </a:solidFill>
              </a:rPr>
              <a:t>SIGUE SIENDO IMPORTANTE?</a:t>
            </a:r>
            <a:endParaRPr sz="2600" dirty="0"/>
          </a:p>
        </p:txBody>
      </p: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559903" y="511657"/>
            <a:ext cx="2158383" cy="2907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3816346"/>
            <a:ext cx="5985891" cy="7395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037" y="3816345"/>
            <a:ext cx="1565402" cy="7395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22700" y="2913813"/>
            <a:ext cx="1565402" cy="7395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9200" y="2913630"/>
            <a:ext cx="5985891" cy="7395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2037" y="4640269"/>
            <a:ext cx="1565402" cy="7395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9200" y="4689344"/>
            <a:ext cx="5985891" cy="7395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9200" y="1370661"/>
            <a:ext cx="5985891" cy="73957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29200" y="2122677"/>
            <a:ext cx="5985891" cy="76936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52800" y="1358216"/>
            <a:ext cx="1565402" cy="73957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52037" y="2122677"/>
            <a:ext cx="1565402" cy="76936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176710" y="1501357"/>
            <a:ext cx="2845435" cy="4978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Nos</a:t>
            </a:r>
            <a:r>
              <a:rPr sz="1600" spc="-10" dirty="0">
                <a:latin typeface="Calibri"/>
                <a:cs typeface="Calibri"/>
              </a:rPr>
              <a:t> encontramos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momento histórico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respuesta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VIH.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 descr="$PPTXTitle"/>
          <p:cNvSpPr txBox="1">
            <a:spLocks noGrp="1"/>
          </p:cNvSpPr>
          <p:nvPr>
            <p:ph type="title"/>
          </p:nvPr>
        </p:nvSpPr>
        <p:spPr>
          <a:xfrm>
            <a:off x="5241289" y="2137917"/>
            <a:ext cx="4879340" cy="7264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93800"/>
              </a:lnSpc>
              <a:spcBef>
                <a:spcPts val="215"/>
              </a:spcBef>
            </a:pPr>
            <a:r>
              <a:rPr sz="1600" spc="-10" dirty="0">
                <a:solidFill>
                  <a:srgbClr val="000000"/>
                </a:solidFill>
              </a:rPr>
              <a:t>Contamos</a:t>
            </a:r>
            <a:r>
              <a:rPr sz="1600" spc="-20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con</a:t>
            </a:r>
            <a:r>
              <a:rPr sz="1600" spc="-20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la</a:t>
            </a:r>
            <a:r>
              <a:rPr sz="1600" spc="-35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ciencia,</a:t>
            </a:r>
            <a:r>
              <a:rPr sz="1600" spc="-25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las</a:t>
            </a:r>
            <a:r>
              <a:rPr sz="1600" spc="-35" dirty="0">
                <a:solidFill>
                  <a:srgbClr val="000000"/>
                </a:solidFill>
              </a:rPr>
              <a:t> </a:t>
            </a:r>
            <a:r>
              <a:rPr sz="1600" spc="-10" dirty="0">
                <a:solidFill>
                  <a:srgbClr val="000000"/>
                </a:solidFill>
              </a:rPr>
              <a:t>herramientas </a:t>
            </a:r>
            <a:r>
              <a:rPr sz="1600" dirty="0">
                <a:solidFill>
                  <a:srgbClr val="000000"/>
                </a:solidFill>
              </a:rPr>
              <a:t>y</a:t>
            </a:r>
            <a:r>
              <a:rPr sz="1600" spc="-20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la</a:t>
            </a:r>
            <a:r>
              <a:rPr sz="1600" spc="-35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fuerza</a:t>
            </a:r>
            <a:r>
              <a:rPr sz="1600" spc="-15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de</a:t>
            </a:r>
            <a:r>
              <a:rPr sz="1600" spc="-25" dirty="0">
                <a:solidFill>
                  <a:srgbClr val="000000"/>
                </a:solidFill>
              </a:rPr>
              <a:t> las </a:t>
            </a:r>
            <a:r>
              <a:rPr sz="1600" dirty="0">
                <a:solidFill>
                  <a:srgbClr val="000000"/>
                </a:solidFill>
              </a:rPr>
              <a:t>comunidades</a:t>
            </a:r>
            <a:r>
              <a:rPr sz="1600" spc="-45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para</a:t>
            </a:r>
            <a:r>
              <a:rPr sz="1600" spc="-40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acabar</a:t>
            </a:r>
            <a:r>
              <a:rPr sz="1600" spc="-50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con</a:t>
            </a:r>
            <a:r>
              <a:rPr sz="1600" spc="-30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el</a:t>
            </a:r>
            <a:r>
              <a:rPr sz="1600" spc="-40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sida</a:t>
            </a:r>
            <a:r>
              <a:rPr sz="1600" spc="-45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como</a:t>
            </a:r>
            <a:r>
              <a:rPr sz="1600" spc="-25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amenaza</a:t>
            </a:r>
            <a:r>
              <a:rPr sz="1600" spc="-40" dirty="0">
                <a:solidFill>
                  <a:srgbClr val="000000"/>
                </a:solidFill>
              </a:rPr>
              <a:t> </a:t>
            </a:r>
            <a:r>
              <a:rPr sz="1600" spc="-20" dirty="0">
                <a:solidFill>
                  <a:srgbClr val="000000"/>
                </a:solidFill>
              </a:rPr>
              <a:t>para </a:t>
            </a:r>
            <a:r>
              <a:rPr sz="1600" dirty="0">
                <a:solidFill>
                  <a:srgbClr val="000000"/>
                </a:solidFill>
              </a:rPr>
              <a:t>la</a:t>
            </a:r>
            <a:r>
              <a:rPr sz="1600" spc="-15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salud</a:t>
            </a:r>
            <a:r>
              <a:rPr sz="1600" spc="-10" dirty="0">
                <a:solidFill>
                  <a:srgbClr val="000000"/>
                </a:solidFill>
              </a:rPr>
              <a:t> pública.</a:t>
            </a:r>
            <a:endParaRPr sz="1600" dirty="0"/>
          </a:p>
        </p:txBody>
      </p:sp>
      <p:sp>
        <p:nvSpPr>
          <p:cNvPr id="14" name="object 14"/>
          <p:cNvSpPr txBox="1"/>
          <p:nvPr/>
        </p:nvSpPr>
        <p:spPr>
          <a:xfrm>
            <a:off x="5241289" y="3020361"/>
            <a:ext cx="4577080" cy="23812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172085">
              <a:lnSpc>
                <a:spcPts val="18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La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voluntad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política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financiación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frágiles;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esta </a:t>
            </a:r>
            <a:r>
              <a:rPr sz="1600" dirty="0">
                <a:latin typeface="Calibri"/>
                <a:cs typeface="Calibri"/>
              </a:rPr>
              <a:t>puede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nuestra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última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oportunidad.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Esta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estrategia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llamado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acción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decisiva.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10"/>
              </a:spcBef>
            </a:pP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ts val="1800"/>
              </a:lnSpc>
            </a:pPr>
            <a:r>
              <a:rPr sz="1600" dirty="0">
                <a:latin typeface="Calibri"/>
                <a:cs typeface="Calibri"/>
              </a:rPr>
              <a:t>Optar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actuar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ahora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optar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valentía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lugar </a:t>
            </a:r>
            <a:r>
              <a:rPr sz="1600" dirty="0">
                <a:latin typeface="Calibri"/>
                <a:cs typeface="Calibri"/>
              </a:rPr>
              <a:t>del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desánimo,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esperanza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lugar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la </a:t>
            </a:r>
            <a:r>
              <a:rPr sz="1600" spc="-10" dirty="0">
                <a:latin typeface="Calibri"/>
                <a:cs typeface="Calibri"/>
              </a:rPr>
              <a:t>resignación.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000" y="3020361"/>
            <a:ext cx="179044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E21737"/>
                </a:solidFill>
                <a:latin typeface="Calibri"/>
                <a:cs typeface="Calibri"/>
              </a:rPr>
              <a:t>¿POR</a:t>
            </a:r>
            <a:r>
              <a:rPr sz="2800" spc="-3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E21737"/>
                </a:solidFill>
                <a:latin typeface="Calibri"/>
                <a:cs typeface="Calibri"/>
              </a:rPr>
              <a:t>QUÉ</a:t>
            </a:r>
            <a:r>
              <a:rPr sz="2800" spc="-3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E21737"/>
                </a:solidFill>
                <a:latin typeface="Calibri"/>
                <a:cs typeface="Calibri"/>
              </a:rPr>
              <a:t>AHORA?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59903" y="511657"/>
            <a:ext cx="2158383" cy="2907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209800"/>
            <a:ext cx="6431661" cy="386931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03194" y="778890"/>
            <a:ext cx="246380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rebuchet MS"/>
                <a:cs typeface="Trebuchet MS"/>
              </a:rPr>
              <a:t>Resumen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de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las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consultas </a:t>
            </a:r>
            <a:r>
              <a:rPr sz="1400" spc="-25" dirty="0">
                <a:latin typeface="Trebuchet MS"/>
                <a:cs typeface="Trebuchet MS"/>
              </a:rPr>
              <a:t>realizadas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con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las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autoridades </a:t>
            </a:r>
            <a:r>
              <a:rPr sz="1400" spc="-35" dirty="0">
                <a:latin typeface="Trebuchet MS"/>
                <a:cs typeface="Trebuchet MS"/>
              </a:rPr>
              <a:t>regionales,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nacionales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y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locales </a:t>
            </a:r>
            <a:r>
              <a:rPr sz="1400" spc="-50" dirty="0">
                <a:latin typeface="Trebuchet MS"/>
                <a:cs typeface="Trebuchet MS"/>
              </a:rPr>
              <a:t>(marzo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mayo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de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2025)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757529" y="433832"/>
            <a:ext cx="1715770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E21737"/>
                </a:solidFill>
              </a:rPr>
              <a:t>CÓMO</a:t>
            </a:r>
            <a:r>
              <a:rPr sz="2600" spc="-50" dirty="0">
                <a:solidFill>
                  <a:srgbClr val="E21737"/>
                </a:solidFill>
              </a:rPr>
              <a:t> </a:t>
            </a:r>
            <a:r>
              <a:rPr sz="2600" spc="-25" dirty="0">
                <a:solidFill>
                  <a:srgbClr val="E21737"/>
                </a:solidFill>
              </a:rPr>
              <a:t>SE </a:t>
            </a:r>
            <a:r>
              <a:rPr sz="2600" dirty="0">
                <a:solidFill>
                  <a:srgbClr val="E21737"/>
                </a:solidFill>
              </a:rPr>
              <a:t>ELABORÓ</a:t>
            </a:r>
            <a:r>
              <a:rPr sz="2600" spc="-65" dirty="0">
                <a:solidFill>
                  <a:srgbClr val="E21737"/>
                </a:solidFill>
              </a:rPr>
              <a:t> </a:t>
            </a:r>
            <a:r>
              <a:rPr sz="2600" spc="-25" dirty="0">
                <a:solidFill>
                  <a:srgbClr val="E21737"/>
                </a:solidFill>
              </a:rPr>
              <a:t>LA </a:t>
            </a:r>
            <a:r>
              <a:rPr sz="2600" spc="-10" dirty="0">
                <a:solidFill>
                  <a:srgbClr val="E21737"/>
                </a:solidFill>
              </a:rPr>
              <a:t>ESTRATEGIA</a:t>
            </a:r>
            <a:endParaRPr sz="2600" dirty="0"/>
          </a:p>
        </p:txBody>
      </p:sp>
      <p:sp>
        <p:nvSpPr>
          <p:cNvPr id="7" name="object 7"/>
          <p:cNvSpPr txBox="1"/>
          <p:nvPr/>
        </p:nvSpPr>
        <p:spPr>
          <a:xfrm>
            <a:off x="7240269" y="1796542"/>
            <a:ext cx="3823970" cy="4140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32410" indent="-28702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Proceso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consultivo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exhaustivo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que </a:t>
            </a:r>
            <a:r>
              <a:rPr sz="1600" dirty="0">
                <a:latin typeface="Calibri"/>
                <a:cs typeface="Calibri"/>
              </a:rPr>
              <a:t>participaron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más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5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000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personas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y </a:t>
            </a:r>
            <a:r>
              <a:rPr sz="1600" dirty="0">
                <a:latin typeface="Calibri"/>
                <a:cs typeface="Calibri"/>
              </a:rPr>
              <a:t>redes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comunitarias.</a:t>
            </a:r>
            <a:endParaRPr sz="1600" dirty="0">
              <a:latin typeface="Calibri"/>
              <a:cs typeface="Calibri"/>
            </a:endParaRPr>
          </a:p>
          <a:p>
            <a:pPr marL="299085" marR="161925" indent="-287020" algn="just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Encuestas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digitales,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diálogos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y </a:t>
            </a:r>
            <a:r>
              <a:rPr sz="1600" spc="-10" dirty="0">
                <a:latin typeface="Calibri"/>
                <a:cs typeface="Calibri"/>
              </a:rPr>
              <a:t>conversaciones</a:t>
            </a:r>
            <a:r>
              <a:rPr sz="1600" dirty="0">
                <a:latin typeface="Calibri"/>
                <a:cs typeface="Calibri"/>
              </a:rPr>
              <a:t> nacionales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regionales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a </a:t>
            </a:r>
            <a:r>
              <a:rPr sz="1600" dirty="0">
                <a:latin typeface="Calibri"/>
                <a:cs typeface="Calibri"/>
              </a:rPr>
              <a:t>lo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largo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todo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año.</a:t>
            </a:r>
            <a:endParaRPr sz="1600" dirty="0">
              <a:latin typeface="Calibri"/>
              <a:cs typeface="Calibri"/>
            </a:endParaRPr>
          </a:p>
          <a:p>
            <a:pPr marL="299085" marR="226060" indent="-287020" algn="just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Dos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consultas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mundiales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múltiples </a:t>
            </a:r>
            <a:r>
              <a:rPr sz="1600" dirty="0">
                <a:latin typeface="Calibri"/>
                <a:cs typeface="Calibri"/>
              </a:rPr>
              <a:t>partes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interesadas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representación </a:t>
            </a:r>
            <a:r>
              <a:rPr sz="1600" dirty="0">
                <a:latin typeface="Calibri"/>
                <a:cs typeface="Calibri"/>
              </a:rPr>
              <a:t>amplia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diversa.</a:t>
            </a:r>
            <a:endParaRPr sz="1600" dirty="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Entre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personas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consultadas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se </a:t>
            </a:r>
            <a:r>
              <a:rPr sz="1600" spc="-10" dirty="0">
                <a:latin typeface="Calibri"/>
                <a:cs typeface="Calibri"/>
              </a:rPr>
              <a:t>encontraban: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personas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que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viven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VIH, </a:t>
            </a:r>
            <a:r>
              <a:rPr sz="1600" spc="-10" dirty="0">
                <a:latin typeface="Calibri"/>
                <a:cs typeface="Calibri"/>
              </a:rPr>
              <a:t>jóvenes,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poblaciones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clave,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sector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privado, </a:t>
            </a:r>
            <a:r>
              <a:rPr sz="1600" dirty="0">
                <a:latin typeface="Calibri"/>
                <a:cs typeface="Calibri"/>
              </a:rPr>
              <a:t>gobiernos,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donantes,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sociedad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civil, investigadores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socios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Naciones Unidas.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59903" y="511657"/>
            <a:ext cx="2158383" cy="29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9637" y="2101588"/>
            <a:ext cx="3434556" cy="329571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99591" y="2495803"/>
            <a:ext cx="196342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 marR="5715" indent="-17399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La</a:t>
            </a:r>
            <a:r>
              <a:rPr sz="1800" spc="-2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21737"/>
                </a:solidFill>
                <a:latin typeface="Calibri"/>
                <a:cs typeface="Calibri"/>
              </a:rPr>
              <a:t>estrategia</a:t>
            </a:r>
            <a:r>
              <a:rPr sz="1800" spc="-2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se</a:t>
            </a:r>
            <a:r>
              <a:rPr sz="1800" spc="-4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E21737"/>
                </a:solidFill>
                <a:latin typeface="Calibri"/>
                <a:cs typeface="Calibri"/>
              </a:rPr>
              <a:t>basa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en</a:t>
            </a:r>
            <a:r>
              <a:rPr sz="1800" spc="-4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cuatro</a:t>
            </a:r>
            <a:r>
              <a:rPr sz="1800" spc="-6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21737"/>
                </a:solidFill>
                <a:latin typeface="Calibri"/>
                <a:cs typeface="Calibri"/>
              </a:rPr>
              <a:t>pilares fundamentales,</a:t>
            </a:r>
            <a:r>
              <a:rPr sz="1800" spc="-25" dirty="0">
                <a:solidFill>
                  <a:srgbClr val="E21737"/>
                </a:solidFill>
                <a:latin typeface="Calibri"/>
                <a:cs typeface="Calibri"/>
              </a:rPr>
              <a:t> en</a:t>
            </a:r>
            <a:endParaRPr sz="1800">
              <a:latin typeface="Calibri"/>
              <a:cs typeface="Calibri"/>
            </a:endParaRPr>
          </a:p>
          <a:p>
            <a:pPr marL="12700" marR="5080" indent="734695" algn="r">
              <a:lnSpc>
                <a:spcPct val="100000"/>
              </a:lnSpc>
            </a:pP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función</a:t>
            </a:r>
            <a:r>
              <a:rPr sz="1800" spc="-2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de</a:t>
            </a:r>
            <a:r>
              <a:rPr sz="1800" spc="-4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E21737"/>
                </a:solidFill>
                <a:latin typeface="Calibri"/>
                <a:cs typeface="Calibri"/>
              </a:rPr>
              <a:t>la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epidemiología</a:t>
            </a:r>
            <a:r>
              <a:rPr sz="1800" spc="-6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21737"/>
                </a:solidFill>
                <a:latin typeface="Calibri"/>
                <a:cs typeface="Calibri"/>
              </a:rPr>
              <a:t>actual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del</a:t>
            </a:r>
            <a:r>
              <a:rPr sz="1800" spc="-1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VIH</a:t>
            </a:r>
            <a:r>
              <a:rPr sz="1800" spc="-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y</a:t>
            </a:r>
            <a:r>
              <a:rPr sz="1800" spc="-1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al</a:t>
            </a:r>
            <a:r>
              <a:rPr sz="1800" spc="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21737"/>
                </a:solidFill>
                <a:latin typeface="Calibri"/>
                <a:cs typeface="Calibri"/>
              </a:rPr>
              <a:t>contexto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de</a:t>
            </a:r>
            <a:r>
              <a:rPr sz="1800" spc="-1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las</a:t>
            </a:r>
            <a:r>
              <a:rPr sz="1800" spc="-2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21737"/>
                </a:solidFill>
                <a:latin typeface="Calibri"/>
                <a:cs typeface="Calibri"/>
              </a:rPr>
              <a:t>respuestas,</a:t>
            </a:r>
            <a:r>
              <a:rPr sz="1800" spc="-2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E21737"/>
                </a:solidFill>
                <a:latin typeface="Calibri"/>
                <a:cs typeface="Calibri"/>
              </a:rPr>
              <a:t>y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diseñada</a:t>
            </a:r>
            <a:r>
              <a:rPr sz="1800" spc="-8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E21737"/>
                </a:solidFill>
                <a:latin typeface="Calibri"/>
                <a:cs typeface="Calibri"/>
              </a:rPr>
              <a:t>para </a:t>
            </a:r>
            <a:r>
              <a:rPr sz="1800" spc="-10" dirty="0">
                <a:solidFill>
                  <a:srgbClr val="E21737"/>
                </a:solidFill>
                <a:latin typeface="Calibri"/>
                <a:cs typeface="Calibri"/>
              </a:rPr>
              <a:t>establecer</a:t>
            </a:r>
            <a:r>
              <a:rPr sz="1800" spc="-1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E21737"/>
                </a:solidFill>
                <a:latin typeface="Calibri"/>
                <a:cs typeface="Calibri"/>
              </a:rPr>
              <a:t>metas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ambiciosas</a:t>
            </a:r>
            <a:r>
              <a:rPr sz="1800" spc="-4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E21737"/>
                </a:solidFill>
                <a:latin typeface="Calibri"/>
                <a:cs typeface="Calibri"/>
              </a:rPr>
              <a:t>pero </a:t>
            </a:r>
            <a:r>
              <a:rPr sz="1800" spc="-10" dirty="0">
                <a:solidFill>
                  <a:srgbClr val="E21737"/>
                </a:solidFill>
                <a:latin typeface="Calibri"/>
                <a:cs typeface="Calibri"/>
              </a:rPr>
              <a:t>alcanzables</a:t>
            </a:r>
            <a:r>
              <a:rPr sz="1800" spc="-3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21737"/>
                </a:solidFill>
                <a:latin typeface="Calibri"/>
                <a:cs typeface="Calibri"/>
              </a:rPr>
              <a:t>hacia</a:t>
            </a:r>
            <a:r>
              <a:rPr sz="1800" spc="-3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E21737"/>
                </a:solidFill>
                <a:latin typeface="Calibri"/>
                <a:cs typeface="Calibri"/>
              </a:rPr>
              <a:t>el</a:t>
            </a:r>
            <a:endParaRPr sz="18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E21737"/>
                </a:solidFill>
                <a:latin typeface="Calibri"/>
                <a:cs typeface="Calibri"/>
              </a:rPr>
              <a:t>2030.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812698" y="771270"/>
            <a:ext cx="1945639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34315" algn="r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E21737"/>
                </a:solidFill>
              </a:rPr>
              <a:t>LOS</a:t>
            </a:r>
            <a:r>
              <a:rPr sz="2600" spc="-100" dirty="0">
                <a:solidFill>
                  <a:srgbClr val="E21737"/>
                </a:solidFill>
              </a:rPr>
              <a:t> </a:t>
            </a:r>
            <a:r>
              <a:rPr sz="2600" spc="-45" dirty="0">
                <a:solidFill>
                  <a:srgbClr val="E21737"/>
                </a:solidFill>
              </a:rPr>
              <a:t>CUATRO </a:t>
            </a:r>
            <a:r>
              <a:rPr sz="2600" dirty="0">
                <a:solidFill>
                  <a:srgbClr val="E21737"/>
                </a:solidFill>
              </a:rPr>
              <a:t>PILARES</a:t>
            </a:r>
            <a:r>
              <a:rPr sz="2600" spc="-70" dirty="0">
                <a:solidFill>
                  <a:srgbClr val="E21737"/>
                </a:solidFill>
              </a:rPr>
              <a:t> </a:t>
            </a:r>
            <a:r>
              <a:rPr sz="2600" dirty="0">
                <a:solidFill>
                  <a:srgbClr val="E21737"/>
                </a:solidFill>
              </a:rPr>
              <a:t>DE</a:t>
            </a:r>
            <a:r>
              <a:rPr sz="2600" spc="-35" dirty="0">
                <a:solidFill>
                  <a:srgbClr val="E21737"/>
                </a:solidFill>
              </a:rPr>
              <a:t> </a:t>
            </a:r>
            <a:r>
              <a:rPr sz="2600" spc="-25" dirty="0">
                <a:solidFill>
                  <a:srgbClr val="E21737"/>
                </a:solidFill>
              </a:rPr>
              <a:t>LA </a:t>
            </a:r>
            <a:r>
              <a:rPr sz="2600" spc="-10" dirty="0">
                <a:solidFill>
                  <a:srgbClr val="E21737"/>
                </a:solidFill>
              </a:rPr>
              <a:t>ESTRATEGIA</a:t>
            </a:r>
            <a:endParaRPr sz="2600"/>
          </a:p>
        </p:txBody>
      </p:sp>
      <p:sp>
        <p:nvSpPr>
          <p:cNvPr id="5" name="object 5"/>
          <p:cNvSpPr txBox="1"/>
          <p:nvPr/>
        </p:nvSpPr>
        <p:spPr>
          <a:xfrm>
            <a:off x="4429378" y="974833"/>
            <a:ext cx="1559560" cy="139763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763270" algn="just">
              <a:lnSpc>
                <a:spcPct val="80000"/>
              </a:lnSpc>
              <a:spcBef>
                <a:spcPts val="530"/>
              </a:spcBef>
            </a:pPr>
            <a:r>
              <a:rPr sz="1800" spc="-20" dirty="0">
                <a:solidFill>
                  <a:srgbClr val="006DB6"/>
                </a:solidFill>
                <a:latin typeface="Calibri"/>
                <a:cs typeface="Calibri"/>
              </a:rPr>
              <a:t>Revisión </a:t>
            </a:r>
            <a:r>
              <a:rPr sz="1800" spc="-10" dirty="0">
                <a:solidFill>
                  <a:srgbClr val="006DB6"/>
                </a:solidFill>
                <a:latin typeface="Calibri"/>
                <a:cs typeface="Calibri"/>
              </a:rPr>
              <a:t>intermedia</a:t>
            </a:r>
            <a:r>
              <a:rPr sz="1800" spc="-20" dirty="0">
                <a:solidFill>
                  <a:srgbClr val="006DB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DB6"/>
                </a:solidFill>
                <a:latin typeface="Calibri"/>
                <a:cs typeface="Calibri"/>
              </a:rPr>
              <a:t>de</a:t>
            </a:r>
            <a:r>
              <a:rPr sz="1800" spc="-10" dirty="0">
                <a:solidFill>
                  <a:srgbClr val="006DB6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6DB6"/>
                </a:solidFill>
                <a:latin typeface="Calibri"/>
                <a:cs typeface="Calibri"/>
              </a:rPr>
              <a:t>la </a:t>
            </a:r>
            <a:r>
              <a:rPr sz="1800" spc="-10" dirty="0">
                <a:solidFill>
                  <a:srgbClr val="006DB6"/>
                </a:solidFill>
                <a:latin typeface="Calibri"/>
                <a:cs typeface="Calibri"/>
              </a:rPr>
              <a:t>estrategia</a:t>
            </a:r>
            <a:r>
              <a:rPr sz="1800" spc="-65" dirty="0">
                <a:solidFill>
                  <a:srgbClr val="006DB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DB6"/>
                </a:solidFill>
                <a:latin typeface="Calibri"/>
                <a:cs typeface="Calibri"/>
              </a:rPr>
              <a:t>actual</a:t>
            </a:r>
            <a:endParaRPr sz="1800" dirty="0">
              <a:latin typeface="Calibri"/>
              <a:cs typeface="Calibri"/>
            </a:endParaRPr>
          </a:p>
          <a:p>
            <a:pPr marR="5080" algn="r">
              <a:lnSpc>
                <a:spcPts val="1510"/>
              </a:lnSpc>
            </a:pPr>
            <a:r>
              <a:rPr sz="1800" spc="-10" dirty="0">
                <a:solidFill>
                  <a:srgbClr val="006DB6"/>
                </a:solidFill>
                <a:latin typeface="Calibri"/>
                <a:cs typeface="Calibri"/>
              </a:rPr>
              <a:t>(informe</a:t>
            </a:r>
            <a:endParaRPr sz="1800" dirty="0">
              <a:latin typeface="Calibri"/>
              <a:cs typeface="Calibri"/>
            </a:endParaRPr>
          </a:p>
          <a:p>
            <a:pPr marR="5080" algn="r">
              <a:lnSpc>
                <a:spcPts val="1730"/>
              </a:lnSpc>
            </a:pPr>
            <a:r>
              <a:rPr sz="1800" dirty="0">
                <a:solidFill>
                  <a:srgbClr val="006DB6"/>
                </a:solidFill>
                <a:latin typeface="Calibri"/>
                <a:cs typeface="Calibri"/>
              </a:rPr>
              <a:t>mundial</a:t>
            </a:r>
            <a:r>
              <a:rPr sz="1800" spc="-40" dirty="0">
                <a:solidFill>
                  <a:srgbClr val="006DB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DB6"/>
                </a:solidFill>
                <a:latin typeface="Calibri"/>
                <a:cs typeface="Calibri"/>
              </a:rPr>
              <a:t>de</a:t>
            </a:r>
            <a:r>
              <a:rPr sz="1800" spc="-30" dirty="0">
                <a:solidFill>
                  <a:srgbClr val="006DB6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6DB6"/>
                </a:solidFill>
                <a:latin typeface="Calibri"/>
                <a:cs typeface="Calibri"/>
              </a:rPr>
              <a:t>julio</a:t>
            </a:r>
            <a:endParaRPr sz="1800" dirty="0">
              <a:latin typeface="Calibri"/>
              <a:cs typeface="Calibri"/>
            </a:endParaRPr>
          </a:p>
          <a:p>
            <a:pPr marR="5080" algn="r">
              <a:lnSpc>
                <a:spcPts val="1945"/>
              </a:lnSpc>
            </a:pPr>
            <a:r>
              <a:rPr sz="1800" dirty="0">
                <a:solidFill>
                  <a:srgbClr val="006DB6"/>
                </a:solidFill>
                <a:latin typeface="Calibri"/>
                <a:cs typeface="Calibri"/>
              </a:rPr>
              <a:t>de</a:t>
            </a:r>
            <a:r>
              <a:rPr sz="1800" spc="-5" dirty="0">
                <a:solidFill>
                  <a:srgbClr val="006DB6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6DB6"/>
                </a:solidFill>
                <a:latin typeface="Calibri"/>
                <a:cs typeface="Calibri"/>
              </a:rPr>
              <a:t>2024)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964178" y="1858645"/>
            <a:ext cx="4367530" cy="4655820"/>
            <a:chOff x="3964178" y="1858645"/>
            <a:chExt cx="4367530" cy="4655820"/>
          </a:xfrm>
        </p:grpSpPr>
        <p:sp>
          <p:nvSpPr>
            <p:cNvPr id="7" name="object 7"/>
            <p:cNvSpPr/>
            <p:nvPr/>
          </p:nvSpPr>
          <p:spPr>
            <a:xfrm>
              <a:off x="3964178" y="2672588"/>
              <a:ext cx="2207260" cy="0"/>
            </a:xfrm>
            <a:custGeom>
              <a:avLst/>
              <a:gdLst/>
              <a:ahLst/>
              <a:cxnLst/>
              <a:rect l="l" t="t" r="r" b="b"/>
              <a:pathLst>
                <a:path w="2207260">
                  <a:moveTo>
                    <a:pt x="0" y="0"/>
                  </a:moveTo>
                  <a:lnTo>
                    <a:pt x="2207133" y="0"/>
                  </a:lnTo>
                </a:path>
              </a:pathLst>
            </a:custGeom>
            <a:ln w="9525">
              <a:solidFill>
                <a:srgbClr val="006DB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26374" y="1858645"/>
              <a:ext cx="0" cy="1237615"/>
            </a:xfrm>
            <a:custGeom>
              <a:avLst/>
              <a:gdLst/>
              <a:ahLst/>
              <a:cxnLst/>
              <a:rect l="l" t="t" r="r" b="b"/>
              <a:pathLst>
                <a:path h="1237614">
                  <a:moveTo>
                    <a:pt x="0" y="123761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16B7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98943" y="5276723"/>
              <a:ext cx="0" cy="1237615"/>
            </a:xfrm>
            <a:custGeom>
              <a:avLst/>
              <a:gdLst/>
              <a:ahLst/>
              <a:cxnLst/>
              <a:rect l="l" t="t" r="r" b="b"/>
              <a:pathLst>
                <a:path h="1237615">
                  <a:moveTo>
                    <a:pt x="0" y="123756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41AC4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41314" y="4134485"/>
              <a:ext cx="0" cy="1237615"/>
            </a:xfrm>
            <a:custGeom>
              <a:avLst/>
              <a:gdLst/>
              <a:ahLst/>
              <a:cxnLst/>
              <a:rect l="l" t="t" r="r" b="b"/>
              <a:pathLst>
                <a:path h="1237614">
                  <a:moveTo>
                    <a:pt x="0" y="123761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78E1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455151" y="1552762"/>
            <a:ext cx="1662430" cy="85471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ct val="80100"/>
              </a:lnSpc>
              <a:spcBef>
                <a:spcPts val="475"/>
              </a:spcBef>
            </a:pPr>
            <a:r>
              <a:rPr sz="1600" spc="-10" dirty="0">
                <a:solidFill>
                  <a:srgbClr val="F16B73"/>
                </a:solidFill>
                <a:latin typeface="Calibri"/>
                <a:cs typeface="Calibri"/>
              </a:rPr>
              <a:t>Identificación </a:t>
            </a:r>
            <a:r>
              <a:rPr sz="1600" dirty="0">
                <a:solidFill>
                  <a:srgbClr val="F16B73"/>
                </a:solidFill>
                <a:latin typeface="Calibri"/>
                <a:cs typeface="Calibri"/>
              </a:rPr>
              <a:t>de</a:t>
            </a:r>
            <a:r>
              <a:rPr sz="1600" spc="15" dirty="0">
                <a:solidFill>
                  <a:srgbClr val="F16B73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16B73"/>
                </a:solidFill>
                <a:latin typeface="Calibri"/>
                <a:cs typeface="Calibri"/>
              </a:rPr>
              <a:t>las </a:t>
            </a:r>
            <a:r>
              <a:rPr sz="1600" spc="-10" dirty="0">
                <a:solidFill>
                  <a:srgbClr val="F16B73"/>
                </a:solidFill>
                <a:latin typeface="Calibri"/>
                <a:cs typeface="Calibri"/>
              </a:rPr>
              <a:t>metas recomendadas</a:t>
            </a:r>
            <a:r>
              <a:rPr sz="1600" spc="20" dirty="0">
                <a:solidFill>
                  <a:srgbClr val="F16B73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16B73"/>
                </a:solidFill>
                <a:latin typeface="Calibri"/>
                <a:cs typeface="Calibri"/>
              </a:rPr>
              <a:t>para 2030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01000" y="5640245"/>
            <a:ext cx="1414145" cy="7943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10"/>
              </a:spcBef>
            </a:pPr>
            <a:r>
              <a:rPr sz="1800" spc="-10" dirty="0">
                <a:solidFill>
                  <a:srgbClr val="41AC48"/>
                </a:solidFill>
                <a:latin typeface="Calibri"/>
                <a:cs typeface="Calibri"/>
              </a:rPr>
              <a:t>Consultas estratégicas</a:t>
            </a:r>
            <a:r>
              <a:rPr sz="1800" spc="-60" dirty="0">
                <a:solidFill>
                  <a:srgbClr val="41AC4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41AC48"/>
                </a:solidFill>
                <a:latin typeface="Calibri"/>
                <a:cs typeface="Calibri"/>
              </a:rPr>
              <a:t>en </a:t>
            </a:r>
            <a:r>
              <a:rPr sz="1800" spc="-10" dirty="0">
                <a:solidFill>
                  <a:srgbClr val="41AC48"/>
                </a:solidFill>
                <a:latin typeface="Calibri"/>
                <a:cs typeface="Calibri"/>
              </a:rPr>
              <a:t>curso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76575" y="4764178"/>
            <a:ext cx="1309370" cy="73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945"/>
              </a:lnSpc>
              <a:spcBef>
                <a:spcPts val="100"/>
              </a:spcBef>
            </a:pPr>
            <a:r>
              <a:rPr sz="1800" dirty="0">
                <a:solidFill>
                  <a:srgbClr val="F78E1F"/>
                </a:solidFill>
                <a:latin typeface="Calibri"/>
                <a:cs typeface="Calibri"/>
              </a:rPr>
              <a:t>Hoja</a:t>
            </a:r>
            <a:r>
              <a:rPr sz="1800" spc="-10" dirty="0">
                <a:solidFill>
                  <a:srgbClr val="F78E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78E1F"/>
                </a:solidFill>
                <a:latin typeface="Calibri"/>
                <a:cs typeface="Calibri"/>
              </a:rPr>
              <a:t>de</a:t>
            </a:r>
            <a:r>
              <a:rPr sz="1800" spc="-15" dirty="0">
                <a:solidFill>
                  <a:srgbClr val="F78E1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78E1F"/>
                </a:solidFill>
                <a:latin typeface="Calibri"/>
                <a:cs typeface="Calibri"/>
              </a:rPr>
              <a:t>ruta</a:t>
            </a:r>
            <a:endParaRPr sz="1800" dirty="0">
              <a:latin typeface="Calibri"/>
              <a:cs typeface="Calibri"/>
            </a:endParaRPr>
          </a:p>
          <a:p>
            <a:pPr marL="12700" marR="5080" indent="655320" algn="r">
              <a:lnSpc>
                <a:spcPct val="80000"/>
              </a:lnSpc>
              <a:spcBef>
                <a:spcPts val="219"/>
              </a:spcBef>
            </a:pPr>
            <a:r>
              <a:rPr sz="1800" dirty="0">
                <a:solidFill>
                  <a:srgbClr val="F78E1F"/>
                </a:solidFill>
                <a:latin typeface="Calibri"/>
                <a:cs typeface="Calibri"/>
              </a:rPr>
              <a:t>para</a:t>
            </a:r>
            <a:r>
              <a:rPr sz="1800" spc="-80" dirty="0">
                <a:solidFill>
                  <a:srgbClr val="F78E1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78E1F"/>
                </a:solidFill>
                <a:latin typeface="Calibri"/>
                <a:cs typeface="Calibri"/>
              </a:rPr>
              <a:t>la </a:t>
            </a:r>
            <a:r>
              <a:rPr sz="1800" spc="-10" dirty="0">
                <a:solidFill>
                  <a:srgbClr val="F78E1F"/>
                </a:solidFill>
                <a:latin typeface="Calibri"/>
                <a:cs typeface="Calibri"/>
              </a:rPr>
              <a:t>sostenibilidad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59903" y="511657"/>
            <a:ext cx="2158383" cy="29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8318" y="0"/>
            <a:ext cx="1704339" cy="6858000"/>
          </a:xfrm>
          <a:custGeom>
            <a:avLst/>
            <a:gdLst/>
            <a:ahLst/>
            <a:cxnLst/>
            <a:rect l="l" t="t" r="r" b="b"/>
            <a:pathLst>
              <a:path w="1704340" h="6858000">
                <a:moveTo>
                  <a:pt x="1704339" y="0"/>
                </a:moveTo>
                <a:lnTo>
                  <a:pt x="0" y="0"/>
                </a:lnTo>
                <a:lnTo>
                  <a:pt x="0" y="6858000"/>
                </a:lnTo>
                <a:lnTo>
                  <a:pt x="1704339" y="6858000"/>
                </a:lnTo>
                <a:lnTo>
                  <a:pt x="1704339" y="0"/>
                </a:lnTo>
                <a:close/>
              </a:path>
            </a:pathLst>
          </a:custGeom>
          <a:solidFill>
            <a:srgbClr val="ACB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79415" y="0"/>
            <a:ext cx="2324735" cy="6858000"/>
          </a:xfrm>
          <a:custGeom>
            <a:avLst/>
            <a:gdLst/>
            <a:ahLst/>
            <a:cxnLst/>
            <a:rect l="l" t="t" r="r" b="b"/>
            <a:pathLst>
              <a:path w="2324734" h="6858000">
                <a:moveTo>
                  <a:pt x="2324735" y="0"/>
                </a:moveTo>
                <a:lnTo>
                  <a:pt x="0" y="0"/>
                </a:lnTo>
                <a:lnTo>
                  <a:pt x="0" y="6858000"/>
                </a:lnTo>
                <a:lnTo>
                  <a:pt x="2324735" y="6858000"/>
                </a:lnTo>
                <a:lnTo>
                  <a:pt x="2324735" y="0"/>
                </a:lnTo>
                <a:close/>
              </a:path>
            </a:pathLst>
          </a:custGeom>
          <a:solidFill>
            <a:srgbClr val="FFB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77642" y="-7911"/>
            <a:ext cx="1964689" cy="6858000"/>
          </a:xfrm>
          <a:custGeom>
            <a:avLst/>
            <a:gdLst/>
            <a:ahLst/>
            <a:cxnLst/>
            <a:rect l="l" t="t" r="r" b="b"/>
            <a:pathLst>
              <a:path w="1964689" h="6858000">
                <a:moveTo>
                  <a:pt x="1964563" y="0"/>
                </a:moveTo>
                <a:lnTo>
                  <a:pt x="0" y="0"/>
                </a:lnTo>
                <a:lnTo>
                  <a:pt x="0" y="6858000"/>
                </a:lnTo>
                <a:lnTo>
                  <a:pt x="1964563" y="6858000"/>
                </a:lnTo>
                <a:lnTo>
                  <a:pt x="1964563" y="0"/>
                </a:lnTo>
                <a:close/>
              </a:path>
            </a:pathLst>
          </a:custGeom>
          <a:solidFill>
            <a:srgbClr val="CDC7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08147" y="2958710"/>
            <a:ext cx="203835" cy="10591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10" dirty="0">
                <a:solidFill>
                  <a:srgbClr val="E21737"/>
                </a:solidFill>
                <a:latin typeface="Calibri"/>
                <a:cs typeface="Calibri"/>
              </a:rPr>
              <a:t>ESTO</a:t>
            </a:r>
            <a:r>
              <a:rPr sz="1400" b="1" spc="-5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E21737"/>
                </a:solidFill>
                <a:latin typeface="Calibri"/>
                <a:cs typeface="Calibri"/>
              </a:rPr>
              <a:t>IMPLICA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106" y="2495803"/>
            <a:ext cx="2065020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E21737"/>
                </a:solidFill>
                <a:latin typeface="Calibri"/>
                <a:cs typeface="Calibri"/>
              </a:rPr>
              <a:t>La</a:t>
            </a:r>
            <a:r>
              <a:rPr sz="2000" spc="-3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E21737"/>
                </a:solidFill>
                <a:latin typeface="Calibri"/>
                <a:cs typeface="Calibri"/>
              </a:rPr>
              <a:t>Estrategia</a:t>
            </a:r>
            <a:r>
              <a:rPr sz="2000" spc="-3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E21737"/>
                </a:solidFill>
                <a:latin typeface="Calibri"/>
                <a:cs typeface="Calibri"/>
              </a:rPr>
              <a:t>Mundial </a:t>
            </a:r>
            <a:r>
              <a:rPr sz="2000" dirty="0">
                <a:solidFill>
                  <a:srgbClr val="E21737"/>
                </a:solidFill>
                <a:latin typeface="Calibri"/>
                <a:cs typeface="Calibri"/>
              </a:rPr>
              <a:t>de</a:t>
            </a:r>
            <a:r>
              <a:rPr sz="2000" spc="-2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E21737"/>
                </a:solidFill>
                <a:latin typeface="Calibri"/>
                <a:cs typeface="Calibri"/>
              </a:rPr>
              <a:t>Respuesta</a:t>
            </a:r>
            <a:r>
              <a:rPr sz="2000" spc="-3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E21737"/>
                </a:solidFill>
                <a:latin typeface="Calibri"/>
                <a:cs typeface="Calibri"/>
              </a:rPr>
              <a:t>al</a:t>
            </a:r>
            <a:r>
              <a:rPr sz="2000" spc="-20" dirty="0">
                <a:solidFill>
                  <a:srgbClr val="E21737"/>
                </a:solidFill>
                <a:latin typeface="Calibri"/>
                <a:cs typeface="Calibri"/>
              </a:rPr>
              <a:t> Sida 2026-</a:t>
            </a:r>
            <a:r>
              <a:rPr sz="2000" dirty="0">
                <a:solidFill>
                  <a:srgbClr val="E21737"/>
                </a:solidFill>
                <a:latin typeface="Calibri"/>
                <a:cs typeface="Calibri"/>
              </a:rPr>
              <a:t>2031</a:t>
            </a:r>
            <a:r>
              <a:rPr sz="2000" spc="-4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E21737"/>
                </a:solidFill>
                <a:latin typeface="Calibri"/>
                <a:cs typeface="Calibri"/>
              </a:rPr>
              <a:t>invita</a:t>
            </a:r>
            <a:r>
              <a:rPr sz="2000" spc="-4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E21737"/>
                </a:solidFill>
                <a:latin typeface="Calibri"/>
                <a:cs typeface="Calibri"/>
              </a:rPr>
              <a:t>a </a:t>
            </a:r>
            <a:r>
              <a:rPr sz="2000" dirty="0">
                <a:solidFill>
                  <a:srgbClr val="E21737"/>
                </a:solidFill>
                <a:latin typeface="Calibri"/>
                <a:cs typeface="Calibri"/>
              </a:rPr>
              <a:t>renovar</a:t>
            </a:r>
            <a:r>
              <a:rPr sz="2000" spc="-9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E21737"/>
                </a:solidFill>
                <a:latin typeface="Calibri"/>
                <a:cs typeface="Calibri"/>
              </a:rPr>
              <a:t>el </a:t>
            </a:r>
            <a:r>
              <a:rPr sz="2000" spc="-10" dirty="0">
                <a:solidFill>
                  <a:srgbClr val="E21737"/>
                </a:solidFill>
                <a:latin typeface="Calibri"/>
                <a:cs typeface="Calibri"/>
              </a:rPr>
              <a:t>compromiso</a:t>
            </a:r>
            <a:r>
              <a:rPr sz="2000" spc="-2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E21737"/>
                </a:solidFill>
                <a:latin typeface="Calibri"/>
                <a:cs typeface="Calibri"/>
              </a:rPr>
              <a:t>colectivo </a:t>
            </a:r>
            <a:r>
              <a:rPr sz="2000" dirty="0">
                <a:solidFill>
                  <a:srgbClr val="E21737"/>
                </a:solidFill>
                <a:latin typeface="Calibri"/>
                <a:cs typeface="Calibri"/>
              </a:rPr>
              <a:t>con</a:t>
            </a:r>
            <a:r>
              <a:rPr sz="2000" spc="-4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E21737"/>
                </a:solidFill>
                <a:latin typeface="Calibri"/>
                <a:cs typeface="Calibri"/>
              </a:rPr>
              <a:t>el</a:t>
            </a:r>
            <a:r>
              <a:rPr sz="2000" spc="-3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E21737"/>
                </a:solidFill>
                <a:latin typeface="Calibri"/>
                <a:cs typeface="Calibri"/>
              </a:rPr>
              <a:t>objetivo</a:t>
            </a:r>
            <a:r>
              <a:rPr sz="2000" spc="-5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E21737"/>
                </a:solidFill>
                <a:latin typeface="Calibri"/>
                <a:cs typeface="Calibri"/>
              </a:rPr>
              <a:t>de </a:t>
            </a:r>
            <a:r>
              <a:rPr sz="2000" dirty="0">
                <a:solidFill>
                  <a:srgbClr val="E21737"/>
                </a:solidFill>
                <a:latin typeface="Calibri"/>
                <a:cs typeface="Calibri"/>
              </a:rPr>
              <a:t>erradicar</a:t>
            </a:r>
            <a:r>
              <a:rPr sz="2000" spc="-30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E21737"/>
                </a:solidFill>
                <a:latin typeface="Calibri"/>
                <a:cs typeface="Calibri"/>
              </a:rPr>
              <a:t>el</a:t>
            </a:r>
            <a:r>
              <a:rPr sz="2000" spc="-2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E21737"/>
                </a:solidFill>
                <a:latin typeface="Calibri"/>
                <a:cs typeface="Calibri"/>
              </a:rPr>
              <a:t>sida</a:t>
            </a:r>
            <a:r>
              <a:rPr sz="2000" spc="-35" dirty="0">
                <a:solidFill>
                  <a:srgbClr val="E21737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E21737"/>
                </a:solidFill>
                <a:latin typeface="Calibri"/>
                <a:cs typeface="Calibri"/>
              </a:rPr>
              <a:t>para </a:t>
            </a:r>
            <a:r>
              <a:rPr sz="2000" spc="-10" dirty="0">
                <a:solidFill>
                  <a:srgbClr val="E21737"/>
                </a:solidFill>
                <a:latin typeface="Calibri"/>
                <a:cs typeface="Calibri"/>
              </a:rPr>
              <a:t>2030.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494487" y="771270"/>
            <a:ext cx="2374900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E21737"/>
                </a:solidFill>
              </a:rPr>
              <a:t>TODO</a:t>
            </a:r>
            <a:r>
              <a:rPr sz="2600" spc="-105" dirty="0">
                <a:solidFill>
                  <a:srgbClr val="E21737"/>
                </a:solidFill>
              </a:rPr>
              <a:t> </a:t>
            </a:r>
            <a:r>
              <a:rPr sz="2600" spc="-10" dirty="0">
                <a:solidFill>
                  <a:srgbClr val="E21737"/>
                </a:solidFill>
              </a:rPr>
              <a:t>COMIENZA </a:t>
            </a:r>
            <a:r>
              <a:rPr sz="2600" dirty="0">
                <a:solidFill>
                  <a:srgbClr val="E21737"/>
                </a:solidFill>
              </a:rPr>
              <a:t>CON</a:t>
            </a:r>
            <a:r>
              <a:rPr sz="2600" spc="-40" dirty="0">
                <a:solidFill>
                  <a:srgbClr val="E21737"/>
                </a:solidFill>
              </a:rPr>
              <a:t> </a:t>
            </a:r>
            <a:r>
              <a:rPr sz="2600" spc="-25" dirty="0">
                <a:solidFill>
                  <a:srgbClr val="E21737"/>
                </a:solidFill>
              </a:rPr>
              <a:t>LAS </a:t>
            </a:r>
            <a:r>
              <a:rPr sz="2600" spc="-10" dirty="0">
                <a:solidFill>
                  <a:srgbClr val="E21737"/>
                </a:solidFill>
              </a:rPr>
              <a:t>PERSONAS</a:t>
            </a:r>
            <a:endParaRPr sz="2600"/>
          </a:p>
        </p:txBody>
      </p:sp>
      <p:sp>
        <p:nvSpPr>
          <p:cNvPr id="8" name="object 8"/>
          <p:cNvSpPr txBox="1"/>
          <p:nvPr/>
        </p:nvSpPr>
        <p:spPr>
          <a:xfrm>
            <a:off x="3419728" y="1528106"/>
            <a:ext cx="2117724" cy="28565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2300" dirty="0">
                <a:latin typeface="Calibri"/>
                <a:cs typeface="Calibri"/>
              </a:rPr>
              <a:t>El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liderazgo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de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los </a:t>
            </a:r>
            <a:r>
              <a:rPr sz="2300" dirty="0">
                <a:latin typeface="Calibri"/>
                <a:cs typeface="Calibri"/>
              </a:rPr>
              <a:t>países</a:t>
            </a:r>
            <a:r>
              <a:rPr sz="2300" spc="-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para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apoyar respuestas </a:t>
            </a:r>
            <a:r>
              <a:rPr sz="2300" spc="-10" dirty="0" err="1">
                <a:latin typeface="Calibri"/>
                <a:cs typeface="Calibri"/>
              </a:rPr>
              <a:t>nacionales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10" dirty="0" err="1">
                <a:latin typeface="Calibri"/>
                <a:cs typeface="Calibri"/>
              </a:rPr>
              <a:t>multisectoriales</a:t>
            </a:r>
            <a:endParaRPr lang="es-SV" sz="2300" spc="-10" dirty="0">
              <a:latin typeface="Calibri"/>
              <a:cs typeface="Calibri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2300" spc="60" dirty="0">
                <a:latin typeface="Calibri"/>
                <a:cs typeface="Calibri"/>
              </a:rPr>
              <a:t> </a:t>
            </a:r>
            <a:r>
              <a:rPr sz="2300" spc="-50" dirty="0">
                <a:latin typeface="Calibri"/>
                <a:cs typeface="Calibri"/>
              </a:rPr>
              <a:t>e </a:t>
            </a:r>
            <a:r>
              <a:rPr sz="2300" dirty="0">
                <a:latin typeface="Calibri"/>
                <a:cs typeface="Calibri"/>
              </a:rPr>
              <a:t>inclusivas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al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VIH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4491" y="250554"/>
            <a:ext cx="1912620" cy="64754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Calibri"/>
                <a:cs typeface="Calibri"/>
              </a:rPr>
              <a:t>Reducir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las </a:t>
            </a:r>
            <a:r>
              <a:rPr sz="2000" dirty="0">
                <a:latin typeface="Calibri"/>
                <a:cs typeface="Calibri"/>
              </a:rPr>
              <a:t>desigualdades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y </a:t>
            </a:r>
            <a:r>
              <a:rPr sz="2000" spc="-10" dirty="0">
                <a:latin typeface="Calibri"/>
                <a:cs typeface="Calibri"/>
              </a:rPr>
              <a:t>defender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derechos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personas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al </a:t>
            </a:r>
            <a:r>
              <a:rPr sz="2000" dirty="0">
                <a:latin typeface="Calibri"/>
                <a:cs typeface="Calibri"/>
              </a:rPr>
              <a:t>acceso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servicios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 </a:t>
            </a:r>
            <a:r>
              <a:rPr sz="2000" spc="-10" dirty="0">
                <a:latin typeface="Calibri"/>
                <a:cs typeface="Calibri"/>
              </a:rPr>
              <a:t>prevención,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detección, tratamiento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atención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VIH,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incluyendo </a:t>
            </a:r>
            <a:r>
              <a:rPr sz="2000" spc="-25" dirty="0">
                <a:latin typeface="Calibri"/>
                <a:cs typeface="Calibri"/>
              </a:rPr>
              <a:t>las </a:t>
            </a:r>
            <a:r>
              <a:rPr sz="2000" dirty="0">
                <a:latin typeface="Calibri"/>
                <a:cs typeface="Calibri"/>
              </a:rPr>
              <a:t>mujeres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niñas,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los </a:t>
            </a:r>
            <a:r>
              <a:rPr sz="2000" dirty="0">
                <a:latin typeface="Calibri"/>
                <a:cs typeface="Calibri"/>
              </a:rPr>
              <a:t>hombres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niños,</a:t>
            </a:r>
            <a:r>
              <a:rPr sz="2000" spc="-50" dirty="0">
                <a:latin typeface="Calibri"/>
                <a:cs typeface="Calibri"/>
              </a:rPr>
              <a:t> y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poblaciones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clave afectadas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expuestas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riesgo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infección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-20" dirty="0">
                <a:latin typeface="Calibri"/>
                <a:cs typeface="Calibri"/>
              </a:rPr>
              <a:t> VIH.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35531" y="2286000"/>
            <a:ext cx="1589912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2400" spc="-10" dirty="0">
                <a:latin typeface="Calibri"/>
                <a:cs typeface="Calibri"/>
              </a:rPr>
              <a:t>Liderazgo comunitario </a:t>
            </a:r>
            <a:r>
              <a:rPr sz="2400" spc="-25" dirty="0">
                <a:latin typeface="Calibri"/>
                <a:cs typeface="Calibri"/>
              </a:rPr>
              <a:t>en </a:t>
            </a:r>
            <a:r>
              <a:rPr sz="2400" dirty="0">
                <a:latin typeface="Calibri"/>
                <a:cs typeface="Calibri"/>
              </a:rPr>
              <a:t>todos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niveles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respuesta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8644" y="511657"/>
            <a:ext cx="2158265" cy="290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9250" y="2452903"/>
            <a:ext cx="8387715" cy="3238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9250" y="2827870"/>
            <a:ext cx="8387715" cy="3530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89250" y="3232188"/>
            <a:ext cx="8387715" cy="7490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9250" y="4032440"/>
            <a:ext cx="8387715" cy="5292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89250" y="4615637"/>
            <a:ext cx="8387715" cy="73118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89250" y="5403532"/>
            <a:ext cx="8387715" cy="73118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9250" y="6188671"/>
            <a:ext cx="8387715" cy="3238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164204" y="2452243"/>
            <a:ext cx="32073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Refuerzo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medidas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respuesta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VIH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91001" y="2888107"/>
            <a:ext cx="28975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enfoque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centrado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intervención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64204" y="3262121"/>
            <a:ext cx="351599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Gran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número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objetivos,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algunos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cuales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eran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declaraciones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intenciones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eran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medibles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64204" y="4169790"/>
            <a:ext cx="3152775" cy="2299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Programas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verticales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respuesta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al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VIH</a:t>
            </a:r>
            <a:endParaRPr sz="1400">
              <a:latin typeface="Calibri"/>
              <a:cs typeface="Calibri"/>
            </a:endParaRPr>
          </a:p>
          <a:p>
            <a:pPr marL="12700" marR="381000">
              <a:lnSpc>
                <a:spcPct val="319900"/>
              </a:lnSpc>
              <a:spcBef>
                <a:spcPts val="3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Énfasis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prestación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servicios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Fuerte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dependencia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donantes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respuestas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VIH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dictadas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donantes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Estrategias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mundiales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</a:rPr>
              <a:t>Acabar</a:t>
            </a:r>
            <a:r>
              <a:rPr sz="1400" spc="-3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con</a:t>
            </a:r>
            <a:r>
              <a:rPr sz="1400" spc="-4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el</a:t>
            </a:r>
            <a:r>
              <a:rPr sz="1400" spc="-2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sida</a:t>
            </a:r>
            <a:r>
              <a:rPr sz="1400" spc="-3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y</a:t>
            </a:r>
            <a:r>
              <a:rPr sz="1400" spc="-25" dirty="0">
                <a:solidFill>
                  <a:srgbClr val="FFFFFF"/>
                </a:solidFill>
              </a:rPr>
              <a:t> </a:t>
            </a:r>
            <a:r>
              <a:rPr sz="1400" spc="-10" dirty="0">
                <a:solidFill>
                  <a:srgbClr val="FFFFFF"/>
                </a:solidFill>
              </a:rPr>
              <a:t>garantizar</a:t>
            </a:r>
            <a:r>
              <a:rPr sz="1400" spc="-3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la</a:t>
            </a:r>
            <a:r>
              <a:rPr sz="1400" spc="-25" dirty="0">
                <a:solidFill>
                  <a:srgbClr val="FFFFFF"/>
                </a:solidFill>
              </a:rPr>
              <a:t> </a:t>
            </a:r>
            <a:r>
              <a:rPr sz="1400" spc="-10" dirty="0">
                <a:solidFill>
                  <a:srgbClr val="FFFFFF"/>
                </a:solidFill>
              </a:rPr>
              <a:t>sostenibilidad</a:t>
            </a:r>
            <a:endParaRPr sz="1400"/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1400" spc="-10" dirty="0">
                <a:solidFill>
                  <a:srgbClr val="FFFFFF"/>
                </a:solidFill>
              </a:rPr>
              <a:t>Centrado</a:t>
            </a:r>
            <a:r>
              <a:rPr sz="1400" spc="-2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en</a:t>
            </a:r>
            <a:r>
              <a:rPr sz="1400" spc="-3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las</a:t>
            </a:r>
            <a:r>
              <a:rPr sz="1400" spc="-30" dirty="0">
                <a:solidFill>
                  <a:srgbClr val="FFFFFF"/>
                </a:solidFill>
              </a:rPr>
              <a:t> </a:t>
            </a:r>
            <a:r>
              <a:rPr sz="1400" spc="-10" dirty="0">
                <a:solidFill>
                  <a:srgbClr val="FFFFFF"/>
                </a:solidFill>
              </a:rPr>
              <a:t>personas</a:t>
            </a:r>
            <a:endParaRPr sz="1400"/>
          </a:p>
          <a:p>
            <a:pPr marL="12700" marR="5080">
              <a:lnSpc>
                <a:spcPct val="100000"/>
              </a:lnSpc>
              <a:spcBef>
                <a:spcPts val="1380"/>
              </a:spcBef>
            </a:pPr>
            <a:r>
              <a:rPr sz="1400" dirty="0">
                <a:solidFill>
                  <a:srgbClr val="FFFFFF"/>
                </a:solidFill>
              </a:rPr>
              <a:t>Menos</a:t>
            </a:r>
            <a:r>
              <a:rPr sz="1400" spc="-4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objetivos</a:t>
            </a:r>
            <a:r>
              <a:rPr sz="1400" spc="-3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que</a:t>
            </a:r>
            <a:r>
              <a:rPr sz="1400" spc="-3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pueden</a:t>
            </a:r>
            <a:r>
              <a:rPr sz="1400" spc="-2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ser</a:t>
            </a:r>
            <a:r>
              <a:rPr sz="1400" spc="-40" dirty="0">
                <a:solidFill>
                  <a:srgbClr val="FFFFFF"/>
                </a:solidFill>
              </a:rPr>
              <a:t> </a:t>
            </a:r>
            <a:r>
              <a:rPr sz="1400" spc="-10" dirty="0">
                <a:solidFill>
                  <a:srgbClr val="FFFFFF"/>
                </a:solidFill>
              </a:rPr>
              <a:t>adoptados</a:t>
            </a:r>
            <a:r>
              <a:rPr sz="1400" spc="-40" dirty="0">
                <a:solidFill>
                  <a:srgbClr val="FFFFFF"/>
                </a:solidFill>
              </a:rPr>
              <a:t> </a:t>
            </a:r>
            <a:r>
              <a:rPr sz="1400" spc="-25" dirty="0">
                <a:solidFill>
                  <a:srgbClr val="FFFFFF"/>
                </a:solidFill>
              </a:rPr>
              <a:t>por </a:t>
            </a:r>
            <a:r>
              <a:rPr sz="1400" dirty="0">
                <a:solidFill>
                  <a:srgbClr val="FFFFFF"/>
                </a:solidFill>
              </a:rPr>
              <a:t>los</a:t>
            </a:r>
            <a:r>
              <a:rPr sz="1400" spc="-3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países,</a:t>
            </a:r>
            <a:r>
              <a:rPr sz="1400" spc="-1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los</a:t>
            </a:r>
            <a:r>
              <a:rPr sz="1400" spc="-10" dirty="0">
                <a:solidFill>
                  <a:srgbClr val="FFFFFF"/>
                </a:solidFill>
              </a:rPr>
              <a:t> territorios</a:t>
            </a:r>
            <a:r>
              <a:rPr sz="1400" spc="-2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y</a:t>
            </a:r>
            <a:r>
              <a:rPr sz="1400" spc="-1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las</a:t>
            </a:r>
            <a:r>
              <a:rPr sz="1400" spc="-10" dirty="0">
                <a:solidFill>
                  <a:srgbClr val="FFFFFF"/>
                </a:solidFill>
              </a:rPr>
              <a:t> subpoblaciones</a:t>
            </a:r>
            <a:endParaRPr sz="1400"/>
          </a:p>
          <a:p>
            <a:pPr>
              <a:lnSpc>
                <a:spcPct val="100000"/>
              </a:lnSpc>
              <a:spcBef>
                <a:spcPts val="1230"/>
              </a:spcBef>
            </a:pPr>
            <a:endParaRPr sz="1400"/>
          </a:p>
          <a:p>
            <a:pPr marL="12700" marR="26289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</a:rPr>
              <a:t>Integración</a:t>
            </a:r>
            <a:r>
              <a:rPr sz="1400" spc="-2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de</a:t>
            </a:r>
            <a:r>
              <a:rPr sz="1400" spc="-1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los</a:t>
            </a:r>
            <a:r>
              <a:rPr sz="1400" spc="-3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servicios</a:t>
            </a:r>
            <a:r>
              <a:rPr sz="1400" spc="-20" dirty="0">
                <a:solidFill>
                  <a:srgbClr val="FFFFFF"/>
                </a:solidFill>
              </a:rPr>
              <a:t> </a:t>
            </a:r>
            <a:r>
              <a:rPr sz="1400" spc="-10" dirty="0">
                <a:solidFill>
                  <a:srgbClr val="FFFFFF"/>
                </a:solidFill>
              </a:rPr>
              <a:t>relacionados</a:t>
            </a:r>
            <a:r>
              <a:rPr sz="1400" spc="-30" dirty="0">
                <a:solidFill>
                  <a:srgbClr val="FFFFFF"/>
                </a:solidFill>
              </a:rPr>
              <a:t> </a:t>
            </a:r>
            <a:r>
              <a:rPr sz="1400" spc="-25" dirty="0">
                <a:solidFill>
                  <a:srgbClr val="FFFFFF"/>
                </a:solidFill>
              </a:rPr>
              <a:t>con </a:t>
            </a:r>
            <a:r>
              <a:rPr sz="1400" dirty="0">
                <a:solidFill>
                  <a:srgbClr val="FFFFFF"/>
                </a:solidFill>
              </a:rPr>
              <a:t>el</a:t>
            </a:r>
            <a:r>
              <a:rPr sz="1400" spc="-2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VIH</a:t>
            </a:r>
            <a:r>
              <a:rPr sz="1400" spc="-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en</a:t>
            </a:r>
            <a:r>
              <a:rPr sz="1400" spc="-1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los</a:t>
            </a:r>
            <a:r>
              <a:rPr sz="1400" spc="-25" dirty="0">
                <a:solidFill>
                  <a:srgbClr val="FFFFFF"/>
                </a:solidFill>
              </a:rPr>
              <a:t> </a:t>
            </a:r>
            <a:r>
              <a:rPr sz="1400" spc="-10" dirty="0">
                <a:solidFill>
                  <a:srgbClr val="FFFFFF"/>
                </a:solidFill>
              </a:rPr>
              <a:t>programas</a:t>
            </a:r>
            <a:r>
              <a:rPr sz="1400" spc="-20" dirty="0">
                <a:solidFill>
                  <a:srgbClr val="FFFFFF"/>
                </a:solidFill>
              </a:rPr>
              <a:t> </a:t>
            </a:r>
            <a:r>
              <a:rPr sz="1400" spc="-10" dirty="0">
                <a:solidFill>
                  <a:srgbClr val="FFFFFF"/>
                </a:solidFill>
              </a:rPr>
              <a:t>nacionales</a:t>
            </a:r>
            <a:endParaRPr sz="1400"/>
          </a:p>
          <a:p>
            <a:pPr marL="12700" marR="222250">
              <a:lnSpc>
                <a:spcPct val="100000"/>
              </a:lnSpc>
              <a:spcBef>
                <a:spcPts val="1195"/>
              </a:spcBef>
            </a:pPr>
            <a:r>
              <a:rPr sz="1400" spc="-10" dirty="0">
                <a:solidFill>
                  <a:srgbClr val="FFFFFF"/>
                </a:solidFill>
              </a:rPr>
              <a:t>Mayor</a:t>
            </a:r>
            <a:r>
              <a:rPr sz="1400" spc="-35" dirty="0">
                <a:solidFill>
                  <a:srgbClr val="FFFFFF"/>
                </a:solidFill>
              </a:rPr>
              <a:t> </a:t>
            </a:r>
            <a:r>
              <a:rPr sz="1400" spc="-10" dirty="0">
                <a:solidFill>
                  <a:srgbClr val="FFFFFF"/>
                </a:solidFill>
              </a:rPr>
              <a:t>énfasis</a:t>
            </a:r>
            <a:r>
              <a:rPr sz="1400" spc="-2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en</a:t>
            </a:r>
            <a:r>
              <a:rPr sz="1400" spc="-3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el</a:t>
            </a:r>
            <a:r>
              <a:rPr sz="1400" spc="-1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acceso</a:t>
            </a:r>
            <a:r>
              <a:rPr sz="1400" spc="-3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a</a:t>
            </a:r>
            <a:r>
              <a:rPr sz="1400" spc="-1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los</a:t>
            </a:r>
            <a:r>
              <a:rPr sz="1400" spc="-3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servicios</a:t>
            </a:r>
            <a:r>
              <a:rPr sz="1400" spc="-2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y</a:t>
            </a:r>
            <a:r>
              <a:rPr sz="1400" spc="-25" dirty="0">
                <a:solidFill>
                  <a:srgbClr val="FFFFFF"/>
                </a:solidFill>
              </a:rPr>
              <a:t> la </a:t>
            </a:r>
            <a:r>
              <a:rPr sz="1400" spc="-10" dirty="0">
                <a:solidFill>
                  <a:srgbClr val="FFFFFF"/>
                </a:solidFill>
              </a:rPr>
              <a:t>diversificación</a:t>
            </a:r>
            <a:r>
              <a:rPr sz="1400" spc="-3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de</a:t>
            </a:r>
            <a:r>
              <a:rPr sz="1400" spc="-2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los</a:t>
            </a:r>
            <a:r>
              <a:rPr sz="1400" spc="-3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métodos:</a:t>
            </a:r>
            <a:r>
              <a:rPr sz="1400" spc="-2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modelos</a:t>
            </a:r>
            <a:r>
              <a:rPr sz="1400" spc="-40" dirty="0">
                <a:solidFill>
                  <a:srgbClr val="FFFFFF"/>
                </a:solidFill>
              </a:rPr>
              <a:t> </a:t>
            </a:r>
            <a:r>
              <a:rPr sz="1400" spc="-25" dirty="0">
                <a:solidFill>
                  <a:srgbClr val="FFFFFF"/>
                </a:solidFill>
              </a:rPr>
              <a:t>de </a:t>
            </a:r>
            <a:r>
              <a:rPr sz="1400" spc="-10" dirty="0">
                <a:solidFill>
                  <a:srgbClr val="FFFFFF"/>
                </a:solidFill>
              </a:rPr>
              <a:t>autogestión,</a:t>
            </a:r>
            <a:r>
              <a:rPr sz="1400" spc="10" dirty="0">
                <a:solidFill>
                  <a:srgbClr val="FFFFFF"/>
                </a:solidFill>
              </a:rPr>
              <a:t> </a:t>
            </a:r>
            <a:r>
              <a:rPr sz="1400" spc="-10" dirty="0">
                <a:solidFill>
                  <a:srgbClr val="FFFFFF"/>
                </a:solidFill>
              </a:rPr>
              <a:t>programas</a:t>
            </a:r>
            <a:r>
              <a:rPr sz="1400" spc="-15" dirty="0">
                <a:solidFill>
                  <a:srgbClr val="FFFFFF"/>
                </a:solidFill>
              </a:rPr>
              <a:t> </a:t>
            </a:r>
            <a:r>
              <a:rPr sz="1400" spc="-10" dirty="0">
                <a:solidFill>
                  <a:srgbClr val="FFFFFF"/>
                </a:solidFill>
              </a:rPr>
              <a:t>comunitarios</a:t>
            </a:r>
            <a:endParaRPr sz="1400"/>
          </a:p>
          <a:p>
            <a:pPr marL="12700" marR="631190" algn="just">
              <a:lnSpc>
                <a:spcPct val="100000"/>
              </a:lnSpc>
              <a:spcBef>
                <a:spcPts val="1180"/>
              </a:spcBef>
            </a:pPr>
            <a:r>
              <a:rPr sz="1400" spc="-10" dirty="0">
                <a:solidFill>
                  <a:srgbClr val="FFFFFF"/>
                </a:solidFill>
              </a:rPr>
              <a:t>Respuestas</a:t>
            </a:r>
            <a:r>
              <a:rPr sz="1400" spc="-3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asumidas</a:t>
            </a:r>
            <a:r>
              <a:rPr sz="1400" spc="-3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y</a:t>
            </a:r>
            <a:r>
              <a:rPr sz="1400" spc="-4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dirigidas</a:t>
            </a:r>
            <a:r>
              <a:rPr sz="1400" spc="-2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por</a:t>
            </a:r>
            <a:r>
              <a:rPr sz="1400" spc="-35" dirty="0">
                <a:solidFill>
                  <a:srgbClr val="FFFFFF"/>
                </a:solidFill>
              </a:rPr>
              <a:t> </a:t>
            </a:r>
            <a:r>
              <a:rPr sz="1400" spc="-25" dirty="0">
                <a:solidFill>
                  <a:srgbClr val="FFFFFF"/>
                </a:solidFill>
              </a:rPr>
              <a:t>los </a:t>
            </a:r>
            <a:r>
              <a:rPr sz="1400" dirty="0">
                <a:solidFill>
                  <a:srgbClr val="FFFFFF"/>
                </a:solidFill>
              </a:rPr>
              <a:t>países.</a:t>
            </a:r>
            <a:r>
              <a:rPr sz="1400" spc="-30" dirty="0">
                <a:solidFill>
                  <a:srgbClr val="FFFFFF"/>
                </a:solidFill>
              </a:rPr>
              <a:t> </a:t>
            </a:r>
            <a:r>
              <a:rPr sz="1400" spc="-10" dirty="0">
                <a:solidFill>
                  <a:srgbClr val="FFFFFF"/>
                </a:solidFill>
              </a:rPr>
              <a:t>Responsabilidad</a:t>
            </a:r>
            <a:r>
              <a:rPr sz="1400" spc="-5" dirty="0">
                <a:solidFill>
                  <a:srgbClr val="FFFFFF"/>
                </a:solidFill>
              </a:rPr>
              <a:t> </a:t>
            </a:r>
            <a:r>
              <a:rPr sz="1400" spc="-10" dirty="0">
                <a:solidFill>
                  <a:srgbClr val="FFFFFF"/>
                </a:solidFill>
              </a:rPr>
              <a:t>compartida</a:t>
            </a:r>
            <a:r>
              <a:rPr sz="1400" spc="-20" dirty="0">
                <a:solidFill>
                  <a:srgbClr val="FFFFFF"/>
                </a:solidFill>
              </a:rPr>
              <a:t> </a:t>
            </a:r>
            <a:r>
              <a:rPr sz="1400" spc="-25" dirty="0">
                <a:solidFill>
                  <a:srgbClr val="FFFFFF"/>
                </a:solidFill>
              </a:rPr>
              <a:t>en </a:t>
            </a:r>
            <a:r>
              <a:rPr sz="1400" dirty="0">
                <a:solidFill>
                  <a:srgbClr val="FFFFFF"/>
                </a:solidFill>
              </a:rPr>
              <a:t>función</a:t>
            </a:r>
            <a:r>
              <a:rPr sz="1400" spc="-3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de</a:t>
            </a:r>
            <a:r>
              <a:rPr sz="1400" spc="-1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los</a:t>
            </a:r>
            <a:r>
              <a:rPr sz="1400" spc="-20" dirty="0">
                <a:solidFill>
                  <a:srgbClr val="FFFFFF"/>
                </a:solidFill>
              </a:rPr>
              <a:t> </a:t>
            </a:r>
            <a:r>
              <a:rPr sz="1400" spc="-10" dirty="0">
                <a:solidFill>
                  <a:srgbClr val="FFFFFF"/>
                </a:solidFill>
              </a:rPr>
              <a:t>ingresos.</a:t>
            </a:r>
            <a:endParaRPr sz="1400"/>
          </a:p>
          <a:p>
            <a:pPr marL="12700" algn="just">
              <a:lnSpc>
                <a:spcPct val="100000"/>
              </a:lnSpc>
              <a:spcBef>
                <a:spcPts val="1250"/>
              </a:spcBef>
            </a:pPr>
            <a:r>
              <a:rPr sz="1400" spc="-10" dirty="0">
                <a:solidFill>
                  <a:srgbClr val="FFFFFF"/>
                </a:solidFill>
              </a:rPr>
              <a:t>Estrategias</a:t>
            </a:r>
            <a:r>
              <a:rPr sz="1400" spc="-3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mundiales</a:t>
            </a:r>
            <a:r>
              <a:rPr sz="1400" spc="-2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y</a:t>
            </a:r>
            <a:r>
              <a:rPr sz="1400" spc="-45" dirty="0">
                <a:solidFill>
                  <a:srgbClr val="FFFFFF"/>
                </a:solidFill>
              </a:rPr>
              <a:t> </a:t>
            </a:r>
            <a:r>
              <a:rPr sz="1400" spc="-10" dirty="0">
                <a:solidFill>
                  <a:srgbClr val="FFFFFF"/>
                </a:solidFill>
              </a:rPr>
              <a:t>regionales.</a:t>
            </a:r>
            <a:endParaRPr sz="1400"/>
          </a:p>
        </p:txBody>
      </p:sp>
      <p:sp>
        <p:nvSpPr>
          <p:cNvPr id="14" name="object 14" descr="$PPTXTitle"/>
          <p:cNvSpPr txBox="1">
            <a:spLocks noGrp="1"/>
          </p:cNvSpPr>
          <p:nvPr>
            <p:ph type="title"/>
          </p:nvPr>
        </p:nvSpPr>
        <p:spPr>
          <a:xfrm>
            <a:off x="4528564" y="1414399"/>
            <a:ext cx="155994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solidFill>
                  <a:srgbClr val="007BC8"/>
                </a:solidFill>
              </a:rPr>
              <a:t>2025</a:t>
            </a:r>
            <a:endParaRPr sz="3200" b="1" dirty="0"/>
          </a:p>
        </p:txBody>
      </p:sp>
      <p:sp>
        <p:nvSpPr>
          <p:cNvPr id="15" name="object 15"/>
          <p:cNvSpPr txBox="1"/>
          <p:nvPr/>
        </p:nvSpPr>
        <p:spPr>
          <a:xfrm>
            <a:off x="8382000" y="1417701"/>
            <a:ext cx="103073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solidFill>
                  <a:srgbClr val="00B4BD"/>
                </a:solidFill>
                <a:latin typeface="Calibri"/>
                <a:cs typeface="Calibri"/>
              </a:rPr>
              <a:t>2030</a:t>
            </a:r>
            <a:endParaRPr sz="3200" b="1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0232" y="1620088"/>
            <a:ext cx="1936114" cy="2404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¿QUÉ</a:t>
            </a:r>
            <a:r>
              <a:rPr sz="26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45" dirty="0">
                <a:solidFill>
                  <a:srgbClr val="C00000"/>
                </a:solidFill>
                <a:latin typeface="Calibri"/>
                <a:cs typeface="Calibri"/>
              </a:rPr>
              <a:t>HAY</a:t>
            </a:r>
            <a:r>
              <a:rPr sz="26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C00000"/>
                </a:solidFill>
                <a:latin typeface="Calibri"/>
                <a:cs typeface="Calibri"/>
              </a:rPr>
              <a:t>DE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NUEVO</a:t>
            </a:r>
            <a:r>
              <a:rPr sz="2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EN</a:t>
            </a:r>
            <a:r>
              <a:rPr sz="26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C00000"/>
                </a:solidFill>
                <a:latin typeface="Calibri"/>
                <a:cs typeface="Calibri"/>
              </a:rPr>
              <a:t>LA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ESTRATEGIA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MUNDIAL</a:t>
            </a:r>
            <a:r>
              <a:rPr sz="26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C00000"/>
                </a:solidFill>
                <a:latin typeface="Calibri"/>
                <a:cs typeface="Calibri"/>
              </a:rPr>
              <a:t>DE </a:t>
            </a:r>
            <a:r>
              <a:rPr sz="2600" spc="-30" dirty="0">
                <a:solidFill>
                  <a:srgbClr val="C00000"/>
                </a:solidFill>
                <a:latin typeface="Calibri"/>
                <a:cs typeface="Calibri"/>
              </a:rPr>
              <a:t>RESPUESTA</a:t>
            </a:r>
            <a:r>
              <a:rPr sz="26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C00000"/>
                </a:solidFill>
                <a:latin typeface="Calibri"/>
                <a:cs typeface="Calibri"/>
              </a:rPr>
              <a:t>AL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SIDA?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85634" y="2500757"/>
            <a:ext cx="207010" cy="17208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85634" y="2884932"/>
            <a:ext cx="207010" cy="17208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85634" y="3441827"/>
            <a:ext cx="207010" cy="17208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85634" y="4172330"/>
            <a:ext cx="207010" cy="17195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85634" y="4835144"/>
            <a:ext cx="207010" cy="17195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985634" y="5627725"/>
            <a:ext cx="207010" cy="17199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985634" y="6232740"/>
            <a:ext cx="207010" cy="17198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559903" y="511657"/>
            <a:ext cx="2158383" cy="2907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5121</Words>
  <Application>Microsoft Office PowerPoint</Application>
  <PresentationFormat>Panorámica</PresentationFormat>
  <Paragraphs>412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40" baseType="lpstr">
      <vt:lpstr>Agrandir Narrow</vt:lpstr>
      <vt:lpstr>Agrandir Narrow Bold</vt:lpstr>
      <vt:lpstr>Arial</vt:lpstr>
      <vt:lpstr>Arial MT</vt:lpstr>
      <vt:lpstr>Calibri</vt:lpstr>
      <vt:lpstr>Times New Roman</vt:lpstr>
      <vt:lpstr>Trebuchet MS</vt:lpstr>
      <vt:lpstr>Office Theme</vt:lpstr>
      <vt:lpstr>1_Office Theme</vt:lpstr>
      <vt:lpstr>Presentación de PowerPoint</vt:lpstr>
      <vt:lpstr>Presentación de PowerPoint</vt:lpstr>
      <vt:lpstr>Presentación de PowerPoint</vt:lpstr>
      <vt:lpstr>¿POR QUÉ SIGUE SIENDO IMPORTANTE?</vt:lpstr>
      <vt:lpstr>Contamos con la ciencia, las herramientas y la fuerza de las comunidades para acabar con el sida como amenaza para la salud pública.</vt:lpstr>
      <vt:lpstr>CÓMO SE ELABORÓ LA ESTRATEGIA</vt:lpstr>
      <vt:lpstr>LOS CUATRO PILARES DE LA ESTRATEGIA</vt:lpstr>
      <vt:lpstr>TODO COMIENZA CON LAS PERSONAS</vt:lpstr>
      <vt:lpstr>2025</vt:lpstr>
      <vt:lpstr>ACABAR CON EL SIDA Y ESTABLECER UNA RESPUESTA SOSTENIBLE</vt:lpstr>
      <vt:lpstr>ESTRATEGIA MUNDIAL DE RESPUESTA AL SIDA 2026-2031</vt:lpstr>
      <vt:lpstr>PRIORIDAD 1</vt:lpstr>
      <vt:lpstr>PRIORIDAD 1</vt:lpstr>
      <vt:lpstr>PRIORIDAD 1</vt:lpstr>
      <vt:lpstr>PRIORIDAD 2</vt:lpstr>
      <vt:lpstr>PRIORIDAD 2</vt:lpstr>
      <vt:lpstr>PRIORIDAD 2</vt:lpstr>
      <vt:lpstr>PRIORIDAD 2</vt:lpstr>
      <vt:lpstr>PRIORIDAD 3</vt:lpstr>
      <vt:lpstr>Presentación de PowerPoint</vt:lpstr>
      <vt:lpstr>Alcanzar las metas en 2030 salvará millones de vidas</vt:lpstr>
      <vt:lpstr>¿CUÁNTO CUESTA ALCANZAR LOS OBJETIVOS FIJADOS PARA 2030?</vt:lpstr>
      <vt:lpstr>CONSIDERACIÓN DE LAS ESPECIFICIDADES REGIONALES PARA LAS PERSONAS QUE VIVEN CON EL</vt:lpstr>
      <vt:lpstr>CONSIDERACIÓN DE LAS ESPECIFICIDADES REGIONALES PARA LAS PERSONAS QUE VIVEN CON EL</vt:lpstr>
      <vt:lpstr>CONSIDERACIÓN DE LAS ESPECIFICIDADES REGIONALES PARA LAS PERSONAS QUE VIVEN CON EL</vt:lpstr>
      <vt:lpstr>CONSIDERACIÓN DE</vt:lpstr>
      <vt:lpstr>ALIANZAS PARA EL</vt:lpstr>
      <vt:lpstr>SISTEMA MUNDIAL DE RENDICIÓN DE CUENTAS DEL ONUSIDA PARA EL VIH</vt:lpstr>
      <vt:lpstr>ESTRATEGIA MUNDIAL DE RESPUESTA AL SIDA 2026-2031 CALENDARIO</vt:lpstr>
      <vt:lpstr>¡GRACIAS! Agradecemos sus contribuciones.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GUICHARD, Anne-Claire</dc:creator>
  <cp:keywords>docId:7827B6B226C4D1F8C9042F764F03B098</cp:keywords>
  <cp:lastModifiedBy>MARTINEZ DE MIRANDA, Celina</cp:lastModifiedBy>
  <cp:revision>1</cp:revision>
  <dcterms:created xsi:type="dcterms:W3CDTF">2026-06-15T21:00:47Z</dcterms:created>
  <dcterms:modified xsi:type="dcterms:W3CDTF">2026-06-15T22:32:11Z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2026-02-24T00:00:00Z</vt:filetime>
  </property>
  <property fmtid="{D5CDD505-2E9C-101B-9397-08002B2CF9AE}" pid="4" name="Creator">
    <vt:lpwstr>Microsoft® PowerPoint® for Microsoft 365</vt:lpwstr>
  </property>
  <property fmtid="{D5CDD505-2E9C-101B-9397-08002B2CF9AE}" pid="5" name="LastSaved">
    <vt:filetime>2026-06-15T00:00:00Z</vt:filetime>
  </property>
  <property fmtid="{D5CDD505-2E9C-101B-9397-08002B2CF9AE}" pid="6" name="Producer">
    <vt:lpwstr>Microsoft® PowerPoint® for Microsoft 365</vt:lpwstr>
  </property>
</Properties>
</file>