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Bold" panose="00000800000000000000" charset="0"/>
      <p:regular r:id="rId21"/>
    </p:embeddedFont>
    <p:embeddedFont>
      <p:font typeface="Montserrat Bold Italics" panose="020B0604020202020204" charset="0"/>
      <p:regular r:id="rId22"/>
    </p:embeddedFont>
    <p:embeddedFont>
      <p:font typeface="Montserrat Heavy" panose="020B0604020202020204" charset="0"/>
      <p:regular r:id="rId23"/>
    </p:embeddedFont>
    <p:embeddedFont>
      <p:font typeface="Montserrat Italics" panose="020B0604020202020204" charset="0"/>
      <p:regular r:id="rId24"/>
    </p:embeddedFont>
    <p:embeddedFont>
      <p:font typeface="Montserrat Medium Italic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4B4658E8-BF8C-4094-9923-A8A426596295}"/>
    <pc:docChg chg="modSld">
      <pc:chgData name="Administración y Comunicaciones MCP" userId="6e1c2796-b399-4b97-baca-0d887e5a0dc8" providerId="ADAL" clId="{4B4658E8-BF8C-4094-9923-A8A426596295}" dt="2026-05-12T16:49:33.163" v="3" actId="5793"/>
      <pc:docMkLst>
        <pc:docMk/>
      </pc:docMkLst>
      <pc:sldChg chg="modSp mod">
        <pc:chgData name="Administración y Comunicaciones MCP" userId="6e1c2796-b399-4b97-baca-0d887e5a0dc8" providerId="ADAL" clId="{4B4658E8-BF8C-4094-9923-A8A426596295}" dt="2026-05-12T16:49:12.195" v="1" actId="113"/>
        <pc:sldMkLst>
          <pc:docMk/>
          <pc:sldMk cId="0" sldId="266"/>
        </pc:sldMkLst>
        <pc:spChg chg="mod">
          <ac:chgData name="Administración y Comunicaciones MCP" userId="6e1c2796-b399-4b97-baca-0d887e5a0dc8" providerId="ADAL" clId="{4B4658E8-BF8C-4094-9923-A8A426596295}" dt="2026-05-12T16:49:12.195" v="1" actId="113"/>
          <ac:spMkLst>
            <pc:docMk/>
            <pc:sldMk cId="0" sldId="266"/>
            <ac:spMk id="7" creationId="{00000000-0000-0000-0000-000000000000}"/>
          </ac:spMkLst>
        </pc:spChg>
      </pc:sldChg>
      <pc:sldChg chg="modSp mod">
        <pc:chgData name="Administración y Comunicaciones MCP" userId="6e1c2796-b399-4b97-baca-0d887e5a0dc8" providerId="ADAL" clId="{4B4658E8-BF8C-4094-9923-A8A426596295}" dt="2026-05-12T16:49:22.662" v="2" actId="5793"/>
        <pc:sldMkLst>
          <pc:docMk/>
          <pc:sldMk cId="0" sldId="267"/>
        </pc:sldMkLst>
        <pc:spChg chg="mod">
          <ac:chgData name="Administración y Comunicaciones MCP" userId="6e1c2796-b399-4b97-baca-0d887e5a0dc8" providerId="ADAL" clId="{4B4658E8-BF8C-4094-9923-A8A426596295}" dt="2026-05-12T16:49:22.662" v="2" actId="5793"/>
          <ac:spMkLst>
            <pc:docMk/>
            <pc:sldMk cId="0" sldId="267"/>
            <ac:spMk id="4" creationId="{00000000-0000-0000-0000-000000000000}"/>
          </ac:spMkLst>
        </pc:spChg>
      </pc:sldChg>
      <pc:sldChg chg="modSp mod">
        <pc:chgData name="Administración y Comunicaciones MCP" userId="6e1c2796-b399-4b97-baca-0d887e5a0dc8" providerId="ADAL" clId="{4B4658E8-BF8C-4094-9923-A8A426596295}" dt="2026-05-12T16:49:33.163" v="3" actId="5793"/>
        <pc:sldMkLst>
          <pc:docMk/>
          <pc:sldMk cId="0" sldId="269"/>
        </pc:sldMkLst>
        <pc:spChg chg="mod">
          <ac:chgData name="Administración y Comunicaciones MCP" userId="6e1c2796-b399-4b97-baca-0d887e5a0dc8" providerId="ADAL" clId="{4B4658E8-BF8C-4094-9923-A8A426596295}" dt="2026-05-12T16:49:33.163" v="3" actId="5793"/>
          <ac:spMkLst>
            <pc:docMk/>
            <pc:sldMk cId="0" sldId="269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70205"/>
            <a:ext cx="18288000" cy="3016795"/>
            <a:chOff x="0" y="0"/>
            <a:chExt cx="5124848" cy="8453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24848" cy="845397"/>
            </a:xfrm>
            <a:custGeom>
              <a:avLst/>
              <a:gdLst/>
              <a:ahLst/>
              <a:cxnLst/>
              <a:rect l="l" t="t" r="r" b="b"/>
              <a:pathLst>
                <a:path w="5124848" h="845397">
                  <a:moveTo>
                    <a:pt x="0" y="0"/>
                  </a:moveTo>
                  <a:lnTo>
                    <a:pt x="5124848" y="0"/>
                  </a:lnTo>
                  <a:lnTo>
                    <a:pt x="5124848" y="845397"/>
                  </a:lnTo>
                  <a:lnTo>
                    <a:pt x="0" y="845397"/>
                  </a:lnTo>
                  <a:close/>
                </a:path>
              </a:pathLst>
            </a:custGeom>
            <a:solidFill>
              <a:srgbClr val="3C66EE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Freeform 4"/>
            <p:cNvSpPr/>
            <p:nvPr/>
          </p:nvSpPr>
          <p:spPr>
            <a:xfrm>
              <a:off x="3854848" y="0"/>
              <a:ext cx="1270000" cy="845397"/>
            </a:xfrm>
            <a:custGeom>
              <a:avLst/>
              <a:gdLst/>
              <a:ahLst/>
              <a:cxnLst/>
              <a:rect l="l" t="t" r="r" b="b"/>
              <a:pathLst>
                <a:path w="1270000" h="845397">
                  <a:moveTo>
                    <a:pt x="0" y="0"/>
                  </a:moveTo>
                  <a:lnTo>
                    <a:pt x="1270000" y="0"/>
                  </a:lnTo>
                  <a:lnTo>
                    <a:pt x="1270000" y="845397"/>
                  </a:lnTo>
                  <a:lnTo>
                    <a:pt x="0" y="845397"/>
                  </a:lnTo>
                  <a:close/>
                </a:path>
              </a:pathLst>
            </a:custGeom>
            <a:solidFill>
              <a:srgbClr val="0F26A6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487402"/>
            <a:ext cx="16230600" cy="2805473"/>
            <a:chOff x="0" y="0"/>
            <a:chExt cx="4274726" cy="738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738890"/>
            </a:xfrm>
            <a:custGeom>
              <a:avLst/>
              <a:gdLst/>
              <a:ahLst/>
              <a:cxnLst/>
              <a:rect l="l" t="t" r="r" b="b"/>
              <a:pathLst>
                <a:path w="4274726" h="738890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691191"/>
                  </a:lnTo>
                  <a:cubicBezTo>
                    <a:pt x="4274726" y="703841"/>
                    <a:pt x="4269700" y="715974"/>
                    <a:pt x="4260755" y="724919"/>
                  </a:cubicBezTo>
                  <a:cubicBezTo>
                    <a:pt x="4251809" y="733865"/>
                    <a:pt x="4239677" y="738890"/>
                    <a:pt x="4227026" y="738890"/>
                  </a:cubicBezTo>
                  <a:lnTo>
                    <a:pt x="47700" y="738890"/>
                  </a:lnTo>
                  <a:cubicBezTo>
                    <a:pt x="35049" y="738890"/>
                    <a:pt x="22916" y="733865"/>
                    <a:pt x="13971" y="724919"/>
                  </a:cubicBezTo>
                  <a:cubicBezTo>
                    <a:pt x="5025" y="715974"/>
                    <a:pt x="0" y="703841"/>
                    <a:pt x="0" y="691191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E5B11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776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76930" y="67047"/>
            <a:ext cx="4207434" cy="1458577"/>
          </a:xfrm>
          <a:custGeom>
            <a:avLst/>
            <a:gdLst/>
            <a:ahLst/>
            <a:cxnLst/>
            <a:rect l="l" t="t" r="r" b="b"/>
            <a:pathLst>
              <a:path w="4207434" h="1458577">
                <a:moveTo>
                  <a:pt x="0" y="0"/>
                </a:moveTo>
                <a:lnTo>
                  <a:pt x="4207435" y="0"/>
                </a:lnTo>
                <a:lnTo>
                  <a:pt x="4207435" y="1458577"/>
                </a:lnTo>
                <a:lnTo>
                  <a:pt x="0" y="14585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TextBox 9"/>
          <p:cNvSpPr txBox="1"/>
          <p:nvPr/>
        </p:nvSpPr>
        <p:spPr>
          <a:xfrm>
            <a:off x="1842707" y="1744699"/>
            <a:ext cx="10742449" cy="1720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09"/>
              </a:lnSpc>
            </a:pPr>
            <a:r>
              <a:rPr lang="en-US" sz="12630" b="1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Reunión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573641"/>
            <a:ext cx="11321167" cy="233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4"/>
              </a:lnSpc>
            </a:pPr>
            <a:r>
              <a:rPr lang="en-US" sz="449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Presenta</a:t>
            </a:r>
          </a:p>
          <a:p>
            <a:pPr algn="l">
              <a:lnSpc>
                <a:spcPts val="6294"/>
              </a:lnSpc>
            </a:pPr>
            <a:r>
              <a:rPr lang="en-US" sz="449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Dra. Celina de Miranda</a:t>
            </a:r>
          </a:p>
          <a:p>
            <a:pPr algn="l">
              <a:lnSpc>
                <a:spcPts val="6294"/>
              </a:lnSpc>
            </a:pPr>
            <a:r>
              <a:rPr lang="en-US" sz="449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Presidenta del MCP-ES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42707" y="3739011"/>
            <a:ext cx="13735747" cy="2548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72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Comité Ejecutivo </a:t>
            </a:r>
          </a:p>
          <a:p>
            <a:pPr algn="ctr">
              <a:lnSpc>
                <a:spcPts val="10219"/>
              </a:lnSpc>
            </a:pPr>
            <a:r>
              <a:rPr lang="en-US" sz="72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CE04-2026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089689" y="7715152"/>
            <a:ext cx="3869110" cy="1543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4"/>
              </a:lnSpc>
            </a:pPr>
            <a:r>
              <a:rPr lang="en-US" sz="449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 de mayo de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656150" y="6655150"/>
            <a:ext cx="3575411" cy="3688289"/>
            <a:chOff x="0" y="0"/>
            <a:chExt cx="3937000" cy="40612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7000" cy="4061295"/>
            </a:xfrm>
            <a:custGeom>
              <a:avLst/>
              <a:gdLst/>
              <a:ahLst/>
              <a:cxnLst/>
              <a:rect l="l" t="t" r="r" b="b"/>
              <a:pathLst>
                <a:path w="3937000" h="4061295">
                  <a:moveTo>
                    <a:pt x="3937000" y="1762389"/>
                  </a:moveTo>
                  <a:lnTo>
                    <a:pt x="3044563" y="1762389"/>
                  </a:lnTo>
                  <a:cubicBezTo>
                    <a:pt x="2863235" y="1762389"/>
                    <a:pt x="2804786" y="2006354"/>
                    <a:pt x="2966428" y="2088523"/>
                  </a:cubicBezTo>
                  <a:lnTo>
                    <a:pt x="3937000" y="2581905"/>
                  </a:lnTo>
                  <a:lnTo>
                    <a:pt x="3937000" y="4061295"/>
                  </a:lnTo>
                  <a:lnTo>
                    <a:pt x="1853162" y="4061295"/>
                  </a:lnTo>
                  <a:lnTo>
                    <a:pt x="1853162" y="3539769"/>
                  </a:lnTo>
                  <a:cubicBezTo>
                    <a:pt x="1853162" y="3377184"/>
                    <a:pt x="1648764" y="3295767"/>
                    <a:pt x="1546601" y="3431423"/>
                  </a:cubicBezTo>
                  <a:lnTo>
                    <a:pt x="1037827" y="4061295"/>
                  </a:lnTo>
                  <a:lnTo>
                    <a:pt x="0" y="4061295"/>
                  </a:lnTo>
                  <a:lnTo>
                    <a:pt x="0" y="1762390"/>
                  </a:lnTo>
                  <a:lnTo>
                    <a:pt x="1036924" y="1762390"/>
                  </a:lnTo>
                  <a:cubicBezTo>
                    <a:pt x="1223334" y="1762390"/>
                    <a:pt x="1277145" y="1507661"/>
                    <a:pt x="1106661" y="1432269"/>
                  </a:cubicBezTo>
                  <a:lnTo>
                    <a:pt x="0" y="942873"/>
                  </a:lnTo>
                  <a:lnTo>
                    <a:pt x="0" y="0"/>
                  </a:lnTo>
                  <a:lnTo>
                    <a:pt x="2406675" y="0"/>
                  </a:lnTo>
                  <a:lnTo>
                    <a:pt x="3937000" y="846681"/>
                  </a:lnTo>
                  <a:lnTo>
                    <a:pt x="3937000" y="1762389"/>
                  </a:lnTo>
                  <a:close/>
                </a:path>
              </a:pathLst>
            </a:custGeom>
            <a:solidFill>
              <a:srgbClr val="FE5B11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73136" y="1473424"/>
            <a:ext cx="15598673" cy="7340152"/>
            <a:chOff x="0" y="0"/>
            <a:chExt cx="2265541" cy="10660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5541" cy="1066079"/>
            </a:xfrm>
            <a:custGeom>
              <a:avLst/>
              <a:gdLst/>
              <a:ahLst/>
              <a:cxnLst/>
              <a:rect l="l" t="t" r="r" b="b"/>
              <a:pathLst>
                <a:path w="2265541" h="1066079">
                  <a:moveTo>
                    <a:pt x="9926" y="0"/>
                  </a:moveTo>
                  <a:lnTo>
                    <a:pt x="2255614" y="0"/>
                  </a:lnTo>
                  <a:cubicBezTo>
                    <a:pt x="2258247" y="0"/>
                    <a:pt x="2260772" y="1046"/>
                    <a:pt x="2262633" y="2907"/>
                  </a:cubicBezTo>
                  <a:cubicBezTo>
                    <a:pt x="2264495" y="4769"/>
                    <a:pt x="2265541" y="7294"/>
                    <a:pt x="2265541" y="9926"/>
                  </a:cubicBezTo>
                  <a:lnTo>
                    <a:pt x="2265541" y="1056152"/>
                  </a:lnTo>
                  <a:cubicBezTo>
                    <a:pt x="2265541" y="1061635"/>
                    <a:pt x="2261097" y="1066079"/>
                    <a:pt x="2255614" y="1066079"/>
                  </a:cubicBezTo>
                  <a:lnTo>
                    <a:pt x="9926" y="1066079"/>
                  </a:lnTo>
                  <a:cubicBezTo>
                    <a:pt x="4444" y="1066079"/>
                    <a:pt x="0" y="1061635"/>
                    <a:pt x="0" y="1056152"/>
                  </a:cubicBezTo>
                  <a:lnTo>
                    <a:pt x="0" y="9926"/>
                  </a:lnTo>
                  <a:cubicBezTo>
                    <a:pt x="0" y="4444"/>
                    <a:pt x="4444" y="0"/>
                    <a:pt x="9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3C66EE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2265541" cy="104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22396" y="3197450"/>
            <a:ext cx="13821460" cy="2325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52" lvl="1" indent="-474976" algn="l">
              <a:lnSpc>
                <a:spcPts val="6159"/>
              </a:lnSpc>
              <a:buFont typeface="Arial"/>
              <a:buChar char="•"/>
            </a:pPr>
            <a:r>
              <a:rPr lang="en-US" sz="43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Dar </a:t>
            </a:r>
            <a:r>
              <a:rPr lang="en-US" sz="43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seguimiento</a:t>
            </a:r>
            <a:r>
              <a:rPr lang="en-US" sz="43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43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cercano</a:t>
            </a:r>
            <a:r>
              <a:rPr lang="en-US" sz="43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al </a:t>
            </a:r>
            <a:r>
              <a:rPr lang="en-US" sz="43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proceso</a:t>
            </a:r>
            <a:r>
              <a:rPr lang="en-US" sz="43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. </a:t>
            </a:r>
          </a:p>
          <a:p>
            <a:pPr marL="949952" lvl="1" indent="-474976" algn="l">
              <a:lnSpc>
                <a:spcPts val="6159"/>
              </a:lnSpc>
              <a:buFont typeface="Arial"/>
              <a:buChar char="•"/>
            </a:pPr>
            <a:r>
              <a:rPr lang="es-MX" sz="43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Acompañar el proceso de coordinación entre el MINSAL y Plan Internacional.</a:t>
            </a:r>
            <a:endParaRPr lang="en-US" sz="4399" i="1" dirty="0">
              <a:solidFill>
                <a:srgbClr val="0F26A6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96649" y="1892524"/>
            <a:ext cx="13821460" cy="211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8000" b="1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Rol del MCP-ES:</a:t>
            </a:r>
          </a:p>
          <a:p>
            <a:pPr algn="ctr">
              <a:lnSpc>
                <a:spcPts val="8240"/>
              </a:lnSpc>
            </a:pPr>
            <a:endParaRPr lang="en-US" sz="8000" b="1">
              <a:solidFill>
                <a:srgbClr val="0F26A6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76930" y="67047"/>
            <a:ext cx="3239438" cy="1123005"/>
          </a:xfrm>
          <a:custGeom>
            <a:avLst/>
            <a:gdLst/>
            <a:ahLst/>
            <a:cxnLst/>
            <a:rect l="l" t="t" r="r" b="b"/>
            <a:pathLst>
              <a:path w="3239438" h="1123005">
                <a:moveTo>
                  <a:pt x="0" y="0"/>
                </a:moveTo>
                <a:lnTo>
                  <a:pt x="3239438" y="0"/>
                </a:lnTo>
                <a:lnTo>
                  <a:pt x="3239438" y="1123005"/>
                </a:lnTo>
                <a:lnTo>
                  <a:pt x="0" y="112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656150" y="6655150"/>
            <a:ext cx="3575411" cy="3688289"/>
            <a:chOff x="0" y="0"/>
            <a:chExt cx="3937000" cy="40612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7000" cy="4061295"/>
            </a:xfrm>
            <a:custGeom>
              <a:avLst/>
              <a:gdLst/>
              <a:ahLst/>
              <a:cxnLst/>
              <a:rect l="l" t="t" r="r" b="b"/>
              <a:pathLst>
                <a:path w="3937000" h="4061295">
                  <a:moveTo>
                    <a:pt x="3937000" y="1762389"/>
                  </a:moveTo>
                  <a:lnTo>
                    <a:pt x="3044563" y="1762389"/>
                  </a:lnTo>
                  <a:cubicBezTo>
                    <a:pt x="2863235" y="1762389"/>
                    <a:pt x="2804786" y="2006354"/>
                    <a:pt x="2966428" y="2088523"/>
                  </a:cubicBezTo>
                  <a:lnTo>
                    <a:pt x="3937000" y="2581905"/>
                  </a:lnTo>
                  <a:lnTo>
                    <a:pt x="3937000" y="4061295"/>
                  </a:lnTo>
                  <a:lnTo>
                    <a:pt x="1853162" y="4061295"/>
                  </a:lnTo>
                  <a:lnTo>
                    <a:pt x="1853162" y="3539769"/>
                  </a:lnTo>
                  <a:cubicBezTo>
                    <a:pt x="1853162" y="3377184"/>
                    <a:pt x="1648764" y="3295767"/>
                    <a:pt x="1546601" y="3431423"/>
                  </a:cubicBezTo>
                  <a:lnTo>
                    <a:pt x="1037827" y="4061295"/>
                  </a:lnTo>
                  <a:lnTo>
                    <a:pt x="0" y="4061295"/>
                  </a:lnTo>
                  <a:lnTo>
                    <a:pt x="0" y="1762390"/>
                  </a:lnTo>
                  <a:lnTo>
                    <a:pt x="1036924" y="1762390"/>
                  </a:lnTo>
                  <a:cubicBezTo>
                    <a:pt x="1223334" y="1762390"/>
                    <a:pt x="1277145" y="1507661"/>
                    <a:pt x="1106661" y="1432269"/>
                  </a:cubicBezTo>
                  <a:lnTo>
                    <a:pt x="0" y="942873"/>
                  </a:lnTo>
                  <a:lnTo>
                    <a:pt x="0" y="0"/>
                  </a:lnTo>
                  <a:lnTo>
                    <a:pt x="2406675" y="0"/>
                  </a:lnTo>
                  <a:lnTo>
                    <a:pt x="3937000" y="846681"/>
                  </a:lnTo>
                  <a:lnTo>
                    <a:pt x="3937000" y="1762389"/>
                  </a:lnTo>
                  <a:close/>
                </a:path>
              </a:pathLst>
            </a:custGeom>
            <a:solidFill>
              <a:srgbClr val="FE5B11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73136" y="1473424"/>
            <a:ext cx="15598673" cy="7340152"/>
            <a:chOff x="0" y="0"/>
            <a:chExt cx="2265541" cy="10660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5541" cy="1066079"/>
            </a:xfrm>
            <a:custGeom>
              <a:avLst/>
              <a:gdLst/>
              <a:ahLst/>
              <a:cxnLst/>
              <a:rect l="l" t="t" r="r" b="b"/>
              <a:pathLst>
                <a:path w="2265541" h="1066079">
                  <a:moveTo>
                    <a:pt x="9926" y="0"/>
                  </a:moveTo>
                  <a:lnTo>
                    <a:pt x="2255614" y="0"/>
                  </a:lnTo>
                  <a:cubicBezTo>
                    <a:pt x="2258247" y="0"/>
                    <a:pt x="2260772" y="1046"/>
                    <a:pt x="2262633" y="2907"/>
                  </a:cubicBezTo>
                  <a:cubicBezTo>
                    <a:pt x="2264495" y="4769"/>
                    <a:pt x="2265541" y="7294"/>
                    <a:pt x="2265541" y="9926"/>
                  </a:cubicBezTo>
                  <a:lnTo>
                    <a:pt x="2265541" y="1056152"/>
                  </a:lnTo>
                  <a:cubicBezTo>
                    <a:pt x="2265541" y="1061635"/>
                    <a:pt x="2261097" y="1066079"/>
                    <a:pt x="2255614" y="1066079"/>
                  </a:cubicBezTo>
                  <a:lnTo>
                    <a:pt x="9926" y="1066079"/>
                  </a:lnTo>
                  <a:cubicBezTo>
                    <a:pt x="4444" y="1066079"/>
                    <a:pt x="0" y="1061635"/>
                    <a:pt x="0" y="1056152"/>
                  </a:cubicBezTo>
                  <a:lnTo>
                    <a:pt x="0" y="9926"/>
                  </a:lnTo>
                  <a:cubicBezTo>
                    <a:pt x="0" y="4444"/>
                    <a:pt x="4444" y="0"/>
                    <a:pt x="9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3C66EE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2265541" cy="104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22396" y="3206975"/>
            <a:ext cx="13821460" cy="316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9" lvl="1" algn="l">
              <a:lnSpc>
                <a:spcPts val="5039"/>
              </a:lnSpc>
            </a:pPr>
            <a:r>
              <a:rPr lang="en-US" sz="3599" b="1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Aspectos </a:t>
            </a:r>
            <a:r>
              <a:rPr lang="en-US" sz="3599" b="1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destacados</a:t>
            </a:r>
            <a:r>
              <a:rPr lang="en-US" sz="3599" b="1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:</a:t>
            </a:r>
          </a:p>
          <a:p>
            <a:pPr marL="777237" lvl="1" indent="-388618" algn="l">
              <a:lnSpc>
                <a:spcPts val="5039"/>
              </a:lnSpc>
              <a:buFont typeface="Arial"/>
              <a:buChar char="•"/>
            </a:pPr>
            <a:r>
              <a:rPr lang="en-US" sz="35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Gobierno</a:t>
            </a:r>
            <a:r>
              <a:rPr lang="en-US" sz="35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5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ya</a:t>
            </a:r>
            <a:r>
              <a:rPr lang="en-US" sz="35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5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reporta</a:t>
            </a:r>
            <a:r>
              <a:rPr lang="en-US" sz="35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5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avances</a:t>
            </a:r>
            <a:r>
              <a:rPr lang="en-US" sz="35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de </a:t>
            </a:r>
            <a:r>
              <a:rPr lang="en-US" sz="35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cumplimiento</a:t>
            </a:r>
            <a:r>
              <a:rPr lang="en-US" sz="35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. </a:t>
            </a:r>
          </a:p>
          <a:p>
            <a:pPr marL="777237" lvl="1" indent="-388618" algn="l">
              <a:lnSpc>
                <a:spcPts val="5039"/>
              </a:lnSpc>
              <a:buFont typeface="Arial"/>
              <a:buChar char="•"/>
            </a:pPr>
            <a:r>
              <a:rPr lang="en-US" sz="35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MCP-ES </a:t>
            </a:r>
            <a:r>
              <a:rPr lang="en-US" sz="35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debe</a:t>
            </a:r>
            <a:r>
              <a:rPr lang="en-US" sz="35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5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mantener</a:t>
            </a:r>
            <a:r>
              <a:rPr lang="en-US" sz="35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5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monitoreo</a:t>
            </a:r>
            <a:r>
              <a:rPr lang="en-US" sz="35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y </a:t>
            </a:r>
            <a:r>
              <a:rPr lang="en-US" sz="35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seguimiento</a:t>
            </a:r>
            <a:r>
              <a:rPr lang="en-US" sz="35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. </a:t>
            </a:r>
          </a:p>
          <a:p>
            <a:pPr marL="777237" lvl="1" indent="-388618" algn="l">
              <a:lnSpc>
                <a:spcPts val="5039"/>
              </a:lnSpc>
              <a:buFont typeface="Arial"/>
              <a:buChar char="•"/>
            </a:pPr>
            <a:r>
              <a:rPr lang="en-US" sz="35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MEGAS 2025 </a:t>
            </a:r>
            <a:r>
              <a:rPr lang="en-US" sz="35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ya</a:t>
            </a:r>
            <a:r>
              <a:rPr lang="en-US" sz="35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5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fue</a:t>
            </a:r>
            <a:r>
              <a:rPr lang="en-US" sz="35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5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finalizado</a:t>
            </a:r>
            <a:r>
              <a:rPr lang="en-US" sz="35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y </a:t>
            </a:r>
            <a:r>
              <a:rPr lang="en-US" sz="35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remitido</a:t>
            </a:r>
            <a:r>
              <a:rPr lang="en-US" sz="35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. </a:t>
            </a:r>
          </a:p>
          <a:p>
            <a:pPr algn="ctr">
              <a:lnSpc>
                <a:spcPts val="5039"/>
              </a:lnSpc>
            </a:pPr>
            <a:endParaRPr lang="en-US" sz="3599" i="1" dirty="0">
              <a:solidFill>
                <a:srgbClr val="0F26A6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96649" y="1892524"/>
            <a:ext cx="13821460" cy="107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8000" b="1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Cofinanciamiento</a:t>
            </a:r>
          </a:p>
        </p:txBody>
      </p:sp>
      <p:sp>
        <p:nvSpPr>
          <p:cNvPr id="9" name="Freeform 9"/>
          <p:cNvSpPr/>
          <p:nvPr/>
        </p:nvSpPr>
        <p:spPr>
          <a:xfrm>
            <a:off x="476930" y="67047"/>
            <a:ext cx="3239438" cy="1123005"/>
          </a:xfrm>
          <a:custGeom>
            <a:avLst/>
            <a:gdLst/>
            <a:ahLst/>
            <a:cxnLst/>
            <a:rect l="l" t="t" r="r" b="b"/>
            <a:pathLst>
              <a:path w="3239438" h="1123005">
                <a:moveTo>
                  <a:pt x="0" y="0"/>
                </a:moveTo>
                <a:lnTo>
                  <a:pt x="3239438" y="0"/>
                </a:lnTo>
                <a:lnTo>
                  <a:pt x="3239438" y="1123005"/>
                </a:lnTo>
                <a:lnTo>
                  <a:pt x="0" y="112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6245901" y="8244901"/>
            <a:ext cx="2010365" cy="2073833"/>
            <a:chOff x="0" y="0"/>
            <a:chExt cx="3937000" cy="40612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7000" cy="4061295"/>
            </a:xfrm>
            <a:custGeom>
              <a:avLst/>
              <a:gdLst/>
              <a:ahLst/>
              <a:cxnLst/>
              <a:rect l="l" t="t" r="r" b="b"/>
              <a:pathLst>
                <a:path w="3937000" h="4061295">
                  <a:moveTo>
                    <a:pt x="3937000" y="1762389"/>
                  </a:moveTo>
                  <a:lnTo>
                    <a:pt x="3044563" y="1762389"/>
                  </a:lnTo>
                  <a:cubicBezTo>
                    <a:pt x="2863235" y="1762389"/>
                    <a:pt x="2804786" y="2006354"/>
                    <a:pt x="2966428" y="2088523"/>
                  </a:cubicBezTo>
                  <a:lnTo>
                    <a:pt x="3937000" y="2581905"/>
                  </a:lnTo>
                  <a:lnTo>
                    <a:pt x="3937000" y="4061295"/>
                  </a:lnTo>
                  <a:lnTo>
                    <a:pt x="1853162" y="4061295"/>
                  </a:lnTo>
                  <a:lnTo>
                    <a:pt x="1853162" y="3539769"/>
                  </a:lnTo>
                  <a:cubicBezTo>
                    <a:pt x="1853162" y="3377184"/>
                    <a:pt x="1648764" y="3295767"/>
                    <a:pt x="1546601" y="3431423"/>
                  </a:cubicBezTo>
                  <a:lnTo>
                    <a:pt x="1037827" y="4061295"/>
                  </a:lnTo>
                  <a:lnTo>
                    <a:pt x="0" y="4061295"/>
                  </a:lnTo>
                  <a:lnTo>
                    <a:pt x="0" y="1762390"/>
                  </a:lnTo>
                  <a:lnTo>
                    <a:pt x="1036924" y="1762390"/>
                  </a:lnTo>
                  <a:cubicBezTo>
                    <a:pt x="1223334" y="1762390"/>
                    <a:pt x="1277145" y="1507661"/>
                    <a:pt x="1106661" y="1432269"/>
                  </a:cubicBezTo>
                  <a:lnTo>
                    <a:pt x="0" y="942873"/>
                  </a:lnTo>
                  <a:lnTo>
                    <a:pt x="0" y="0"/>
                  </a:lnTo>
                  <a:lnTo>
                    <a:pt x="2406675" y="0"/>
                  </a:lnTo>
                  <a:lnTo>
                    <a:pt x="3937000" y="846681"/>
                  </a:lnTo>
                  <a:lnTo>
                    <a:pt x="3937000" y="1762389"/>
                  </a:lnTo>
                  <a:close/>
                </a:path>
              </a:pathLst>
            </a:custGeom>
            <a:solidFill>
              <a:srgbClr val="FE5B11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096649" y="4205473"/>
            <a:ext cx="13821460" cy="5474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4644" lvl="1" algn="just">
              <a:lnSpc>
                <a:spcPts val="4339"/>
              </a:lnSpc>
            </a:pP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Información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oficial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: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El Sr. Marcos Patiño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dejará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el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portafolio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de El Salvador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debido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a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reestructuración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regional del Fondo Mundial. 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El Sr. Francesco Moschetta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asumirá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como nuevo Gerente de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Portafolio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junto con Margaret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Celse-L’hoste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. </a:t>
            </a:r>
          </a:p>
          <a:p>
            <a:pPr algn="just">
              <a:lnSpc>
                <a:spcPts val="4339"/>
              </a:lnSpc>
            </a:pP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Mensajes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importantes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: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Fondo Mundial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reconoce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el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trabajo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técnico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y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estratégico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del MCP-ES. </a:t>
            </a:r>
          </a:p>
          <a:p>
            <a:pPr algn="just">
              <a:lnSpc>
                <a:spcPts val="4339"/>
              </a:lnSpc>
            </a:pP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Nuevo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equipo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manifestó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disposición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de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acompañar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el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proceso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de </a:t>
            </a:r>
            <a:r>
              <a:rPr lang="en-US" sz="30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transición</a:t>
            </a:r>
            <a:r>
              <a:rPr lang="en-US" sz="30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96649" y="1892524"/>
            <a:ext cx="13821460" cy="3154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8000" b="1" dirty="0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Cambio de Gerente de </a:t>
            </a:r>
            <a:r>
              <a:rPr lang="en-US" sz="8000" b="1" dirty="0" err="1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Portafolio</a:t>
            </a:r>
            <a:endParaRPr lang="en-US" sz="8000" b="1" dirty="0">
              <a:solidFill>
                <a:srgbClr val="0F26A6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  <a:p>
            <a:pPr algn="ctr">
              <a:lnSpc>
                <a:spcPts val="8240"/>
              </a:lnSpc>
            </a:pPr>
            <a:endParaRPr lang="en-US" sz="8000" b="1" dirty="0">
              <a:solidFill>
                <a:srgbClr val="0F26A6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76930" y="67047"/>
            <a:ext cx="3239438" cy="1123005"/>
          </a:xfrm>
          <a:custGeom>
            <a:avLst/>
            <a:gdLst/>
            <a:ahLst/>
            <a:cxnLst/>
            <a:rect l="l" t="t" r="r" b="b"/>
            <a:pathLst>
              <a:path w="3239438" h="1123005">
                <a:moveTo>
                  <a:pt x="0" y="0"/>
                </a:moveTo>
                <a:lnTo>
                  <a:pt x="3239438" y="0"/>
                </a:lnTo>
                <a:lnTo>
                  <a:pt x="3239438" y="1123005"/>
                </a:lnTo>
                <a:lnTo>
                  <a:pt x="0" y="112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656150" y="6655150"/>
            <a:ext cx="3575411" cy="3688289"/>
            <a:chOff x="0" y="0"/>
            <a:chExt cx="3937000" cy="40612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7000" cy="4061295"/>
            </a:xfrm>
            <a:custGeom>
              <a:avLst/>
              <a:gdLst/>
              <a:ahLst/>
              <a:cxnLst/>
              <a:rect l="l" t="t" r="r" b="b"/>
              <a:pathLst>
                <a:path w="3937000" h="4061295">
                  <a:moveTo>
                    <a:pt x="3937000" y="1762389"/>
                  </a:moveTo>
                  <a:lnTo>
                    <a:pt x="3044563" y="1762389"/>
                  </a:lnTo>
                  <a:cubicBezTo>
                    <a:pt x="2863235" y="1762389"/>
                    <a:pt x="2804786" y="2006354"/>
                    <a:pt x="2966428" y="2088523"/>
                  </a:cubicBezTo>
                  <a:lnTo>
                    <a:pt x="3937000" y="2581905"/>
                  </a:lnTo>
                  <a:lnTo>
                    <a:pt x="3937000" y="4061295"/>
                  </a:lnTo>
                  <a:lnTo>
                    <a:pt x="1853162" y="4061295"/>
                  </a:lnTo>
                  <a:lnTo>
                    <a:pt x="1853162" y="3539769"/>
                  </a:lnTo>
                  <a:cubicBezTo>
                    <a:pt x="1853162" y="3377184"/>
                    <a:pt x="1648764" y="3295767"/>
                    <a:pt x="1546601" y="3431423"/>
                  </a:cubicBezTo>
                  <a:lnTo>
                    <a:pt x="1037827" y="4061295"/>
                  </a:lnTo>
                  <a:lnTo>
                    <a:pt x="0" y="4061295"/>
                  </a:lnTo>
                  <a:lnTo>
                    <a:pt x="0" y="1762390"/>
                  </a:lnTo>
                  <a:lnTo>
                    <a:pt x="1036924" y="1762390"/>
                  </a:lnTo>
                  <a:cubicBezTo>
                    <a:pt x="1223334" y="1762390"/>
                    <a:pt x="1277145" y="1507661"/>
                    <a:pt x="1106661" y="1432269"/>
                  </a:cubicBezTo>
                  <a:lnTo>
                    <a:pt x="0" y="942873"/>
                  </a:lnTo>
                  <a:lnTo>
                    <a:pt x="0" y="0"/>
                  </a:lnTo>
                  <a:lnTo>
                    <a:pt x="2406675" y="0"/>
                  </a:lnTo>
                  <a:lnTo>
                    <a:pt x="3937000" y="846681"/>
                  </a:lnTo>
                  <a:lnTo>
                    <a:pt x="3937000" y="1762389"/>
                  </a:lnTo>
                  <a:close/>
                </a:path>
              </a:pathLst>
            </a:custGeom>
            <a:solidFill>
              <a:srgbClr val="FE5B11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73136" y="1473424"/>
            <a:ext cx="15598673" cy="7340152"/>
            <a:chOff x="0" y="0"/>
            <a:chExt cx="2265541" cy="10660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5541" cy="1066079"/>
            </a:xfrm>
            <a:custGeom>
              <a:avLst/>
              <a:gdLst/>
              <a:ahLst/>
              <a:cxnLst/>
              <a:rect l="l" t="t" r="r" b="b"/>
              <a:pathLst>
                <a:path w="2265541" h="1066079">
                  <a:moveTo>
                    <a:pt x="9926" y="0"/>
                  </a:moveTo>
                  <a:lnTo>
                    <a:pt x="2255614" y="0"/>
                  </a:lnTo>
                  <a:cubicBezTo>
                    <a:pt x="2258247" y="0"/>
                    <a:pt x="2260772" y="1046"/>
                    <a:pt x="2262633" y="2907"/>
                  </a:cubicBezTo>
                  <a:cubicBezTo>
                    <a:pt x="2264495" y="4769"/>
                    <a:pt x="2265541" y="7294"/>
                    <a:pt x="2265541" y="9926"/>
                  </a:cubicBezTo>
                  <a:lnTo>
                    <a:pt x="2265541" y="1056152"/>
                  </a:lnTo>
                  <a:cubicBezTo>
                    <a:pt x="2265541" y="1061635"/>
                    <a:pt x="2261097" y="1066079"/>
                    <a:pt x="2255614" y="1066079"/>
                  </a:cubicBezTo>
                  <a:lnTo>
                    <a:pt x="9926" y="1066079"/>
                  </a:lnTo>
                  <a:cubicBezTo>
                    <a:pt x="4444" y="1066079"/>
                    <a:pt x="0" y="1061635"/>
                    <a:pt x="0" y="1056152"/>
                  </a:cubicBezTo>
                  <a:lnTo>
                    <a:pt x="0" y="9926"/>
                  </a:lnTo>
                  <a:cubicBezTo>
                    <a:pt x="0" y="4444"/>
                    <a:pt x="4444" y="0"/>
                    <a:pt x="9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3C66EE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2265541" cy="104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96649" y="4100469"/>
            <a:ext cx="13821460" cy="183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6" lvl="1" indent="-410208" algn="l">
              <a:lnSpc>
                <a:spcPts val="5319"/>
              </a:lnSpc>
              <a:buFont typeface="Arial"/>
              <a:buChar char="•"/>
            </a:pPr>
            <a:r>
              <a:rPr lang="en-US" sz="3799" i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19 de mayo: reunión Comité de Propuestas con participación de Marcos Patiño. </a:t>
            </a:r>
          </a:p>
          <a:p>
            <a:pPr algn="ctr">
              <a:lnSpc>
                <a:spcPts val="4060"/>
              </a:lnSpc>
            </a:pPr>
            <a:endParaRPr lang="en-US" sz="3799" i="1">
              <a:solidFill>
                <a:srgbClr val="0F26A6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96649" y="1892524"/>
            <a:ext cx="13821460" cy="211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8000" b="1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Próximas reuniones</a:t>
            </a:r>
          </a:p>
          <a:p>
            <a:pPr algn="ctr">
              <a:lnSpc>
                <a:spcPts val="8240"/>
              </a:lnSpc>
            </a:pPr>
            <a:endParaRPr lang="en-US" sz="8000" b="1">
              <a:solidFill>
                <a:srgbClr val="0F26A6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76930" y="67047"/>
            <a:ext cx="3239438" cy="1123005"/>
          </a:xfrm>
          <a:custGeom>
            <a:avLst/>
            <a:gdLst/>
            <a:ahLst/>
            <a:cxnLst/>
            <a:rect l="l" t="t" r="r" b="b"/>
            <a:pathLst>
              <a:path w="3239438" h="1123005">
                <a:moveTo>
                  <a:pt x="0" y="0"/>
                </a:moveTo>
                <a:lnTo>
                  <a:pt x="3239438" y="0"/>
                </a:lnTo>
                <a:lnTo>
                  <a:pt x="3239438" y="1123005"/>
                </a:lnTo>
                <a:lnTo>
                  <a:pt x="0" y="112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656150" y="6655150"/>
            <a:ext cx="3575411" cy="3688289"/>
            <a:chOff x="0" y="0"/>
            <a:chExt cx="3937000" cy="40612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7000" cy="4061295"/>
            </a:xfrm>
            <a:custGeom>
              <a:avLst/>
              <a:gdLst/>
              <a:ahLst/>
              <a:cxnLst/>
              <a:rect l="l" t="t" r="r" b="b"/>
              <a:pathLst>
                <a:path w="3937000" h="4061295">
                  <a:moveTo>
                    <a:pt x="3937000" y="1762389"/>
                  </a:moveTo>
                  <a:lnTo>
                    <a:pt x="3044563" y="1762389"/>
                  </a:lnTo>
                  <a:cubicBezTo>
                    <a:pt x="2863235" y="1762389"/>
                    <a:pt x="2804786" y="2006354"/>
                    <a:pt x="2966428" y="2088523"/>
                  </a:cubicBezTo>
                  <a:lnTo>
                    <a:pt x="3937000" y="2581905"/>
                  </a:lnTo>
                  <a:lnTo>
                    <a:pt x="3937000" y="4061295"/>
                  </a:lnTo>
                  <a:lnTo>
                    <a:pt x="1853162" y="4061295"/>
                  </a:lnTo>
                  <a:lnTo>
                    <a:pt x="1853162" y="3539769"/>
                  </a:lnTo>
                  <a:cubicBezTo>
                    <a:pt x="1853162" y="3377184"/>
                    <a:pt x="1648764" y="3295767"/>
                    <a:pt x="1546601" y="3431423"/>
                  </a:cubicBezTo>
                  <a:lnTo>
                    <a:pt x="1037827" y="4061295"/>
                  </a:lnTo>
                  <a:lnTo>
                    <a:pt x="0" y="4061295"/>
                  </a:lnTo>
                  <a:lnTo>
                    <a:pt x="0" y="1762390"/>
                  </a:lnTo>
                  <a:lnTo>
                    <a:pt x="1036924" y="1762390"/>
                  </a:lnTo>
                  <a:cubicBezTo>
                    <a:pt x="1223334" y="1762390"/>
                    <a:pt x="1277145" y="1507661"/>
                    <a:pt x="1106661" y="1432269"/>
                  </a:cubicBezTo>
                  <a:lnTo>
                    <a:pt x="0" y="942873"/>
                  </a:lnTo>
                  <a:lnTo>
                    <a:pt x="0" y="0"/>
                  </a:lnTo>
                  <a:lnTo>
                    <a:pt x="2406675" y="0"/>
                  </a:lnTo>
                  <a:lnTo>
                    <a:pt x="3937000" y="846681"/>
                  </a:lnTo>
                  <a:lnTo>
                    <a:pt x="3937000" y="1762389"/>
                  </a:lnTo>
                  <a:close/>
                </a:path>
              </a:pathLst>
            </a:custGeom>
            <a:solidFill>
              <a:srgbClr val="FE5B11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73136" y="1473424"/>
            <a:ext cx="15598673" cy="7340152"/>
            <a:chOff x="0" y="0"/>
            <a:chExt cx="2265541" cy="10660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5541" cy="1066079"/>
            </a:xfrm>
            <a:custGeom>
              <a:avLst/>
              <a:gdLst/>
              <a:ahLst/>
              <a:cxnLst/>
              <a:rect l="l" t="t" r="r" b="b"/>
              <a:pathLst>
                <a:path w="2265541" h="1066079">
                  <a:moveTo>
                    <a:pt x="9926" y="0"/>
                  </a:moveTo>
                  <a:lnTo>
                    <a:pt x="2255614" y="0"/>
                  </a:lnTo>
                  <a:cubicBezTo>
                    <a:pt x="2258247" y="0"/>
                    <a:pt x="2260772" y="1046"/>
                    <a:pt x="2262633" y="2907"/>
                  </a:cubicBezTo>
                  <a:cubicBezTo>
                    <a:pt x="2264495" y="4769"/>
                    <a:pt x="2265541" y="7294"/>
                    <a:pt x="2265541" y="9926"/>
                  </a:cubicBezTo>
                  <a:lnTo>
                    <a:pt x="2265541" y="1056152"/>
                  </a:lnTo>
                  <a:cubicBezTo>
                    <a:pt x="2265541" y="1061635"/>
                    <a:pt x="2261097" y="1066079"/>
                    <a:pt x="2255614" y="1066079"/>
                  </a:cubicBezTo>
                  <a:lnTo>
                    <a:pt x="9926" y="1066079"/>
                  </a:lnTo>
                  <a:cubicBezTo>
                    <a:pt x="4444" y="1066079"/>
                    <a:pt x="0" y="1061635"/>
                    <a:pt x="0" y="1056152"/>
                  </a:cubicBezTo>
                  <a:lnTo>
                    <a:pt x="0" y="9926"/>
                  </a:lnTo>
                  <a:cubicBezTo>
                    <a:pt x="0" y="4444"/>
                    <a:pt x="4444" y="0"/>
                    <a:pt x="9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3C66EE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2265541" cy="104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96649" y="4109994"/>
            <a:ext cx="13821460" cy="462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6234" lvl="1" algn="l">
              <a:lnSpc>
                <a:spcPts val="4619"/>
              </a:lnSpc>
            </a:pP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El Fondo Mundial </a:t>
            </a: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mantiene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firme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la </a:t>
            </a: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orientación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hacia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: </a:t>
            </a:r>
          </a:p>
          <a:p>
            <a:pPr marL="712468" lvl="1" indent="-356234" algn="l">
              <a:lnSpc>
                <a:spcPts val="4619"/>
              </a:lnSpc>
              <a:buFont typeface="Arial"/>
              <a:buChar char="•"/>
            </a:pP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transición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, </a:t>
            </a:r>
          </a:p>
          <a:p>
            <a:pPr marL="712468" lvl="1" indent="-356234" algn="l">
              <a:lnSpc>
                <a:spcPts val="4619"/>
              </a:lnSpc>
              <a:buFont typeface="Arial"/>
              <a:buChar char="•"/>
            </a:pP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sostenibilidad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, </a:t>
            </a:r>
          </a:p>
          <a:p>
            <a:pPr marL="712468" lvl="1" indent="-356234" algn="l">
              <a:lnSpc>
                <a:spcPts val="4619"/>
              </a:lnSpc>
              <a:buFont typeface="Arial"/>
              <a:buChar char="•"/>
            </a:pP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 </a:t>
            </a: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integración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progresiva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de </a:t>
            </a: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servicios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bajo </a:t>
            </a: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liderazgo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estatal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. </a:t>
            </a:r>
          </a:p>
          <a:p>
            <a:pPr marL="712468" lvl="1" indent="-356234" algn="l">
              <a:lnSpc>
                <a:spcPts val="4619"/>
              </a:lnSpc>
              <a:buFont typeface="Arial"/>
              <a:buChar char="•"/>
            </a:pP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El MCP-ES </a:t>
            </a: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deberá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acompañar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técnicamente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el </a:t>
            </a: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proceso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p</a:t>
            </a:r>
            <a:r>
              <a:rPr lang="es-MX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ara minimizar riesgos para las poblaciones clave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y </a:t>
            </a: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garantizar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continuidad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de </a:t>
            </a:r>
            <a:r>
              <a:rPr lang="en-US" sz="3299" i="1" dirty="0" err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servicios</a:t>
            </a:r>
            <a:r>
              <a:rPr lang="en-US" sz="3299" i="1" dirty="0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. </a:t>
            </a:r>
          </a:p>
          <a:p>
            <a:pPr algn="ctr">
              <a:lnSpc>
                <a:spcPts val="4060"/>
              </a:lnSpc>
            </a:pPr>
            <a:endParaRPr lang="en-US" sz="3299" i="1" dirty="0">
              <a:solidFill>
                <a:srgbClr val="0F26A6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96649" y="1892524"/>
            <a:ext cx="13821460" cy="3154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8000" b="1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Mensaje clave para Comité Ejecutivo</a:t>
            </a:r>
          </a:p>
          <a:p>
            <a:pPr algn="ctr">
              <a:lnSpc>
                <a:spcPts val="8240"/>
              </a:lnSpc>
            </a:pPr>
            <a:endParaRPr lang="en-US" sz="8000" b="1">
              <a:solidFill>
                <a:srgbClr val="0F26A6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76930" y="67047"/>
            <a:ext cx="3239438" cy="1123005"/>
          </a:xfrm>
          <a:custGeom>
            <a:avLst/>
            <a:gdLst/>
            <a:ahLst/>
            <a:cxnLst/>
            <a:rect l="l" t="t" r="r" b="b"/>
            <a:pathLst>
              <a:path w="3239438" h="1123005">
                <a:moveTo>
                  <a:pt x="0" y="0"/>
                </a:moveTo>
                <a:lnTo>
                  <a:pt x="3239438" y="0"/>
                </a:lnTo>
                <a:lnTo>
                  <a:pt x="3239438" y="1123005"/>
                </a:lnTo>
                <a:lnTo>
                  <a:pt x="0" y="112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60" y="0"/>
            <a:ext cx="18288000" cy="1028700"/>
            <a:chOff x="0" y="0"/>
            <a:chExt cx="5124848" cy="288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24848" cy="288273"/>
            </a:xfrm>
            <a:custGeom>
              <a:avLst/>
              <a:gdLst/>
              <a:ahLst/>
              <a:cxnLst/>
              <a:rect l="l" t="t" r="r" b="b"/>
              <a:pathLst>
                <a:path w="5124848" h="288273">
                  <a:moveTo>
                    <a:pt x="0" y="0"/>
                  </a:moveTo>
                  <a:lnTo>
                    <a:pt x="5124848" y="0"/>
                  </a:lnTo>
                  <a:lnTo>
                    <a:pt x="5124848" y="288273"/>
                  </a:lnTo>
                  <a:lnTo>
                    <a:pt x="0" y="288273"/>
                  </a:lnTo>
                  <a:close/>
                </a:path>
              </a:pathLst>
            </a:custGeom>
            <a:solidFill>
              <a:srgbClr val="3C66EE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Freeform 4"/>
            <p:cNvSpPr/>
            <p:nvPr/>
          </p:nvSpPr>
          <p:spPr>
            <a:xfrm>
              <a:off x="3854848" y="0"/>
              <a:ext cx="1270000" cy="288273"/>
            </a:xfrm>
            <a:custGeom>
              <a:avLst/>
              <a:gdLst/>
              <a:ahLst/>
              <a:cxnLst/>
              <a:rect l="l" t="t" r="r" b="b"/>
              <a:pathLst>
                <a:path w="1270000" h="288273">
                  <a:moveTo>
                    <a:pt x="0" y="0"/>
                  </a:moveTo>
                  <a:lnTo>
                    <a:pt x="1270000" y="0"/>
                  </a:lnTo>
                  <a:lnTo>
                    <a:pt x="1270000" y="288273"/>
                  </a:lnTo>
                  <a:lnTo>
                    <a:pt x="0" y="288273"/>
                  </a:lnTo>
                  <a:close/>
                </a:path>
              </a:pathLst>
            </a:custGeom>
            <a:solidFill>
              <a:srgbClr val="0F26A6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5" name="Freeform 5"/>
          <p:cNvSpPr/>
          <p:nvPr/>
        </p:nvSpPr>
        <p:spPr>
          <a:xfrm>
            <a:off x="3302893" y="1028700"/>
            <a:ext cx="12675673" cy="8946051"/>
          </a:xfrm>
          <a:custGeom>
            <a:avLst/>
            <a:gdLst/>
            <a:ahLst/>
            <a:cxnLst/>
            <a:rect l="l" t="t" r="r" b="b"/>
            <a:pathLst>
              <a:path w="12675673" h="8946051">
                <a:moveTo>
                  <a:pt x="0" y="0"/>
                </a:moveTo>
                <a:lnTo>
                  <a:pt x="12675673" y="0"/>
                </a:lnTo>
                <a:lnTo>
                  <a:pt x="12675673" y="8946051"/>
                </a:lnTo>
                <a:lnTo>
                  <a:pt x="0" y="89460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07AB5B56-CCBB-7F1A-1E5C-D5FF790E9D75}"/>
              </a:ext>
            </a:extLst>
          </p:cNvPr>
          <p:cNvSpPr/>
          <p:nvPr/>
        </p:nvSpPr>
        <p:spPr>
          <a:xfrm>
            <a:off x="381000" y="1257300"/>
            <a:ext cx="3239438" cy="1123005"/>
          </a:xfrm>
          <a:custGeom>
            <a:avLst/>
            <a:gdLst/>
            <a:ahLst/>
            <a:cxnLst/>
            <a:rect l="l" t="t" r="r" b="b"/>
            <a:pathLst>
              <a:path w="3239438" h="1123005">
                <a:moveTo>
                  <a:pt x="0" y="0"/>
                </a:moveTo>
                <a:lnTo>
                  <a:pt x="3239438" y="0"/>
                </a:lnTo>
                <a:lnTo>
                  <a:pt x="3239438" y="1123005"/>
                </a:lnTo>
                <a:lnTo>
                  <a:pt x="0" y="11230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656150" y="6655150"/>
            <a:ext cx="3575411" cy="3688289"/>
            <a:chOff x="0" y="0"/>
            <a:chExt cx="3937000" cy="40612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7000" cy="4061295"/>
            </a:xfrm>
            <a:custGeom>
              <a:avLst/>
              <a:gdLst/>
              <a:ahLst/>
              <a:cxnLst/>
              <a:rect l="l" t="t" r="r" b="b"/>
              <a:pathLst>
                <a:path w="3937000" h="4061295">
                  <a:moveTo>
                    <a:pt x="3937000" y="1762389"/>
                  </a:moveTo>
                  <a:lnTo>
                    <a:pt x="3044563" y="1762389"/>
                  </a:lnTo>
                  <a:cubicBezTo>
                    <a:pt x="2863235" y="1762389"/>
                    <a:pt x="2804786" y="2006354"/>
                    <a:pt x="2966428" y="2088523"/>
                  </a:cubicBezTo>
                  <a:lnTo>
                    <a:pt x="3937000" y="2581905"/>
                  </a:lnTo>
                  <a:lnTo>
                    <a:pt x="3937000" y="4061295"/>
                  </a:lnTo>
                  <a:lnTo>
                    <a:pt x="1853162" y="4061295"/>
                  </a:lnTo>
                  <a:lnTo>
                    <a:pt x="1853162" y="3539769"/>
                  </a:lnTo>
                  <a:cubicBezTo>
                    <a:pt x="1853162" y="3377184"/>
                    <a:pt x="1648764" y="3295767"/>
                    <a:pt x="1546601" y="3431423"/>
                  </a:cubicBezTo>
                  <a:lnTo>
                    <a:pt x="1037827" y="4061295"/>
                  </a:lnTo>
                  <a:lnTo>
                    <a:pt x="0" y="4061295"/>
                  </a:lnTo>
                  <a:lnTo>
                    <a:pt x="0" y="1762390"/>
                  </a:lnTo>
                  <a:lnTo>
                    <a:pt x="1036924" y="1762390"/>
                  </a:lnTo>
                  <a:cubicBezTo>
                    <a:pt x="1223334" y="1762390"/>
                    <a:pt x="1277145" y="1507661"/>
                    <a:pt x="1106661" y="1432269"/>
                  </a:cubicBezTo>
                  <a:lnTo>
                    <a:pt x="0" y="942873"/>
                  </a:lnTo>
                  <a:lnTo>
                    <a:pt x="0" y="0"/>
                  </a:lnTo>
                  <a:lnTo>
                    <a:pt x="2406675" y="0"/>
                  </a:lnTo>
                  <a:lnTo>
                    <a:pt x="3937000" y="846681"/>
                  </a:lnTo>
                  <a:lnTo>
                    <a:pt x="3937000" y="1762389"/>
                  </a:lnTo>
                  <a:close/>
                </a:path>
              </a:pathLst>
            </a:custGeom>
            <a:solidFill>
              <a:srgbClr val="FE5B11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73136" y="1473424"/>
            <a:ext cx="15598673" cy="7340152"/>
            <a:chOff x="0" y="0"/>
            <a:chExt cx="2265541" cy="10660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5541" cy="1066079"/>
            </a:xfrm>
            <a:custGeom>
              <a:avLst/>
              <a:gdLst/>
              <a:ahLst/>
              <a:cxnLst/>
              <a:rect l="l" t="t" r="r" b="b"/>
              <a:pathLst>
                <a:path w="2265541" h="1066079">
                  <a:moveTo>
                    <a:pt x="9926" y="0"/>
                  </a:moveTo>
                  <a:lnTo>
                    <a:pt x="2255614" y="0"/>
                  </a:lnTo>
                  <a:cubicBezTo>
                    <a:pt x="2258247" y="0"/>
                    <a:pt x="2260772" y="1046"/>
                    <a:pt x="2262633" y="2907"/>
                  </a:cubicBezTo>
                  <a:cubicBezTo>
                    <a:pt x="2264495" y="4769"/>
                    <a:pt x="2265541" y="7294"/>
                    <a:pt x="2265541" y="9926"/>
                  </a:cubicBezTo>
                  <a:lnTo>
                    <a:pt x="2265541" y="1056152"/>
                  </a:lnTo>
                  <a:cubicBezTo>
                    <a:pt x="2265541" y="1061635"/>
                    <a:pt x="2261097" y="1066079"/>
                    <a:pt x="2255614" y="1066079"/>
                  </a:cubicBezTo>
                  <a:lnTo>
                    <a:pt x="9926" y="1066079"/>
                  </a:lnTo>
                  <a:cubicBezTo>
                    <a:pt x="4444" y="1066079"/>
                    <a:pt x="0" y="1061635"/>
                    <a:pt x="0" y="1056152"/>
                  </a:cubicBezTo>
                  <a:lnTo>
                    <a:pt x="0" y="9926"/>
                  </a:lnTo>
                  <a:cubicBezTo>
                    <a:pt x="0" y="4444"/>
                    <a:pt x="4444" y="0"/>
                    <a:pt x="9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3C66EE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2265541" cy="104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96649" y="2903445"/>
            <a:ext cx="13821460" cy="633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</a:pPr>
            <a:r>
              <a:rPr lang="es-MX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Informar sobre la llamada sostenida con el Gerente de Portafolio el pasado 8 de mayo.</a:t>
            </a:r>
          </a:p>
          <a:p>
            <a:pPr algn="l">
              <a:lnSpc>
                <a:spcPts val="4619"/>
              </a:lnSpc>
            </a:pPr>
            <a:endParaRPr lang="en-US" sz="3299" b="1" i="1" dirty="0">
              <a:solidFill>
                <a:srgbClr val="0F26A6"/>
              </a:solidFill>
              <a:latin typeface="Montserrat Medium Italics"/>
              <a:ea typeface="Montserrat Medium Italics"/>
              <a:cs typeface="Montserrat Medium Italics"/>
              <a:sym typeface="Montserrat Medium Italics"/>
            </a:endParaRPr>
          </a:p>
          <a:p>
            <a:pPr marL="712468" lvl="1" indent="-356234" algn="l">
              <a:lnSpc>
                <a:spcPts val="4619"/>
              </a:lnSpc>
              <a:buFont typeface="Arial"/>
              <a:buChar char="•"/>
            </a:pP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Aclarar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temas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derivados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de la carta del Fondo Mundial sobre: </a:t>
            </a:r>
          </a:p>
          <a:p>
            <a:pPr marL="712468" lvl="1" indent="-356234" algn="l">
              <a:lnSpc>
                <a:spcPts val="4619"/>
              </a:lnSpc>
              <a:buFont typeface="Arial"/>
              <a:buChar char="•"/>
            </a:pP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transición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de la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subvención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, </a:t>
            </a:r>
          </a:p>
          <a:p>
            <a:pPr marL="712468" lvl="1" indent="-356234" algn="l">
              <a:lnSpc>
                <a:spcPts val="4619"/>
              </a:lnSpc>
              <a:buFont typeface="Arial"/>
              <a:buChar char="•"/>
            </a:pP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arreglos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de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implementación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, </a:t>
            </a:r>
          </a:p>
          <a:p>
            <a:pPr marL="712468" lvl="1" indent="-356234" algn="l">
              <a:lnSpc>
                <a:spcPts val="4619"/>
              </a:lnSpc>
              <a:buFont typeface="Arial"/>
              <a:buChar char="•"/>
            </a:pP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RP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único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, </a:t>
            </a:r>
          </a:p>
          <a:p>
            <a:pPr marL="712468" lvl="1" indent="-356234" algn="l">
              <a:lnSpc>
                <a:spcPts val="4619"/>
              </a:lnSpc>
              <a:buFont typeface="Arial"/>
              <a:buChar char="•"/>
            </a:pP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estrategia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comunitaria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, </a:t>
            </a:r>
          </a:p>
          <a:p>
            <a:pPr marL="712468" lvl="1" indent="-356234" algn="l">
              <a:lnSpc>
                <a:spcPts val="4619"/>
              </a:lnSpc>
              <a:buFont typeface="Arial"/>
              <a:buChar char="•"/>
            </a:pP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y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cofinanciamiento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. </a:t>
            </a:r>
          </a:p>
          <a:p>
            <a:pPr algn="l">
              <a:lnSpc>
                <a:spcPts val="4060"/>
              </a:lnSpc>
            </a:pPr>
            <a:endParaRPr lang="en-US" sz="3299" b="1" i="1" dirty="0">
              <a:solidFill>
                <a:srgbClr val="0F26A6"/>
              </a:solidFill>
              <a:latin typeface="Montserrat Medium Italics"/>
              <a:ea typeface="Montserrat Medium Italics"/>
              <a:cs typeface="Montserrat Medium Italics"/>
              <a:sym typeface="Montserrat Medium Italics"/>
            </a:endParaRPr>
          </a:p>
          <a:p>
            <a:pPr algn="ctr">
              <a:lnSpc>
                <a:spcPts val="4060"/>
              </a:lnSpc>
            </a:pPr>
            <a:endParaRPr lang="en-US" sz="3299" b="1" i="1" dirty="0">
              <a:solidFill>
                <a:srgbClr val="0F26A6"/>
              </a:solidFill>
              <a:latin typeface="Montserrat Medium Italics"/>
              <a:ea typeface="Montserrat Medium Italics"/>
              <a:cs typeface="Montserrat Medium Italics"/>
              <a:sym typeface="Montserrat Medium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61743" y="1606774"/>
            <a:ext cx="13821460" cy="107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8000" b="1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Objetivo de la reunión</a:t>
            </a:r>
          </a:p>
        </p:txBody>
      </p:sp>
      <p:sp>
        <p:nvSpPr>
          <p:cNvPr id="9" name="Freeform 9"/>
          <p:cNvSpPr/>
          <p:nvPr/>
        </p:nvSpPr>
        <p:spPr>
          <a:xfrm>
            <a:off x="476930" y="67047"/>
            <a:ext cx="3239438" cy="1123005"/>
          </a:xfrm>
          <a:custGeom>
            <a:avLst/>
            <a:gdLst/>
            <a:ahLst/>
            <a:cxnLst/>
            <a:rect l="l" t="t" r="r" b="b"/>
            <a:pathLst>
              <a:path w="3239438" h="1123005">
                <a:moveTo>
                  <a:pt x="0" y="0"/>
                </a:moveTo>
                <a:lnTo>
                  <a:pt x="3239438" y="0"/>
                </a:lnTo>
                <a:lnTo>
                  <a:pt x="3239438" y="1123005"/>
                </a:lnTo>
                <a:lnTo>
                  <a:pt x="0" y="112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656150" y="6655150"/>
            <a:ext cx="3575411" cy="3688289"/>
            <a:chOff x="0" y="0"/>
            <a:chExt cx="3937000" cy="40612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7000" cy="4061295"/>
            </a:xfrm>
            <a:custGeom>
              <a:avLst/>
              <a:gdLst/>
              <a:ahLst/>
              <a:cxnLst/>
              <a:rect l="l" t="t" r="r" b="b"/>
              <a:pathLst>
                <a:path w="3937000" h="4061295">
                  <a:moveTo>
                    <a:pt x="3937000" y="1762389"/>
                  </a:moveTo>
                  <a:lnTo>
                    <a:pt x="3044563" y="1762389"/>
                  </a:lnTo>
                  <a:cubicBezTo>
                    <a:pt x="2863235" y="1762389"/>
                    <a:pt x="2804786" y="2006354"/>
                    <a:pt x="2966428" y="2088523"/>
                  </a:cubicBezTo>
                  <a:lnTo>
                    <a:pt x="3937000" y="2581905"/>
                  </a:lnTo>
                  <a:lnTo>
                    <a:pt x="3937000" y="4061295"/>
                  </a:lnTo>
                  <a:lnTo>
                    <a:pt x="1853162" y="4061295"/>
                  </a:lnTo>
                  <a:lnTo>
                    <a:pt x="1853162" y="3539769"/>
                  </a:lnTo>
                  <a:cubicBezTo>
                    <a:pt x="1853162" y="3377184"/>
                    <a:pt x="1648764" y="3295767"/>
                    <a:pt x="1546601" y="3431423"/>
                  </a:cubicBezTo>
                  <a:lnTo>
                    <a:pt x="1037827" y="4061295"/>
                  </a:lnTo>
                  <a:lnTo>
                    <a:pt x="0" y="4061295"/>
                  </a:lnTo>
                  <a:lnTo>
                    <a:pt x="0" y="1762390"/>
                  </a:lnTo>
                  <a:lnTo>
                    <a:pt x="1036924" y="1762390"/>
                  </a:lnTo>
                  <a:cubicBezTo>
                    <a:pt x="1223334" y="1762390"/>
                    <a:pt x="1277145" y="1507661"/>
                    <a:pt x="1106661" y="1432269"/>
                  </a:cubicBezTo>
                  <a:lnTo>
                    <a:pt x="0" y="942873"/>
                  </a:lnTo>
                  <a:lnTo>
                    <a:pt x="0" y="0"/>
                  </a:lnTo>
                  <a:lnTo>
                    <a:pt x="2406675" y="0"/>
                  </a:lnTo>
                  <a:lnTo>
                    <a:pt x="3937000" y="846681"/>
                  </a:lnTo>
                  <a:lnTo>
                    <a:pt x="3937000" y="1762389"/>
                  </a:lnTo>
                  <a:close/>
                </a:path>
              </a:pathLst>
            </a:custGeom>
            <a:solidFill>
              <a:srgbClr val="FE5B11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73136" y="1473424"/>
            <a:ext cx="15598673" cy="7340152"/>
            <a:chOff x="0" y="0"/>
            <a:chExt cx="2265541" cy="10660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5541" cy="1066079"/>
            </a:xfrm>
            <a:custGeom>
              <a:avLst/>
              <a:gdLst/>
              <a:ahLst/>
              <a:cxnLst/>
              <a:rect l="l" t="t" r="r" b="b"/>
              <a:pathLst>
                <a:path w="2265541" h="1066079">
                  <a:moveTo>
                    <a:pt x="9926" y="0"/>
                  </a:moveTo>
                  <a:lnTo>
                    <a:pt x="2255614" y="0"/>
                  </a:lnTo>
                  <a:cubicBezTo>
                    <a:pt x="2258247" y="0"/>
                    <a:pt x="2260772" y="1046"/>
                    <a:pt x="2262633" y="2907"/>
                  </a:cubicBezTo>
                  <a:cubicBezTo>
                    <a:pt x="2264495" y="4769"/>
                    <a:pt x="2265541" y="7294"/>
                    <a:pt x="2265541" y="9926"/>
                  </a:cubicBezTo>
                  <a:lnTo>
                    <a:pt x="2265541" y="1056152"/>
                  </a:lnTo>
                  <a:cubicBezTo>
                    <a:pt x="2265541" y="1061635"/>
                    <a:pt x="2261097" y="1066079"/>
                    <a:pt x="2255614" y="1066079"/>
                  </a:cubicBezTo>
                  <a:lnTo>
                    <a:pt x="9926" y="1066079"/>
                  </a:lnTo>
                  <a:cubicBezTo>
                    <a:pt x="4444" y="1066079"/>
                    <a:pt x="0" y="1061635"/>
                    <a:pt x="0" y="1056152"/>
                  </a:cubicBezTo>
                  <a:lnTo>
                    <a:pt x="0" y="9926"/>
                  </a:lnTo>
                  <a:cubicBezTo>
                    <a:pt x="0" y="4444"/>
                    <a:pt x="4444" y="0"/>
                    <a:pt x="9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3C66EE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2265541" cy="104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96649" y="3941670"/>
            <a:ext cx="13821460" cy="3724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Fondo Mundial </a:t>
            </a:r>
            <a:r>
              <a:rPr lang="en-US" sz="34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confirmó</a:t>
            </a:r>
            <a:r>
              <a:rPr lang="en-US" sz="34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:</a:t>
            </a:r>
          </a:p>
          <a:p>
            <a:pPr marL="755647" lvl="1" indent="-377824" algn="just">
              <a:lnSpc>
                <a:spcPts val="4899"/>
              </a:lnSpc>
              <a:buFont typeface="Arial"/>
              <a:buChar char="•"/>
            </a:pPr>
            <a:r>
              <a:rPr lang="en-US" sz="34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La </a:t>
            </a:r>
            <a:r>
              <a:rPr lang="en-US" sz="34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recomendación</a:t>
            </a:r>
            <a:r>
              <a:rPr lang="en-US" sz="34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es </a:t>
            </a:r>
            <a:r>
              <a:rPr lang="en-US" sz="34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trabajar</a:t>
            </a:r>
            <a:r>
              <a:rPr lang="en-US" sz="34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con un </a:t>
            </a:r>
            <a:r>
              <a:rPr lang="en-US" sz="34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único</a:t>
            </a:r>
            <a:r>
              <a:rPr lang="en-US" sz="34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Receptor Principal para el </a:t>
            </a:r>
            <a:r>
              <a:rPr lang="en-US" sz="34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próximo</a:t>
            </a:r>
            <a:r>
              <a:rPr lang="en-US" sz="34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</a:t>
            </a:r>
            <a:r>
              <a:rPr lang="en-US" sz="34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periodo</a:t>
            </a:r>
            <a:r>
              <a:rPr lang="en-US" sz="34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. </a:t>
            </a:r>
          </a:p>
          <a:p>
            <a:pPr marL="755647" lvl="1" indent="-377824" algn="just">
              <a:lnSpc>
                <a:spcPts val="4899"/>
              </a:lnSpc>
              <a:buFont typeface="Arial"/>
              <a:buChar char="•"/>
            </a:pPr>
            <a:r>
              <a:rPr lang="es-MX" sz="34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La medida responde a la transición hacia la sostenibilidad, la reducción de fondos disponibles y la preparación para la salida del Fondo Mundial.</a:t>
            </a:r>
            <a:endParaRPr lang="en-US" sz="3499" b="1" i="1" dirty="0">
              <a:solidFill>
                <a:srgbClr val="0F26A6"/>
              </a:solidFill>
              <a:latin typeface="Montserrat Medium Italics"/>
              <a:ea typeface="Montserrat Medium Italics"/>
              <a:cs typeface="Montserrat Medium Italics"/>
              <a:sym typeface="Montserrat Medium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61743" y="1606774"/>
            <a:ext cx="13821460" cy="211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8000" b="1" dirty="0" err="1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Confirmación</a:t>
            </a:r>
            <a:r>
              <a:rPr lang="en-US" sz="8000" b="1" dirty="0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sobre RP </a:t>
            </a:r>
            <a:r>
              <a:rPr lang="en-US" sz="8000" b="1" dirty="0" err="1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único</a:t>
            </a:r>
            <a:endParaRPr lang="en-US" sz="8000" b="1" dirty="0">
              <a:solidFill>
                <a:srgbClr val="0F26A6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76930" y="67047"/>
            <a:ext cx="3239438" cy="1123005"/>
          </a:xfrm>
          <a:custGeom>
            <a:avLst/>
            <a:gdLst/>
            <a:ahLst/>
            <a:cxnLst/>
            <a:rect l="l" t="t" r="r" b="b"/>
            <a:pathLst>
              <a:path w="3239438" h="1123005">
                <a:moveTo>
                  <a:pt x="0" y="0"/>
                </a:moveTo>
                <a:lnTo>
                  <a:pt x="3239438" y="0"/>
                </a:lnTo>
                <a:lnTo>
                  <a:pt x="3239438" y="1123005"/>
                </a:lnTo>
                <a:lnTo>
                  <a:pt x="0" y="112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656150" y="6655150"/>
            <a:ext cx="3575411" cy="3688289"/>
            <a:chOff x="0" y="0"/>
            <a:chExt cx="3937000" cy="40612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7000" cy="4061295"/>
            </a:xfrm>
            <a:custGeom>
              <a:avLst/>
              <a:gdLst/>
              <a:ahLst/>
              <a:cxnLst/>
              <a:rect l="l" t="t" r="r" b="b"/>
              <a:pathLst>
                <a:path w="3937000" h="4061295">
                  <a:moveTo>
                    <a:pt x="3937000" y="1762389"/>
                  </a:moveTo>
                  <a:lnTo>
                    <a:pt x="3044563" y="1762389"/>
                  </a:lnTo>
                  <a:cubicBezTo>
                    <a:pt x="2863235" y="1762389"/>
                    <a:pt x="2804786" y="2006354"/>
                    <a:pt x="2966428" y="2088523"/>
                  </a:cubicBezTo>
                  <a:lnTo>
                    <a:pt x="3937000" y="2581905"/>
                  </a:lnTo>
                  <a:lnTo>
                    <a:pt x="3937000" y="4061295"/>
                  </a:lnTo>
                  <a:lnTo>
                    <a:pt x="1853162" y="4061295"/>
                  </a:lnTo>
                  <a:lnTo>
                    <a:pt x="1853162" y="3539769"/>
                  </a:lnTo>
                  <a:cubicBezTo>
                    <a:pt x="1853162" y="3377184"/>
                    <a:pt x="1648764" y="3295767"/>
                    <a:pt x="1546601" y="3431423"/>
                  </a:cubicBezTo>
                  <a:lnTo>
                    <a:pt x="1037827" y="4061295"/>
                  </a:lnTo>
                  <a:lnTo>
                    <a:pt x="0" y="4061295"/>
                  </a:lnTo>
                  <a:lnTo>
                    <a:pt x="0" y="1762390"/>
                  </a:lnTo>
                  <a:lnTo>
                    <a:pt x="1036924" y="1762390"/>
                  </a:lnTo>
                  <a:cubicBezTo>
                    <a:pt x="1223334" y="1762390"/>
                    <a:pt x="1277145" y="1507661"/>
                    <a:pt x="1106661" y="1432269"/>
                  </a:cubicBezTo>
                  <a:lnTo>
                    <a:pt x="0" y="942873"/>
                  </a:lnTo>
                  <a:lnTo>
                    <a:pt x="0" y="0"/>
                  </a:lnTo>
                  <a:lnTo>
                    <a:pt x="2406675" y="0"/>
                  </a:lnTo>
                  <a:lnTo>
                    <a:pt x="3937000" y="846681"/>
                  </a:lnTo>
                  <a:lnTo>
                    <a:pt x="3937000" y="1762389"/>
                  </a:lnTo>
                  <a:close/>
                </a:path>
              </a:pathLst>
            </a:custGeom>
            <a:solidFill>
              <a:srgbClr val="FE5B11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73136" y="1473424"/>
            <a:ext cx="15598673" cy="7340152"/>
            <a:chOff x="0" y="0"/>
            <a:chExt cx="2265541" cy="10660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5541" cy="1066079"/>
            </a:xfrm>
            <a:custGeom>
              <a:avLst/>
              <a:gdLst/>
              <a:ahLst/>
              <a:cxnLst/>
              <a:rect l="l" t="t" r="r" b="b"/>
              <a:pathLst>
                <a:path w="2265541" h="1066079">
                  <a:moveTo>
                    <a:pt x="9926" y="0"/>
                  </a:moveTo>
                  <a:lnTo>
                    <a:pt x="2255614" y="0"/>
                  </a:lnTo>
                  <a:cubicBezTo>
                    <a:pt x="2258247" y="0"/>
                    <a:pt x="2260772" y="1046"/>
                    <a:pt x="2262633" y="2907"/>
                  </a:cubicBezTo>
                  <a:cubicBezTo>
                    <a:pt x="2264495" y="4769"/>
                    <a:pt x="2265541" y="7294"/>
                    <a:pt x="2265541" y="9926"/>
                  </a:cubicBezTo>
                  <a:lnTo>
                    <a:pt x="2265541" y="1056152"/>
                  </a:lnTo>
                  <a:cubicBezTo>
                    <a:pt x="2265541" y="1061635"/>
                    <a:pt x="2261097" y="1066079"/>
                    <a:pt x="2255614" y="1066079"/>
                  </a:cubicBezTo>
                  <a:lnTo>
                    <a:pt x="9926" y="1066079"/>
                  </a:lnTo>
                  <a:cubicBezTo>
                    <a:pt x="4444" y="1066079"/>
                    <a:pt x="0" y="1061635"/>
                    <a:pt x="0" y="1056152"/>
                  </a:cubicBezTo>
                  <a:lnTo>
                    <a:pt x="0" y="9926"/>
                  </a:lnTo>
                  <a:cubicBezTo>
                    <a:pt x="0" y="4444"/>
                    <a:pt x="4444" y="0"/>
                    <a:pt x="9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3C66EE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2265541" cy="104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96649" y="3941670"/>
            <a:ext cx="13821460" cy="40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8" lvl="1" indent="-356234" algn="l">
              <a:lnSpc>
                <a:spcPts val="4619"/>
              </a:lnSpc>
              <a:buFont typeface="Arial"/>
              <a:buChar char="•"/>
            </a:pP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El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Ministerio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de Salud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deberá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asumir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progresivamente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el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liderazgo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de la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respuesta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. </a:t>
            </a:r>
          </a:p>
          <a:p>
            <a:pPr marL="712468" lvl="1" indent="-356234" algn="l">
              <a:lnSpc>
                <a:spcPts val="4619"/>
              </a:lnSpc>
              <a:buFont typeface="Arial"/>
              <a:buChar char="•"/>
            </a:pP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Mantener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varios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RP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implicaría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costos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administrativos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no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sostenibles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. </a:t>
            </a:r>
          </a:p>
          <a:p>
            <a:pPr marL="712468" lvl="1" indent="-356234" algn="l">
              <a:lnSpc>
                <a:spcPts val="4619"/>
              </a:lnSpc>
              <a:buFont typeface="Arial"/>
              <a:buChar char="•"/>
            </a:pP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El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objetivo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principal es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garantizar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continuidad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de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servicios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para </a:t>
            </a:r>
            <a:r>
              <a:rPr lang="en-US" sz="32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poblaciones</a:t>
            </a:r>
            <a:r>
              <a:rPr lang="en-US" sz="32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clave. </a:t>
            </a:r>
          </a:p>
          <a:p>
            <a:pPr algn="ctr">
              <a:lnSpc>
                <a:spcPts val="4619"/>
              </a:lnSpc>
            </a:pPr>
            <a:endParaRPr lang="en-US" sz="3299" b="1" i="1" dirty="0">
              <a:solidFill>
                <a:srgbClr val="0F26A6"/>
              </a:solidFill>
              <a:latin typeface="Montserrat Medium Italics"/>
              <a:ea typeface="Montserrat Medium Italics"/>
              <a:cs typeface="Montserrat Medium Italics"/>
              <a:sym typeface="Montserrat Medium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61743" y="1606774"/>
            <a:ext cx="13821460" cy="3154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8000" b="1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Aspectos clave señalados:</a:t>
            </a:r>
          </a:p>
          <a:p>
            <a:pPr algn="ctr">
              <a:lnSpc>
                <a:spcPts val="8240"/>
              </a:lnSpc>
            </a:pPr>
            <a:endParaRPr lang="en-US" sz="8000" b="1">
              <a:solidFill>
                <a:srgbClr val="0F26A6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76930" y="67047"/>
            <a:ext cx="3239438" cy="1123005"/>
          </a:xfrm>
          <a:custGeom>
            <a:avLst/>
            <a:gdLst/>
            <a:ahLst/>
            <a:cxnLst/>
            <a:rect l="l" t="t" r="r" b="b"/>
            <a:pathLst>
              <a:path w="3239438" h="1123005">
                <a:moveTo>
                  <a:pt x="0" y="0"/>
                </a:moveTo>
                <a:lnTo>
                  <a:pt x="3239438" y="0"/>
                </a:lnTo>
                <a:lnTo>
                  <a:pt x="3239438" y="1123005"/>
                </a:lnTo>
                <a:lnTo>
                  <a:pt x="0" y="112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656150" y="6655150"/>
            <a:ext cx="3575411" cy="3688289"/>
            <a:chOff x="0" y="0"/>
            <a:chExt cx="3937000" cy="40612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7000" cy="4061295"/>
            </a:xfrm>
            <a:custGeom>
              <a:avLst/>
              <a:gdLst/>
              <a:ahLst/>
              <a:cxnLst/>
              <a:rect l="l" t="t" r="r" b="b"/>
              <a:pathLst>
                <a:path w="3937000" h="4061295">
                  <a:moveTo>
                    <a:pt x="3937000" y="1762389"/>
                  </a:moveTo>
                  <a:lnTo>
                    <a:pt x="3044563" y="1762389"/>
                  </a:lnTo>
                  <a:cubicBezTo>
                    <a:pt x="2863235" y="1762389"/>
                    <a:pt x="2804786" y="2006354"/>
                    <a:pt x="2966428" y="2088523"/>
                  </a:cubicBezTo>
                  <a:lnTo>
                    <a:pt x="3937000" y="2581905"/>
                  </a:lnTo>
                  <a:lnTo>
                    <a:pt x="3937000" y="4061295"/>
                  </a:lnTo>
                  <a:lnTo>
                    <a:pt x="1853162" y="4061295"/>
                  </a:lnTo>
                  <a:lnTo>
                    <a:pt x="1853162" y="3539769"/>
                  </a:lnTo>
                  <a:cubicBezTo>
                    <a:pt x="1853162" y="3377184"/>
                    <a:pt x="1648764" y="3295767"/>
                    <a:pt x="1546601" y="3431423"/>
                  </a:cubicBezTo>
                  <a:lnTo>
                    <a:pt x="1037827" y="4061295"/>
                  </a:lnTo>
                  <a:lnTo>
                    <a:pt x="0" y="4061295"/>
                  </a:lnTo>
                  <a:lnTo>
                    <a:pt x="0" y="1762390"/>
                  </a:lnTo>
                  <a:lnTo>
                    <a:pt x="1036924" y="1762390"/>
                  </a:lnTo>
                  <a:cubicBezTo>
                    <a:pt x="1223334" y="1762390"/>
                    <a:pt x="1277145" y="1507661"/>
                    <a:pt x="1106661" y="1432269"/>
                  </a:cubicBezTo>
                  <a:lnTo>
                    <a:pt x="0" y="942873"/>
                  </a:lnTo>
                  <a:lnTo>
                    <a:pt x="0" y="0"/>
                  </a:lnTo>
                  <a:lnTo>
                    <a:pt x="2406675" y="0"/>
                  </a:lnTo>
                  <a:lnTo>
                    <a:pt x="3937000" y="846681"/>
                  </a:lnTo>
                  <a:lnTo>
                    <a:pt x="3937000" y="1762389"/>
                  </a:lnTo>
                  <a:close/>
                </a:path>
              </a:pathLst>
            </a:custGeom>
            <a:solidFill>
              <a:srgbClr val="FE5B11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73136" y="1473424"/>
            <a:ext cx="15598673" cy="7340152"/>
            <a:chOff x="0" y="0"/>
            <a:chExt cx="2265541" cy="10660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5541" cy="1066079"/>
            </a:xfrm>
            <a:custGeom>
              <a:avLst/>
              <a:gdLst/>
              <a:ahLst/>
              <a:cxnLst/>
              <a:rect l="l" t="t" r="r" b="b"/>
              <a:pathLst>
                <a:path w="2265541" h="1066079">
                  <a:moveTo>
                    <a:pt x="9926" y="0"/>
                  </a:moveTo>
                  <a:lnTo>
                    <a:pt x="2255614" y="0"/>
                  </a:lnTo>
                  <a:cubicBezTo>
                    <a:pt x="2258247" y="0"/>
                    <a:pt x="2260772" y="1046"/>
                    <a:pt x="2262633" y="2907"/>
                  </a:cubicBezTo>
                  <a:cubicBezTo>
                    <a:pt x="2264495" y="4769"/>
                    <a:pt x="2265541" y="7294"/>
                    <a:pt x="2265541" y="9926"/>
                  </a:cubicBezTo>
                  <a:lnTo>
                    <a:pt x="2265541" y="1056152"/>
                  </a:lnTo>
                  <a:cubicBezTo>
                    <a:pt x="2265541" y="1061635"/>
                    <a:pt x="2261097" y="1066079"/>
                    <a:pt x="2255614" y="1066079"/>
                  </a:cubicBezTo>
                  <a:lnTo>
                    <a:pt x="9926" y="1066079"/>
                  </a:lnTo>
                  <a:cubicBezTo>
                    <a:pt x="4444" y="1066079"/>
                    <a:pt x="0" y="1061635"/>
                    <a:pt x="0" y="1056152"/>
                  </a:cubicBezTo>
                  <a:lnTo>
                    <a:pt x="0" y="9926"/>
                  </a:lnTo>
                  <a:cubicBezTo>
                    <a:pt x="0" y="4444"/>
                    <a:pt x="4444" y="0"/>
                    <a:pt x="9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3C66EE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2265541" cy="104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96649" y="3951195"/>
            <a:ext cx="13821460" cy="330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Brechas</a:t>
            </a:r>
            <a:r>
              <a:rPr lang="en-US" sz="31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</a:t>
            </a:r>
            <a:r>
              <a:rPr lang="en-US" sz="31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existentes</a:t>
            </a:r>
            <a:r>
              <a:rPr lang="en-US" sz="31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en </a:t>
            </a:r>
            <a:r>
              <a:rPr lang="en-US" sz="31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prevención</a:t>
            </a:r>
            <a:r>
              <a:rPr lang="en-US" sz="31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. </a:t>
            </a:r>
          </a:p>
          <a:p>
            <a:pPr marL="690879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Capacidad</a:t>
            </a:r>
            <a:r>
              <a:rPr lang="en-US" sz="31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del MINSAL para absorber </a:t>
            </a:r>
            <a:r>
              <a:rPr lang="en-US" sz="31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servicios</a:t>
            </a:r>
            <a:r>
              <a:rPr lang="en-US" sz="31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</a:t>
            </a:r>
            <a:r>
              <a:rPr lang="en-US" sz="31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comunitarios</a:t>
            </a:r>
            <a:r>
              <a:rPr lang="en-US" sz="31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. </a:t>
            </a:r>
          </a:p>
          <a:p>
            <a:pPr marL="690879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Funcionamiento</a:t>
            </a:r>
            <a:r>
              <a:rPr lang="en-US" sz="31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actual de las VICITS. </a:t>
            </a:r>
          </a:p>
          <a:p>
            <a:pPr marL="690879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Riesgo de </a:t>
            </a:r>
            <a:r>
              <a:rPr lang="en-US" sz="31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afectación</a:t>
            </a:r>
            <a:r>
              <a:rPr lang="en-US" sz="31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en </a:t>
            </a:r>
            <a:r>
              <a:rPr lang="en-US" sz="31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acceso</a:t>
            </a:r>
            <a:r>
              <a:rPr lang="en-US" sz="31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de </a:t>
            </a:r>
            <a:r>
              <a:rPr lang="en-US" sz="31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poblaciones</a:t>
            </a:r>
            <a:r>
              <a:rPr lang="en-US" sz="31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clave. </a:t>
            </a:r>
          </a:p>
          <a:p>
            <a:pPr marL="690879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Impacto </a:t>
            </a:r>
            <a:r>
              <a:rPr lang="en-US" sz="31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observado</a:t>
            </a:r>
            <a:r>
              <a:rPr lang="en-US" sz="31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</a:t>
            </a:r>
            <a:r>
              <a:rPr lang="en-US" sz="31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tras</a:t>
            </a:r>
            <a:r>
              <a:rPr lang="en-US" sz="31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</a:t>
            </a:r>
            <a:r>
              <a:rPr lang="en-US" sz="3199" b="1" i="1" dirty="0" err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suspensión</a:t>
            </a:r>
            <a:r>
              <a:rPr lang="en-US" sz="3199" b="1" i="1" dirty="0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 de PEPFAR. </a:t>
            </a:r>
          </a:p>
          <a:p>
            <a:pPr algn="ctr">
              <a:lnSpc>
                <a:spcPts val="4060"/>
              </a:lnSpc>
            </a:pPr>
            <a:endParaRPr lang="en-US" sz="3199" b="1" i="1" dirty="0">
              <a:solidFill>
                <a:srgbClr val="0F26A6"/>
              </a:solidFill>
              <a:latin typeface="Montserrat Medium Italics"/>
              <a:ea typeface="Montserrat Medium Italics"/>
              <a:cs typeface="Montserrat Medium Italics"/>
              <a:sym typeface="Montserrat Medium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61743" y="1606774"/>
            <a:ext cx="13821460" cy="3154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8000" b="1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Preocupaciones planteadas por MCP-ES:</a:t>
            </a:r>
          </a:p>
          <a:p>
            <a:pPr algn="ctr">
              <a:lnSpc>
                <a:spcPts val="8240"/>
              </a:lnSpc>
            </a:pPr>
            <a:endParaRPr lang="en-US" sz="8000" b="1">
              <a:solidFill>
                <a:srgbClr val="0F26A6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76930" y="67047"/>
            <a:ext cx="3239438" cy="1123005"/>
          </a:xfrm>
          <a:custGeom>
            <a:avLst/>
            <a:gdLst/>
            <a:ahLst/>
            <a:cxnLst/>
            <a:rect l="l" t="t" r="r" b="b"/>
            <a:pathLst>
              <a:path w="3239438" h="1123005">
                <a:moveTo>
                  <a:pt x="0" y="0"/>
                </a:moveTo>
                <a:lnTo>
                  <a:pt x="3239438" y="0"/>
                </a:lnTo>
                <a:lnTo>
                  <a:pt x="3239438" y="1123005"/>
                </a:lnTo>
                <a:lnTo>
                  <a:pt x="0" y="112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656150" y="6655150"/>
            <a:ext cx="3575411" cy="3688289"/>
            <a:chOff x="0" y="0"/>
            <a:chExt cx="3937000" cy="40612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7000" cy="4061295"/>
            </a:xfrm>
            <a:custGeom>
              <a:avLst/>
              <a:gdLst/>
              <a:ahLst/>
              <a:cxnLst/>
              <a:rect l="l" t="t" r="r" b="b"/>
              <a:pathLst>
                <a:path w="3937000" h="4061295">
                  <a:moveTo>
                    <a:pt x="3937000" y="1762389"/>
                  </a:moveTo>
                  <a:lnTo>
                    <a:pt x="3044563" y="1762389"/>
                  </a:lnTo>
                  <a:cubicBezTo>
                    <a:pt x="2863235" y="1762389"/>
                    <a:pt x="2804786" y="2006354"/>
                    <a:pt x="2966428" y="2088523"/>
                  </a:cubicBezTo>
                  <a:lnTo>
                    <a:pt x="3937000" y="2581905"/>
                  </a:lnTo>
                  <a:lnTo>
                    <a:pt x="3937000" y="4061295"/>
                  </a:lnTo>
                  <a:lnTo>
                    <a:pt x="1853162" y="4061295"/>
                  </a:lnTo>
                  <a:lnTo>
                    <a:pt x="1853162" y="3539769"/>
                  </a:lnTo>
                  <a:cubicBezTo>
                    <a:pt x="1853162" y="3377184"/>
                    <a:pt x="1648764" y="3295767"/>
                    <a:pt x="1546601" y="3431423"/>
                  </a:cubicBezTo>
                  <a:lnTo>
                    <a:pt x="1037827" y="4061295"/>
                  </a:lnTo>
                  <a:lnTo>
                    <a:pt x="0" y="4061295"/>
                  </a:lnTo>
                  <a:lnTo>
                    <a:pt x="0" y="1762390"/>
                  </a:lnTo>
                  <a:lnTo>
                    <a:pt x="1036924" y="1762390"/>
                  </a:lnTo>
                  <a:cubicBezTo>
                    <a:pt x="1223334" y="1762390"/>
                    <a:pt x="1277145" y="1507661"/>
                    <a:pt x="1106661" y="1432269"/>
                  </a:cubicBezTo>
                  <a:lnTo>
                    <a:pt x="0" y="942873"/>
                  </a:lnTo>
                  <a:lnTo>
                    <a:pt x="0" y="0"/>
                  </a:lnTo>
                  <a:lnTo>
                    <a:pt x="2406675" y="0"/>
                  </a:lnTo>
                  <a:lnTo>
                    <a:pt x="3937000" y="846681"/>
                  </a:lnTo>
                  <a:lnTo>
                    <a:pt x="3937000" y="1762389"/>
                  </a:lnTo>
                  <a:close/>
                </a:path>
              </a:pathLst>
            </a:custGeom>
            <a:solidFill>
              <a:srgbClr val="FE5B11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73136" y="1473424"/>
            <a:ext cx="15598673" cy="7340152"/>
            <a:chOff x="0" y="0"/>
            <a:chExt cx="2265541" cy="10660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5541" cy="1066079"/>
            </a:xfrm>
            <a:custGeom>
              <a:avLst/>
              <a:gdLst/>
              <a:ahLst/>
              <a:cxnLst/>
              <a:rect l="l" t="t" r="r" b="b"/>
              <a:pathLst>
                <a:path w="2265541" h="1066079">
                  <a:moveTo>
                    <a:pt x="9926" y="0"/>
                  </a:moveTo>
                  <a:lnTo>
                    <a:pt x="2255614" y="0"/>
                  </a:lnTo>
                  <a:cubicBezTo>
                    <a:pt x="2258247" y="0"/>
                    <a:pt x="2260772" y="1046"/>
                    <a:pt x="2262633" y="2907"/>
                  </a:cubicBezTo>
                  <a:cubicBezTo>
                    <a:pt x="2264495" y="4769"/>
                    <a:pt x="2265541" y="7294"/>
                    <a:pt x="2265541" y="9926"/>
                  </a:cubicBezTo>
                  <a:lnTo>
                    <a:pt x="2265541" y="1056152"/>
                  </a:lnTo>
                  <a:cubicBezTo>
                    <a:pt x="2265541" y="1061635"/>
                    <a:pt x="2261097" y="1066079"/>
                    <a:pt x="2255614" y="1066079"/>
                  </a:cubicBezTo>
                  <a:lnTo>
                    <a:pt x="9926" y="1066079"/>
                  </a:lnTo>
                  <a:cubicBezTo>
                    <a:pt x="4444" y="1066079"/>
                    <a:pt x="0" y="1061635"/>
                    <a:pt x="0" y="1056152"/>
                  </a:cubicBezTo>
                  <a:lnTo>
                    <a:pt x="0" y="9926"/>
                  </a:lnTo>
                  <a:cubicBezTo>
                    <a:pt x="0" y="4444"/>
                    <a:pt x="4444" y="0"/>
                    <a:pt x="9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3C66EE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2265541" cy="104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96649" y="3941670"/>
            <a:ext cx="13821460" cy="508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 i="1">
                <a:solidFill>
                  <a:srgbClr val="0F26A6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Aclaración del Fondo Mundial:</a:t>
            </a:r>
          </a:p>
          <a:p>
            <a:pPr algn="l">
              <a:lnSpc>
                <a:spcPts val="5039"/>
              </a:lnSpc>
            </a:pPr>
            <a:endParaRPr lang="en-US" sz="3599" b="1" i="1">
              <a:solidFill>
                <a:srgbClr val="0F26A6"/>
              </a:solidFill>
              <a:latin typeface="Montserrat Bold Italics"/>
              <a:ea typeface="Montserrat Bold Italics"/>
              <a:cs typeface="Montserrat Bold Italics"/>
              <a:sym typeface="Montserrat Bold Italics"/>
            </a:endParaRPr>
          </a:p>
          <a:p>
            <a:pPr marL="777237" lvl="1" indent="-388618" algn="l">
              <a:lnSpc>
                <a:spcPts val="5039"/>
              </a:lnSpc>
              <a:buFont typeface="Arial"/>
              <a:buChar char="•"/>
            </a:pPr>
            <a:r>
              <a:rPr lang="en-US" sz="3599" b="1" i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No existe un mecanismo obligatorio específico. </a:t>
            </a:r>
          </a:p>
          <a:p>
            <a:pPr marL="777237" lvl="1" indent="-388618" algn="l">
              <a:lnSpc>
                <a:spcPts val="5039"/>
              </a:lnSpc>
              <a:buFont typeface="Arial"/>
              <a:buChar char="•"/>
            </a:pPr>
            <a:r>
              <a:rPr lang="en-US" sz="3599" b="1" i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El proceso debe garantizar: </a:t>
            </a:r>
          </a:p>
          <a:p>
            <a:pPr marL="777237" lvl="1" indent="-388618" algn="l">
              <a:lnSpc>
                <a:spcPts val="5039"/>
              </a:lnSpc>
              <a:buFont typeface="Arial"/>
              <a:buChar char="•"/>
            </a:pPr>
            <a:r>
              <a:rPr lang="en-US" sz="3599" b="1" i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transparencia, </a:t>
            </a:r>
          </a:p>
          <a:p>
            <a:pPr marL="777237" lvl="1" indent="-388618" algn="l">
              <a:lnSpc>
                <a:spcPts val="5039"/>
              </a:lnSpc>
              <a:buFont typeface="Arial"/>
              <a:buChar char="•"/>
            </a:pPr>
            <a:r>
              <a:rPr lang="en-US" sz="3599" b="1" i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análisis técnico, </a:t>
            </a:r>
          </a:p>
          <a:p>
            <a:pPr marL="777237" lvl="1" indent="-388618" algn="l">
              <a:lnSpc>
                <a:spcPts val="5039"/>
              </a:lnSpc>
              <a:buFont typeface="Arial"/>
              <a:buChar char="•"/>
            </a:pPr>
            <a:r>
              <a:rPr lang="en-US" sz="3599" b="1" i="1">
                <a:solidFill>
                  <a:srgbClr val="0F26A6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y acuerdo del MCP-ES. </a:t>
            </a:r>
          </a:p>
          <a:p>
            <a:pPr algn="ctr">
              <a:lnSpc>
                <a:spcPts val="5039"/>
              </a:lnSpc>
            </a:pPr>
            <a:endParaRPr lang="en-US" sz="3599" b="1" i="1">
              <a:solidFill>
                <a:srgbClr val="0F26A6"/>
              </a:solidFill>
              <a:latin typeface="Montserrat Medium Italics"/>
              <a:ea typeface="Montserrat Medium Italics"/>
              <a:cs typeface="Montserrat Medium Italics"/>
              <a:sym typeface="Montserrat Medium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61743" y="1606774"/>
            <a:ext cx="13821460" cy="3154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8000" b="1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Proceso de selección del RP</a:t>
            </a:r>
          </a:p>
          <a:p>
            <a:pPr algn="ctr">
              <a:lnSpc>
                <a:spcPts val="8240"/>
              </a:lnSpc>
            </a:pPr>
            <a:endParaRPr lang="en-US" sz="8000" b="1">
              <a:solidFill>
                <a:srgbClr val="0F26A6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76930" y="67047"/>
            <a:ext cx="3239438" cy="1123005"/>
          </a:xfrm>
          <a:custGeom>
            <a:avLst/>
            <a:gdLst/>
            <a:ahLst/>
            <a:cxnLst/>
            <a:rect l="l" t="t" r="r" b="b"/>
            <a:pathLst>
              <a:path w="3239438" h="1123005">
                <a:moveTo>
                  <a:pt x="0" y="0"/>
                </a:moveTo>
                <a:lnTo>
                  <a:pt x="3239438" y="0"/>
                </a:lnTo>
                <a:lnTo>
                  <a:pt x="3239438" y="1123005"/>
                </a:lnTo>
                <a:lnTo>
                  <a:pt x="0" y="112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656150" y="6655150"/>
            <a:ext cx="3575411" cy="3688289"/>
            <a:chOff x="0" y="0"/>
            <a:chExt cx="3937000" cy="40612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7000" cy="4061295"/>
            </a:xfrm>
            <a:custGeom>
              <a:avLst/>
              <a:gdLst/>
              <a:ahLst/>
              <a:cxnLst/>
              <a:rect l="l" t="t" r="r" b="b"/>
              <a:pathLst>
                <a:path w="3937000" h="4061295">
                  <a:moveTo>
                    <a:pt x="3937000" y="1762389"/>
                  </a:moveTo>
                  <a:lnTo>
                    <a:pt x="3044563" y="1762389"/>
                  </a:lnTo>
                  <a:cubicBezTo>
                    <a:pt x="2863235" y="1762389"/>
                    <a:pt x="2804786" y="2006354"/>
                    <a:pt x="2966428" y="2088523"/>
                  </a:cubicBezTo>
                  <a:lnTo>
                    <a:pt x="3937000" y="2581905"/>
                  </a:lnTo>
                  <a:lnTo>
                    <a:pt x="3937000" y="4061295"/>
                  </a:lnTo>
                  <a:lnTo>
                    <a:pt x="1853162" y="4061295"/>
                  </a:lnTo>
                  <a:lnTo>
                    <a:pt x="1853162" y="3539769"/>
                  </a:lnTo>
                  <a:cubicBezTo>
                    <a:pt x="1853162" y="3377184"/>
                    <a:pt x="1648764" y="3295767"/>
                    <a:pt x="1546601" y="3431423"/>
                  </a:cubicBezTo>
                  <a:lnTo>
                    <a:pt x="1037827" y="4061295"/>
                  </a:lnTo>
                  <a:lnTo>
                    <a:pt x="0" y="4061295"/>
                  </a:lnTo>
                  <a:lnTo>
                    <a:pt x="0" y="1762390"/>
                  </a:lnTo>
                  <a:lnTo>
                    <a:pt x="1036924" y="1762390"/>
                  </a:lnTo>
                  <a:cubicBezTo>
                    <a:pt x="1223334" y="1762390"/>
                    <a:pt x="1277145" y="1507661"/>
                    <a:pt x="1106661" y="1432269"/>
                  </a:cubicBezTo>
                  <a:lnTo>
                    <a:pt x="0" y="942873"/>
                  </a:lnTo>
                  <a:lnTo>
                    <a:pt x="0" y="0"/>
                  </a:lnTo>
                  <a:lnTo>
                    <a:pt x="2406675" y="0"/>
                  </a:lnTo>
                  <a:lnTo>
                    <a:pt x="3937000" y="846681"/>
                  </a:lnTo>
                  <a:lnTo>
                    <a:pt x="3937000" y="1762389"/>
                  </a:lnTo>
                  <a:close/>
                </a:path>
              </a:pathLst>
            </a:custGeom>
            <a:solidFill>
              <a:srgbClr val="FE5B11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73136" y="1473424"/>
            <a:ext cx="15598673" cy="7340152"/>
            <a:chOff x="0" y="0"/>
            <a:chExt cx="2265541" cy="10660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5541" cy="1066079"/>
            </a:xfrm>
            <a:custGeom>
              <a:avLst/>
              <a:gdLst/>
              <a:ahLst/>
              <a:cxnLst/>
              <a:rect l="l" t="t" r="r" b="b"/>
              <a:pathLst>
                <a:path w="2265541" h="1066079">
                  <a:moveTo>
                    <a:pt x="9926" y="0"/>
                  </a:moveTo>
                  <a:lnTo>
                    <a:pt x="2255614" y="0"/>
                  </a:lnTo>
                  <a:cubicBezTo>
                    <a:pt x="2258247" y="0"/>
                    <a:pt x="2260772" y="1046"/>
                    <a:pt x="2262633" y="2907"/>
                  </a:cubicBezTo>
                  <a:cubicBezTo>
                    <a:pt x="2264495" y="4769"/>
                    <a:pt x="2265541" y="7294"/>
                    <a:pt x="2265541" y="9926"/>
                  </a:cubicBezTo>
                  <a:lnTo>
                    <a:pt x="2265541" y="1056152"/>
                  </a:lnTo>
                  <a:cubicBezTo>
                    <a:pt x="2265541" y="1061635"/>
                    <a:pt x="2261097" y="1066079"/>
                    <a:pt x="2255614" y="1066079"/>
                  </a:cubicBezTo>
                  <a:lnTo>
                    <a:pt x="9926" y="1066079"/>
                  </a:lnTo>
                  <a:cubicBezTo>
                    <a:pt x="4444" y="1066079"/>
                    <a:pt x="0" y="1061635"/>
                    <a:pt x="0" y="1056152"/>
                  </a:cubicBezTo>
                  <a:lnTo>
                    <a:pt x="0" y="9926"/>
                  </a:lnTo>
                  <a:cubicBezTo>
                    <a:pt x="0" y="4444"/>
                    <a:pt x="4444" y="0"/>
                    <a:pt x="9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3C66EE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2265541" cy="104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96649" y="3932145"/>
            <a:ext cx="13821460" cy="3088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i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Comité de Propuestas realizará análisis de contexto del MINSAL y presentará recomendación al pleno. </a:t>
            </a:r>
          </a:p>
          <a:p>
            <a:pPr algn="ctr">
              <a:lnSpc>
                <a:spcPts val="6159"/>
              </a:lnSpc>
            </a:pPr>
            <a:endParaRPr lang="en-US" sz="4399" i="1">
              <a:solidFill>
                <a:srgbClr val="0F26A6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61743" y="2269080"/>
            <a:ext cx="13821460" cy="211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8000" b="1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Próximo paso:</a:t>
            </a:r>
          </a:p>
          <a:p>
            <a:pPr algn="ctr">
              <a:lnSpc>
                <a:spcPts val="8240"/>
              </a:lnSpc>
            </a:pPr>
            <a:endParaRPr lang="en-US" sz="8000" b="1">
              <a:solidFill>
                <a:srgbClr val="0F26A6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76930" y="67047"/>
            <a:ext cx="3239438" cy="1123005"/>
          </a:xfrm>
          <a:custGeom>
            <a:avLst/>
            <a:gdLst/>
            <a:ahLst/>
            <a:cxnLst/>
            <a:rect l="l" t="t" r="r" b="b"/>
            <a:pathLst>
              <a:path w="3239438" h="1123005">
                <a:moveTo>
                  <a:pt x="0" y="0"/>
                </a:moveTo>
                <a:lnTo>
                  <a:pt x="3239438" y="0"/>
                </a:lnTo>
                <a:lnTo>
                  <a:pt x="3239438" y="1123005"/>
                </a:lnTo>
                <a:lnTo>
                  <a:pt x="0" y="112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656150" y="6655150"/>
            <a:ext cx="3575411" cy="3688289"/>
            <a:chOff x="0" y="0"/>
            <a:chExt cx="3937000" cy="40612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7000" cy="4061295"/>
            </a:xfrm>
            <a:custGeom>
              <a:avLst/>
              <a:gdLst/>
              <a:ahLst/>
              <a:cxnLst/>
              <a:rect l="l" t="t" r="r" b="b"/>
              <a:pathLst>
                <a:path w="3937000" h="4061295">
                  <a:moveTo>
                    <a:pt x="3937000" y="1762389"/>
                  </a:moveTo>
                  <a:lnTo>
                    <a:pt x="3044563" y="1762389"/>
                  </a:lnTo>
                  <a:cubicBezTo>
                    <a:pt x="2863235" y="1762389"/>
                    <a:pt x="2804786" y="2006354"/>
                    <a:pt x="2966428" y="2088523"/>
                  </a:cubicBezTo>
                  <a:lnTo>
                    <a:pt x="3937000" y="2581905"/>
                  </a:lnTo>
                  <a:lnTo>
                    <a:pt x="3937000" y="4061295"/>
                  </a:lnTo>
                  <a:lnTo>
                    <a:pt x="1853162" y="4061295"/>
                  </a:lnTo>
                  <a:lnTo>
                    <a:pt x="1853162" y="3539769"/>
                  </a:lnTo>
                  <a:cubicBezTo>
                    <a:pt x="1853162" y="3377184"/>
                    <a:pt x="1648764" y="3295767"/>
                    <a:pt x="1546601" y="3431423"/>
                  </a:cubicBezTo>
                  <a:lnTo>
                    <a:pt x="1037827" y="4061295"/>
                  </a:lnTo>
                  <a:lnTo>
                    <a:pt x="0" y="4061295"/>
                  </a:lnTo>
                  <a:lnTo>
                    <a:pt x="0" y="1762390"/>
                  </a:lnTo>
                  <a:lnTo>
                    <a:pt x="1036924" y="1762390"/>
                  </a:lnTo>
                  <a:cubicBezTo>
                    <a:pt x="1223334" y="1762390"/>
                    <a:pt x="1277145" y="1507661"/>
                    <a:pt x="1106661" y="1432269"/>
                  </a:cubicBezTo>
                  <a:lnTo>
                    <a:pt x="0" y="942873"/>
                  </a:lnTo>
                  <a:lnTo>
                    <a:pt x="0" y="0"/>
                  </a:lnTo>
                  <a:lnTo>
                    <a:pt x="2406675" y="0"/>
                  </a:lnTo>
                  <a:lnTo>
                    <a:pt x="3937000" y="846681"/>
                  </a:lnTo>
                  <a:lnTo>
                    <a:pt x="3937000" y="1762389"/>
                  </a:lnTo>
                  <a:close/>
                </a:path>
              </a:pathLst>
            </a:custGeom>
            <a:solidFill>
              <a:srgbClr val="FE5B11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73136" y="1473424"/>
            <a:ext cx="15598673" cy="7340152"/>
            <a:chOff x="0" y="0"/>
            <a:chExt cx="2265541" cy="10660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5541" cy="1066079"/>
            </a:xfrm>
            <a:custGeom>
              <a:avLst/>
              <a:gdLst/>
              <a:ahLst/>
              <a:cxnLst/>
              <a:rect l="l" t="t" r="r" b="b"/>
              <a:pathLst>
                <a:path w="2265541" h="1066079">
                  <a:moveTo>
                    <a:pt x="9926" y="0"/>
                  </a:moveTo>
                  <a:lnTo>
                    <a:pt x="2255614" y="0"/>
                  </a:lnTo>
                  <a:cubicBezTo>
                    <a:pt x="2258247" y="0"/>
                    <a:pt x="2260772" y="1046"/>
                    <a:pt x="2262633" y="2907"/>
                  </a:cubicBezTo>
                  <a:cubicBezTo>
                    <a:pt x="2264495" y="4769"/>
                    <a:pt x="2265541" y="7294"/>
                    <a:pt x="2265541" y="9926"/>
                  </a:cubicBezTo>
                  <a:lnTo>
                    <a:pt x="2265541" y="1056152"/>
                  </a:lnTo>
                  <a:cubicBezTo>
                    <a:pt x="2265541" y="1061635"/>
                    <a:pt x="2261097" y="1066079"/>
                    <a:pt x="2255614" y="1066079"/>
                  </a:cubicBezTo>
                  <a:lnTo>
                    <a:pt x="9926" y="1066079"/>
                  </a:lnTo>
                  <a:cubicBezTo>
                    <a:pt x="4444" y="1066079"/>
                    <a:pt x="0" y="1061635"/>
                    <a:pt x="0" y="1056152"/>
                  </a:cubicBezTo>
                  <a:lnTo>
                    <a:pt x="0" y="9926"/>
                  </a:lnTo>
                  <a:cubicBezTo>
                    <a:pt x="0" y="4444"/>
                    <a:pt x="4444" y="0"/>
                    <a:pt x="9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3C66EE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2265541" cy="104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96649" y="3941670"/>
            <a:ext cx="13821460" cy="378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i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F</a:t>
            </a:r>
            <a:r>
              <a:rPr lang="en-US" sz="3699" b="1" i="1">
                <a:solidFill>
                  <a:srgbClr val="0F26A6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ondo Mundial indicó:</a:t>
            </a:r>
          </a:p>
          <a:p>
            <a:pPr algn="l">
              <a:lnSpc>
                <a:spcPts val="5179"/>
              </a:lnSpc>
            </a:pPr>
            <a:endParaRPr lang="en-US" sz="3699" b="1" i="1">
              <a:solidFill>
                <a:srgbClr val="0F26A6"/>
              </a:solidFill>
              <a:latin typeface="Montserrat Bold Italics"/>
              <a:ea typeface="Montserrat Bold Italics"/>
              <a:cs typeface="Montserrat Bold Italics"/>
              <a:sym typeface="Montserrat Bold Italics"/>
            </a:endParaRPr>
          </a:p>
          <a:p>
            <a:pPr marL="798826" lvl="1" indent="-399413" algn="l">
              <a:lnSpc>
                <a:spcPts val="5179"/>
              </a:lnSpc>
              <a:buFont typeface="Arial"/>
              <a:buChar char="•"/>
            </a:pPr>
            <a:r>
              <a:rPr lang="en-US" sz="3699" i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La estrategia comunitaria es prioritaria. </a:t>
            </a:r>
          </a:p>
          <a:p>
            <a:pPr marL="798826" lvl="1" indent="-399413" algn="l">
              <a:lnSpc>
                <a:spcPts val="5179"/>
              </a:lnSpc>
              <a:buFont typeface="Arial"/>
              <a:buChar char="•"/>
            </a:pPr>
            <a:r>
              <a:rPr lang="en-US" sz="3699" i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No constituye condicionante para desembolsos. </a:t>
            </a:r>
          </a:p>
          <a:p>
            <a:pPr marL="798826" lvl="1" indent="-399413" algn="l">
              <a:lnSpc>
                <a:spcPts val="5179"/>
              </a:lnSpc>
              <a:buFont typeface="Arial"/>
              <a:buChar char="•"/>
            </a:pPr>
            <a:r>
              <a:rPr lang="en-US" sz="3699" i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El proceso de transición debe iniciar desde ahora. </a:t>
            </a:r>
          </a:p>
          <a:p>
            <a:pPr algn="ctr">
              <a:lnSpc>
                <a:spcPts val="4060"/>
              </a:lnSpc>
            </a:pPr>
            <a:endParaRPr lang="en-US" sz="3699" i="1">
              <a:solidFill>
                <a:srgbClr val="0F26A6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61743" y="1606774"/>
            <a:ext cx="13821460" cy="3154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8000" b="1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Estrategia comunitaria y transición</a:t>
            </a:r>
          </a:p>
          <a:p>
            <a:pPr algn="ctr">
              <a:lnSpc>
                <a:spcPts val="8240"/>
              </a:lnSpc>
            </a:pPr>
            <a:endParaRPr lang="en-US" sz="8000" b="1">
              <a:solidFill>
                <a:srgbClr val="0F26A6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76930" y="67047"/>
            <a:ext cx="3239438" cy="1123005"/>
          </a:xfrm>
          <a:custGeom>
            <a:avLst/>
            <a:gdLst/>
            <a:ahLst/>
            <a:cxnLst/>
            <a:rect l="l" t="t" r="r" b="b"/>
            <a:pathLst>
              <a:path w="3239438" h="1123005">
                <a:moveTo>
                  <a:pt x="0" y="0"/>
                </a:moveTo>
                <a:lnTo>
                  <a:pt x="3239438" y="0"/>
                </a:lnTo>
                <a:lnTo>
                  <a:pt x="3239438" y="1123005"/>
                </a:lnTo>
                <a:lnTo>
                  <a:pt x="0" y="112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656150" y="6655150"/>
            <a:ext cx="3575411" cy="3688289"/>
            <a:chOff x="0" y="0"/>
            <a:chExt cx="3937000" cy="40612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7000" cy="4061295"/>
            </a:xfrm>
            <a:custGeom>
              <a:avLst/>
              <a:gdLst/>
              <a:ahLst/>
              <a:cxnLst/>
              <a:rect l="l" t="t" r="r" b="b"/>
              <a:pathLst>
                <a:path w="3937000" h="4061295">
                  <a:moveTo>
                    <a:pt x="3937000" y="1762389"/>
                  </a:moveTo>
                  <a:lnTo>
                    <a:pt x="3044563" y="1762389"/>
                  </a:lnTo>
                  <a:cubicBezTo>
                    <a:pt x="2863235" y="1762389"/>
                    <a:pt x="2804786" y="2006354"/>
                    <a:pt x="2966428" y="2088523"/>
                  </a:cubicBezTo>
                  <a:lnTo>
                    <a:pt x="3937000" y="2581905"/>
                  </a:lnTo>
                  <a:lnTo>
                    <a:pt x="3937000" y="4061295"/>
                  </a:lnTo>
                  <a:lnTo>
                    <a:pt x="1853162" y="4061295"/>
                  </a:lnTo>
                  <a:lnTo>
                    <a:pt x="1853162" y="3539769"/>
                  </a:lnTo>
                  <a:cubicBezTo>
                    <a:pt x="1853162" y="3377184"/>
                    <a:pt x="1648764" y="3295767"/>
                    <a:pt x="1546601" y="3431423"/>
                  </a:cubicBezTo>
                  <a:lnTo>
                    <a:pt x="1037827" y="4061295"/>
                  </a:lnTo>
                  <a:lnTo>
                    <a:pt x="0" y="4061295"/>
                  </a:lnTo>
                  <a:lnTo>
                    <a:pt x="0" y="1762390"/>
                  </a:lnTo>
                  <a:lnTo>
                    <a:pt x="1036924" y="1762390"/>
                  </a:lnTo>
                  <a:cubicBezTo>
                    <a:pt x="1223334" y="1762390"/>
                    <a:pt x="1277145" y="1507661"/>
                    <a:pt x="1106661" y="1432269"/>
                  </a:cubicBezTo>
                  <a:lnTo>
                    <a:pt x="0" y="942873"/>
                  </a:lnTo>
                  <a:lnTo>
                    <a:pt x="0" y="0"/>
                  </a:lnTo>
                  <a:lnTo>
                    <a:pt x="2406675" y="0"/>
                  </a:lnTo>
                  <a:lnTo>
                    <a:pt x="3937000" y="846681"/>
                  </a:lnTo>
                  <a:lnTo>
                    <a:pt x="3937000" y="1762389"/>
                  </a:lnTo>
                  <a:close/>
                </a:path>
              </a:pathLst>
            </a:custGeom>
            <a:solidFill>
              <a:srgbClr val="FE5B11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73136" y="1473424"/>
            <a:ext cx="15598673" cy="7340152"/>
            <a:chOff x="0" y="0"/>
            <a:chExt cx="2265541" cy="10660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5541" cy="1066079"/>
            </a:xfrm>
            <a:custGeom>
              <a:avLst/>
              <a:gdLst/>
              <a:ahLst/>
              <a:cxnLst/>
              <a:rect l="l" t="t" r="r" b="b"/>
              <a:pathLst>
                <a:path w="2265541" h="1066079">
                  <a:moveTo>
                    <a:pt x="9926" y="0"/>
                  </a:moveTo>
                  <a:lnTo>
                    <a:pt x="2255614" y="0"/>
                  </a:lnTo>
                  <a:cubicBezTo>
                    <a:pt x="2258247" y="0"/>
                    <a:pt x="2260772" y="1046"/>
                    <a:pt x="2262633" y="2907"/>
                  </a:cubicBezTo>
                  <a:cubicBezTo>
                    <a:pt x="2264495" y="4769"/>
                    <a:pt x="2265541" y="7294"/>
                    <a:pt x="2265541" y="9926"/>
                  </a:cubicBezTo>
                  <a:lnTo>
                    <a:pt x="2265541" y="1056152"/>
                  </a:lnTo>
                  <a:cubicBezTo>
                    <a:pt x="2265541" y="1061635"/>
                    <a:pt x="2261097" y="1066079"/>
                    <a:pt x="2255614" y="1066079"/>
                  </a:cubicBezTo>
                  <a:lnTo>
                    <a:pt x="9926" y="1066079"/>
                  </a:lnTo>
                  <a:cubicBezTo>
                    <a:pt x="4444" y="1066079"/>
                    <a:pt x="0" y="1061635"/>
                    <a:pt x="0" y="1056152"/>
                  </a:cubicBezTo>
                  <a:lnTo>
                    <a:pt x="0" y="9926"/>
                  </a:lnTo>
                  <a:cubicBezTo>
                    <a:pt x="0" y="4444"/>
                    <a:pt x="4444" y="0"/>
                    <a:pt x="9926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3C66EE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2265541" cy="104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96649" y="3941670"/>
            <a:ext cx="13821460" cy="432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7" lvl="1" indent="-388618" algn="l">
              <a:lnSpc>
                <a:spcPts val="5039"/>
              </a:lnSpc>
              <a:buFont typeface="Arial"/>
              <a:buChar char="•"/>
            </a:pPr>
            <a:r>
              <a:rPr lang="en-US" sz="3599" i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La Dra. Maricela Herrera ya envió comunicación al MINSAL. </a:t>
            </a:r>
          </a:p>
          <a:p>
            <a:pPr marL="777237" lvl="1" indent="-388618" algn="l">
              <a:lnSpc>
                <a:spcPts val="5039"/>
              </a:lnSpc>
              <a:buFont typeface="Arial"/>
              <a:buChar char="•"/>
            </a:pPr>
            <a:r>
              <a:rPr lang="en-US" sz="3599" i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Aún no hay fecha para primera reunión técnica para el proceso. </a:t>
            </a:r>
          </a:p>
          <a:p>
            <a:pPr marL="777237" lvl="1" indent="-388618" algn="l">
              <a:lnSpc>
                <a:spcPts val="5039"/>
              </a:lnSpc>
              <a:buFont typeface="Arial"/>
              <a:buChar char="•"/>
            </a:pPr>
            <a:r>
              <a:rPr lang="en-US" sz="3599" i="1">
                <a:solidFill>
                  <a:srgbClr val="0F26A6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Existen preocupaciones por cambios internos y tiempos dentro del Ministerio. </a:t>
            </a:r>
          </a:p>
          <a:p>
            <a:pPr algn="ctr">
              <a:lnSpc>
                <a:spcPts val="4060"/>
              </a:lnSpc>
            </a:pPr>
            <a:endParaRPr lang="en-US" sz="3599" i="1">
              <a:solidFill>
                <a:srgbClr val="0F26A6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61743" y="1606774"/>
            <a:ext cx="13821460" cy="211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8000" b="1">
                <a:solidFill>
                  <a:srgbClr val="0F26A6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Situación actual:</a:t>
            </a:r>
          </a:p>
          <a:p>
            <a:pPr algn="ctr">
              <a:lnSpc>
                <a:spcPts val="8240"/>
              </a:lnSpc>
            </a:pPr>
            <a:endParaRPr lang="en-US" sz="8000" b="1">
              <a:solidFill>
                <a:srgbClr val="0F26A6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76930" y="67047"/>
            <a:ext cx="3239438" cy="1123005"/>
          </a:xfrm>
          <a:custGeom>
            <a:avLst/>
            <a:gdLst/>
            <a:ahLst/>
            <a:cxnLst/>
            <a:rect l="l" t="t" r="r" b="b"/>
            <a:pathLst>
              <a:path w="3239438" h="1123005">
                <a:moveTo>
                  <a:pt x="0" y="0"/>
                </a:moveTo>
                <a:lnTo>
                  <a:pt x="3239438" y="0"/>
                </a:lnTo>
                <a:lnTo>
                  <a:pt x="3239438" y="1123005"/>
                </a:lnTo>
                <a:lnTo>
                  <a:pt x="0" y="112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488</Words>
  <Application>Microsoft Office PowerPoint</Application>
  <PresentationFormat>Personalizado</PresentationFormat>
  <Paragraphs>73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Montserrat Italics</vt:lpstr>
      <vt:lpstr>Arial</vt:lpstr>
      <vt:lpstr>Montserrat Bold Italics</vt:lpstr>
      <vt:lpstr>Montserrat Heavy</vt:lpstr>
      <vt:lpstr>Montserrat Bold</vt:lpstr>
      <vt:lpstr>Montserrat</vt:lpstr>
      <vt:lpstr>Montserrat Medium Italics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</dc:title>
  <dc:creator>María Eugenia Ochoa Valencia</dc:creator>
  <cp:lastModifiedBy>Administración y Comunicaciones MCP</cp:lastModifiedBy>
  <cp:revision>3</cp:revision>
  <dcterms:created xsi:type="dcterms:W3CDTF">2006-08-16T00:00:00Z</dcterms:created>
  <dcterms:modified xsi:type="dcterms:W3CDTF">2026-05-12T16:49:34Z</dcterms:modified>
  <dc:identifier>DAHJYxTkey4</dc:identifier>
</cp:coreProperties>
</file>