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592" r:id="rId2"/>
    <p:sldId id="568" r:id="rId3"/>
    <p:sldId id="570" r:id="rId4"/>
    <p:sldId id="376" r:id="rId5"/>
    <p:sldId id="300" r:id="rId6"/>
    <p:sldId id="281" r:id="rId7"/>
    <p:sldId id="282" r:id="rId8"/>
    <p:sldId id="283" r:id="rId9"/>
    <p:sldId id="575" r:id="rId10"/>
    <p:sldId id="584" r:id="rId11"/>
    <p:sldId id="583" r:id="rId12"/>
    <p:sldId id="591" r:id="rId13"/>
    <p:sldId id="589" r:id="rId14"/>
    <p:sldId id="590" r:id="rId15"/>
    <p:sldId id="299" r:id="rId16"/>
    <p:sldId id="571" r:id="rId17"/>
    <p:sldId id="572" r:id="rId18"/>
    <p:sldId id="297" r:id="rId19"/>
    <p:sldId id="296" r:id="rId20"/>
    <p:sldId id="301" r:id="rId21"/>
    <p:sldId id="303" r:id="rId22"/>
    <p:sldId id="302" r:id="rId23"/>
    <p:sldId id="573" r:id="rId24"/>
    <p:sldId id="574" r:id="rId25"/>
    <p:sldId id="304" r:id="rId26"/>
    <p:sldId id="289" r:id="rId27"/>
    <p:sldId id="291" r:id="rId28"/>
    <p:sldId id="290" r:id="rId29"/>
    <p:sldId id="292" r:id="rId30"/>
    <p:sldId id="275" r:id="rId3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60" autoAdjust="0"/>
    <p:restoredTop sz="94660"/>
  </p:normalViewPr>
  <p:slideViewPr>
    <p:cSldViewPr snapToGrid="0">
      <p:cViewPr varScale="1">
        <p:scale>
          <a:sx n="82" d="100"/>
          <a:sy n="82" d="100"/>
        </p:scale>
        <p:origin x="87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223C9D-4DA6-463B-BA9F-10D898A9A08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60A9361-F370-44E3-AB99-22668325A150}">
      <dgm:prSet/>
      <dgm:spPr/>
      <dgm:t>
        <a:bodyPr/>
        <a:lstStyle/>
        <a:p>
          <a:r>
            <a:rPr lang="es-ES"/>
            <a:t>Identificar el financiamiento de la estrategia de VIH/Sida.</a:t>
          </a:r>
          <a:endParaRPr lang="en-US"/>
        </a:p>
      </dgm:t>
    </dgm:pt>
    <dgm:pt modelId="{FE2B24AD-93CC-40C2-B2B6-F025F1CD75E3}" type="parTrans" cxnId="{CBCD1CBC-FBAE-4F8F-B04C-3BE13F33C342}">
      <dgm:prSet/>
      <dgm:spPr/>
      <dgm:t>
        <a:bodyPr/>
        <a:lstStyle/>
        <a:p>
          <a:endParaRPr lang="en-US"/>
        </a:p>
      </dgm:t>
    </dgm:pt>
    <dgm:pt modelId="{75CEFE82-F99F-4527-9EC5-2A6A47F02EF7}" type="sibTrans" cxnId="{CBCD1CBC-FBAE-4F8F-B04C-3BE13F33C342}">
      <dgm:prSet/>
      <dgm:spPr/>
      <dgm:t>
        <a:bodyPr/>
        <a:lstStyle/>
        <a:p>
          <a:endParaRPr lang="en-US"/>
        </a:p>
      </dgm:t>
    </dgm:pt>
    <dgm:pt modelId="{4680CD9B-41D1-484B-B4F5-F0F8B3CAAAC7}">
      <dgm:prSet/>
      <dgm:spPr/>
      <dgm:t>
        <a:bodyPr/>
        <a:lstStyle/>
        <a:p>
          <a:r>
            <a:rPr lang="es-ES"/>
            <a:t>Clasificar el gasto realizado en la respuesta al VIH en categorías sanitarias y no sanitarias.</a:t>
          </a:r>
          <a:endParaRPr lang="en-US"/>
        </a:p>
      </dgm:t>
    </dgm:pt>
    <dgm:pt modelId="{1E1BCE5C-6F14-40E9-9C54-1BFBFA775CAF}" type="parTrans" cxnId="{580D8D34-BD39-4303-B95B-E35C47CB9F28}">
      <dgm:prSet/>
      <dgm:spPr/>
      <dgm:t>
        <a:bodyPr/>
        <a:lstStyle/>
        <a:p>
          <a:endParaRPr lang="en-US"/>
        </a:p>
      </dgm:t>
    </dgm:pt>
    <dgm:pt modelId="{C96E1FA9-4992-4AC1-9C5A-FEC679D993DC}" type="sibTrans" cxnId="{580D8D34-BD39-4303-B95B-E35C47CB9F28}">
      <dgm:prSet/>
      <dgm:spPr/>
      <dgm:t>
        <a:bodyPr/>
        <a:lstStyle/>
        <a:p>
          <a:endParaRPr lang="en-US"/>
        </a:p>
      </dgm:t>
    </dgm:pt>
    <dgm:pt modelId="{5F30BD96-51DD-4DC1-BECA-A49EE8663D95}">
      <dgm:prSet/>
      <dgm:spPr/>
      <dgm:t>
        <a:bodyPr/>
        <a:lstStyle/>
        <a:p>
          <a:r>
            <a:rPr lang="es-ES"/>
            <a:t>Identificar la población beneficiaria a quienes se les brindó los bienes y servicios.</a:t>
          </a:r>
          <a:endParaRPr lang="en-US"/>
        </a:p>
      </dgm:t>
    </dgm:pt>
    <dgm:pt modelId="{942B959C-77F1-499F-8F15-90D622F460C5}" type="parTrans" cxnId="{B68192BD-7983-4B8E-B77B-61523906D3A8}">
      <dgm:prSet/>
      <dgm:spPr/>
      <dgm:t>
        <a:bodyPr/>
        <a:lstStyle/>
        <a:p>
          <a:endParaRPr lang="en-US"/>
        </a:p>
      </dgm:t>
    </dgm:pt>
    <dgm:pt modelId="{3AA847D1-769F-49F9-BCDE-BA60CFB8D8B4}" type="sibTrans" cxnId="{B68192BD-7983-4B8E-B77B-61523906D3A8}">
      <dgm:prSet/>
      <dgm:spPr/>
      <dgm:t>
        <a:bodyPr/>
        <a:lstStyle/>
        <a:p>
          <a:endParaRPr lang="en-US"/>
        </a:p>
      </dgm:t>
    </dgm:pt>
    <dgm:pt modelId="{DB1848ED-520B-48A5-B2C9-8972292B8843}">
      <dgm:prSet/>
      <dgm:spPr/>
      <dgm:t>
        <a:bodyPr/>
        <a:lstStyle/>
        <a:p>
          <a:r>
            <a:rPr lang="es-ES"/>
            <a:t>Medir el alcance de las necesidades presupuestarias estimadas.</a:t>
          </a:r>
          <a:endParaRPr lang="en-US"/>
        </a:p>
      </dgm:t>
    </dgm:pt>
    <dgm:pt modelId="{51814E5F-B063-4487-977C-ACA13CBEA514}" type="parTrans" cxnId="{DBCA47B1-C2FA-4853-86D3-E8225B24A4E3}">
      <dgm:prSet/>
      <dgm:spPr/>
      <dgm:t>
        <a:bodyPr/>
        <a:lstStyle/>
        <a:p>
          <a:endParaRPr lang="en-US"/>
        </a:p>
      </dgm:t>
    </dgm:pt>
    <dgm:pt modelId="{8871153D-D433-4360-9A0F-99E82A026B2E}" type="sibTrans" cxnId="{DBCA47B1-C2FA-4853-86D3-E8225B24A4E3}">
      <dgm:prSet/>
      <dgm:spPr/>
      <dgm:t>
        <a:bodyPr/>
        <a:lstStyle/>
        <a:p>
          <a:endParaRPr lang="en-US"/>
        </a:p>
      </dgm:t>
    </dgm:pt>
    <dgm:pt modelId="{17F85AED-CD0D-4D87-B745-B40C4CA2F7A1}" type="pres">
      <dgm:prSet presAssocID="{5D223C9D-4DA6-463B-BA9F-10D898A9A086}" presName="linear" presStyleCnt="0">
        <dgm:presLayoutVars>
          <dgm:animLvl val="lvl"/>
          <dgm:resizeHandles val="exact"/>
        </dgm:presLayoutVars>
      </dgm:prSet>
      <dgm:spPr/>
    </dgm:pt>
    <dgm:pt modelId="{CBBE8BA9-AA08-49FD-BB83-AF3CA946590C}" type="pres">
      <dgm:prSet presAssocID="{D60A9361-F370-44E3-AB99-22668325A150}" presName="parentText" presStyleLbl="node1" presStyleIdx="0" presStyleCnt="4">
        <dgm:presLayoutVars>
          <dgm:chMax val="0"/>
          <dgm:bulletEnabled val="1"/>
        </dgm:presLayoutVars>
      </dgm:prSet>
      <dgm:spPr/>
    </dgm:pt>
    <dgm:pt modelId="{AF2851B7-970D-42B6-ADAF-CEF8ABD43C51}" type="pres">
      <dgm:prSet presAssocID="{75CEFE82-F99F-4527-9EC5-2A6A47F02EF7}" presName="spacer" presStyleCnt="0"/>
      <dgm:spPr/>
    </dgm:pt>
    <dgm:pt modelId="{E8C105AE-DBD5-4438-BB09-B87837596177}" type="pres">
      <dgm:prSet presAssocID="{4680CD9B-41D1-484B-B4F5-F0F8B3CAAAC7}" presName="parentText" presStyleLbl="node1" presStyleIdx="1" presStyleCnt="4">
        <dgm:presLayoutVars>
          <dgm:chMax val="0"/>
          <dgm:bulletEnabled val="1"/>
        </dgm:presLayoutVars>
      </dgm:prSet>
      <dgm:spPr/>
    </dgm:pt>
    <dgm:pt modelId="{832407EB-BEC4-4A43-9AE9-489EEC6C5716}" type="pres">
      <dgm:prSet presAssocID="{C96E1FA9-4992-4AC1-9C5A-FEC679D993DC}" presName="spacer" presStyleCnt="0"/>
      <dgm:spPr/>
    </dgm:pt>
    <dgm:pt modelId="{70ABC077-0F87-4EFB-9C31-627D60FDC12A}" type="pres">
      <dgm:prSet presAssocID="{5F30BD96-51DD-4DC1-BECA-A49EE8663D95}" presName="parentText" presStyleLbl="node1" presStyleIdx="2" presStyleCnt="4">
        <dgm:presLayoutVars>
          <dgm:chMax val="0"/>
          <dgm:bulletEnabled val="1"/>
        </dgm:presLayoutVars>
      </dgm:prSet>
      <dgm:spPr/>
    </dgm:pt>
    <dgm:pt modelId="{8209943C-7D50-4AC9-8097-CDB126DB5648}" type="pres">
      <dgm:prSet presAssocID="{3AA847D1-769F-49F9-BCDE-BA60CFB8D8B4}" presName="spacer" presStyleCnt="0"/>
      <dgm:spPr/>
    </dgm:pt>
    <dgm:pt modelId="{1CC23920-711A-43C5-B7C3-94B460859E42}" type="pres">
      <dgm:prSet presAssocID="{DB1848ED-520B-48A5-B2C9-8972292B8843}" presName="parentText" presStyleLbl="node1" presStyleIdx="3" presStyleCnt="4">
        <dgm:presLayoutVars>
          <dgm:chMax val="0"/>
          <dgm:bulletEnabled val="1"/>
        </dgm:presLayoutVars>
      </dgm:prSet>
      <dgm:spPr/>
    </dgm:pt>
  </dgm:ptLst>
  <dgm:cxnLst>
    <dgm:cxn modelId="{127A710B-1FED-4AE7-9ED1-2F544E617C23}" type="presOf" srcId="{5D223C9D-4DA6-463B-BA9F-10D898A9A086}" destId="{17F85AED-CD0D-4D87-B745-B40C4CA2F7A1}" srcOrd="0" destOrd="0" presId="urn:microsoft.com/office/officeart/2005/8/layout/vList2"/>
    <dgm:cxn modelId="{2AFC312E-D089-47DE-B5B4-1B6F2959FFB7}" type="presOf" srcId="{4680CD9B-41D1-484B-B4F5-F0F8B3CAAAC7}" destId="{E8C105AE-DBD5-4438-BB09-B87837596177}" srcOrd="0" destOrd="0" presId="urn:microsoft.com/office/officeart/2005/8/layout/vList2"/>
    <dgm:cxn modelId="{580D8D34-BD39-4303-B95B-E35C47CB9F28}" srcId="{5D223C9D-4DA6-463B-BA9F-10D898A9A086}" destId="{4680CD9B-41D1-484B-B4F5-F0F8B3CAAAC7}" srcOrd="1" destOrd="0" parTransId="{1E1BCE5C-6F14-40E9-9C54-1BFBFA775CAF}" sibTransId="{C96E1FA9-4992-4AC1-9C5A-FEC679D993DC}"/>
    <dgm:cxn modelId="{972CB763-2C1C-4173-BA31-AD9943908294}" type="presOf" srcId="{5F30BD96-51DD-4DC1-BECA-A49EE8663D95}" destId="{70ABC077-0F87-4EFB-9C31-627D60FDC12A}" srcOrd="0" destOrd="0" presId="urn:microsoft.com/office/officeart/2005/8/layout/vList2"/>
    <dgm:cxn modelId="{B3231570-08FB-4CD0-9047-84ABA7439C8E}" type="presOf" srcId="{D60A9361-F370-44E3-AB99-22668325A150}" destId="{CBBE8BA9-AA08-49FD-BB83-AF3CA946590C}" srcOrd="0" destOrd="0" presId="urn:microsoft.com/office/officeart/2005/8/layout/vList2"/>
    <dgm:cxn modelId="{DBCA47B1-C2FA-4853-86D3-E8225B24A4E3}" srcId="{5D223C9D-4DA6-463B-BA9F-10D898A9A086}" destId="{DB1848ED-520B-48A5-B2C9-8972292B8843}" srcOrd="3" destOrd="0" parTransId="{51814E5F-B063-4487-977C-ACA13CBEA514}" sibTransId="{8871153D-D433-4360-9A0F-99E82A026B2E}"/>
    <dgm:cxn modelId="{CBCD1CBC-FBAE-4F8F-B04C-3BE13F33C342}" srcId="{5D223C9D-4DA6-463B-BA9F-10D898A9A086}" destId="{D60A9361-F370-44E3-AB99-22668325A150}" srcOrd="0" destOrd="0" parTransId="{FE2B24AD-93CC-40C2-B2B6-F025F1CD75E3}" sibTransId="{75CEFE82-F99F-4527-9EC5-2A6A47F02EF7}"/>
    <dgm:cxn modelId="{B68192BD-7983-4B8E-B77B-61523906D3A8}" srcId="{5D223C9D-4DA6-463B-BA9F-10D898A9A086}" destId="{5F30BD96-51DD-4DC1-BECA-A49EE8663D95}" srcOrd="2" destOrd="0" parTransId="{942B959C-77F1-499F-8F15-90D622F460C5}" sibTransId="{3AA847D1-769F-49F9-BCDE-BA60CFB8D8B4}"/>
    <dgm:cxn modelId="{CEDC27FC-57B3-413D-830D-C14B70E52C37}" type="presOf" srcId="{DB1848ED-520B-48A5-B2C9-8972292B8843}" destId="{1CC23920-711A-43C5-B7C3-94B460859E42}" srcOrd="0" destOrd="0" presId="urn:microsoft.com/office/officeart/2005/8/layout/vList2"/>
    <dgm:cxn modelId="{3FBA0521-C5B2-4F3E-BE50-CAD3D73A670E}" type="presParOf" srcId="{17F85AED-CD0D-4D87-B745-B40C4CA2F7A1}" destId="{CBBE8BA9-AA08-49FD-BB83-AF3CA946590C}" srcOrd="0" destOrd="0" presId="urn:microsoft.com/office/officeart/2005/8/layout/vList2"/>
    <dgm:cxn modelId="{C9CB0E28-B923-4927-9C14-7A0CC91FBCED}" type="presParOf" srcId="{17F85AED-CD0D-4D87-B745-B40C4CA2F7A1}" destId="{AF2851B7-970D-42B6-ADAF-CEF8ABD43C51}" srcOrd="1" destOrd="0" presId="urn:microsoft.com/office/officeart/2005/8/layout/vList2"/>
    <dgm:cxn modelId="{65D775B5-7152-47FA-B8AD-652E3E6E11B9}" type="presParOf" srcId="{17F85AED-CD0D-4D87-B745-B40C4CA2F7A1}" destId="{E8C105AE-DBD5-4438-BB09-B87837596177}" srcOrd="2" destOrd="0" presId="urn:microsoft.com/office/officeart/2005/8/layout/vList2"/>
    <dgm:cxn modelId="{0282D1C5-FF15-4A85-94A2-8ED8C7EB3EC8}" type="presParOf" srcId="{17F85AED-CD0D-4D87-B745-B40C4CA2F7A1}" destId="{832407EB-BEC4-4A43-9AE9-489EEC6C5716}" srcOrd="3" destOrd="0" presId="urn:microsoft.com/office/officeart/2005/8/layout/vList2"/>
    <dgm:cxn modelId="{22D5F4D2-9B78-4864-B28B-9A9CD1A4DA71}" type="presParOf" srcId="{17F85AED-CD0D-4D87-B745-B40C4CA2F7A1}" destId="{70ABC077-0F87-4EFB-9C31-627D60FDC12A}" srcOrd="4" destOrd="0" presId="urn:microsoft.com/office/officeart/2005/8/layout/vList2"/>
    <dgm:cxn modelId="{64FFB7B4-347D-41F7-AE2B-CD1972904678}" type="presParOf" srcId="{17F85AED-CD0D-4D87-B745-B40C4CA2F7A1}" destId="{8209943C-7D50-4AC9-8097-CDB126DB5648}" srcOrd="5" destOrd="0" presId="urn:microsoft.com/office/officeart/2005/8/layout/vList2"/>
    <dgm:cxn modelId="{988AF989-6E0C-48FC-9DD1-FDD2BBD6EF74}" type="presParOf" srcId="{17F85AED-CD0D-4D87-B745-B40C4CA2F7A1}" destId="{1CC23920-711A-43C5-B7C3-94B460859E4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E8BA9-AA08-49FD-BB83-AF3CA946590C}">
      <dsp:nvSpPr>
        <dsp:cNvPr id="0" name=""/>
        <dsp:cNvSpPr/>
      </dsp:nvSpPr>
      <dsp:spPr>
        <a:xfrm>
          <a:off x="0" y="15363"/>
          <a:ext cx="7855777" cy="1034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kern="1200"/>
            <a:t>Identificar el financiamiento de la estrategia de VIH/Sida.</a:t>
          </a:r>
          <a:endParaRPr lang="en-US" sz="2600" kern="1200"/>
        </a:p>
      </dsp:txBody>
      <dsp:txXfrm>
        <a:off x="50489" y="65852"/>
        <a:ext cx="7754799" cy="933302"/>
      </dsp:txXfrm>
    </dsp:sp>
    <dsp:sp modelId="{E8C105AE-DBD5-4438-BB09-B87837596177}">
      <dsp:nvSpPr>
        <dsp:cNvPr id="0" name=""/>
        <dsp:cNvSpPr/>
      </dsp:nvSpPr>
      <dsp:spPr>
        <a:xfrm>
          <a:off x="0" y="1124524"/>
          <a:ext cx="7855777" cy="1034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kern="1200"/>
            <a:t>Clasificar el gasto realizado en la respuesta al VIH en categorías sanitarias y no sanitarias.</a:t>
          </a:r>
          <a:endParaRPr lang="en-US" sz="2600" kern="1200"/>
        </a:p>
      </dsp:txBody>
      <dsp:txXfrm>
        <a:off x="50489" y="1175013"/>
        <a:ext cx="7754799" cy="933302"/>
      </dsp:txXfrm>
    </dsp:sp>
    <dsp:sp modelId="{70ABC077-0F87-4EFB-9C31-627D60FDC12A}">
      <dsp:nvSpPr>
        <dsp:cNvPr id="0" name=""/>
        <dsp:cNvSpPr/>
      </dsp:nvSpPr>
      <dsp:spPr>
        <a:xfrm>
          <a:off x="0" y="2233684"/>
          <a:ext cx="7855777" cy="1034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kern="1200"/>
            <a:t>Identificar la población beneficiaria a quienes se les brindó los bienes y servicios.</a:t>
          </a:r>
          <a:endParaRPr lang="en-US" sz="2600" kern="1200"/>
        </a:p>
      </dsp:txBody>
      <dsp:txXfrm>
        <a:off x="50489" y="2284173"/>
        <a:ext cx="7754799" cy="933302"/>
      </dsp:txXfrm>
    </dsp:sp>
    <dsp:sp modelId="{1CC23920-711A-43C5-B7C3-94B460859E42}">
      <dsp:nvSpPr>
        <dsp:cNvPr id="0" name=""/>
        <dsp:cNvSpPr/>
      </dsp:nvSpPr>
      <dsp:spPr>
        <a:xfrm>
          <a:off x="0" y="3342844"/>
          <a:ext cx="7855777" cy="1034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kern="1200"/>
            <a:t>Medir el alcance de las necesidades presupuestarias estimadas.</a:t>
          </a:r>
          <a:endParaRPr lang="en-US" sz="2600" kern="1200"/>
        </a:p>
      </dsp:txBody>
      <dsp:txXfrm>
        <a:off x="50489" y="3393333"/>
        <a:ext cx="7754799"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A029E-EBD1-4B26-B88F-5F95D21C147C}" type="datetimeFigureOut">
              <a:t>28/5/2026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84DBB5-2D0E-4F17-807A-9B531227313C}" type="slidenum">
              <a:t>‹Nº›</a:t>
            </a:fld>
            <a:endParaRPr lang="es-ES"/>
          </a:p>
        </p:txBody>
      </p:sp>
    </p:spTree>
    <p:extLst>
      <p:ext uri="{BB962C8B-B14F-4D97-AF65-F5344CB8AC3E}">
        <p14:creationId xmlns:p14="http://schemas.microsoft.com/office/powerpoint/2010/main" val="1973378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D82BBBC-EDF2-4801-8BFB-A02F99D655E5}" type="slidenum">
              <a:rPr lang="es-ES" smtClean="0"/>
              <a:t>4</a:t>
            </a:fld>
            <a:endParaRPr lang="es-ES"/>
          </a:p>
        </p:txBody>
      </p:sp>
    </p:spTree>
    <p:extLst>
      <p:ext uri="{BB962C8B-B14F-4D97-AF65-F5344CB8AC3E}">
        <p14:creationId xmlns:p14="http://schemas.microsoft.com/office/powerpoint/2010/main" val="1301503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28/05/2026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88191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28/05/2026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541863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28/05/2026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15096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28/05/2026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39817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28/05/2026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339700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40771E8B-6CA5-40B2-8038-0E112F3DAC1C}" type="datetimeFigureOut">
              <a:rPr lang="es-ES" smtClean="0"/>
              <a:t>28/05/2026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979029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40771E8B-6CA5-40B2-8038-0E112F3DAC1C}" type="datetimeFigureOut">
              <a:rPr lang="es-ES" smtClean="0"/>
              <a:t>28/05/2026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752394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40771E8B-6CA5-40B2-8038-0E112F3DAC1C}" type="datetimeFigureOut">
              <a:rPr lang="es-ES" smtClean="0"/>
              <a:t>28/05/2026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630658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0771E8B-6CA5-40B2-8038-0E112F3DAC1C}" type="datetimeFigureOut">
              <a:rPr lang="es-ES" smtClean="0"/>
              <a:t>28/05/2026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68237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28/05/2026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36044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28/05/2026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8360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771E8B-6CA5-40B2-8038-0E112F3DAC1C}" type="datetimeFigureOut">
              <a:rPr lang="es-ES" smtClean="0"/>
              <a:t>28/05/2026</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1556C4-DFC3-4611-A7CC-780699185E26}" type="slidenum">
              <a:rPr lang="es-ES" smtClean="0"/>
              <a:t>‹Nº›</a:t>
            </a:fld>
            <a:endParaRPr lang="es-ES"/>
          </a:p>
        </p:txBody>
      </p:sp>
    </p:spTree>
    <p:extLst>
      <p:ext uri="{BB962C8B-B14F-4D97-AF65-F5344CB8AC3E}">
        <p14:creationId xmlns:p14="http://schemas.microsoft.com/office/powerpoint/2010/main" val="293311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a:extLst>
              <a:ext uri="{FF2B5EF4-FFF2-40B4-BE49-F238E27FC236}">
                <a16:creationId xmlns:a16="http://schemas.microsoft.com/office/drawing/2014/main" id="{EB45F4C7-063C-C2ED-8B64-150DD4F9F1E8}"/>
              </a:ext>
            </a:extLst>
          </p:cNvPr>
          <p:cNvPicPr>
            <a:picLocks noGrp="1" noChangeAspect="1"/>
          </p:cNvPicPr>
          <p:nvPr>
            <p:ph idx="1"/>
          </p:nvPr>
        </p:nvPicPr>
        <p:blipFill>
          <a:blip r:embed="rId2"/>
          <a:srcRect b="461"/>
          <a:stretch>
            <a:fillRect/>
          </a:stretch>
        </p:blipFill>
        <p:spPr>
          <a:xfrm>
            <a:off x="20" y="1282"/>
            <a:ext cx="12191980" cy="6856718"/>
          </a:xfrm>
          <a:prstGeom prst="rect">
            <a:avLst/>
          </a:prstGeom>
        </p:spPr>
      </p:pic>
    </p:spTree>
    <p:extLst>
      <p:ext uri="{BB962C8B-B14F-4D97-AF65-F5344CB8AC3E}">
        <p14:creationId xmlns:p14="http://schemas.microsoft.com/office/powerpoint/2010/main" val="90267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9403A6E4-7761-3E71-F11E-ED955621FF76}"/>
              </a:ext>
            </a:extLst>
          </p:cNvPr>
          <p:cNvSpPr txBox="1">
            <a:spLocks/>
          </p:cNvSpPr>
          <p:nvPr/>
        </p:nvSpPr>
        <p:spPr>
          <a:xfrm>
            <a:off x="132528" y="6073850"/>
            <a:ext cx="11617046" cy="78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b="1" dirty="0"/>
              <a:t>Tendencia del gasto publico en sector salud,  según MEGAS años 2022 al 2025</a:t>
            </a:r>
            <a:endParaRPr lang="es-SV" sz="2800" b="1" dirty="0"/>
          </a:p>
        </p:txBody>
      </p:sp>
      <p:pic>
        <p:nvPicPr>
          <p:cNvPr id="10" name="Imagen 9">
            <a:extLst>
              <a:ext uri="{FF2B5EF4-FFF2-40B4-BE49-F238E27FC236}">
                <a16:creationId xmlns:a16="http://schemas.microsoft.com/office/drawing/2014/main" id="{18FF5675-9544-584A-B86F-56611B596893}"/>
              </a:ext>
            </a:extLst>
          </p:cNvPr>
          <p:cNvPicPr>
            <a:picLocks noChangeAspect="1"/>
          </p:cNvPicPr>
          <p:nvPr/>
        </p:nvPicPr>
        <p:blipFill>
          <a:blip r:embed="rId2"/>
          <a:stretch>
            <a:fillRect/>
          </a:stretch>
        </p:blipFill>
        <p:spPr>
          <a:xfrm>
            <a:off x="132528" y="163285"/>
            <a:ext cx="11910615" cy="5912557"/>
          </a:xfrm>
          <a:prstGeom prst="rect">
            <a:avLst/>
          </a:prstGeom>
        </p:spPr>
      </p:pic>
    </p:spTree>
    <p:extLst>
      <p:ext uri="{BB962C8B-B14F-4D97-AF65-F5344CB8AC3E}">
        <p14:creationId xmlns:p14="http://schemas.microsoft.com/office/powerpoint/2010/main" val="590363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8C8A5BB-D832-3354-A228-19B3C1ADD458}"/>
              </a:ext>
            </a:extLst>
          </p:cNvPr>
          <p:cNvSpPr txBox="1"/>
          <p:nvPr/>
        </p:nvSpPr>
        <p:spPr>
          <a:xfrm>
            <a:off x="435817" y="5780782"/>
            <a:ext cx="11460714" cy="1077218"/>
          </a:xfrm>
          <a:prstGeom prst="rect">
            <a:avLst/>
          </a:prstGeom>
          <a:noFill/>
        </p:spPr>
        <p:txBody>
          <a:bodyPr wrap="square">
            <a:spAutoFit/>
          </a:bodyPr>
          <a:lstStyle/>
          <a:p>
            <a:r>
              <a:rPr lang="es-ES" sz="3200" b="1">
                <a:latin typeface="+mj-lt"/>
                <a:ea typeface="+mj-ea"/>
                <a:cs typeface="+mj-cs"/>
              </a:rPr>
              <a:t>Tendencia del gasto publico en sector no sanitario,  según MEGAS años 2022 al 2025</a:t>
            </a:r>
            <a:endParaRPr lang="es-SV" sz="3200" b="1" dirty="0">
              <a:latin typeface="+mj-lt"/>
              <a:ea typeface="+mj-ea"/>
              <a:cs typeface="+mj-cs"/>
            </a:endParaRPr>
          </a:p>
        </p:txBody>
      </p:sp>
      <p:pic>
        <p:nvPicPr>
          <p:cNvPr id="4" name="Imagen 3">
            <a:extLst>
              <a:ext uri="{FF2B5EF4-FFF2-40B4-BE49-F238E27FC236}">
                <a16:creationId xmlns:a16="http://schemas.microsoft.com/office/drawing/2014/main" id="{3FD2D248-CAA2-9B75-BE19-099C51F0E5E6}"/>
              </a:ext>
            </a:extLst>
          </p:cNvPr>
          <p:cNvPicPr>
            <a:picLocks noChangeAspect="1"/>
          </p:cNvPicPr>
          <p:nvPr/>
        </p:nvPicPr>
        <p:blipFill>
          <a:blip r:embed="rId2"/>
          <a:stretch>
            <a:fillRect/>
          </a:stretch>
        </p:blipFill>
        <p:spPr>
          <a:xfrm>
            <a:off x="3239" y="0"/>
            <a:ext cx="11893292" cy="5620915"/>
          </a:xfrm>
          <a:prstGeom prst="rect">
            <a:avLst/>
          </a:prstGeom>
        </p:spPr>
      </p:pic>
    </p:spTree>
    <p:extLst>
      <p:ext uri="{BB962C8B-B14F-4D97-AF65-F5344CB8AC3E}">
        <p14:creationId xmlns:p14="http://schemas.microsoft.com/office/powerpoint/2010/main" val="290836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5CEED7-463D-E790-B4DF-5A500210083B}"/>
              </a:ext>
            </a:extLst>
          </p:cNvPr>
          <p:cNvSpPr>
            <a:spLocks noGrp="1"/>
          </p:cNvSpPr>
          <p:nvPr>
            <p:ph type="title"/>
          </p:nvPr>
        </p:nvSpPr>
        <p:spPr/>
        <p:txBody>
          <a:bodyPr/>
          <a:lstStyle/>
          <a:p>
            <a:endParaRPr lang="es-SV"/>
          </a:p>
        </p:txBody>
      </p:sp>
      <p:sp>
        <p:nvSpPr>
          <p:cNvPr id="3" name="Marcador de contenido 2">
            <a:extLst>
              <a:ext uri="{FF2B5EF4-FFF2-40B4-BE49-F238E27FC236}">
                <a16:creationId xmlns:a16="http://schemas.microsoft.com/office/drawing/2014/main" id="{67CA4D6F-6AC5-3A87-D4E3-2A2CAC1A4CED}"/>
              </a:ext>
            </a:extLst>
          </p:cNvPr>
          <p:cNvSpPr>
            <a:spLocks noGrp="1"/>
          </p:cNvSpPr>
          <p:nvPr>
            <p:ph idx="1"/>
          </p:nvPr>
        </p:nvSpPr>
        <p:spPr/>
        <p:txBody>
          <a:bodyPr/>
          <a:lstStyle/>
          <a:p>
            <a:endParaRPr lang="es-SV"/>
          </a:p>
        </p:txBody>
      </p:sp>
      <p:pic>
        <p:nvPicPr>
          <p:cNvPr id="5" name="Imagen 4">
            <a:extLst>
              <a:ext uri="{FF2B5EF4-FFF2-40B4-BE49-F238E27FC236}">
                <a16:creationId xmlns:a16="http://schemas.microsoft.com/office/drawing/2014/main" id="{440BD436-5C2E-F404-A736-2C5A90E672E6}"/>
              </a:ext>
            </a:extLst>
          </p:cNvPr>
          <p:cNvPicPr>
            <a:picLocks noChangeAspect="1"/>
          </p:cNvPicPr>
          <p:nvPr/>
        </p:nvPicPr>
        <p:blipFill>
          <a:blip r:embed="rId2"/>
          <a:stretch>
            <a:fillRect/>
          </a:stretch>
        </p:blipFill>
        <p:spPr>
          <a:xfrm>
            <a:off x="198120" y="57446"/>
            <a:ext cx="11871960" cy="6800554"/>
          </a:xfrm>
          <a:prstGeom prst="rect">
            <a:avLst/>
          </a:prstGeom>
        </p:spPr>
      </p:pic>
    </p:spTree>
    <p:extLst>
      <p:ext uri="{BB962C8B-B14F-4D97-AF65-F5344CB8AC3E}">
        <p14:creationId xmlns:p14="http://schemas.microsoft.com/office/powerpoint/2010/main" val="169593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84953D-C9A5-02B4-DF58-EE8CBFB92242}"/>
              </a:ext>
            </a:extLst>
          </p:cNvPr>
          <p:cNvSpPr>
            <a:spLocks noGrp="1"/>
          </p:cNvSpPr>
          <p:nvPr>
            <p:ph type="title"/>
          </p:nvPr>
        </p:nvSpPr>
        <p:spPr/>
        <p:txBody>
          <a:bodyPr/>
          <a:lstStyle/>
          <a:p>
            <a:endParaRPr lang="es-SV"/>
          </a:p>
        </p:txBody>
      </p:sp>
      <p:sp>
        <p:nvSpPr>
          <p:cNvPr id="3" name="Marcador de contenido 2">
            <a:extLst>
              <a:ext uri="{FF2B5EF4-FFF2-40B4-BE49-F238E27FC236}">
                <a16:creationId xmlns:a16="http://schemas.microsoft.com/office/drawing/2014/main" id="{73FAE459-8506-1C7E-15B9-8B9AAA988310}"/>
              </a:ext>
            </a:extLst>
          </p:cNvPr>
          <p:cNvSpPr>
            <a:spLocks noGrp="1"/>
          </p:cNvSpPr>
          <p:nvPr>
            <p:ph idx="1"/>
          </p:nvPr>
        </p:nvSpPr>
        <p:spPr/>
        <p:txBody>
          <a:bodyPr/>
          <a:lstStyle/>
          <a:p>
            <a:endParaRPr lang="es-SV"/>
          </a:p>
        </p:txBody>
      </p:sp>
      <p:pic>
        <p:nvPicPr>
          <p:cNvPr id="6" name="Imagen 5">
            <a:extLst>
              <a:ext uri="{FF2B5EF4-FFF2-40B4-BE49-F238E27FC236}">
                <a16:creationId xmlns:a16="http://schemas.microsoft.com/office/drawing/2014/main" id="{279C8CF9-70BB-3399-4F99-DFDC01F0FE25}"/>
              </a:ext>
            </a:extLst>
          </p:cNvPr>
          <p:cNvPicPr>
            <a:picLocks noChangeAspect="1"/>
          </p:cNvPicPr>
          <p:nvPr/>
        </p:nvPicPr>
        <p:blipFill>
          <a:blip r:embed="rId2"/>
          <a:stretch>
            <a:fillRect/>
          </a:stretch>
        </p:blipFill>
        <p:spPr>
          <a:xfrm>
            <a:off x="3239" y="0"/>
            <a:ext cx="12185522" cy="6858000"/>
          </a:xfrm>
          <a:prstGeom prst="rect">
            <a:avLst/>
          </a:prstGeom>
        </p:spPr>
      </p:pic>
    </p:spTree>
    <p:extLst>
      <p:ext uri="{BB962C8B-B14F-4D97-AF65-F5344CB8AC3E}">
        <p14:creationId xmlns:p14="http://schemas.microsoft.com/office/powerpoint/2010/main" val="38746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a:extLst>
              <a:ext uri="{FF2B5EF4-FFF2-40B4-BE49-F238E27FC236}">
                <a16:creationId xmlns:a16="http://schemas.microsoft.com/office/drawing/2014/main" id="{BED0E2CA-32CF-2F78-44DC-7D6772468626}"/>
              </a:ext>
            </a:extLst>
          </p:cNvPr>
          <p:cNvPicPr>
            <a:picLocks noChangeAspect="1"/>
          </p:cNvPicPr>
          <p:nvPr/>
        </p:nvPicPr>
        <p:blipFill>
          <a:blip r:embed="rId2"/>
          <a:srcRect r="1" b="1866"/>
          <a:stretch>
            <a:fillRect/>
          </a:stretch>
        </p:blipFill>
        <p:spPr>
          <a:xfrm>
            <a:off x="196850" y="173518"/>
            <a:ext cx="11798300" cy="6512763"/>
          </a:xfrm>
          <a:prstGeom prst="rect">
            <a:avLst/>
          </a:prstGeom>
        </p:spPr>
      </p:pic>
    </p:spTree>
    <p:extLst>
      <p:ext uri="{BB962C8B-B14F-4D97-AF65-F5344CB8AC3E}">
        <p14:creationId xmlns:p14="http://schemas.microsoft.com/office/powerpoint/2010/main" val="805013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BE0C02-CBCA-69B2-5D32-1D724544D1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1" name="Rectangle 10">
              <a:extLst>
                <a:ext uri="{FF2B5EF4-FFF2-40B4-BE49-F238E27FC236}">
                  <a16:creationId xmlns:a16="http://schemas.microsoft.com/office/drawing/2014/main" id="{0F793C6E-5AED-C496-FD41-BC65B3CA2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D26186-5427-98BC-4961-B55B6026B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ítulo 1">
            <a:extLst>
              <a:ext uri="{FF2B5EF4-FFF2-40B4-BE49-F238E27FC236}">
                <a16:creationId xmlns:a16="http://schemas.microsoft.com/office/drawing/2014/main" id="{7EB04699-5D1D-E251-5E36-B037BDC5C79C}"/>
              </a:ext>
            </a:extLst>
          </p:cNvPr>
          <p:cNvSpPr>
            <a:spLocks noGrp="1"/>
          </p:cNvSpPr>
          <p:nvPr>
            <p:ph type="title"/>
          </p:nvPr>
        </p:nvSpPr>
        <p:spPr>
          <a:xfrm>
            <a:off x="588710" y="6156252"/>
            <a:ext cx="10515600" cy="574158"/>
          </a:xfrm>
        </p:spPr>
        <p:txBody>
          <a:bodyPr>
            <a:normAutofit/>
          </a:bodyPr>
          <a:lstStyle/>
          <a:p>
            <a:r>
              <a:rPr lang="es-MX" sz="2400" b="1"/>
              <a:t>Fig. 6. Categorías de gasto en VIH, El Salvador año 2025</a:t>
            </a:r>
            <a:endParaRPr lang="es-SV" sz="2400" b="1" dirty="0"/>
          </a:p>
        </p:txBody>
      </p:sp>
      <p:sp>
        <p:nvSpPr>
          <p:cNvPr id="7" name="CuadroTexto 6">
            <a:extLst>
              <a:ext uri="{FF2B5EF4-FFF2-40B4-BE49-F238E27FC236}">
                <a16:creationId xmlns:a16="http://schemas.microsoft.com/office/drawing/2014/main" id="{59CE0C0C-6710-2640-E285-3B5C328CFADB}"/>
              </a:ext>
            </a:extLst>
          </p:cNvPr>
          <p:cNvSpPr txBox="1"/>
          <p:nvPr/>
        </p:nvSpPr>
        <p:spPr>
          <a:xfrm>
            <a:off x="588709" y="5894642"/>
            <a:ext cx="6105237" cy="261610"/>
          </a:xfrm>
          <a:prstGeom prst="rect">
            <a:avLst/>
          </a:prstGeom>
          <a:noFill/>
        </p:spPr>
        <p:txBody>
          <a:bodyPr wrap="square" rtlCol="0">
            <a:spAutoFit/>
          </a:bodyPr>
          <a:lstStyle/>
          <a:p>
            <a:r>
              <a:rPr lang="es-MX" sz="1100" dirty="0"/>
              <a:t>Fuente:  MINSAL, Matrices NASA Consolidado de resultados MEGAS , El Salvador años 2022 al 2025</a:t>
            </a:r>
            <a:endParaRPr lang="es-SV" sz="1100" dirty="0"/>
          </a:p>
        </p:txBody>
      </p:sp>
      <p:pic>
        <p:nvPicPr>
          <p:cNvPr id="15" name="Imagen 14">
            <a:extLst>
              <a:ext uri="{FF2B5EF4-FFF2-40B4-BE49-F238E27FC236}">
                <a16:creationId xmlns:a16="http://schemas.microsoft.com/office/drawing/2014/main" id="{74B1D88A-8D52-FCCA-9450-98345C7178D6}"/>
              </a:ext>
            </a:extLst>
          </p:cNvPr>
          <p:cNvPicPr>
            <a:picLocks noChangeAspect="1"/>
          </p:cNvPicPr>
          <p:nvPr/>
        </p:nvPicPr>
        <p:blipFill>
          <a:blip r:embed="rId2"/>
          <a:stretch>
            <a:fillRect/>
          </a:stretch>
        </p:blipFill>
        <p:spPr>
          <a:xfrm>
            <a:off x="138222" y="78361"/>
            <a:ext cx="11930415" cy="5673853"/>
          </a:xfrm>
          <a:prstGeom prst="rect">
            <a:avLst/>
          </a:prstGeom>
        </p:spPr>
      </p:pic>
    </p:spTree>
    <p:extLst>
      <p:ext uri="{BB962C8B-B14F-4D97-AF65-F5344CB8AC3E}">
        <p14:creationId xmlns:p14="http://schemas.microsoft.com/office/powerpoint/2010/main" val="3663954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15D069-4F60-6524-273A-61B085E50EAF}"/>
              </a:ext>
            </a:extLst>
          </p:cNvPr>
          <p:cNvSpPr>
            <a:spLocks noGrp="1"/>
          </p:cNvSpPr>
          <p:nvPr>
            <p:ph type="title"/>
          </p:nvPr>
        </p:nvSpPr>
        <p:spPr>
          <a:xfrm>
            <a:off x="522515" y="6017305"/>
            <a:ext cx="11408228" cy="383496"/>
          </a:xfrm>
        </p:spPr>
        <p:txBody>
          <a:bodyPr>
            <a:normAutofit fontScale="90000"/>
          </a:bodyPr>
          <a:lstStyle/>
          <a:p>
            <a:r>
              <a:rPr lang="es-MX" dirty="0"/>
              <a:t>Financiamiento en Prevención, años 2022-2024</a:t>
            </a:r>
            <a:endParaRPr lang="es-SV" dirty="0"/>
          </a:p>
        </p:txBody>
      </p:sp>
      <p:pic>
        <p:nvPicPr>
          <p:cNvPr id="6" name="Marcador de contenido 5">
            <a:extLst>
              <a:ext uri="{FF2B5EF4-FFF2-40B4-BE49-F238E27FC236}">
                <a16:creationId xmlns:a16="http://schemas.microsoft.com/office/drawing/2014/main" id="{4FE5FA20-74E2-3A60-8389-BEEF5156C8F7}"/>
              </a:ext>
            </a:extLst>
          </p:cNvPr>
          <p:cNvPicPr>
            <a:picLocks noGrp="1" noChangeAspect="1"/>
          </p:cNvPicPr>
          <p:nvPr>
            <p:ph idx="1"/>
          </p:nvPr>
        </p:nvPicPr>
        <p:blipFill>
          <a:blip r:embed="rId2"/>
          <a:stretch>
            <a:fillRect/>
          </a:stretch>
        </p:blipFill>
        <p:spPr>
          <a:xfrm>
            <a:off x="446315" y="207566"/>
            <a:ext cx="11038114" cy="5561864"/>
          </a:xfrm>
          <a:prstGeom prst="rect">
            <a:avLst/>
          </a:prstGeom>
        </p:spPr>
      </p:pic>
    </p:spTree>
    <p:extLst>
      <p:ext uri="{BB962C8B-B14F-4D97-AF65-F5344CB8AC3E}">
        <p14:creationId xmlns:p14="http://schemas.microsoft.com/office/powerpoint/2010/main" val="4119562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E6551CD5-8BDE-7971-13F8-F035EA99E6FB}"/>
              </a:ext>
            </a:extLst>
          </p:cNvPr>
          <p:cNvPicPr>
            <a:picLocks noGrp="1" noChangeAspect="1"/>
          </p:cNvPicPr>
          <p:nvPr>
            <p:ph idx="1"/>
          </p:nvPr>
        </p:nvPicPr>
        <p:blipFill>
          <a:blip r:embed="rId2"/>
          <a:stretch>
            <a:fillRect/>
          </a:stretch>
        </p:blipFill>
        <p:spPr>
          <a:xfrm>
            <a:off x="348343" y="169523"/>
            <a:ext cx="11484427" cy="6007440"/>
          </a:xfrm>
          <a:prstGeom prst="rect">
            <a:avLst/>
          </a:prstGeom>
        </p:spPr>
      </p:pic>
      <p:sp>
        <p:nvSpPr>
          <p:cNvPr id="2" name="Título 1">
            <a:extLst>
              <a:ext uri="{FF2B5EF4-FFF2-40B4-BE49-F238E27FC236}">
                <a16:creationId xmlns:a16="http://schemas.microsoft.com/office/drawing/2014/main" id="{DC4B2D33-61D0-D6DE-933C-A35F8261E18D}"/>
              </a:ext>
            </a:extLst>
          </p:cNvPr>
          <p:cNvSpPr>
            <a:spLocks noGrp="1"/>
          </p:cNvSpPr>
          <p:nvPr>
            <p:ph type="title"/>
          </p:nvPr>
        </p:nvSpPr>
        <p:spPr>
          <a:xfrm>
            <a:off x="947058" y="6304981"/>
            <a:ext cx="11408228" cy="383496"/>
          </a:xfrm>
        </p:spPr>
        <p:txBody>
          <a:bodyPr>
            <a:normAutofit fontScale="90000"/>
          </a:bodyPr>
          <a:lstStyle/>
          <a:p>
            <a:r>
              <a:rPr lang="es-MX" dirty="0"/>
              <a:t>Financiamiento en Atención, años 2022-2024</a:t>
            </a:r>
            <a:endParaRPr lang="es-SV" dirty="0"/>
          </a:p>
        </p:txBody>
      </p:sp>
    </p:spTree>
    <p:extLst>
      <p:ext uri="{BB962C8B-B14F-4D97-AF65-F5344CB8AC3E}">
        <p14:creationId xmlns:p14="http://schemas.microsoft.com/office/powerpoint/2010/main" val="422877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D795EC39-4AAB-6ED3-AEE8-9C4C82AE78F0}"/>
              </a:ext>
            </a:extLst>
          </p:cNvPr>
          <p:cNvPicPr>
            <a:picLocks noGrp="1" noChangeAspect="1"/>
          </p:cNvPicPr>
          <p:nvPr>
            <p:ph idx="1"/>
          </p:nvPr>
        </p:nvPicPr>
        <p:blipFill>
          <a:blip r:embed="rId2"/>
          <a:srcRect l="1960" r="706"/>
          <a:stretch>
            <a:fillRect/>
          </a:stretch>
        </p:blipFill>
        <p:spPr bwMode="auto">
          <a:xfrm>
            <a:off x="20" y="1"/>
            <a:ext cx="12191979" cy="5901069"/>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27">
            <a:extLst>
              <a:ext uri="{FF2B5EF4-FFF2-40B4-BE49-F238E27FC236}">
                <a16:creationId xmlns:a16="http://schemas.microsoft.com/office/drawing/2014/main" id="{28BE0C02-CBCA-69B2-5D32-1D724544D1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29" name="Rectangle 28">
              <a:extLst>
                <a:ext uri="{FF2B5EF4-FFF2-40B4-BE49-F238E27FC236}">
                  <a16:creationId xmlns:a16="http://schemas.microsoft.com/office/drawing/2014/main" id="{0F793C6E-5AED-C496-FD41-BC65B3CA2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9">
              <a:extLst>
                <a:ext uri="{FF2B5EF4-FFF2-40B4-BE49-F238E27FC236}">
                  <a16:creationId xmlns:a16="http://schemas.microsoft.com/office/drawing/2014/main" id="{9DD26186-5427-98BC-4961-B55B6026B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ítulo 1">
            <a:extLst>
              <a:ext uri="{FF2B5EF4-FFF2-40B4-BE49-F238E27FC236}">
                <a16:creationId xmlns:a16="http://schemas.microsoft.com/office/drawing/2014/main" id="{E204E477-E07F-3C32-CB05-F71F4315C7EB}"/>
              </a:ext>
            </a:extLst>
          </p:cNvPr>
          <p:cNvSpPr>
            <a:spLocks noGrp="1"/>
          </p:cNvSpPr>
          <p:nvPr>
            <p:ph type="title"/>
          </p:nvPr>
        </p:nvSpPr>
        <p:spPr>
          <a:xfrm>
            <a:off x="806625" y="6134986"/>
            <a:ext cx="10818090" cy="723014"/>
          </a:xfrm>
        </p:spPr>
        <p:txBody>
          <a:bodyPr>
            <a:normAutofit fontScale="90000"/>
          </a:bodyPr>
          <a:lstStyle/>
          <a:p>
            <a:r>
              <a:rPr lang="es-MX" sz="2400" b="1"/>
              <a:t>Fig. 7. Categorías de gasto en VIH, por fuente de financiamiento. El Salvador año 2025</a:t>
            </a:r>
            <a:endParaRPr lang="es-SV" sz="2400" b="1" dirty="0"/>
          </a:p>
        </p:txBody>
      </p:sp>
      <p:sp>
        <p:nvSpPr>
          <p:cNvPr id="8" name="CuadroTexto 7">
            <a:extLst>
              <a:ext uri="{FF2B5EF4-FFF2-40B4-BE49-F238E27FC236}">
                <a16:creationId xmlns:a16="http://schemas.microsoft.com/office/drawing/2014/main" id="{EA64ABE2-0883-90C6-8321-3FD618D02CEF}"/>
              </a:ext>
            </a:extLst>
          </p:cNvPr>
          <p:cNvSpPr txBox="1"/>
          <p:nvPr/>
        </p:nvSpPr>
        <p:spPr>
          <a:xfrm>
            <a:off x="806625" y="5987120"/>
            <a:ext cx="7731319" cy="261610"/>
          </a:xfrm>
          <a:prstGeom prst="rect">
            <a:avLst/>
          </a:prstGeom>
          <a:noFill/>
        </p:spPr>
        <p:txBody>
          <a:bodyPr wrap="square" rtlCol="0">
            <a:spAutoFit/>
          </a:bodyPr>
          <a:lstStyle/>
          <a:p>
            <a:r>
              <a:rPr lang="es-MX" sz="1100" b="1"/>
              <a:t>Fuente:  MINSAL, Matrices NASA Consolidado de resultados MEGAS , El Salvador años 2025</a:t>
            </a:r>
            <a:endParaRPr lang="es-SV" sz="1100" b="1" dirty="0"/>
          </a:p>
        </p:txBody>
      </p:sp>
    </p:spTree>
    <p:extLst>
      <p:ext uri="{BB962C8B-B14F-4D97-AF65-F5344CB8AC3E}">
        <p14:creationId xmlns:p14="http://schemas.microsoft.com/office/powerpoint/2010/main" val="62594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A082FB30-403B-C337-5013-0148F0EC6806}"/>
              </a:ext>
            </a:extLst>
          </p:cNvPr>
          <p:cNvPicPr>
            <a:picLocks noChangeAspect="1"/>
          </p:cNvPicPr>
          <p:nvPr/>
        </p:nvPicPr>
        <p:blipFill>
          <a:blip r:embed="rId2"/>
          <a:stretch>
            <a:fillRect/>
          </a:stretch>
        </p:blipFill>
        <p:spPr>
          <a:xfrm>
            <a:off x="1885434" y="288485"/>
            <a:ext cx="7327273" cy="5319213"/>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Imagen generada: Infografía de distribución de fondos">
            <a:extLst>
              <a:ext uri="{FF2B5EF4-FFF2-40B4-BE49-F238E27FC236}">
                <a16:creationId xmlns:a16="http://schemas.microsoft.com/office/drawing/2014/main" id="{ABBD9458-17B1-1105-6013-3A73A0CD60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SV"/>
          </a:p>
        </p:txBody>
      </p:sp>
      <p:sp>
        <p:nvSpPr>
          <p:cNvPr id="7" name="Título 1">
            <a:extLst>
              <a:ext uri="{FF2B5EF4-FFF2-40B4-BE49-F238E27FC236}">
                <a16:creationId xmlns:a16="http://schemas.microsoft.com/office/drawing/2014/main" id="{03802ED7-9E00-546E-CEE3-E005FA0755F2}"/>
              </a:ext>
            </a:extLst>
          </p:cNvPr>
          <p:cNvSpPr>
            <a:spLocks noGrp="1"/>
          </p:cNvSpPr>
          <p:nvPr>
            <p:ph type="title"/>
          </p:nvPr>
        </p:nvSpPr>
        <p:spPr>
          <a:xfrm>
            <a:off x="1342763" y="6202496"/>
            <a:ext cx="10515600" cy="660111"/>
          </a:xfrm>
        </p:spPr>
        <p:txBody>
          <a:bodyPr>
            <a:normAutofit/>
          </a:bodyPr>
          <a:lstStyle/>
          <a:p>
            <a:r>
              <a:rPr lang="es-MX" sz="3200" dirty="0"/>
              <a:t>Fig. 8. Población beneficiaria, según MEGAS, año 2025</a:t>
            </a:r>
            <a:endParaRPr lang="es-SV" sz="3200" dirty="0"/>
          </a:p>
        </p:txBody>
      </p:sp>
      <p:sp>
        <p:nvSpPr>
          <p:cNvPr id="8" name="CuadroTexto 7">
            <a:extLst>
              <a:ext uri="{FF2B5EF4-FFF2-40B4-BE49-F238E27FC236}">
                <a16:creationId xmlns:a16="http://schemas.microsoft.com/office/drawing/2014/main" id="{CBF50C5F-3E24-0342-7FC0-B91F698FD7AB}"/>
              </a:ext>
            </a:extLst>
          </p:cNvPr>
          <p:cNvSpPr txBox="1"/>
          <p:nvPr/>
        </p:nvSpPr>
        <p:spPr>
          <a:xfrm>
            <a:off x="1498843" y="6060728"/>
            <a:ext cx="6105237" cy="261610"/>
          </a:xfrm>
          <a:prstGeom prst="rect">
            <a:avLst/>
          </a:prstGeom>
          <a:noFill/>
        </p:spPr>
        <p:txBody>
          <a:bodyPr wrap="square" rtlCol="0">
            <a:spAutoFit/>
          </a:bodyPr>
          <a:lstStyle/>
          <a:p>
            <a:r>
              <a:rPr lang="es-MX" sz="1100" b="1" dirty="0"/>
              <a:t>Fuente:  MINSAL, Matrices NASA resultados MEGAS , El Salvador años  2025</a:t>
            </a:r>
            <a:endParaRPr lang="es-SV" sz="1100" b="1" dirty="0"/>
          </a:p>
        </p:txBody>
      </p:sp>
    </p:spTree>
    <p:extLst>
      <p:ext uri="{BB962C8B-B14F-4D97-AF65-F5344CB8AC3E}">
        <p14:creationId xmlns:p14="http://schemas.microsoft.com/office/powerpoint/2010/main" val="143790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DE8713-9ECA-F8A9-4482-BAAA3D946FE8}"/>
              </a:ext>
            </a:extLst>
          </p:cNvPr>
          <p:cNvSpPr>
            <a:spLocks noGrp="1"/>
          </p:cNvSpPr>
          <p:nvPr>
            <p:ph type="title"/>
          </p:nvPr>
        </p:nvSpPr>
        <p:spPr/>
        <p:txBody>
          <a:bodyPr/>
          <a:lstStyle/>
          <a:p>
            <a:endParaRPr lang="es-SV"/>
          </a:p>
        </p:txBody>
      </p:sp>
      <p:sp>
        <p:nvSpPr>
          <p:cNvPr id="3" name="Marcador de contenido 2">
            <a:extLst>
              <a:ext uri="{FF2B5EF4-FFF2-40B4-BE49-F238E27FC236}">
                <a16:creationId xmlns:a16="http://schemas.microsoft.com/office/drawing/2014/main" id="{A153819C-C323-888C-3B32-B566E0FB7DC2}"/>
              </a:ext>
            </a:extLst>
          </p:cNvPr>
          <p:cNvSpPr>
            <a:spLocks noGrp="1"/>
          </p:cNvSpPr>
          <p:nvPr>
            <p:ph idx="1"/>
          </p:nvPr>
        </p:nvSpPr>
        <p:spPr/>
        <p:txBody>
          <a:bodyPr/>
          <a:lstStyle/>
          <a:p>
            <a:endParaRPr lang="es-SV"/>
          </a:p>
        </p:txBody>
      </p:sp>
      <p:pic>
        <p:nvPicPr>
          <p:cNvPr id="5" name="Imagen 4">
            <a:extLst>
              <a:ext uri="{FF2B5EF4-FFF2-40B4-BE49-F238E27FC236}">
                <a16:creationId xmlns:a16="http://schemas.microsoft.com/office/drawing/2014/main" id="{0E6060AB-12FC-29DA-8856-8CDB6418EC13}"/>
              </a:ext>
            </a:extLst>
          </p:cNvPr>
          <p:cNvPicPr>
            <a:picLocks noChangeAspect="1"/>
          </p:cNvPicPr>
          <p:nvPr/>
        </p:nvPicPr>
        <p:blipFill>
          <a:blip r:embed="rId2"/>
          <a:stretch>
            <a:fillRect/>
          </a:stretch>
        </p:blipFill>
        <p:spPr>
          <a:xfrm>
            <a:off x="0" y="0"/>
            <a:ext cx="12192000" cy="6875520"/>
          </a:xfrm>
          <a:prstGeom prst="rect">
            <a:avLst/>
          </a:prstGeom>
        </p:spPr>
      </p:pic>
    </p:spTree>
    <p:extLst>
      <p:ext uri="{BB962C8B-B14F-4D97-AF65-F5344CB8AC3E}">
        <p14:creationId xmlns:p14="http://schemas.microsoft.com/office/powerpoint/2010/main" val="836689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9B72C50-A566-9518-22B3-1E73E4E84C24}"/>
              </a:ext>
            </a:extLst>
          </p:cNvPr>
          <p:cNvPicPr>
            <a:picLocks noChangeAspect="1"/>
          </p:cNvPicPr>
          <p:nvPr/>
        </p:nvPicPr>
        <p:blipFill>
          <a:blip r:embed="rId2"/>
          <a:stretch>
            <a:fillRect/>
          </a:stretch>
        </p:blipFill>
        <p:spPr>
          <a:xfrm>
            <a:off x="33769" y="9331"/>
            <a:ext cx="12148993" cy="6007395"/>
          </a:xfrm>
          <a:prstGeom prst="rect">
            <a:avLst/>
          </a:prstGeom>
        </p:spPr>
      </p:pic>
      <p:sp>
        <p:nvSpPr>
          <p:cNvPr id="7" name="Título 1">
            <a:extLst>
              <a:ext uri="{FF2B5EF4-FFF2-40B4-BE49-F238E27FC236}">
                <a16:creationId xmlns:a16="http://schemas.microsoft.com/office/drawing/2014/main" id="{77002A94-5210-6D84-FF50-60B825DA14DA}"/>
              </a:ext>
            </a:extLst>
          </p:cNvPr>
          <p:cNvSpPr txBox="1">
            <a:spLocks/>
          </p:cNvSpPr>
          <p:nvPr/>
        </p:nvSpPr>
        <p:spPr>
          <a:xfrm>
            <a:off x="950432" y="6241630"/>
            <a:ext cx="10515600" cy="616370"/>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900" b="1" dirty="0"/>
              <a:t>Fig. 9. Población beneficiaria, por fuente de financiamiento. El Salvador año 2025</a:t>
            </a:r>
            <a:endParaRPr lang="es-SV" sz="2900" b="1" dirty="0"/>
          </a:p>
        </p:txBody>
      </p:sp>
      <p:sp>
        <p:nvSpPr>
          <p:cNvPr id="9" name="CuadroTexto 8">
            <a:extLst>
              <a:ext uri="{FF2B5EF4-FFF2-40B4-BE49-F238E27FC236}">
                <a16:creationId xmlns:a16="http://schemas.microsoft.com/office/drawing/2014/main" id="{EF64D00F-3267-617B-CEDD-B14FD9D46E3C}"/>
              </a:ext>
            </a:extLst>
          </p:cNvPr>
          <p:cNvSpPr txBox="1"/>
          <p:nvPr/>
        </p:nvSpPr>
        <p:spPr>
          <a:xfrm>
            <a:off x="1055685" y="5901988"/>
            <a:ext cx="6105237" cy="261610"/>
          </a:xfrm>
          <a:prstGeom prst="rect">
            <a:avLst/>
          </a:prstGeom>
          <a:noFill/>
        </p:spPr>
        <p:txBody>
          <a:bodyPr wrap="square" rtlCol="0">
            <a:spAutoFit/>
          </a:bodyPr>
          <a:lstStyle/>
          <a:p>
            <a:r>
              <a:rPr lang="es-MX" sz="1100" b="1"/>
              <a:t>Fuente:  MINSAL, Matrices NASA Consolidado de resultados MEGAS , El Salvador año 2025</a:t>
            </a:r>
            <a:endParaRPr lang="es-SV" sz="1100" b="1" dirty="0"/>
          </a:p>
        </p:txBody>
      </p:sp>
    </p:spTree>
    <p:extLst>
      <p:ext uri="{BB962C8B-B14F-4D97-AF65-F5344CB8AC3E}">
        <p14:creationId xmlns:p14="http://schemas.microsoft.com/office/powerpoint/2010/main" val="2831222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C9FF9CBC-00CD-E066-8E05-77588F906E8D}"/>
              </a:ext>
            </a:extLst>
          </p:cNvPr>
          <p:cNvPicPr>
            <a:picLocks noGrp="1" noChangeAspect="1"/>
          </p:cNvPicPr>
          <p:nvPr>
            <p:ph idx="1"/>
          </p:nvPr>
        </p:nvPicPr>
        <p:blipFill>
          <a:blip r:embed="rId2"/>
          <a:stretch>
            <a:fillRect/>
          </a:stretch>
        </p:blipFill>
        <p:spPr>
          <a:xfrm>
            <a:off x="279917" y="127451"/>
            <a:ext cx="11831217" cy="5704181"/>
          </a:xfrm>
          <a:prstGeom prst="rect">
            <a:avLst/>
          </a:prstGeom>
        </p:spPr>
      </p:pic>
      <p:sp>
        <p:nvSpPr>
          <p:cNvPr id="9" name="Título 1">
            <a:extLst>
              <a:ext uri="{FF2B5EF4-FFF2-40B4-BE49-F238E27FC236}">
                <a16:creationId xmlns:a16="http://schemas.microsoft.com/office/drawing/2014/main" id="{99A6EF29-9767-166E-CDEE-FEA615F8D76D}"/>
              </a:ext>
            </a:extLst>
          </p:cNvPr>
          <p:cNvSpPr>
            <a:spLocks noGrp="1"/>
          </p:cNvSpPr>
          <p:nvPr>
            <p:ph type="title"/>
          </p:nvPr>
        </p:nvSpPr>
        <p:spPr>
          <a:xfrm>
            <a:off x="406880" y="6173697"/>
            <a:ext cx="11517702" cy="575066"/>
          </a:xfrm>
        </p:spPr>
        <p:txBody>
          <a:bodyPr>
            <a:noAutofit/>
          </a:bodyPr>
          <a:lstStyle/>
          <a:p>
            <a:r>
              <a:rPr lang="es-MX" sz="2000" b="1" dirty="0"/>
              <a:t>Fig. 10. Principales factores de producción en los que se erogo el mayor gasto, según MEGAS año 2025</a:t>
            </a:r>
            <a:endParaRPr lang="es-SV" sz="2000" b="1" dirty="0"/>
          </a:p>
        </p:txBody>
      </p:sp>
      <p:sp>
        <p:nvSpPr>
          <p:cNvPr id="10" name="CuadroTexto 9">
            <a:extLst>
              <a:ext uri="{FF2B5EF4-FFF2-40B4-BE49-F238E27FC236}">
                <a16:creationId xmlns:a16="http://schemas.microsoft.com/office/drawing/2014/main" id="{6E17D17C-1367-0AF6-DDC2-F95A5CA88376}"/>
              </a:ext>
            </a:extLst>
          </p:cNvPr>
          <p:cNvSpPr txBox="1"/>
          <p:nvPr/>
        </p:nvSpPr>
        <p:spPr>
          <a:xfrm>
            <a:off x="500187" y="5912087"/>
            <a:ext cx="8738559" cy="261610"/>
          </a:xfrm>
          <a:prstGeom prst="rect">
            <a:avLst/>
          </a:prstGeom>
          <a:noFill/>
        </p:spPr>
        <p:txBody>
          <a:bodyPr wrap="square" rtlCol="0">
            <a:spAutoFit/>
          </a:bodyPr>
          <a:lstStyle/>
          <a:p>
            <a:r>
              <a:rPr lang="es-MX" sz="1100" b="1" dirty="0"/>
              <a:t>Fuente:  MINSAL, Matrices NASA Consolidado de resultados MEGAS , El Salvador año 2025</a:t>
            </a:r>
            <a:endParaRPr lang="es-SV" sz="1100" b="1" dirty="0"/>
          </a:p>
        </p:txBody>
      </p:sp>
    </p:spTree>
    <p:extLst>
      <p:ext uri="{BB962C8B-B14F-4D97-AF65-F5344CB8AC3E}">
        <p14:creationId xmlns:p14="http://schemas.microsoft.com/office/powerpoint/2010/main" val="1630820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FEFEA4-356C-2337-B967-D58CB65F49BA}"/>
              </a:ext>
            </a:extLst>
          </p:cNvPr>
          <p:cNvSpPr>
            <a:spLocks noGrp="1"/>
          </p:cNvSpPr>
          <p:nvPr>
            <p:ph type="title"/>
          </p:nvPr>
        </p:nvSpPr>
        <p:spPr>
          <a:xfrm>
            <a:off x="548951" y="6178207"/>
            <a:ext cx="10515600" cy="617891"/>
          </a:xfrm>
        </p:spPr>
        <p:txBody>
          <a:bodyPr>
            <a:noAutofit/>
          </a:bodyPr>
          <a:lstStyle/>
          <a:p>
            <a:r>
              <a:rPr lang="es-MX" sz="2000" b="1"/>
              <a:t>Fig. 10. Principales factores de producción según fuente de financiamiento, según MEGAS 2025</a:t>
            </a:r>
            <a:br>
              <a:rPr lang="es-SV" sz="2000" b="1"/>
            </a:br>
            <a:endParaRPr lang="es-SV" sz="2000" b="1" dirty="0"/>
          </a:p>
        </p:txBody>
      </p:sp>
      <p:sp>
        <p:nvSpPr>
          <p:cNvPr id="7" name="CuadroTexto 6">
            <a:extLst>
              <a:ext uri="{FF2B5EF4-FFF2-40B4-BE49-F238E27FC236}">
                <a16:creationId xmlns:a16="http://schemas.microsoft.com/office/drawing/2014/main" id="{786601B6-6A84-1291-B758-52C868BDE73A}"/>
              </a:ext>
            </a:extLst>
          </p:cNvPr>
          <p:cNvSpPr txBox="1"/>
          <p:nvPr/>
        </p:nvSpPr>
        <p:spPr>
          <a:xfrm>
            <a:off x="398254" y="5814072"/>
            <a:ext cx="8738559" cy="261610"/>
          </a:xfrm>
          <a:prstGeom prst="rect">
            <a:avLst/>
          </a:prstGeom>
          <a:noFill/>
        </p:spPr>
        <p:txBody>
          <a:bodyPr wrap="square" rtlCol="0">
            <a:spAutoFit/>
          </a:bodyPr>
          <a:lstStyle/>
          <a:p>
            <a:r>
              <a:rPr lang="es-MX" sz="1100" b="1"/>
              <a:t>Fuente:  MINSAL, Matrices NASA Consolidado de resultados MEGAS , El Salvador años 2022 al 2025</a:t>
            </a:r>
            <a:endParaRPr lang="es-SV" sz="1100" b="1" dirty="0"/>
          </a:p>
        </p:txBody>
      </p:sp>
      <p:sp>
        <p:nvSpPr>
          <p:cNvPr id="8" name="Título 1">
            <a:extLst>
              <a:ext uri="{FF2B5EF4-FFF2-40B4-BE49-F238E27FC236}">
                <a16:creationId xmlns:a16="http://schemas.microsoft.com/office/drawing/2014/main" id="{BB23D856-B0F3-E123-B346-3F04C653A8F1}"/>
              </a:ext>
            </a:extLst>
          </p:cNvPr>
          <p:cNvSpPr txBox="1">
            <a:spLocks/>
          </p:cNvSpPr>
          <p:nvPr/>
        </p:nvSpPr>
        <p:spPr>
          <a:xfrm>
            <a:off x="398254" y="6265726"/>
            <a:ext cx="11381118" cy="44285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SV" sz="2900" dirty="0"/>
          </a:p>
        </p:txBody>
      </p:sp>
      <p:pic>
        <p:nvPicPr>
          <p:cNvPr id="9" name="Marcador de contenido 8">
            <a:extLst>
              <a:ext uri="{FF2B5EF4-FFF2-40B4-BE49-F238E27FC236}">
                <a16:creationId xmlns:a16="http://schemas.microsoft.com/office/drawing/2014/main" id="{723C8067-1B90-A02E-2119-542A574F99D6}"/>
              </a:ext>
            </a:extLst>
          </p:cNvPr>
          <p:cNvPicPr>
            <a:picLocks noGrp="1" noChangeAspect="1"/>
          </p:cNvPicPr>
          <p:nvPr>
            <p:ph idx="1"/>
          </p:nvPr>
        </p:nvPicPr>
        <p:blipFill>
          <a:blip r:embed="rId2"/>
          <a:stretch>
            <a:fillRect/>
          </a:stretch>
        </p:blipFill>
        <p:spPr>
          <a:xfrm>
            <a:off x="118254" y="74646"/>
            <a:ext cx="12073746" cy="5651908"/>
          </a:xfrm>
          <a:prstGeom prst="rect">
            <a:avLst/>
          </a:prstGeom>
        </p:spPr>
      </p:pic>
    </p:spTree>
    <p:extLst>
      <p:ext uri="{BB962C8B-B14F-4D97-AF65-F5344CB8AC3E}">
        <p14:creationId xmlns:p14="http://schemas.microsoft.com/office/powerpoint/2010/main" val="3587107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5">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ítulo 1">
            <a:extLst>
              <a:ext uri="{FF2B5EF4-FFF2-40B4-BE49-F238E27FC236}">
                <a16:creationId xmlns:a16="http://schemas.microsoft.com/office/drawing/2014/main" id="{EB7F8F7B-08FD-D643-650E-6613B2D64C97}"/>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000" b="1" kern="1200" dirty="0">
                <a:solidFill>
                  <a:schemeClr val="tx1"/>
                </a:solidFill>
                <a:latin typeface="+mj-lt"/>
                <a:ea typeface="+mj-ea"/>
                <a:cs typeface="+mj-cs"/>
              </a:rPr>
              <a:t>Fig. 10. </a:t>
            </a:r>
            <a:r>
              <a:rPr lang="en-US" sz="2000" kern="1200" dirty="0">
                <a:solidFill>
                  <a:schemeClr val="tx1"/>
                </a:solidFill>
                <a:latin typeface="+mj-lt"/>
                <a:ea typeface="+mj-ea"/>
                <a:cs typeface="+mj-cs"/>
              </a:rPr>
              <a:t>Brecha entre presupuesto </a:t>
            </a:r>
            <a:r>
              <a:rPr lang="en-US" sz="2000" kern="1200" dirty="0" err="1">
                <a:solidFill>
                  <a:schemeClr val="tx1"/>
                </a:solidFill>
                <a:latin typeface="+mj-lt"/>
                <a:ea typeface="+mj-ea"/>
                <a:cs typeface="+mj-cs"/>
              </a:rPr>
              <a:t>estimado</a:t>
            </a:r>
            <a:r>
              <a:rPr lang="en-US" sz="2000" kern="1200" dirty="0">
                <a:solidFill>
                  <a:schemeClr val="tx1"/>
                </a:solidFill>
                <a:latin typeface="+mj-lt"/>
                <a:ea typeface="+mj-ea"/>
                <a:cs typeface="+mj-cs"/>
              </a:rPr>
              <a:t> en atención en el PENM y gasto </a:t>
            </a:r>
            <a:r>
              <a:rPr lang="en-US" sz="2000" kern="1200" dirty="0" err="1">
                <a:solidFill>
                  <a:schemeClr val="tx1"/>
                </a:solidFill>
                <a:latin typeface="+mj-lt"/>
                <a:ea typeface="+mj-ea"/>
                <a:cs typeface="+mj-cs"/>
              </a:rPr>
              <a:t>erogado</a:t>
            </a:r>
            <a:r>
              <a:rPr lang="en-US" sz="2000" kern="1200" dirty="0">
                <a:solidFill>
                  <a:schemeClr val="tx1"/>
                </a:solidFill>
                <a:latin typeface="+mj-lt"/>
                <a:ea typeface="+mj-ea"/>
                <a:cs typeface="+mj-cs"/>
              </a:rPr>
              <a:t> en Atención </a:t>
            </a:r>
            <a:r>
              <a:rPr lang="en-US" sz="2000" kern="1200" dirty="0" err="1">
                <a:solidFill>
                  <a:schemeClr val="tx1"/>
                </a:solidFill>
                <a:latin typeface="+mj-lt"/>
                <a:ea typeface="+mj-ea"/>
                <a:cs typeface="+mj-cs"/>
              </a:rPr>
              <a:t>según</a:t>
            </a:r>
            <a:r>
              <a:rPr lang="en-US" sz="2000" kern="1200" dirty="0">
                <a:solidFill>
                  <a:schemeClr val="tx1"/>
                </a:solidFill>
                <a:latin typeface="+mj-lt"/>
                <a:ea typeface="+mj-ea"/>
                <a:cs typeface="+mj-cs"/>
              </a:rPr>
              <a:t> MEGAS 2022–2025</a:t>
            </a:r>
            <a:endParaRPr lang="en-US" sz="2000" b="1" kern="1200" dirty="0">
              <a:solidFill>
                <a:schemeClr val="tx1"/>
              </a:solidFill>
              <a:latin typeface="+mj-lt"/>
              <a:ea typeface="+mj-ea"/>
              <a:cs typeface="+mj-cs"/>
            </a:endParaRPr>
          </a:p>
        </p:txBody>
      </p:sp>
      <p:sp>
        <p:nvSpPr>
          <p:cNvPr id="18" name="Rectangle 17">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9">
            <a:extLst>
              <a:ext uri="{FF2B5EF4-FFF2-40B4-BE49-F238E27FC236}">
                <a16:creationId xmlns:a16="http://schemas.microsoft.com/office/drawing/2014/main" id="{5FE3DACE-642C-F57A-30AA-5AB39EB8220B}"/>
              </a:ext>
            </a:extLst>
          </p:cNvPr>
          <p:cNvPicPr>
            <a:picLocks noChangeAspect="1"/>
          </p:cNvPicPr>
          <p:nvPr/>
        </p:nvPicPr>
        <p:blipFill>
          <a:blip r:embed="rId2"/>
          <a:stretch>
            <a:fillRect/>
          </a:stretch>
        </p:blipFill>
        <p:spPr>
          <a:xfrm>
            <a:off x="545238" y="593353"/>
            <a:ext cx="7608304" cy="5393790"/>
          </a:xfrm>
          <a:prstGeom prst="rect">
            <a:avLst/>
          </a:prstGeom>
        </p:spPr>
      </p:pic>
      <p:sp>
        <p:nvSpPr>
          <p:cNvPr id="22" name="Rectangle 21">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5422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A3C13E22-B66D-8875-6665-B45D66BD440B}"/>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000" b="1"/>
              <a:t>Fig. 10. </a:t>
            </a:r>
            <a:r>
              <a:rPr lang="en-US" sz="2000"/>
              <a:t>Brecha entre presupuesto estimado para prevención en el PENM y gasto erogado en prevención según MEGAS 2022–2025</a:t>
            </a:r>
            <a:endParaRPr lang="en-US" sz="2000" b="1"/>
          </a:p>
        </p:txBody>
      </p:sp>
      <p:sp>
        <p:nvSpPr>
          <p:cNvPr id="25" name="Rectangle 2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F1328E0B-1F05-7FE7-93E4-68B1783EE8E1}"/>
              </a:ext>
            </a:extLst>
          </p:cNvPr>
          <p:cNvPicPr>
            <a:picLocks noChangeAspect="1"/>
          </p:cNvPicPr>
          <p:nvPr/>
        </p:nvPicPr>
        <p:blipFill>
          <a:blip r:embed="rId2"/>
          <a:srcRect r="2558" b="-1"/>
          <a:stretch>
            <a:fillRect/>
          </a:stretch>
        </p:blipFill>
        <p:spPr>
          <a:xfrm>
            <a:off x="545238" y="858525"/>
            <a:ext cx="7608304" cy="5211906"/>
          </a:xfrm>
          <a:prstGeom prst="rect">
            <a:avLst/>
          </a:prstGeom>
        </p:spPr>
      </p:pic>
      <p:sp>
        <p:nvSpPr>
          <p:cNvPr id="29" name="Rectangle 28">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17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ítulo 1">
            <a:extLst>
              <a:ext uri="{FF2B5EF4-FFF2-40B4-BE49-F238E27FC236}">
                <a16:creationId xmlns:a16="http://schemas.microsoft.com/office/drawing/2014/main" id="{D8E184CA-4959-FC4F-604B-21B72DA7CC11}"/>
              </a:ext>
            </a:extLst>
          </p:cNvPr>
          <p:cNvSpPr>
            <a:spLocks noGrp="1"/>
          </p:cNvSpPr>
          <p:nvPr>
            <p:ph type="title"/>
          </p:nvPr>
        </p:nvSpPr>
        <p:spPr>
          <a:xfrm>
            <a:off x="0" y="6215743"/>
            <a:ext cx="12192000" cy="642257"/>
          </a:xfrm>
        </p:spPr>
        <p:txBody>
          <a:bodyPr>
            <a:noAutofit/>
          </a:bodyPr>
          <a:lstStyle/>
          <a:p>
            <a:r>
              <a:rPr lang="es-MX" sz="2400" b="1" dirty="0"/>
              <a:t>Fig. 10. Brecha presupuestaria entre lo estimado del PENM </a:t>
            </a:r>
            <a:r>
              <a:rPr lang="es-MX" sz="2400" b="1" dirty="0" err="1"/>
              <a:t>vrs</a:t>
            </a:r>
            <a:r>
              <a:rPr lang="es-MX" sz="2400" b="1" dirty="0"/>
              <a:t> Gasto erogado en VIH, según MEGAS años 2022-2025</a:t>
            </a:r>
            <a:endParaRPr lang="es-SV" sz="2400" b="1" dirty="0"/>
          </a:p>
        </p:txBody>
      </p:sp>
      <p:sp>
        <p:nvSpPr>
          <p:cNvPr id="8" name="CuadroTexto 7">
            <a:extLst>
              <a:ext uri="{FF2B5EF4-FFF2-40B4-BE49-F238E27FC236}">
                <a16:creationId xmlns:a16="http://schemas.microsoft.com/office/drawing/2014/main" id="{E84EA813-1E0F-0D30-4DB9-C77171A3690F}"/>
              </a:ext>
            </a:extLst>
          </p:cNvPr>
          <p:cNvSpPr txBox="1"/>
          <p:nvPr/>
        </p:nvSpPr>
        <p:spPr>
          <a:xfrm>
            <a:off x="0" y="5817577"/>
            <a:ext cx="11713029" cy="430887"/>
          </a:xfrm>
          <a:prstGeom prst="rect">
            <a:avLst/>
          </a:prstGeom>
          <a:noFill/>
        </p:spPr>
        <p:txBody>
          <a:bodyPr wrap="square" rtlCol="0">
            <a:spAutoFit/>
          </a:bodyPr>
          <a:lstStyle/>
          <a:p>
            <a:r>
              <a:rPr lang="es-MX" sz="1100" b="1"/>
              <a:t>Fuente:  MINSAL, Plan Estratégico Nacional Multisectorial de VIH e ITS, El Salvador</a:t>
            </a:r>
          </a:p>
          <a:p>
            <a:r>
              <a:rPr lang="es-MX" sz="1100" b="1"/>
              <a:t>MINSAL, Matrices NASA Consolidado de resultados MEGAS , El Salvador años 2022 al 2025</a:t>
            </a:r>
            <a:endParaRPr lang="es-SV" sz="1100" b="1" dirty="0"/>
          </a:p>
        </p:txBody>
      </p:sp>
      <p:pic>
        <p:nvPicPr>
          <p:cNvPr id="9" name="Imagen 8">
            <a:extLst>
              <a:ext uri="{FF2B5EF4-FFF2-40B4-BE49-F238E27FC236}">
                <a16:creationId xmlns:a16="http://schemas.microsoft.com/office/drawing/2014/main" id="{68320BBE-DC24-4C71-98EE-6ED2955930FF}"/>
              </a:ext>
            </a:extLst>
          </p:cNvPr>
          <p:cNvPicPr>
            <a:picLocks noChangeAspect="1"/>
          </p:cNvPicPr>
          <p:nvPr/>
        </p:nvPicPr>
        <p:blipFill>
          <a:blip r:embed="rId2"/>
          <a:stretch>
            <a:fillRect/>
          </a:stretch>
        </p:blipFill>
        <p:spPr>
          <a:xfrm>
            <a:off x="3239" y="0"/>
            <a:ext cx="12185522" cy="5682343"/>
          </a:xfrm>
          <a:prstGeom prst="rect">
            <a:avLst/>
          </a:prstGeom>
        </p:spPr>
      </p:pic>
    </p:spTree>
    <p:extLst>
      <p:ext uri="{BB962C8B-B14F-4D97-AF65-F5344CB8AC3E}">
        <p14:creationId xmlns:p14="http://schemas.microsoft.com/office/powerpoint/2010/main" val="470992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3E23BA-3935-6430-11B2-B8ABE6745ADA}"/>
              </a:ext>
            </a:extLst>
          </p:cNvPr>
          <p:cNvSpPr>
            <a:spLocks noGrp="1"/>
          </p:cNvSpPr>
          <p:nvPr>
            <p:ph type="title"/>
          </p:nvPr>
        </p:nvSpPr>
        <p:spPr/>
        <p:style>
          <a:lnRef idx="2">
            <a:schemeClr val="accent4"/>
          </a:lnRef>
          <a:fillRef idx="1">
            <a:schemeClr val="lt1"/>
          </a:fillRef>
          <a:effectRef idx="0">
            <a:schemeClr val="accent4"/>
          </a:effectRef>
          <a:fontRef idx="minor">
            <a:schemeClr val="dk1"/>
          </a:fontRef>
        </p:style>
        <p:txBody>
          <a:bodyPr/>
          <a:lstStyle/>
          <a:p>
            <a:pPr algn="ctr"/>
            <a:r>
              <a:rPr lang="es-MX" dirty="0"/>
              <a:t>Conclusiones y recomendaciones</a:t>
            </a:r>
            <a:endParaRPr lang="es-SV" dirty="0"/>
          </a:p>
        </p:txBody>
      </p:sp>
      <p:sp>
        <p:nvSpPr>
          <p:cNvPr id="3" name="Marcador de contenido 2">
            <a:extLst>
              <a:ext uri="{FF2B5EF4-FFF2-40B4-BE49-F238E27FC236}">
                <a16:creationId xmlns:a16="http://schemas.microsoft.com/office/drawing/2014/main" id="{25616971-BC6B-C916-2FA7-ADC1B25EB363}"/>
              </a:ext>
            </a:extLst>
          </p:cNvPr>
          <p:cNvSpPr>
            <a:spLocks noGrp="1"/>
          </p:cNvSpPr>
          <p:nvPr>
            <p:ph idx="1"/>
          </p:nvPr>
        </p:nvSpPr>
        <p:spPr/>
        <p:txBody>
          <a:bodyPr>
            <a:normAutofit lnSpcReduction="10000"/>
          </a:bodyPr>
          <a:lstStyle/>
          <a:p>
            <a:pPr algn="just"/>
            <a:r>
              <a:rPr lang="es-SV" dirty="0"/>
              <a:t>El principal hallazgo es que El Salvador ha logrado consolidar una respuesta al VIH con un fuerte liderazgo del financiamiento público, lo cual representa una base sólida de sostenibilidad.</a:t>
            </a:r>
          </a:p>
          <a:p>
            <a:pPr algn="just"/>
            <a:r>
              <a:rPr lang="es-SV" dirty="0"/>
              <a:t>Para el año 2025, el gasto total en VIH alcanza aproximadamente 79.6 millones de dólares. De este total, la mayor proporción proviene del sector público. Demostrando una fortaleza, ya que refleja compromiso del Estado y apropiación nacional de la respuesta.</a:t>
            </a:r>
          </a:p>
          <a:p>
            <a:pPr algn="just"/>
            <a:r>
              <a:rPr lang="es-SV" dirty="0"/>
              <a:t>Al mismo tiempo, observamos una reducción del financiamiento internacional, lo cual es consistente con un proceso de transición hacia mayor autosuficiencia financiera. </a:t>
            </a:r>
          </a:p>
          <a:p>
            <a:endParaRPr lang="es-SV" dirty="0"/>
          </a:p>
        </p:txBody>
      </p:sp>
    </p:spTree>
    <p:extLst>
      <p:ext uri="{BB962C8B-B14F-4D97-AF65-F5344CB8AC3E}">
        <p14:creationId xmlns:p14="http://schemas.microsoft.com/office/powerpoint/2010/main" val="448894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1134C77-246B-7E4F-3F8B-4B9B593D70DE}"/>
              </a:ext>
            </a:extLst>
          </p:cNvPr>
          <p:cNvSpPr>
            <a:spLocks noGrp="1"/>
          </p:cNvSpPr>
          <p:nvPr>
            <p:ph idx="1"/>
          </p:nvPr>
        </p:nvSpPr>
        <p:spPr>
          <a:xfrm>
            <a:off x="838200" y="1989527"/>
            <a:ext cx="10515600" cy="4351338"/>
          </a:xfrm>
        </p:spPr>
        <p:txBody>
          <a:bodyPr>
            <a:normAutofit lnSpcReduction="10000"/>
          </a:bodyPr>
          <a:lstStyle/>
          <a:p>
            <a:pPr algn="just"/>
            <a:r>
              <a:rPr lang="es-MX" dirty="0"/>
              <a:t>En el contexto de una epidemia concentrada de VIH en El Salvador, donde la mayor prevalencia se registra en poblaciones de alta prevalencia, se observa que una parte importante de las intervenciones dirigidas a estos grupos ha sido históricamente financiada por la cooperación internacional.</a:t>
            </a:r>
          </a:p>
          <a:p>
            <a:pPr marL="0" indent="0" algn="just">
              <a:buNone/>
            </a:pPr>
            <a:endParaRPr lang="es-MX" dirty="0"/>
          </a:p>
          <a:p>
            <a:pPr algn="just"/>
            <a:r>
              <a:rPr lang="es-MX" dirty="0"/>
              <a:t>Sin embargo, la reducción progresiva del financiamiento externo plantea un desafío significativo, ya que podría afectar la continuidad y cobertura de intervenciones altamente focalizadas y costo-efectivas dirigidas a estas poblaciones, que son prioritarias para el control de la epidemia.</a:t>
            </a:r>
          </a:p>
          <a:p>
            <a:endParaRPr lang="es-SV" dirty="0"/>
          </a:p>
        </p:txBody>
      </p:sp>
      <p:sp>
        <p:nvSpPr>
          <p:cNvPr id="4" name="Título 1">
            <a:extLst>
              <a:ext uri="{FF2B5EF4-FFF2-40B4-BE49-F238E27FC236}">
                <a16:creationId xmlns:a16="http://schemas.microsoft.com/office/drawing/2014/main" id="{4B0BFBC7-3625-A16A-5461-F49C4CB46CF4}"/>
              </a:ext>
            </a:extLst>
          </p:cNvPr>
          <p:cNvSpPr>
            <a:spLocks noGrp="1"/>
          </p:cNvSpPr>
          <p:nvPr>
            <p:ph type="title"/>
          </p:nvPr>
        </p:nvSpPr>
        <p:spPr>
          <a:xfrm>
            <a:off x="907212" y="209849"/>
            <a:ext cx="10515600" cy="1325563"/>
          </a:xfrm>
        </p:spPr>
        <p:style>
          <a:lnRef idx="2">
            <a:schemeClr val="accent4"/>
          </a:lnRef>
          <a:fillRef idx="1">
            <a:schemeClr val="lt1"/>
          </a:fillRef>
          <a:effectRef idx="0">
            <a:schemeClr val="accent4"/>
          </a:effectRef>
          <a:fontRef idx="minor">
            <a:schemeClr val="dk1"/>
          </a:fontRef>
        </p:style>
        <p:txBody>
          <a:bodyPr/>
          <a:lstStyle/>
          <a:p>
            <a:pPr algn="ctr"/>
            <a:r>
              <a:rPr lang="es-MX" dirty="0"/>
              <a:t>Conclusiones y recomendaciones</a:t>
            </a:r>
            <a:endParaRPr lang="es-SV" dirty="0"/>
          </a:p>
        </p:txBody>
      </p:sp>
    </p:spTree>
    <p:extLst>
      <p:ext uri="{BB962C8B-B14F-4D97-AF65-F5344CB8AC3E}">
        <p14:creationId xmlns:p14="http://schemas.microsoft.com/office/powerpoint/2010/main" val="1997241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9BE4DF-BFEB-B34D-DE4B-07AE8923BCE4}"/>
              </a:ext>
            </a:extLst>
          </p:cNvPr>
          <p:cNvSpPr>
            <a:spLocks noGrp="1"/>
          </p:cNvSpPr>
          <p:nvPr>
            <p:ph type="title"/>
          </p:nvPr>
        </p:nvSpPr>
        <p:spPr/>
        <p:style>
          <a:lnRef idx="2">
            <a:schemeClr val="accent4"/>
          </a:lnRef>
          <a:fillRef idx="1">
            <a:schemeClr val="lt1"/>
          </a:fillRef>
          <a:effectRef idx="0">
            <a:schemeClr val="accent4"/>
          </a:effectRef>
          <a:fontRef idx="minor">
            <a:schemeClr val="dk1"/>
          </a:fontRef>
        </p:style>
        <p:txBody>
          <a:bodyPr/>
          <a:lstStyle/>
          <a:p>
            <a:pPr algn="ctr"/>
            <a:r>
              <a:rPr lang="es-MX" dirty="0"/>
              <a:t>Conclusiones y recomendaciones</a:t>
            </a:r>
            <a:endParaRPr lang="es-SV" dirty="0"/>
          </a:p>
        </p:txBody>
      </p:sp>
      <p:sp>
        <p:nvSpPr>
          <p:cNvPr id="3" name="Marcador de contenido 2">
            <a:extLst>
              <a:ext uri="{FF2B5EF4-FFF2-40B4-BE49-F238E27FC236}">
                <a16:creationId xmlns:a16="http://schemas.microsoft.com/office/drawing/2014/main" id="{5BA3DD41-F549-FBED-5D09-163F38C3D2A0}"/>
              </a:ext>
            </a:extLst>
          </p:cNvPr>
          <p:cNvSpPr>
            <a:spLocks noGrp="1"/>
          </p:cNvSpPr>
          <p:nvPr>
            <p:ph idx="1"/>
          </p:nvPr>
        </p:nvSpPr>
        <p:spPr/>
        <p:txBody>
          <a:bodyPr>
            <a:normAutofit fontScale="92500" lnSpcReduction="10000"/>
          </a:bodyPr>
          <a:lstStyle/>
          <a:p>
            <a:pPr algn="just"/>
            <a:r>
              <a:rPr lang="es-SV" dirty="0"/>
              <a:t>El gasto en VIH ha mostrado una tendencia creciente en los últimos años, lo que indica un fortalecimiento progresivo de la respuesta nacional. (El país está invirtiendo más y de forma sostenida).</a:t>
            </a:r>
          </a:p>
          <a:p>
            <a:pPr algn="just"/>
            <a:r>
              <a:rPr lang="es-SV" dirty="0"/>
              <a:t>La inversión se concentra principalmente en prevención y tratamiento, que son intervenciones altamente costo-efectivas.</a:t>
            </a:r>
          </a:p>
          <a:p>
            <a:pPr algn="just"/>
            <a:r>
              <a:rPr lang="es-SV" dirty="0"/>
              <a:t>El gasto se orienta prioritariamente hacia personas que viven con VIH, poblaciones vulnerables, población de alta prevalencia al VIH. Esto refleja un enfoque de equidad, focalización epidemiológica alineado con el PENM 2022-2027</a:t>
            </a:r>
          </a:p>
          <a:p>
            <a:pPr algn="just"/>
            <a:r>
              <a:rPr lang="es-SV" dirty="0"/>
              <a:t>Se identifican oportunidades de mejora en la cobertura de información, especialmente en algunos sectores como laboratorios, ONG y sector privado.”</a:t>
            </a:r>
          </a:p>
          <a:p>
            <a:endParaRPr lang="es-SV" dirty="0"/>
          </a:p>
        </p:txBody>
      </p:sp>
    </p:spTree>
    <p:extLst>
      <p:ext uri="{BB962C8B-B14F-4D97-AF65-F5344CB8AC3E}">
        <p14:creationId xmlns:p14="http://schemas.microsoft.com/office/powerpoint/2010/main" val="1073501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F512D2-725E-5963-C3F7-CF5F40E56956}"/>
              </a:ext>
            </a:extLst>
          </p:cNvPr>
          <p:cNvSpPr>
            <a:spLocks noGrp="1"/>
          </p:cNvSpPr>
          <p:nvPr>
            <p:ph idx="1"/>
          </p:nvPr>
        </p:nvSpPr>
        <p:spPr>
          <a:xfrm>
            <a:off x="838200" y="1886009"/>
            <a:ext cx="10515600" cy="4351338"/>
          </a:xfrm>
        </p:spPr>
        <p:txBody>
          <a:bodyPr/>
          <a:lstStyle/>
          <a:p>
            <a:pPr algn="just"/>
            <a:r>
              <a:rPr lang="es-MX" dirty="0"/>
              <a:t>Bajo este enfoque de la disminución de financiamiento para las poblaciones de alta prevalencia se recomienda: Continuar fortaleciendo las acciones de PrEP, acciones de prevención combinada a nivel comunitario, asimismo aumentar la oferta y demanda de la </a:t>
            </a:r>
            <a:r>
              <a:rPr lang="es-MX" dirty="0" err="1"/>
              <a:t>autoprueba</a:t>
            </a:r>
            <a:r>
              <a:rPr lang="es-MX" dirty="0"/>
              <a:t> a nivel comunitario, fortalecer la atención y prevención en las VICITS y en todo el primer nivel de atención del sector salud</a:t>
            </a:r>
            <a:endParaRPr lang="es-SV" dirty="0"/>
          </a:p>
        </p:txBody>
      </p:sp>
      <p:sp>
        <p:nvSpPr>
          <p:cNvPr id="4" name="Título 1">
            <a:extLst>
              <a:ext uri="{FF2B5EF4-FFF2-40B4-BE49-F238E27FC236}">
                <a16:creationId xmlns:a16="http://schemas.microsoft.com/office/drawing/2014/main" id="{285AE485-0B0F-634F-A7DA-FC555BBBDA46}"/>
              </a:ext>
            </a:extLst>
          </p:cNvPr>
          <p:cNvSpPr>
            <a:spLocks noGrp="1"/>
          </p:cNvSpPr>
          <p:nvPr>
            <p:ph type="title"/>
          </p:nvPr>
        </p:nvSpPr>
        <p:spPr>
          <a:xfrm>
            <a:off x="838200" y="365125"/>
            <a:ext cx="10515600" cy="1325563"/>
          </a:xfrm>
        </p:spPr>
        <p:style>
          <a:lnRef idx="2">
            <a:schemeClr val="accent4"/>
          </a:lnRef>
          <a:fillRef idx="1">
            <a:schemeClr val="lt1"/>
          </a:fillRef>
          <a:effectRef idx="0">
            <a:schemeClr val="accent4"/>
          </a:effectRef>
          <a:fontRef idx="minor">
            <a:schemeClr val="dk1"/>
          </a:fontRef>
        </p:style>
        <p:txBody>
          <a:bodyPr/>
          <a:lstStyle/>
          <a:p>
            <a:pPr algn="ctr"/>
            <a:r>
              <a:rPr lang="es-MX" dirty="0"/>
              <a:t>Conclusiones y recomendaciones</a:t>
            </a:r>
            <a:endParaRPr lang="es-SV" dirty="0"/>
          </a:p>
        </p:txBody>
      </p:sp>
    </p:spTree>
    <p:extLst>
      <p:ext uri="{BB962C8B-B14F-4D97-AF65-F5344CB8AC3E}">
        <p14:creationId xmlns:p14="http://schemas.microsoft.com/office/powerpoint/2010/main" val="724112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51677C9-725E-7EAE-D5A8-7FB27BF377B7}"/>
              </a:ext>
            </a:extLst>
          </p:cNvPr>
          <p:cNvPicPr>
            <a:picLocks noChangeAspect="1"/>
          </p:cNvPicPr>
          <p:nvPr/>
        </p:nvPicPr>
        <p:blipFill>
          <a:blip r:embed="rId2"/>
          <a:stretch>
            <a:fillRect/>
          </a:stretch>
        </p:blipFill>
        <p:spPr>
          <a:xfrm>
            <a:off x="0" y="114009"/>
            <a:ext cx="12192000" cy="6629982"/>
          </a:xfrm>
          <a:prstGeom prst="rect">
            <a:avLst/>
          </a:prstGeom>
        </p:spPr>
      </p:pic>
    </p:spTree>
    <p:extLst>
      <p:ext uri="{BB962C8B-B14F-4D97-AF65-F5344CB8AC3E}">
        <p14:creationId xmlns:p14="http://schemas.microsoft.com/office/powerpoint/2010/main" val="3324842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457E8F59-BAC8-FC76-EF0D-BDD3BC49D8E9}"/>
              </a:ext>
            </a:extLst>
          </p:cNvPr>
          <p:cNvSpPr>
            <a:spLocks noGrp="1"/>
          </p:cNvSpPr>
          <p:nvPr>
            <p:ph idx="1"/>
          </p:nvPr>
        </p:nvSpPr>
        <p:spPr>
          <a:xfrm>
            <a:off x="4810259" y="649480"/>
            <a:ext cx="6555347" cy="5546047"/>
          </a:xfrm>
        </p:spPr>
        <p:style>
          <a:lnRef idx="2">
            <a:schemeClr val="accent1"/>
          </a:lnRef>
          <a:fillRef idx="1">
            <a:schemeClr val="lt1"/>
          </a:fillRef>
          <a:effectRef idx="0">
            <a:schemeClr val="accent1"/>
          </a:effectRef>
          <a:fontRef idx="minor">
            <a:schemeClr val="dk1"/>
          </a:fontRef>
        </p:style>
        <p:txBody>
          <a:bodyPr anchor="ctr">
            <a:normAutofit/>
          </a:bodyPr>
          <a:lstStyle/>
          <a:p>
            <a:r>
              <a:rPr lang="es-ES" sz="2000">
                <a:ln w="0"/>
                <a:effectLst>
                  <a:outerShdw blurRad="38100" dist="19050" dir="2700000" algn="tl" rotWithShape="0">
                    <a:schemeClr val="dk1">
                      <a:alpha val="40000"/>
                    </a:schemeClr>
                  </a:outerShdw>
                </a:effectLst>
              </a:rPr>
              <a:t>Gracias por la atención</a:t>
            </a:r>
            <a:endParaRPr lang="es-SV" sz="2000">
              <a:ln w="0"/>
              <a:effectLst>
                <a:outerShdw blurRad="38100" dist="19050" dir="2700000" algn="tl" rotWithShape="0">
                  <a:schemeClr val="dk1">
                    <a:alpha val="40000"/>
                  </a:schemeClr>
                </a:outerShdw>
              </a:effectLst>
            </a:endParaRPr>
          </a:p>
        </p:txBody>
      </p:sp>
      <p:pic>
        <p:nvPicPr>
          <p:cNvPr id="2" name="Imagen 1">
            <a:extLst>
              <a:ext uri="{FF2B5EF4-FFF2-40B4-BE49-F238E27FC236}">
                <a16:creationId xmlns:a16="http://schemas.microsoft.com/office/drawing/2014/main" id="{014C848A-77AD-4106-D6E7-417C6C089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832121" y="735491"/>
            <a:ext cx="1988176" cy="1013580"/>
          </a:xfrm>
          <a:prstGeom prst="rect">
            <a:avLst/>
          </a:prstGeom>
          <a:noFill/>
        </p:spPr>
      </p:pic>
    </p:spTree>
    <p:extLst>
      <p:ext uri="{BB962C8B-B14F-4D97-AF65-F5344CB8AC3E}">
        <p14:creationId xmlns:p14="http://schemas.microsoft.com/office/powerpoint/2010/main" val="3823290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48EDDD0-B685-461D-8FA7-5E3D6C25D7E5}"/>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spcAft>
                <a:spcPts val="600"/>
              </a:spcAft>
            </a:pPr>
            <a:r>
              <a:rPr lang="es-ES" sz="3200" b="1">
                <a:solidFill>
                  <a:schemeClr val="tx2"/>
                </a:solidFill>
              </a:rPr>
              <a:t>Objetivos</a:t>
            </a:r>
            <a:r>
              <a:rPr lang="en-US" sz="3200" b="1">
                <a:solidFill>
                  <a:schemeClr val="tx2"/>
                </a:solidFill>
              </a:rPr>
              <a:t> </a:t>
            </a:r>
            <a:r>
              <a:rPr lang="es-ES" sz="3200" b="1">
                <a:solidFill>
                  <a:schemeClr val="tx2"/>
                </a:solidFill>
              </a:rPr>
              <a:t>específicos</a:t>
            </a:r>
            <a:r>
              <a:rPr lang="en-US" sz="3200" b="1">
                <a:solidFill>
                  <a:schemeClr val="tx2"/>
                </a:solidFill>
              </a:rPr>
              <a:t>:</a:t>
            </a:r>
          </a:p>
        </p:txBody>
      </p:sp>
      <p:graphicFrame>
        <p:nvGraphicFramePr>
          <p:cNvPr id="23" name="Content Placeholder 14">
            <a:extLst>
              <a:ext uri="{FF2B5EF4-FFF2-40B4-BE49-F238E27FC236}">
                <a16:creationId xmlns:a16="http://schemas.microsoft.com/office/drawing/2014/main" id="{7E72D2C9-A391-72A3-62F2-03E7F2B2BACF}"/>
              </a:ext>
            </a:extLst>
          </p:cNvPr>
          <p:cNvGraphicFramePr>
            <a:graphicFrameLocks noGrp="1"/>
          </p:cNvGraphicFramePr>
          <p:nvPr>
            <p:ph idx="1"/>
          </p:nvPr>
        </p:nvGraphicFramePr>
        <p:xfrm>
          <a:off x="4079776" y="1861401"/>
          <a:ext cx="7855777"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96515DB9-55E5-42A0-85EB-17C9CF4530F6}"/>
              </a:ext>
            </a:extLst>
          </p:cNvPr>
          <p:cNvSpPr/>
          <p:nvPr/>
        </p:nvSpPr>
        <p:spPr>
          <a:xfrm>
            <a:off x="983432" y="4599419"/>
            <a:ext cx="6096000" cy="369332"/>
          </a:xfrm>
          <a:prstGeom prst="rect">
            <a:avLst/>
          </a:prstGeom>
        </p:spPr>
        <p:txBody>
          <a:bodyPr>
            <a:spAutoFit/>
          </a:bodyPr>
          <a:lstStyle/>
          <a:p>
            <a:endParaRPr lang="es-ES"/>
          </a:p>
        </p:txBody>
      </p:sp>
      <p:sp>
        <p:nvSpPr>
          <p:cNvPr id="21" name="Rectangle 20" descr="Bullseye">
            <a:extLst>
              <a:ext uri="{FF2B5EF4-FFF2-40B4-BE49-F238E27FC236}">
                <a16:creationId xmlns:a16="http://schemas.microsoft.com/office/drawing/2014/main" id="{BF553088-6CD8-4B4D-8843-43DACA07CB93}"/>
              </a:ext>
            </a:extLst>
          </p:cNvPr>
          <p:cNvSpPr/>
          <p:nvPr/>
        </p:nvSpPr>
        <p:spPr>
          <a:xfrm>
            <a:off x="10128451" y="334120"/>
            <a:ext cx="2192034" cy="1942752"/>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s-SV"/>
          </a:p>
        </p:txBody>
      </p:sp>
    </p:spTree>
    <p:extLst>
      <p:ext uri="{BB962C8B-B14F-4D97-AF65-F5344CB8AC3E}">
        <p14:creationId xmlns:p14="http://schemas.microsoft.com/office/powerpoint/2010/main" val="4031140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a:extLst>
              <a:ext uri="{FF2B5EF4-FFF2-40B4-BE49-F238E27FC236}">
                <a16:creationId xmlns:a16="http://schemas.microsoft.com/office/drawing/2014/main" id="{BB7DE91B-8D10-54ED-C06F-53D92943C01A}"/>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600" b="1" kern="1200">
                <a:solidFill>
                  <a:schemeClr val="tx1"/>
                </a:solidFill>
                <a:latin typeface="+mj-lt"/>
                <a:ea typeface="+mj-ea"/>
                <a:cs typeface="+mj-cs"/>
              </a:rPr>
              <a:t>Fig 1. Gasto total en VIH por fuente de financiamiento para el año 2025.</a:t>
            </a:r>
          </a:p>
        </p:txBody>
      </p:sp>
      <p:sp>
        <p:nvSpPr>
          <p:cNvPr id="7" name="CuadroTexto 6">
            <a:extLst>
              <a:ext uri="{FF2B5EF4-FFF2-40B4-BE49-F238E27FC236}">
                <a16:creationId xmlns:a16="http://schemas.microsoft.com/office/drawing/2014/main" id="{9CEF28D1-6843-D57C-1020-956148F6E6FF}"/>
              </a:ext>
            </a:extLst>
          </p:cNvPr>
          <p:cNvSpPr txBox="1"/>
          <p:nvPr/>
        </p:nvSpPr>
        <p:spPr>
          <a:xfrm>
            <a:off x="9267908" y="5086350"/>
            <a:ext cx="2446465" cy="1178298"/>
          </a:xfrm>
          <a:prstGeom prst="rect">
            <a:avLst/>
          </a:prstGeom>
        </p:spPr>
        <p:txBody>
          <a:bodyPr vert="horz" lIns="91440" tIns="45720" rIns="91440" bIns="45720" rtlCol="0">
            <a:normAutofit/>
          </a:bodyPr>
          <a:lstStyle/>
          <a:p>
            <a:pPr>
              <a:lnSpc>
                <a:spcPct val="90000"/>
              </a:lnSpc>
              <a:spcBef>
                <a:spcPts val="1000"/>
              </a:spcBef>
            </a:pPr>
            <a:r>
              <a:rPr lang="en-US" sz="1500" b="1" kern="1200">
                <a:solidFill>
                  <a:schemeClr val="tx1"/>
                </a:solidFill>
                <a:latin typeface="+mn-lt"/>
                <a:ea typeface="+mn-ea"/>
                <a:cs typeface="+mn-cs"/>
              </a:rPr>
              <a:t>Fuente:  MINSAL, Matrices NASA Consolidado de resultados MEGAS , El Salvador año 2025</a:t>
            </a:r>
          </a:p>
        </p:txBody>
      </p: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BCA06B7A-A53B-51AF-5033-0D1BDF90C44C}"/>
              </a:ext>
            </a:extLst>
          </p:cNvPr>
          <p:cNvPicPr>
            <a:picLocks noChangeAspect="1"/>
          </p:cNvPicPr>
          <p:nvPr/>
        </p:nvPicPr>
        <p:blipFill>
          <a:blip r:embed="rId2"/>
          <a:stretch>
            <a:fillRect/>
          </a:stretch>
        </p:blipFill>
        <p:spPr>
          <a:xfrm>
            <a:off x="545238" y="915697"/>
            <a:ext cx="7608304" cy="5097562"/>
          </a:xfrm>
          <a:prstGeom prst="rect">
            <a:avLst/>
          </a:prstGeom>
        </p:spPr>
      </p:pic>
      <p:sp>
        <p:nvSpPr>
          <p:cNvPr id="18" name="Rectangle 1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941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E8449FD-1D38-10A0-A3E1-B03EE30E90AB}"/>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600"/>
              <a:t>Fig. 2. Financiamiento Público en VIH, El Salvador años 2022-2025</a:t>
            </a:r>
          </a:p>
        </p:txBody>
      </p:sp>
      <p:sp>
        <p:nvSpPr>
          <p:cNvPr id="5" name="CuadroTexto 4">
            <a:extLst>
              <a:ext uri="{FF2B5EF4-FFF2-40B4-BE49-F238E27FC236}">
                <a16:creationId xmlns:a16="http://schemas.microsoft.com/office/drawing/2014/main" id="{5E8BAB00-F205-41CD-4ADC-EDF2D95CF53C}"/>
              </a:ext>
            </a:extLst>
          </p:cNvPr>
          <p:cNvSpPr txBox="1"/>
          <p:nvPr/>
        </p:nvSpPr>
        <p:spPr>
          <a:xfrm>
            <a:off x="9267908" y="5086350"/>
            <a:ext cx="2446465" cy="1178298"/>
          </a:xfrm>
          <a:prstGeom prst="rect">
            <a:avLst/>
          </a:prstGeom>
        </p:spPr>
        <p:txBody>
          <a:bodyPr vert="horz" lIns="91440" tIns="45720" rIns="91440" bIns="45720" rtlCol="0">
            <a:normAutofit/>
          </a:bodyPr>
          <a:lstStyle/>
          <a:p>
            <a:pPr>
              <a:lnSpc>
                <a:spcPct val="90000"/>
              </a:lnSpc>
              <a:spcBef>
                <a:spcPts val="1000"/>
              </a:spcBef>
            </a:pPr>
            <a:r>
              <a:rPr lang="en-US" sz="1400" b="1"/>
              <a:t>Fuente:  MINSAL, Matrices NASA Consolidado de resultados MEGAS , El Salvador años 2022 al 2025</a:t>
            </a:r>
          </a:p>
        </p:txBody>
      </p: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arcador de contenido 8">
            <a:extLst>
              <a:ext uri="{FF2B5EF4-FFF2-40B4-BE49-F238E27FC236}">
                <a16:creationId xmlns:a16="http://schemas.microsoft.com/office/drawing/2014/main" id="{8321EE18-E2B7-5FB3-AFF4-2D4CAA58277D}"/>
              </a:ext>
            </a:extLst>
          </p:cNvPr>
          <p:cNvPicPr>
            <a:picLocks noGrp="1" noChangeAspect="1"/>
          </p:cNvPicPr>
          <p:nvPr>
            <p:ph idx="1"/>
          </p:nvPr>
        </p:nvPicPr>
        <p:blipFill>
          <a:blip r:embed="rId2"/>
          <a:srcRect r="2558" b="-1"/>
          <a:stretch>
            <a:fillRect/>
          </a:stretch>
        </p:blipFill>
        <p:spPr>
          <a:xfrm>
            <a:off x="545238" y="858525"/>
            <a:ext cx="7544403" cy="5211906"/>
          </a:xfrm>
          <a:prstGeom prst="rect">
            <a:avLst/>
          </a:prstGeom>
        </p:spPr>
      </p:pic>
      <p:sp>
        <p:nvSpPr>
          <p:cNvPr id="20" name="Rectangle 19">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BF2EAC17-0C51-4131-F154-F8EA3B9CCD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7465" y="56241"/>
            <a:ext cx="993172" cy="506323"/>
          </a:xfrm>
          <a:prstGeom prst="rect">
            <a:avLst/>
          </a:prstGeom>
          <a:noFill/>
        </p:spPr>
      </p:pic>
    </p:spTree>
    <p:extLst>
      <p:ext uri="{BB962C8B-B14F-4D97-AF65-F5344CB8AC3E}">
        <p14:creationId xmlns:p14="http://schemas.microsoft.com/office/powerpoint/2010/main" val="421119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DCDEDCE-9B2C-4216-A79F-C781AB7F321F}"/>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600"/>
              <a:t>Fig. 3. Financiamiento Privado en VIH, El Salvador años 2022-2025</a:t>
            </a:r>
          </a:p>
        </p:txBody>
      </p:sp>
      <p:sp>
        <p:nvSpPr>
          <p:cNvPr id="5" name="CuadroTexto 4">
            <a:extLst>
              <a:ext uri="{FF2B5EF4-FFF2-40B4-BE49-F238E27FC236}">
                <a16:creationId xmlns:a16="http://schemas.microsoft.com/office/drawing/2014/main" id="{CAB70F72-D0ED-363E-6AB9-1EEFD34FAC7B}"/>
              </a:ext>
            </a:extLst>
          </p:cNvPr>
          <p:cNvSpPr txBox="1"/>
          <p:nvPr/>
        </p:nvSpPr>
        <p:spPr>
          <a:xfrm>
            <a:off x="9267908" y="5086350"/>
            <a:ext cx="2446465" cy="1178298"/>
          </a:xfrm>
          <a:prstGeom prst="rect">
            <a:avLst/>
          </a:prstGeom>
        </p:spPr>
        <p:txBody>
          <a:bodyPr vert="horz" lIns="91440" tIns="45720" rIns="91440" bIns="45720" rtlCol="0">
            <a:normAutofit/>
          </a:bodyPr>
          <a:lstStyle/>
          <a:p>
            <a:pPr>
              <a:lnSpc>
                <a:spcPct val="90000"/>
              </a:lnSpc>
              <a:spcBef>
                <a:spcPts val="1000"/>
              </a:spcBef>
            </a:pPr>
            <a:r>
              <a:rPr lang="en-US" sz="1500"/>
              <a:t>Fuente:  MINSAL, Matrices NASA Consolidado de resultados MEGAS , El Salvador años 2022 al 2025</a:t>
            </a:r>
          </a:p>
        </p:txBody>
      </p: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arcador de contenido 8">
            <a:extLst>
              <a:ext uri="{FF2B5EF4-FFF2-40B4-BE49-F238E27FC236}">
                <a16:creationId xmlns:a16="http://schemas.microsoft.com/office/drawing/2014/main" id="{190779AE-6851-A999-D2D7-5332A099D79A}"/>
              </a:ext>
            </a:extLst>
          </p:cNvPr>
          <p:cNvPicPr>
            <a:picLocks noGrp="1" noChangeAspect="1"/>
          </p:cNvPicPr>
          <p:nvPr>
            <p:ph idx="1"/>
          </p:nvPr>
        </p:nvPicPr>
        <p:blipFill>
          <a:blip r:embed="rId2"/>
          <a:srcRect r="2558" b="-1"/>
          <a:stretch>
            <a:fillRect/>
          </a:stretch>
        </p:blipFill>
        <p:spPr>
          <a:xfrm>
            <a:off x="545238" y="858525"/>
            <a:ext cx="7608304" cy="5211906"/>
          </a:xfrm>
          <a:prstGeom prst="rect">
            <a:avLst/>
          </a:prstGeom>
        </p:spPr>
      </p:pic>
      <p:sp>
        <p:nvSpPr>
          <p:cNvPr id="20" name="Rectangle 19">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DEF365E2-11E6-E9E9-3AF8-5771C6C78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7465" y="56241"/>
            <a:ext cx="1122481" cy="572245"/>
          </a:xfrm>
          <a:prstGeom prst="rect">
            <a:avLst/>
          </a:prstGeom>
          <a:noFill/>
        </p:spPr>
      </p:pic>
    </p:spTree>
    <p:extLst>
      <p:ext uri="{BB962C8B-B14F-4D97-AF65-F5344CB8AC3E}">
        <p14:creationId xmlns:p14="http://schemas.microsoft.com/office/powerpoint/2010/main" val="234001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698AE0A-9BD9-3F08-562B-E30C00AC9260}"/>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600" kern="1200">
                <a:solidFill>
                  <a:schemeClr val="tx1"/>
                </a:solidFill>
                <a:latin typeface="+mj-lt"/>
                <a:ea typeface="+mj-ea"/>
                <a:cs typeface="+mj-cs"/>
              </a:rPr>
              <a:t>Fig. 4. Financiamiento Internacional en VIH, El Salvador años 2022-2025</a:t>
            </a:r>
          </a:p>
        </p:txBody>
      </p:sp>
      <p:sp>
        <p:nvSpPr>
          <p:cNvPr id="5" name="CuadroTexto 4">
            <a:extLst>
              <a:ext uri="{FF2B5EF4-FFF2-40B4-BE49-F238E27FC236}">
                <a16:creationId xmlns:a16="http://schemas.microsoft.com/office/drawing/2014/main" id="{0EC0D748-C7B2-7868-7979-D7974131A815}"/>
              </a:ext>
            </a:extLst>
          </p:cNvPr>
          <p:cNvSpPr txBox="1"/>
          <p:nvPr/>
        </p:nvSpPr>
        <p:spPr>
          <a:xfrm>
            <a:off x="9267908" y="5086350"/>
            <a:ext cx="2446465" cy="1178298"/>
          </a:xfrm>
          <a:prstGeom prst="rect">
            <a:avLst/>
          </a:prstGeom>
        </p:spPr>
        <p:txBody>
          <a:bodyPr vert="horz" lIns="91440" tIns="45720" rIns="91440" bIns="45720" rtlCol="0">
            <a:normAutofit/>
          </a:bodyPr>
          <a:lstStyle/>
          <a:p>
            <a:pPr>
              <a:lnSpc>
                <a:spcPct val="90000"/>
              </a:lnSpc>
              <a:spcBef>
                <a:spcPts val="1000"/>
              </a:spcBef>
            </a:pPr>
            <a:r>
              <a:rPr lang="en-US" sz="1500" kern="1200">
                <a:solidFill>
                  <a:schemeClr val="tx1"/>
                </a:solidFill>
                <a:latin typeface="+mn-lt"/>
                <a:ea typeface="+mn-ea"/>
                <a:cs typeface="+mn-cs"/>
              </a:rPr>
              <a:t>Fuente:  MINSAL, Matrices NASA Consolidado de resultados MEGAS , El Salvador años 2022 al 2025</a:t>
            </a:r>
          </a:p>
        </p:txBody>
      </p:sp>
      <p:sp>
        <p:nvSpPr>
          <p:cNvPr id="17" name="Rectangle 1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arcador de contenido 9">
            <a:extLst>
              <a:ext uri="{FF2B5EF4-FFF2-40B4-BE49-F238E27FC236}">
                <a16:creationId xmlns:a16="http://schemas.microsoft.com/office/drawing/2014/main" id="{67E304BD-4E10-9480-B9D2-1A1DC91D6121}"/>
              </a:ext>
            </a:extLst>
          </p:cNvPr>
          <p:cNvPicPr>
            <a:picLocks noGrp="1" noChangeAspect="1"/>
          </p:cNvPicPr>
          <p:nvPr>
            <p:ph idx="1"/>
          </p:nvPr>
        </p:nvPicPr>
        <p:blipFill>
          <a:blip r:embed="rId2"/>
          <a:stretch>
            <a:fillRect/>
          </a:stretch>
        </p:blipFill>
        <p:spPr>
          <a:xfrm>
            <a:off x="545238" y="925207"/>
            <a:ext cx="7608304" cy="5078542"/>
          </a:xfrm>
          <a:prstGeom prst="rect">
            <a:avLst/>
          </a:prstGeom>
        </p:spPr>
      </p:pic>
      <p:sp>
        <p:nvSpPr>
          <p:cNvPr id="21" name="Rectangle 20">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2FB98C25-4A72-5A7C-2025-B1156A952F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7465" y="56241"/>
            <a:ext cx="1020837" cy="520427"/>
          </a:xfrm>
          <a:prstGeom prst="rect">
            <a:avLst/>
          </a:prstGeom>
          <a:noFill/>
        </p:spPr>
      </p:pic>
    </p:spTree>
    <p:extLst>
      <p:ext uri="{BB962C8B-B14F-4D97-AF65-F5344CB8AC3E}">
        <p14:creationId xmlns:p14="http://schemas.microsoft.com/office/powerpoint/2010/main" val="3508782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701D40-2799-F765-8F65-CD584E9798BB}"/>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8F2C5B9-4D84-B32F-2FCA-649BFC5A9A77}"/>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600" kern="1200">
                <a:solidFill>
                  <a:schemeClr val="tx1"/>
                </a:solidFill>
                <a:latin typeface="+mj-lt"/>
                <a:ea typeface="+mj-ea"/>
                <a:cs typeface="+mj-cs"/>
              </a:rPr>
              <a:t>Fig. 5. Financiamiento nacional en VIH, El Salvador años 2022-2025</a:t>
            </a:r>
            <a:endParaRPr lang="en-US" sz="2600" kern="1200" dirty="0">
              <a:solidFill>
                <a:schemeClr val="tx1"/>
              </a:solidFill>
              <a:latin typeface="+mj-lt"/>
              <a:ea typeface="+mj-ea"/>
              <a:cs typeface="+mj-cs"/>
            </a:endParaRPr>
          </a:p>
        </p:txBody>
      </p:sp>
      <p:sp>
        <p:nvSpPr>
          <p:cNvPr id="5" name="CuadroTexto 4">
            <a:extLst>
              <a:ext uri="{FF2B5EF4-FFF2-40B4-BE49-F238E27FC236}">
                <a16:creationId xmlns:a16="http://schemas.microsoft.com/office/drawing/2014/main" id="{17B29DE2-6488-9359-D0F8-539A69C26A82}"/>
              </a:ext>
            </a:extLst>
          </p:cNvPr>
          <p:cNvSpPr txBox="1"/>
          <p:nvPr/>
        </p:nvSpPr>
        <p:spPr>
          <a:xfrm>
            <a:off x="9267908" y="5086350"/>
            <a:ext cx="2446465" cy="1178298"/>
          </a:xfrm>
          <a:prstGeom prst="rect">
            <a:avLst/>
          </a:prstGeom>
        </p:spPr>
        <p:txBody>
          <a:bodyPr vert="horz" lIns="91440" tIns="45720" rIns="91440" bIns="45720" rtlCol="0">
            <a:normAutofit/>
          </a:bodyPr>
          <a:lstStyle/>
          <a:p>
            <a:pPr>
              <a:lnSpc>
                <a:spcPct val="90000"/>
              </a:lnSpc>
              <a:spcBef>
                <a:spcPts val="1000"/>
              </a:spcBef>
            </a:pPr>
            <a:r>
              <a:rPr lang="en-US" sz="1500" kern="1200">
                <a:solidFill>
                  <a:schemeClr val="tx1"/>
                </a:solidFill>
                <a:latin typeface="+mn-lt"/>
                <a:ea typeface="+mn-ea"/>
                <a:cs typeface="+mn-cs"/>
              </a:rPr>
              <a:t>Fuente:  MINSAL, Matrices NASA Consolidado de resultados MEGAS , El Salvador años 2022 al 2025</a:t>
            </a:r>
          </a:p>
        </p:txBody>
      </p:sp>
      <p:sp>
        <p:nvSpPr>
          <p:cNvPr id="28" name="Rectangle 27">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arcador de contenido 8">
            <a:extLst>
              <a:ext uri="{FF2B5EF4-FFF2-40B4-BE49-F238E27FC236}">
                <a16:creationId xmlns:a16="http://schemas.microsoft.com/office/drawing/2014/main" id="{BC8301EC-CE48-96CC-2782-CDD23EE7D253}"/>
              </a:ext>
            </a:extLst>
          </p:cNvPr>
          <p:cNvPicPr>
            <a:picLocks noGrp="1" noChangeAspect="1"/>
          </p:cNvPicPr>
          <p:nvPr>
            <p:ph idx="1"/>
          </p:nvPr>
        </p:nvPicPr>
        <p:blipFill>
          <a:blip r:embed="rId2"/>
          <a:stretch>
            <a:fillRect/>
          </a:stretch>
        </p:blipFill>
        <p:spPr>
          <a:xfrm>
            <a:off x="545238" y="925207"/>
            <a:ext cx="7608304" cy="5078542"/>
          </a:xfrm>
          <a:prstGeom prst="rect">
            <a:avLst/>
          </a:prstGeom>
        </p:spPr>
      </p:pic>
      <p:sp>
        <p:nvSpPr>
          <p:cNvPr id="32" name="Rectangle 31">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DE02723A-DFD2-33B7-30ED-D9B7356896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7465" y="56241"/>
            <a:ext cx="1020837" cy="520427"/>
          </a:xfrm>
          <a:prstGeom prst="rect">
            <a:avLst/>
          </a:prstGeom>
          <a:noFill/>
        </p:spPr>
      </p:pic>
    </p:spTree>
    <p:extLst>
      <p:ext uri="{BB962C8B-B14F-4D97-AF65-F5344CB8AC3E}">
        <p14:creationId xmlns:p14="http://schemas.microsoft.com/office/powerpoint/2010/main" val="353486285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1CC5FB1-4385-4C51-B09E-BA30D487830E}">
  <we:reference id="wa200005566" version="3.0.0.3" store="es-ES" storeType="OMEX"/>
  <we:alternateReferences>
    <we:reference id="WA200005566" version="3.0.0.3"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6146</TotalTime>
  <Words>913</Words>
  <Application>Microsoft Office PowerPoint</Application>
  <PresentationFormat>Panorámica</PresentationFormat>
  <Paragraphs>53</Paragraphs>
  <Slides>30</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30</vt:i4>
      </vt:variant>
    </vt:vector>
  </HeadingPairs>
  <TitlesOfParts>
    <vt:vector size="35" baseType="lpstr">
      <vt:lpstr>Aptos</vt:lpstr>
      <vt:lpstr>Aptos Display</vt:lpstr>
      <vt:lpstr>Arial</vt:lpstr>
      <vt:lpstr>Calibri</vt:lpstr>
      <vt:lpstr>Tema de Office</vt:lpstr>
      <vt:lpstr>Presentación de PowerPoint</vt:lpstr>
      <vt:lpstr>Presentación de PowerPoint</vt:lpstr>
      <vt:lpstr>Presentación de PowerPoint</vt:lpstr>
      <vt:lpstr>Objetivos específicos:</vt:lpstr>
      <vt:lpstr>Fig 1. Gasto total en VIH por fuente de financiamiento para el año 2025.</vt:lpstr>
      <vt:lpstr>Fig. 2. Financiamiento Público en VIH, El Salvador años 2022-2025</vt:lpstr>
      <vt:lpstr>Fig. 3. Financiamiento Privado en VIH, El Salvador años 2022-2025</vt:lpstr>
      <vt:lpstr>Fig. 4. Financiamiento Internacional en VIH, El Salvador años 2022-2025</vt:lpstr>
      <vt:lpstr>Fig. 5. Financiamiento nacional en VIH, El Salvador años 2022-2025</vt:lpstr>
      <vt:lpstr>Presentación de PowerPoint</vt:lpstr>
      <vt:lpstr>Presentación de PowerPoint</vt:lpstr>
      <vt:lpstr>Presentación de PowerPoint</vt:lpstr>
      <vt:lpstr>Presentación de PowerPoint</vt:lpstr>
      <vt:lpstr>Presentación de PowerPoint</vt:lpstr>
      <vt:lpstr>Fig. 6. Categorías de gasto en VIH, El Salvador año 2025</vt:lpstr>
      <vt:lpstr>Financiamiento en Prevención, años 2022-2024</vt:lpstr>
      <vt:lpstr>Financiamiento en Atención, años 2022-2024</vt:lpstr>
      <vt:lpstr>Fig. 7. Categorías de gasto en VIH, por fuente de financiamiento. El Salvador año 2025</vt:lpstr>
      <vt:lpstr>Fig. 8. Población beneficiaria, según MEGAS, año 2025</vt:lpstr>
      <vt:lpstr>Presentación de PowerPoint</vt:lpstr>
      <vt:lpstr>Fig. 10. Principales factores de producción en los que se erogo el mayor gasto, según MEGAS año 2025</vt:lpstr>
      <vt:lpstr>Fig. 10. Principales factores de producción según fuente de financiamiento, según MEGAS 2025 </vt:lpstr>
      <vt:lpstr>Fig. 10. Brecha entre presupuesto estimado en atención en el PENM y gasto erogado en Atención según MEGAS 2022–2025</vt:lpstr>
      <vt:lpstr>Fig. 10. Brecha entre presupuesto estimado para prevención en el PENM y gasto erogado en prevención según MEGAS 2022–2025</vt:lpstr>
      <vt:lpstr>Fig. 10. Brecha presupuestaria entre lo estimado del PENM vrs Gasto erogado en VIH, según MEGAS años 2022-2025</vt:lpstr>
      <vt:lpstr>Conclusiones y recomendaciones</vt:lpstr>
      <vt:lpstr>Conclusiones y recomendaciones</vt:lpstr>
      <vt:lpstr>Conclusiones y recomendaciones</vt:lpstr>
      <vt:lpstr>Conclusiones y 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Lilian Veronica Avalos</dc:creator>
  <cp:lastModifiedBy>Minsal Vih</cp:lastModifiedBy>
  <cp:revision>51</cp:revision>
  <dcterms:created xsi:type="dcterms:W3CDTF">2026-04-09T21:03:01Z</dcterms:created>
  <dcterms:modified xsi:type="dcterms:W3CDTF">2026-05-28T15:29:40Z</dcterms:modified>
</cp:coreProperties>
</file>