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2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4" r:id="rId12"/>
    <p:sldId id="265" r:id="rId13"/>
    <p:sldId id="2141411980" r:id="rId14"/>
    <p:sldId id="298" r:id="rId15"/>
  </p:sldIdLst>
  <p:sldSz cx="12192000" cy="6858000"/>
  <p:notesSz cx="6858000" cy="12192000"/>
  <p:embeddedFontLst>
    <p:embeddedFont>
      <p:font typeface="Franklin Gothic Book" panose="020B0503020102020204" pitchFamily="34" charset="0"/>
      <p:regular r:id="rId17"/>
      <p:italic r:id="rId18"/>
    </p:embeddedFont>
    <p:embeddedFont>
      <p:font typeface="Gelasio" panose="020B0604020202020204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Nunito Light" pitchFamily="2" charset="0"/>
      <p:regular r:id="rId24"/>
    </p:embeddedFont>
    <p:embeddedFont>
      <p:font typeface="Poppins SemiBold" panose="00000700000000000000" pitchFamily="2" charset="0"/>
      <p:bold r:id="rId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Meta (%)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Año 2025</c:v>
                </c:pt>
                <c:pt idx="1">
                  <c:v>Enero - Marzo 2026</c:v>
                </c:pt>
              </c:strCache>
            </c:strRef>
          </c:cat>
          <c:val>
            <c:numRef>
              <c:f>Hoja1!$B$2:$C$2</c:f>
              <c:numCache>
                <c:formatCode>0%</c:formatCode>
                <c:ptCount val="2"/>
                <c:pt idx="0">
                  <c:v>0.5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5A-4095-90C6-E1795553726A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Alcanzado (%)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227513227513227E-3"/>
                  <c:y val="-2.64044974967704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41.75%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25A-4095-90C6-E179555372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Año 2025</c:v>
                </c:pt>
                <c:pt idx="1">
                  <c:v>Enero - Marzo 2026</c:v>
                </c:pt>
              </c:strCache>
            </c:strRef>
          </c:cat>
          <c:val>
            <c:numRef>
              <c:f>Hoja1!$B$3:$C$3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5A-4095-90C6-E179555372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018927"/>
        <c:axId val="425005007"/>
      </c:barChart>
      <c:catAx>
        <c:axId val="42501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25005007"/>
        <c:crosses val="autoZero"/>
        <c:auto val="1"/>
        <c:lblAlgn val="ctr"/>
        <c:lblOffset val="100"/>
        <c:noMultiLvlLbl val="0"/>
      </c:catAx>
      <c:valAx>
        <c:axId val="425005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425018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0461410329094E-2"/>
          <c:y val="3.0463452252736313E-2"/>
          <c:w val="0.94278293660513546"/>
          <c:h val="0.9428810270261194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17-4C17-BDC5-CEDCABBACB0F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17-4C17-BDC5-CEDCABBACB0F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17-4C17-BDC5-CEDCABBACB0F}"/>
              </c:ext>
            </c:extLst>
          </c:dPt>
          <c:dPt>
            <c:idx val="3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17-4C17-BDC5-CEDCABBACB0F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B17-4C17-BDC5-CEDCABBACB0F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B17-4C17-BDC5-CEDCABBACB0F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B17-4C17-BDC5-CEDCABBACB0F}"/>
              </c:ext>
            </c:extLst>
          </c:dPt>
          <c:dPt>
            <c:idx val="7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B17-4C17-BDC5-CEDCABBACB0F}"/>
              </c:ext>
            </c:extLst>
          </c:dPt>
          <c:dPt>
            <c:idx val="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B17-4C17-BDC5-CEDCABBACB0F}"/>
              </c:ext>
            </c:extLst>
          </c:dPt>
          <c:dPt>
            <c:idx val="9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B17-4C17-BDC5-CEDCABBACB0F}"/>
              </c:ext>
            </c:extLst>
          </c:dPt>
          <c:dPt>
            <c:idx val="1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B17-4C17-BDC5-CEDCABBACB0F}"/>
              </c:ext>
            </c:extLst>
          </c:dPt>
          <c:dPt>
            <c:idx val="1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B17-4C17-BDC5-CEDCABBACB0F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9B17-4C17-BDC5-CEDCABBACB0F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9B17-4C17-BDC5-CEDCABBACB0F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9B17-4C17-BDC5-CEDCABBACB0F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9B17-4C17-BDC5-CEDCABBACB0F}"/>
              </c:ext>
            </c:extLst>
          </c:dPt>
          <c:dPt>
            <c:idx val="1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9B17-4C17-BDC5-CEDCABBACB0F}"/>
              </c:ext>
            </c:extLst>
          </c:dPt>
          <c:dPt>
            <c:idx val="1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9B17-4C17-BDC5-CEDCABBACB0F}"/>
              </c:ext>
            </c:extLst>
          </c:dPt>
          <c:dPt>
            <c:idx val="18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9B17-4C17-BDC5-CEDCABBACB0F}"/>
              </c:ext>
            </c:extLst>
          </c:dPt>
          <c:dPt>
            <c:idx val="19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9B17-4C17-BDC5-CEDCABBACB0F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9B17-4C17-BDC5-CEDCABBAC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64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>
          <a:extLst>
            <a:ext uri="{FF2B5EF4-FFF2-40B4-BE49-F238E27FC236}">
              <a16:creationId xmlns:a16="http://schemas.microsoft.com/office/drawing/2014/main" id="{C473C38B-F098-0B8E-F7C1-0E341C7C9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d431007ba2_0_208:notes">
            <a:extLst>
              <a:ext uri="{FF2B5EF4-FFF2-40B4-BE49-F238E27FC236}">
                <a16:creationId xmlns:a16="http://schemas.microsoft.com/office/drawing/2014/main" id="{ECAAA19C-2DF2-EFC3-B019-BB901C4322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d431007ba2_0_208:notes">
            <a:extLst>
              <a:ext uri="{FF2B5EF4-FFF2-40B4-BE49-F238E27FC236}">
                <a16:creationId xmlns:a16="http://schemas.microsoft.com/office/drawing/2014/main" id="{143BE486-8BC1-6D10-972A-A711B97FF6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07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F385A-9DA9-1AFA-CF9A-79F341C51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4F091-429F-E606-9C11-42978CA16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209DD-06B9-9CD3-D4CE-AA225251B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67344-5BCF-C87D-0729-2E9A73B969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2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0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5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308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864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345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"/>
          <p:cNvSpPr txBox="1">
            <a:spLocks noGrp="1"/>
          </p:cNvSpPr>
          <p:nvPr>
            <p:ph type="body" idx="1"/>
          </p:nvPr>
        </p:nvSpPr>
        <p:spPr>
          <a:xfrm>
            <a:off x="960000" y="1455900"/>
            <a:ext cx="102720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4"/>
          <p:cNvSpPr/>
          <p:nvPr/>
        </p:nvSpPr>
        <p:spPr>
          <a:xfrm rot="10800000" flipH="1">
            <a:off x="11471227" y="-531433"/>
            <a:ext cx="4754832" cy="1888384"/>
          </a:xfrm>
          <a:custGeom>
            <a:avLst/>
            <a:gdLst/>
            <a:ahLst/>
            <a:cxnLst/>
            <a:rect l="l" t="t" r="r" b="b"/>
            <a:pathLst>
              <a:path w="147254" h="58482" extrusionOk="0">
                <a:moveTo>
                  <a:pt x="29864" y="1"/>
                </a:moveTo>
                <a:lnTo>
                  <a:pt x="28334" y="36"/>
                </a:lnTo>
                <a:lnTo>
                  <a:pt x="26803" y="143"/>
                </a:lnTo>
                <a:lnTo>
                  <a:pt x="25308" y="357"/>
                </a:lnTo>
                <a:lnTo>
                  <a:pt x="23849" y="606"/>
                </a:lnTo>
                <a:lnTo>
                  <a:pt x="22390" y="926"/>
                </a:lnTo>
                <a:lnTo>
                  <a:pt x="20966" y="1353"/>
                </a:lnTo>
                <a:lnTo>
                  <a:pt x="19578" y="1816"/>
                </a:lnTo>
                <a:lnTo>
                  <a:pt x="18225" y="2350"/>
                </a:lnTo>
                <a:lnTo>
                  <a:pt x="16908" y="2955"/>
                </a:lnTo>
                <a:lnTo>
                  <a:pt x="15627" y="3596"/>
                </a:lnTo>
                <a:lnTo>
                  <a:pt x="14381" y="4343"/>
                </a:lnTo>
                <a:lnTo>
                  <a:pt x="13171" y="5091"/>
                </a:lnTo>
                <a:lnTo>
                  <a:pt x="11996" y="5945"/>
                </a:lnTo>
                <a:lnTo>
                  <a:pt x="10857" y="6835"/>
                </a:lnTo>
                <a:lnTo>
                  <a:pt x="9789" y="7760"/>
                </a:lnTo>
                <a:lnTo>
                  <a:pt x="8721" y="8757"/>
                </a:lnTo>
                <a:lnTo>
                  <a:pt x="7760" y="9789"/>
                </a:lnTo>
                <a:lnTo>
                  <a:pt x="6799" y="10857"/>
                </a:lnTo>
                <a:lnTo>
                  <a:pt x="5910" y="11996"/>
                </a:lnTo>
                <a:lnTo>
                  <a:pt x="5091" y="13171"/>
                </a:lnTo>
                <a:lnTo>
                  <a:pt x="4308" y="14381"/>
                </a:lnTo>
                <a:lnTo>
                  <a:pt x="3596" y="15627"/>
                </a:lnTo>
                <a:lnTo>
                  <a:pt x="2920" y="16908"/>
                </a:lnTo>
                <a:lnTo>
                  <a:pt x="2350" y="18261"/>
                </a:lnTo>
                <a:lnTo>
                  <a:pt x="1816" y="19613"/>
                </a:lnTo>
                <a:lnTo>
                  <a:pt x="1318" y="21001"/>
                </a:lnTo>
                <a:lnTo>
                  <a:pt x="926" y="22390"/>
                </a:lnTo>
                <a:lnTo>
                  <a:pt x="606" y="23849"/>
                </a:lnTo>
                <a:lnTo>
                  <a:pt x="321" y="25308"/>
                </a:lnTo>
                <a:lnTo>
                  <a:pt x="143" y="26803"/>
                </a:lnTo>
                <a:lnTo>
                  <a:pt x="37" y="28334"/>
                </a:lnTo>
                <a:lnTo>
                  <a:pt x="1" y="29864"/>
                </a:lnTo>
                <a:lnTo>
                  <a:pt x="1" y="58482"/>
                </a:lnTo>
                <a:lnTo>
                  <a:pt x="147254" y="58482"/>
                </a:lnTo>
                <a:lnTo>
                  <a:pt x="1472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9" name="Google Shape;199;p4"/>
          <p:cNvGrpSpPr/>
          <p:nvPr/>
        </p:nvGrpSpPr>
        <p:grpSpPr>
          <a:xfrm>
            <a:off x="9847730" y="-341561"/>
            <a:ext cx="1888412" cy="796159"/>
            <a:chOff x="7367961" y="5155313"/>
            <a:chExt cx="937084" cy="395103"/>
          </a:xfrm>
        </p:grpSpPr>
        <p:sp>
          <p:nvSpPr>
            <p:cNvPr id="200" name="Google Shape;200;p4"/>
            <p:cNvSpPr/>
            <p:nvPr/>
          </p:nvSpPr>
          <p:spPr>
            <a:xfrm>
              <a:off x="7367961" y="5155313"/>
              <a:ext cx="24358" cy="24358"/>
            </a:xfrm>
            <a:custGeom>
              <a:avLst/>
              <a:gdLst/>
              <a:ahLst/>
              <a:cxnLst/>
              <a:rect l="l" t="t" r="r" b="b"/>
              <a:pathLst>
                <a:path w="891" h="891" extrusionOk="0">
                  <a:moveTo>
                    <a:pt x="464" y="1"/>
                  </a:moveTo>
                  <a:lnTo>
                    <a:pt x="286" y="37"/>
                  </a:lnTo>
                  <a:lnTo>
                    <a:pt x="143" y="108"/>
                  </a:lnTo>
                  <a:lnTo>
                    <a:pt x="37" y="250"/>
                  </a:lnTo>
                  <a:lnTo>
                    <a:pt x="1" y="428"/>
                  </a:lnTo>
                  <a:lnTo>
                    <a:pt x="37" y="606"/>
                  </a:lnTo>
                  <a:lnTo>
                    <a:pt x="143" y="748"/>
                  </a:lnTo>
                  <a:lnTo>
                    <a:pt x="286" y="855"/>
                  </a:lnTo>
                  <a:lnTo>
                    <a:pt x="464" y="891"/>
                  </a:lnTo>
                  <a:lnTo>
                    <a:pt x="642" y="855"/>
                  </a:lnTo>
                  <a:lnTo>
                    <a:pt x="784" y="748"/>
                  </a:lnTo>
                  <a:lnTo>
                    <a:pt x="855" y="606"/>
                  </a:lnTo>
                  <a:lnTo>
                    <a:pt x="891" y="428"/>
                  </a:lnTo>
                  <a:lnTo>
                    <a:pt x="855" y="250"/>
                  </a:lnTo>
                  <a:lnTo>
                    <a:pt x="784" y="108"/>
                  </a:lnTo>
                  <a:lnTo>
                    <a:pt x="642" y="3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7498358" y="5155313"/>
              <a:ext cx="24358" cy="24358"/>
            </a:xfrm>
            <a:custGeom>
              <a:avLst/>
              <a:gdLst/>
              <a:ahLst/>
              <a:cxnLst/>
              <a:rect l="l" t="t" r="r" b="b"/>
              <a:pathLst>
                <a:path w="891" h="891" extrusionOk="0">
                  <a:moveTo>
                    <a:pt x="463" y="1"/>
                  </a:moveTo>
                  <a:lnTo>
                    <a:pt x="285" y="37"/>
                  </a:lnTo>
                  <a:lnTo>
                    <a:pt x="143" y="108"/>
                  </a:lnTo>
                  <a:lnTo>
                    <a:pt x="36" y="250"/>
                  </a:lnTo>
                  <a:lnTo>
                    <a:pt x="1" y="428"/>
                  </a:lnTo>
                  <a:lnTo>
                    <a:pt x="36" y="606"/>
                  </a:lnTo>
                  <a:lnTo>
                    <a:pt x="143" y="748"/>
                  </a:lnTo>
                  <a:lnTo>
                    <a:pt x="285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4" y="748"/>
                  </a:lnTo>
                  <a:lnTo>
                    <a:pt x="855" y="606"/>
                  </a:lnTo>
                  <a:lnTo>
                    <a:pt x="890" y="428"/>
                  </a:lnTo>
                  <a:lnTo>
                    <a:pt x="855" y="250"/>
                  </a:lnTo>
                  <a:lnTo>
                    <a:pt x="784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7628755" y="5155313"/>
              <a:ext cx="24330" cy="24358"/>
            </a:xfrm>
            <a:custGeom>
              <a:avLst/>
              <a:gdLst/>
              <a:ahLst/>
              <a:cxnLst/>
              <a:rect l="l" t="t" r="r" b="b"/>
              <a:pathLst>
                <a:path w="890" h="891" extrusionOk="0">
                  <a:moveTo>
                    <a:pt x="463" y="1"/>
                  </a:moveTo>
                  <a:lnTo>
                    <a:pt x="285" y="37"/>
                  </a:lnTo>
                  <a:lnTo>
                    <a:pt x="143" y="108"/>
                  </a:lnTo>
                  <a:lnTo>
                    <a:pt x="36" y="250"/>
                  </a:lnTo>
                  <a:lnTo>
                    <a:pt x="0" y="428"/>
                  </a:lnTo>
                  <a:lnTo>
                    <a:pt x="36" y="606"/>
                  </a:lnTo>
                  <a:lnTo>
                    <a:pt x="143" y="748"/>
                  </a:lnTo>
                  <a:lnTo>
                    <a:pt x="285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3" y="748"/>
                  </a:lnTo>
                  <a:lnTo>
                    <a:pt x="854" y="606"/>
                  </a:lnTo>
                  <a:lnTo>
                    <a:pt x="890" y="428"/>
                  </a:lnTo>
                  <a:lnTo>
                    <a:pt x="854" y="250"/>
                  </a:lnTo>
                  <a:lnTo>
                    <a:pt x="783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7759125" y="5155313"/>
              <a:ext cx="24358" cy="24358"/>
            </a:xfrm>
            <a:custGeom>
              <a:avLst/>
              <a:gdLst/>
              <a:ahLst/>
              <a:cxnLst/>
              <a:rect l="l" t="t" r="r" b="b"/>
              <a:pathLst>
                <a:path w="891" h="891" extrusionOk="0">
                  <a:moveTo>
                    <a:pt x="463" y="1"/>
                  </a:moveTo>
                  <a:lnTo>
                    <a:pt x="286" y="37"/>
                  </a:lnTo>
                  <a:lnTo>
                    <a:pt x="143" y="108"/>
                  </a:lnTo>
                  <a:lnTo>
                    <a:pt x="36" y="250"/>
                  </a:lnTo>
                  <a:lnTo>
                    <a:pt x="1" y="428"/>
                  </a:lnTo>
                  <a:lnTo>
                    <a:pt x="36" y="606"/>
                  </a:lnTo>
                  <a:lnTo>
                    <a:pt x="143" y="748"/>
                  </a:lnTo>
                  <a:lnTo>
                    <a:pt x="286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4" y="748"/>
                  </a:lnTo>
                  <a:lnTo>
                    <a:pt x="855" y="606"/>
                  </a:lnTo>
                  <a:lnTo>
                    <a:pt x="891" y="428"/>
                  </a:lnTo>
                  <a:lnTo>
                    <a:pt x="855" y="250"/>
                  </a:lnTo>
                  <a:lnTo>
                    <a:pt x="784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7889522" y="5155313"/>
              <a:ext cx="24358" cy="24358"/>
            </a:xfrm>
            <a:custGeom>
              <a:avLst/>
              <a:gdLst/>
              <a:ahLst/>
              <a:cxnLst/>
              <a:rect l="l" t="t" r="r" b="b"/>
              <a:pathLst>
                <a:path w="891" h="891" extrusionOk="0">
                  <a:moveTo>
                    <a:pt x="463" y="1"/>
                  </a:moveTo>
                  <a:lnTo>
                    <a:pt x="285" y="37"/>
                  </a:lnTo>
                  <a:lnTo>
                    <a:pt x="143" y="108"/>
                  </a:lnTo>
                  <a:lnTo>
                    <a:pt x="36" y="250"/>
                  </a:lnTo>
                  <a:lnTo>
                    <a:pt x="0" y="428"/>
                  </a:lnTo>
                  <a:lnTo>
                    <a:pt x="36" y="606"/>
                  </a:lnTo>
                  <a:lnTo>
                    <a:pt x="143" y="748"/>
                  </a:lnTo>
                  <a:lnTo>
                    <a:pt x="285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3" y="748"/>
                  </a:lnTo>
                  <a:lnTo>
                    <a:pt x="855" y="606"/>
                  </a:lnTo>
                  <a:lnTo>
                    <a:pt x="890" y="428"/>
                  </a:lnTo>
                  <a:lnTo>
                    <a:pt x="855" y="250"/>
                  </a:lnTo>
                  <a:lnTo>
                    <a:pt x="783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8019920" y="5155313"/>
              <a:ext cx="24330" cy="24358"/>
            </a:xfrm>
            <a:custGeom>
              <a:avLst/>
              <a:gdLst/>
              <a:ahLst/>
              <a:cxnLst/>
              <a:rect l="l" t="t" r="r" b="b"/>
              <a:pathLst>
                <a:path w="890" h="891" extrusionOk="0">
                  <a:moveTo>
                    <a:pt x="463" y="1"/>
                  </a:moveTo>
                  <a:lnTo>
                    <a:pt x="285" y="37"/>
                  </a:lnTo>
                  <a:lnTo>
                    <a:pt x="142" y="108"/>
                  </a:lnTo>
                  <a:lnTo>
                    <a:pt x="36" y="250"/>
                  </a:lnTo>
                  <a:lnTo>
                    <a:pt x="0" y="428"/>
                  </a:lnTo>
                  <a:lnTo>
                    <a:pt x="36" y="606"/>
                  </a:lnTo>
                  <a:lnTo>
                    <a:pt x="142" y="748"/>
                  </a:lnTo>
                  <a:lnTo>
                    <a:pt x="285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3" y="748"/>
                  </a:lnTo>
                  <a:lnTo>
                    <a:pt x="854" y="606"/>
                  </a:lnTo>
                  <a:lnTo>
                    <a:pt x="890" y="428"/>
                  </a:lnTo>
                  <a:lnTo>
                    <a:pt x="854" y="250"/>
                  </a:lnTo>
                  <a:lnTo>
                    <a:pt x="783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150290" y="5155313"/>
              <a:ext cx="24358" cy="24358"/>
            </a:xfrm>
            <a:custGeom>
              <a:avLst/>
              <a:gdLst/>
              <a:ahLst/>
              <a:cxnLst/>
              <a:rect l="l" t="t" r="r" b="b"/>
              <a:pathLst>
                <a:path w="891" h="891" extrusionOk="0">
                  <a:moveTo>
                    <a:pt x="463" y="1"/>
                  </a:moveTo>
                  <a:lnTo>
                    <a:pt x="285" y="37"/>
                  </a:lnTo>
                  <a:lnTo>
                    <a:pt x="143" y="108"/>
                  </a:lnTo>
                  <a:lnTo>
                    <a:pt x="36" y="250"/>
                  </a:lnTo>
                  <a:lnTo>
                    <a:pt x="1" y="428"/>
                  </a:lnTo>
                  <a:lnTo>
                    <a:pt x="36" y="606"/>
                  </a:lnTo>
                  <a:lnTo>
                    <a:pt x="143" y="748"/>
                  </a:lnTo>
                  <a:lnTo>
                    <a:pt x="285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4" y="748"/>
                  </a:lnTo>
                  <a:lnTo>
                    <a:pt x="855" y="606"/>
                  </a:lnTo>
                  <a:lnTo>
                    <a:pt x="890" y="428"/>
                  </a:lnTo>
                  <a:lnTo>
                    <a:pt x="855" y="250"/>
                  </a:lnTo>
                  <a:lnTo>
                    <a:pt x="784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8280687" y="5155313"/>
              <a:ext cx="24358" cy="24358"/>
            </a:xfrm>
            <a:custGeom>
              <a:avLst/>
              <a:gdLst/>
              <a:ahLst/>
              <a:cxnLst/>
              <a:rect l="l" t="t" r="r" b="b"/>
              <a:pathLst>
                <a:path w="891" h="891" extrusionOk="0">
                  <a:moveTo>
                    <a:pt x="463" y="1"/>
                  </a:moveTo>
                  <a:lnTo>
                    <a:pt x="285" y="37"/>
                  </a:lnTo>
                  <a:lnTo>
                    <a:pt x="143" y="108"/>
                  </a:lnTo>
                  <a:lnTo>
                    <a:pt x="36" y="250"/>
                  </a:lnTo>
                  <a:lnTo>
                    <a:pt x="0" y="428"/>
                  </a:lnTo>
                  <a:lnTo>
                    <a:pt x="36" y="606"/>
                  </a:lnTo>
                  <a:lnTo>
                    <a:pt x="143" y="748"/>
                  </a:lnTo>
                  <a:lnTo>
                    <a:pt x="285" y="855"/>
                  </a:lnTo>
                  <a:lnTo>
                    <a:pt x="463" y="891"/>
                  </a:lnTo>
                  <a:lnTo>
                    <a:pt x="641" y="855"/>
                  </a:lnTo>
                  <a:lnTo>
                    <a:pt x="783" y="748"/>
                  </a:lnTo>
                  <a:lnTo>
                    <a:pt x="855" y="606"/>
                  </a:lnTo>
                  <a:lnTo>
                    <a:pt x="890" y="428"/>
                  </a:lnTo>
                  <a:lnTo>
                    <a:pt x="855" y="250"/>
                  </a:lnTo>
                  <a:lnTo>
                    <a:pt x="783" y="108"/>
                  </a:lnTo>
                  <a:lnTo>
                    <a:pt x="641" y="37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7367961" y="5277920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4" y="1"/>
                  </a:moveTo>
                  <a:lnTo>
                    <a:pt x="286" y="36"/>
                  </a:lnTo>
                  <a:lnTo>
                    <a:pt x="143" y="143"/>
                  </a:lnTo>
                  <a:lnTo>
                    <a:pt x="37" y="286"/>
                  </a:lnTo>
                  <a:lnTo>
                    <a:pt x="1" y="464"/>
                  </a:lnTo>
                  <a:lnTo>
                    <a:pt x="37" y="642"/>
                  </a:lnTo>
                  <a:lnTo>
                    <a:pt x="143" y="784"/>
                  </a:lnTo>
                  <a:lnTo>
                    <a:pt x="286" y="891"/>
                  </a:lnTo>
                  <a:lnTo>
                    <a:pt x="464" y="926"/>
                  </a:lnTo>
                  <a:lnTo>
                    <a:pt x="642" y="891"/>
                  </a:lnTo>
                  <a:lnTo>
                    <a:pt x="784" y="784"/>
                  </a:lnTo>
                  <a:lnTo>
                    <a:pt x="855" y="642"/>
                  </a:lnTo>
                  <a:lnTo>
                    <a:pt x="891" y="464"/>
                  </a:lnTo>
                  <a:lnTo>
                    <a:pt x="855" y="286"/>
                  </a:lnTo>
                  <a:lnTo>
                    <a:pt x="784" y="143"/>
                  </a:lnTo>
                  <a:lnTo>
                    <a:pt x="642" y="36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7498358" y="5277920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6"/>
                  </a:lnTo>
                  <a:lnTo>
                    <a:pt x="1" y="464"/>
                  </a:lnTo>
                  <a:lnTo>
                    <a:pt x="36" y="642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4" y="784"/>
                  </a:lnTo>
                  <a:lnTo>
                    <a:pt x="855" y="642"/>
                  </a:lnTo>
                  <a:lnTo>
                    <a:pt x="890" y="464"/>
                  </a:lnTo>
                  <a:lnTo>
                    <a:pt x="855" y="286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7628755" y="5277920"/>
              <a:ext cx="24330" cy="25342"/>
            </a:xfrm>
            <a:custGeom>
              <a:avLst/>
              <a:gdLst/>
              <a:ahLst/>
              <a:cxnLst/>
              <a:rect l="l" t="t" r="r" b="b"/>
              <a:pathLst>
                <a:path w="890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6"/>
                  </a:lnTo>
                  <a:lnTo>
                    <a:pt x="0" y="464"/>
                  </a:lnTo>
                  <a:lnTo>
                    <a:pt x="36" y="642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4" y="642"/>
                  </a:lnTo>
                  <a:lnTo>
                    <a:pt x="890" y="464"/>
                  </a:lnTo>
                  <a:lnTo>
                    <a:pt x="854" y="286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7759125" y="5277920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6" y="36"/>
                  </a:lnTo>
                  <a:lnTo>
                    <a:pt x="143" y="143"/>
                  </a:lnTo>
                  <a:lnTo>
                    <a:pt x="36" y="286"/>
                  </a:lnTo>
                  <a:lnTo>
                    <a:pt x="1" y="464"/>
                  </a:lnTo>
                  <a:lnTo>
                    <a:pt x="36" y="642"/>
                  </a:lnTo>
                  <a:lnTo>
                    <a:pt x="143" y="784"/>
                  </a:lnTo>
                  <a:lnTo>
                    <a:pt x="286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4" y="784"/>
                  </a:lnTo>
                  <a:lnTo>
                    <a:pt x="855" y="642"/>
                  </a:lnTo>
                  <a:lnTo>
                    <a:pt x="891" y="464"/>
                  </a:lnTo>
                  <a:lnTo>
                    <a:pt x="855" y="286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7889522" y="5277920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6"/>
                  </a:lnTo>
                  <a:lnTo>
                    <a:pt x="0" y="464"/>
                  </a:lnTo>
                  <a:lnTo>
                    <a:pt x="36" y="642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5" y="642"/>
                  </a:lnTo>
                  <a:lnTo>
                    <a:pt x="890" y="464"/>
                  </a:lnTo>
                  <a:lnTo>
                    <a:pt x="855" y="286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019920" y="5277920"/>
              <a:ext cx="24330" cy="25342"/>
            </a:xfrm>
            <a:custGeom>
              <a:avLst/>
              <a:gdLst/>
              <a:ahLst/>
              <a:cxnLst/>
              <a:rect l="l" t="t" r="r" b="b"/>
              <a:pathLst>
                <a:path w="890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2" y="143"/>
                  </a:lnTo>
                  <a:lnTo>
                    <a:pt x="36" y="286"/>
                  </a:lnTo>
                  <a:lnTo>
                    <a:pt x="0" y="464"/>
                  </a:lnTo>
                  <a:lnTo>
                    <a:pt x="36" y="642"/>
                  </a:lnTo>
                  <a:lnTo>
                    <a:pt x="142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4" y="642"/>
                  </a:lnTo>
                  <a:lnTo>
                    <a:pt x="890" y="464"/>
                  </a:lnTo>
                  <a:lnTo>
                    <a:pt x="854" y="286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8150290" y="5277920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6"/>
                  </a:lnTo>
                  <a:lnTo>
                    <a:pt x="1" y="464"/>
                  </a:lnTo>
                  <a:lnTo>
                    <a:pt x="36" y="642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4" y="784"/>
                  </a:lnTo>
                  <a:lnTo>
                    <a:pt x="855" y="642"/>
                  </a:lnTo>
                  <a:lnTo>
                    <a:pt x="890" y="464"/>
                  </a:lnTo>
                  <a:lnTo>
                    <a:pt x="855" y="286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280687" y="5277920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6"/>
                  </a:lnTo>
                  <a:lnTo>
                    <a:pt x="0" y="464"/>
                  </a:lnTo>
                  <a:lnTo>
                    <a:pt x="36" y="642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5" y="642"/>
                  </a:lnTo>
                  <a:lnTo>
                    <a:pt x="890" y="464"/>
                  </a:lnTo>
                  <a:lnTo>
                    <a:pt x="855" y="286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367961" y="5401510"/>
              <a:ext cx="24358" cy="25315"/>
            </a:xfrm>
            <a:custGeom>
              <a:avLst/>
              <a:gdLst/>
              <a:ahLst/>
              <a:cxnLst/>
              <a:rect l="l" t="t" r="r" b="b"/>
              <a:pathLst>
                <a:path w="891" h="926" extrusionOk="0">
                  <a:moveTo>
                    <a:pt x="464" y="0"/>
                  </a:moveTo>
                  <a:lnTo>
                    <a:pt x="286" y="36"/>
                  </a:lnTo>
                  <a:lnTo>
                    <a:pt x="143" y="143"/>
                  </a:lnTo>
                  <a:lnTo>
                    <a:pt x="37" y="285"/>
                  </a:lnTo>
                  <a:lnTo>
                    <a:pt x="1" y="463"/>
                  </a:lnTo>
                  <a:lnTo>
                    <a:pt x="37" y="641"/>
                  </a:lnTo>
                  <a:lnTo>
                    <a:pt x="143" y="783"/>
                  </a:lnTo>
                  <a:lnTo>
                    <a:pt x="286" y="890"/>
                  </a:lnTo>
                  <a:lnTo>
                    <a:pt x="464" y="926"/>
                  </a:lnTo>
                  <a:lnTo>
                    <a:pt x="642" y="890"/>
                  </a:lnTo>
                  <a:lnTo>
                    <a:pt x="784" y="783"/>
                  </a:lnTo>
                  <a:lnTo>
                    <a:pt x="855" y="641"/>
                  </a:lnTo>
                  <a:lnTo>
                    <a:pt x="891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2" y="36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7498358" y="5401510"/>
              <a:ext cx="24358" cy="25315"/>
            </a:xfrm>
            <a:custGeom>
              <a:avLst/>
              <a:gdLst/>
              <a:ahLst/>
              <a:cxnLst/>
              <a:rect l="l" t="t" r="r" b="b"/>
              <a:pathLst>
                <a:path w="891" h="926" extrusionOk="0">
                  <a:moveTo>
                    <a:pt x="463" y="0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1" y="463"/>
                  </a:lnTo>
                  <a:lnTo>
                    <a:pt x="36" y="641"/>
                  </a:lnTo>
                  <a:lnTo>
                    <a:pt x="143" y="783"/>
                  </a:lnTo>
                  <a:lnTo>
                    <a:pt x="285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4" y="783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628755" y="5401510"/>
              <a:ext cx="24330" cy="25315"/>
            </a:xfrm>
            <a:custGeom>
              <a:avLst/>
              <a:gdLst/>
              <a:ahLst/>
              <a:cxnLst/>
              <a:rect l="l" t="t" r="r" b="b"/>
              <a:pathLst>
                <a:path w="890" h="926" extrusionOk="0">
                  <a:moveTo>
                    <a:pt x="463" y="0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3" y="783"/>
                  </a:lnTo>
                  <a:lnTo>
                    <a:pt x="285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3" y="783"/>
                  </a:lnTo>
                  <a:lnTo>
                    <a:pt x="854" y="641"/>
                  </a:lnTo>
                  <a:lnTo>
                    <a:pt x="890" y="463"/>
                  </a:lnTo>
                  <a:lnTo>
                    <a:pt x="854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7759125" y="5401510"/>
              <a:ext cx="24358" cy="25315"/>
            </a:xfrm>
            <a:custGeom>
              <a:avLst/>
              <a:gdLst/>
              <a:ahLst/>
              <a:cxnLst/>
              <a:rect l="l" t="t" r="r" b="b"/>
              <a:pathLst>
                <a:path w="891" h="926" extrusionOk="0">
                  <a:moveTo>
                    <a:pt x="463" y="0"/>
                  </a:moveTo>
                  <a:lnTo>
                    <a:pt x="286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1" y="463"/>
                  </a:lnTo>
                  <a:lnTo>
                    <a:pt x="36" y="641"/>
                  </a:lnTo>
                  <a:lnTo>
                    <a:pt x="143" y="783"/>
                  </a:lnTo>
                  <a:lnTo>
                    <a:pt x="286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4" y="783"/>
                  </a:lnTo>
                  <a:lnTo>
                    <a:pt x="855" y="641"/>
                  </a:lnTo>
                  <a:lnTo>
                    <a:pt x="891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7889522" y="5401510"/>
              <a:ext cx="24358" cy="25315"/>
            </a:xfrm>
            <a:custGeom>
              <a:avLst/>
              <a:gdLst/>
              <a:ahLst/>
              <a:cxnLst/>
              <a:rect l="l" t="t" r="r" b="b"/>
              <a:pathLst>
                <a:path w="891" h="926" extrusionOk="0">
                  <a:moveTo>
                    <a:pt x="463" y="0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3" y="783"/>
                  </a:lnTo>
                  <a:lnTo>
                    <a:pt x="285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3" y="783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019920" y="5401510"/>
              <a:ext cx="24330" cy="25315"/>
            </a:xfrm>
            <a:custGeom>
              <a:avLst/>
              <a:gdLst/>
              <a:ahLst/>
              <a:cxnLst/>
              <a:rect l="l" t="t" r="r" b="b"/>
              <a:pathLst>
                <a:path w="890" h="926" extrusionOk="0">
                  <a:moveTo>
                    <a:pt x="463" y="0"/>
                  </a:moveTo>
                  <a:lnTo>
                    <a:pt x="285" y="36"/>
                  </a:lnTo>
                  <a:lnTo>
                    <a:pt x="142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2" y="783"/>
                  </a:lnTo>
                  <a:lnTo>
                    <a:pt x="285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3" y="783"/>
                  </a:lnTo>
                  <a:lnTo>
                    <a:pt x="854" y="641"/>
                  </a:lnTo>
                  <a:lnTo>
                    <a:pt x="890" y="463"/>
                  </a:lnTo>
                  <a:lnTo>
                    <a:pt x="854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150290" y="5401510"/>
              <a:ext cx="24358" cy="25315"/>
            </a:xfrm>
            <a:custGeom>
              <a:avLst/>
              <a:gdLst/>
              <a:ahLst/>
              <a:cxnLst/>
              <a:rect l="l" t="t" r="r" b="b"/>
              <a:pathLst>
                <a:path w="891" h="926" extrusionOk="0">
                  <a:moveTo>
                    <a:pt x="463" y="0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1" y="463"/>
                  </a:lnTo>
                  <a:lnTo>
                    <a:pt x="36" y="641"/>
                  </a:lnTo>
                  <a:lnTo>
                    <a:pt x="143" y="783"/>
                  </a:lnTo>
                  <a:lnTo>
                    <a:pt x="285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4" y="783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280687" y="5401510"/>
              <a:ext cx="24358" cy="25315"/>
            </a:xfrm>
            <a:custGeom>
              <a:avLst/>
              <a:gdLst/>
              <a:ahLst/>
              <a:cxnLst/>
              <a:rect l="l" t="t" r="r" b="b"/>
              <a:pathLst>
                <a:path w="891" h="926" extrusionOk="0">
                  <a:moveTo>
                    <a:pt x="463" y="0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3" y="783"/>
                  </a:lnTo>
                  <a:lnTo>
                    <a:pt x="285" y="890"/>
                  </a:lnTo>
                  <a:lnTo>
                    <a:pt x="463" y="926"/>
                  </a:lnTo>
                  <a:lnTo>
                    <a:pt x="641" y="890"/>
                  </a:lnTo>
                  <a:lnTo>
                    <a:pt x="783" y="783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7367961" y="5525074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4" y="1"/>
                  </a:moveTo>
                  <a:lnTo>
                    <a:pt x="286" y="36"/>
                  </a:lnTo>
                  <a:lnTo>
                    <a:pt x="143" y="143"/>
                  </a:lnTo>
                  <a:lnTo>
                    <a:pt x="37" y="285"/>
                  </a:lnTo>
                  <a:lnTo>
                    <a:pt x="1" y="463"/>
                  </a:lnTo>
                  <a:lnTo>
                    <a:pt x="37" y="641"/>
                  </a:lnTo>
                  <a:lnTo>
                    <a:pt x="143" y="784"/>
                  </a:lnTo>
                  <a:lnTo>
                    <a:pt x="286" y="891"/>
                  </a:lnTo>
                  <a:lnTo>
                    <a:pt x="464" y="926"/>
                  </a:lnTo>
                  <a:lnTo>
                    <a:pt x="642" y="891"/>
                  </a:lnTo>
                  <a:lnTo>
                    <a:pt x="784" y="784"/>
                  </a:lnTo>
                  <a:lnTo>
                    <a:pt x="855" y="641"/>
                  </a:lnTo>
                  <a:lnTo>
                    <a:pt x="891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2" y="36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7498358" y="5525074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1" y="463"/>
                  </a:lnTo>
                  <a:lnTo>
                    <a:pt x="36" y="641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4" y="784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7628755" y="5525074"/>
              <a:ext cx="24330" cy="25342"/>
            </a:xfrm>
            <a:custGeom>
              <a:avLst/>
              <a:gdLst/>
              <a:ahLst/>
              <a:cxnLst/>
              <a:rect l="l" t="t" r="r" b="b"/>
              <a:pathLst>
                <a:path w="890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4" y="641"/>
                  </a:lnTo>
                  <a:lnTo>
                    <a:pt x="890" y="463"/>
                  </a:lnTo>
                  <a:lnTo>
                    <a:pt x="854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759125" y="5525074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6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1" y="463"/>
                  </a:lnTo>
                  <a:lnTo>
                    <a:pt x="36" y="641"/>
                  </a:lnTo>
                  <a:lnTo>
                    <a:pt x="143" y="784"/>
                  </a:lnTo>
                  <a:lnTo>
                    <a:pt x="286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4" y="784"/>
                  </a:lnTo>
                  <a:lnTo>
                    <a:pt x="855" y="641"/>
                  </a:lnTo>
                  <a:lnTo>
                    <a:pt x="891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889522" y="5525074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19920" y="5525074"/>
              <a:ext cx="24330" cy="25342"/>
            </a:xfrm>
            <a:custGeom>
              <a:avLst/>
              <a:gdLst/>
              <a:ahLst/>
              <a:cxnLst/>
              <a:rect l="l" t="t" r="r" b="b"/>
              <a:pathLst>
                <a:path w="890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2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2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4" y="641"/>
                  </a:lnTo>
                  <a:lnTo>
                    <a:pt x="890" y="463"/>
                  </a:lnTo>
                  <a:lnTo>
                    <a:pt x="854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50290" y="5525074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1" y="463"/>
                  </a:lnTo>
                  <a:lnTo>
                    <a:pt x="36" y="641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4" y="784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4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280687" y="5525074"/>
              <a:ext cx="24358" cy="25342"/>
            </a:xfrm>
            <a:custGeom>
              <a:avLst/>
              <a:gdLst/>
              <a:ahLst/>
              <a:cxnLst/>
              <a:rect l="l" t="t" r="r" b="b"/>
              <a:pathLst>
                <a:path w="891" h="927" extrusionOk="0">
                  <a:moveTo>
                    <a:pt x="463" y="1"/>
                  </a:moveTo>
                  <a:lnTo>
                    <a:pt x="285" y="36"/>
                  </a:lnTo>
                  <a:lnTo>
                    <a:pt x="143" y="143"/>
                  </a:lnTo>
                  <a:lnTo>
                    <a:pt x="36" y="285"/>
                  </a:lnTo>
                  <a:lnTo>
                    <a:pt x="0" y="463"/>
                  </a:lnTo>
                  <a:lnTo>
                    <a:pt x="36" y="641"/>
                  </a:lnTo>
                  <a:lnTo>
                    <a:pt x="143" y="784"/>
                  </a:lnTo>
                  <a:lnTo>
                    <a:pt x="285" y="891"/>
                  </a:lnTo>
                  <a:lnTo>
                    <a:pt x="463" y="926"/>
                  </a:lnTo>
                  <a:lnTo>
                    <a:pt x="641" y="891"/>
                  </a:lnTo>
                  <a:lnTo>
                    <a:pt x="783" y="784"/>
                  </a:lnTo>
                  <a:lnTo>
                    <a:pt x="855" y="641"/>
                  </a:lnTo>
                  <a:lnTo>
                    <a:pt x="890" y="463"/>
                  </a:lnTo>
                  <a:lnTo>
                    <a:pt x="855" y="285"/>
                  </a:lnTo>
                  <a:lnTo>
                    <a:pt x="783" y="143"/>
                  </a:lnTo>
                  <a:lnTo>
                    <a:pt x="641" y="36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4"/>
          <p:cNvGrpSpPr/>
          <p:nvPr/>
        </p:nvGrpSpPr>
        <p:grpSpPr>
          <a:xfrm>
            <a:off x="11241017" y="772667"/>
            <a:ext cx="775056" cy="1170436"/>
            <a:chOff x="8430763" y="579500"/>
            <a:chExt cx="581292" cy="877827"/>
          </a:xfrm>
        </p:grpSpPr>
        <p:grpSp>
          <p:nvGrpSpPr>
            <p:cNvPr id="233" name="Google Shape;233;p4"/>
            <p:cNvGrpSpPr/>
            <p:nvPr/>
          </p:nvGrpSpPr>
          <p:grpSpPr>
            <a:xfrm>
              <a:off x="8430763" y="579500"/>
              <a:ext cx="467200" cy="468075"/>
              <a:chOff x="4036413" y="3603425"/>
              <a:chExt cx="467200" cy="468075"/>
            </a:xfrm>
          </p:grpSpPr>
          <p:sp>
            <p:nvSpPr>
              <p:cNvPr id="234" name="Google Shape;234;p4"/>
              <p:cNvSpPr/>
              <p:nvPr/>
            </p:nvSpPr>
            <p:spPr>
              <a:xfrm>
                <a:off x="4036413" y="3603425"/>
                <a:ext cx="467200" cy="468075"/>
              </a:xfrm>
              <a:custGeom>
                <a:avLst/>
                <a:gdLst/>
                <a:ahLst/>
                <a:cxnLst/>
                <a:rect l="l" t="t" r="r" b="b"/>
                <a:pathLst>
                  <a:path w="18688" h="18723" extrusionOk="0">
                    <a:moveTo>
                      <a:pt x="4094" y="0"/>
                    </a:moveTo>
                    <a:lnTo>
                      <a:pt x="3667" y="36"/>
                    </a:lnTo>
                    <a:lnTo>
                      <a:pt x="3275" y="107"/>
                    </a:lnTo>
                    <a:lnTo>
                      <a:pt x="2884" y="178"/>
                    </a:lnTo>
                    <a:lnTo>
                      <a:pt x="2492" y="321"/>
                    </a:lnTo>
                    <a:lnTo>
                      <a:pt x="2136" y="499"/>
                    </a:lnTo>
                    <a:lnTo>
                      <a:pt x="1816" y="712"/>
                    </a:lnTo>
                    <a:lnTo>
                      <a:pt x="1495" y="961"/>
                    </a:lnTo>
                    <a:lnTo>
                      <a:pt x="1211" y="1211"/>
                    </a:lnTo>
                    <a:lnTo>
                      <a:pt x="926" y="1495"/>
                    </a:lnTo>
                    <a:lnTo>
                      <a:pt x="712" y="1816"/>
                    </a:lnTo>
                    <a:lnTo>
                      <a:pt x="499" y="2172"/>
                    </a:lnTo>
                    <a:lnTo>
                      <a:pt x="321" y="2528"/>
                    </a:lnTo>
                    <a:lnTo>
                      <a:pt x="178" y="2884"/>
                    </a:lnTo>
                    <a:lnTo>
                      <a:pt x="72" y="3275"/>
                    </a:lnTo>
                    <a:lnTo>
                      <a:pt x="36" y="3702"/>
                    </a:lnTo>
                    <a:lnTo>
                      <a:pt x="0" y="4094"/>
                    </a:lnTo>
                    <a:lnTo>
                      <a:pt x="0" y="14630"/>
                    </a:lnTo>
                    <a:lnTo>
                      <a:pt x="36" y="15057"/>
                    </a:lnTo>
                    <a:lnTo>
                      <a:pt x="72" y="15448"/>
                    </a:lnTo>
                    <a:lnTo>
                      <a:pt x="178" y="15840"/>
                    </a:lnTo>
                    <a:lnTo>
                      <a:pt x="321" y="16231"/>
                    </a:lnTo>
                    <a:lnTo>
                      <a:pt x="499" y="16587"/>
                    </a:lnTo>
                    <a:lnTo>
                      <a:pt x="712" y="16908"/>
                    </a:lnTo>
                    <a:lnTo>
                      <a:pt x="926" y="17228"/>
                    </a:lnTo>
                    <a:lnTo>
                      <a:pt x="1211" y="17513"/>
                    </a:lnTo>
                    <a:lnTo>
                      <a:pt x="1495" y="17798"/>
                    </a:lnTo>
                    <a:lnTo>
                      <a:pt x="1816" y="18011"/>
                    </a:lnTo>
                    <a:lnTo>
                      <a:pt x="2136" y="18225"/>
                    </a:lnTo>
                    <a:lnTo>
                      <a:pt x="2492" y="18403"/>
                    </a:lnTo>
                    <a:lnTo>
                      <a:pt x="2884" y="18545"/>
                    </a:lnTo>
                    <a:lnTo>
                      <a:pt x="3275" y="18616"/>
                    </a:lnTo>
                    <a:lnTo>
                      <a:pt x="3667" y="18687"/>
                    </a:lnTo>
                    <a:lnTo>
                      <a:pt x="4094" y="18723"/>
                    </a:lnTo>
                    <a:lnTo>
                      <a:pt x="14594" y="18723"/>
                    </a:lnTo>
                    <a:lnTo>
                      <a:pt x="15021" y="18687"/>
                    </a:lnTo>
                    <a:lnTo>
                      <a:pt x="15448" y="18616"/>
                    </a:lnTo>
                    <a:lnTo>
                      <a:pt x="15840" y="18545"/>
                    </a:lnTo>
                    <a:lnTo>
                      <a:pt x="16196" y="18403"/>
                    </a:lnTo>
                    <a:lnTo>
                      <a:pt x="16552" y="18225"/>
                    </a:lnTo>
                    <a:lnTo>
                      <a:pt x="16908" y="18011"/>
                    </a:lnTo>
                    <a:lnTo>
                      <a:pt x="17228" y="17798"/>
                    </a:lnTo>
                    <a:lnTo>
                      <a:pt x="17513" y="17513"/>
                    </a:lnTo>
                    <a:lnTo>
                      <a:pt x="17762" y="17228"/>
                    </a:lnTo>
                    <a:lnTo>
                      <a:pt x="18011" y="16908"/>
                    </a:lnTo>
                    <a:lnTo>
                      <a:pt x="18225" y="16587"/>
                    </a:lnTo>
                    <a:lnTo>
                      <a:pt x="18367" y="16231"/>
                    </a:lnTo>
                    <a:lnTo>
                      <a:pt x="18509" y="15840"/>
                    </a:lnTo>
                    <a:lnTo>
                      <a:pt x="18616" y="15448"/>
                    </a:lnTo>
                    <a:lnTo>
                      <a:pt x="18687" y="15057"/>
                    </a:lnTo>
                    <a:lnTo>
                      <a:pt x="18687" y="14630"/>
                    </a:lnTo>
                    <a:lnTo>
                      <a:pt x="18687" y="4094"/>
                    </a:lnTo>
                    <a:lnTo>
                      <a:pt x="18687" y="3702"/>
                    </a:lnTo>
                    <a:lnTo>
                      <a:pt x="18616" y="3275"/>
                    </a:lnTo>
                    <a:lnTo>
                      <a:pt x="18509" y="2884"/>
                    </a:lnTo>
                    <a:lnTo>
                      <a:pt x="18367" y="2528"/>
                    </a:lnTo>
                    <a:lnTo>
                      <a:pt x="18225" y="2172"/>
                    </a:lnTo>
                    <a:lnTo>
                      <a:pt x="18011" y="1816"/>
                    </a:lnTo>
                    <a:lnTo>
                      <a:pt x="17762" y="1495"/>
                    </a:lnTo>
                    <a:lnTo>
                      <a:pt x="17513" y="1211"/>
                    </a:lnTo>
                    <a:lnTo>
                      <a:pt x="17228" y="961"/>
                    </a:lnTo>
                    <a:lnTo>
                      <a:pt x="16908" y="712"/>
                    </a:lnTo>
                    <a:lnTo>
                      <a:pt x="16552" y="499"/>
                    </a:lnTo>
                    <a:lnTo>
                      <a:pt x="16196" y="321"/>
                    </a:lnTo>
                    <a:lnTo>
                      <a:pt x="15840" y="178"/>
                    </a:lnTo>
                    <a:lnTo>
                      <a:pt x="15448" y="107"/>
                    </a:lnTo>
                    <a:lnTo>
                      <a:pt x="15021" y="36"/>
                    </a:lnTo>
                    <a:lnTo>
                      <a:pt x="145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4126288" y="3728900"/>
                <a:ext cx="288325" cy="249175"/>
              </a:xfrm>
              <a:custGeom>
                <a:avLst/>
                <a:gdLst/>
                <a:ahLst/>
                <a:cxnLst/>
                <a:rect l="l" t="t" r="r" b="b"/>
                <a:pathLst>
                  <a:path w="11533" h="9967" extrusionOk="0">
                    <a:moveTo>
                      <a:pt x="2812" y="0"/>
                    </a:moveTo>
                    <a:lnTo>
                      <a:pt x="2421" y="36"/>
                    </a:lnTo>
                    <a:lnTo>
                      <a:pt x="2029" y="143"/>
                    </a:lnTo>
                    <a:lnTo>
                      <a:pt x="1638" y="321"/>
                    </a:lnTo>
                    <a:lnTo>
                      <a:pt x="1317" y="499"/>
                    </a:lnTo>
                    <a:lnTo>
                      <a:pt x="1033" y="748"/>
                    </a:lnTo>
                    <a:lnTo>
                      <a:pt x="748" y="1032"/>
                    </a:lnTo>
                    <a:lnTo>
                      <a:pt x="534" y="1353"/>
                    </a:lnTo>
                    <a:lnTo>
                      <a:pt x="321" y="1709"/>
                    </a:lnTo>
                    <a:lnTo>
                      <a:pt x="178" y="2100"/>
                    </a:lnTo>
                    <a:lnTo>
                      <a:pt x="72" y="2492"/>
                    </a:lnTo>
                    <a:lnTo>
                      <a:pt x="0" y="2919"/>
                    </a:lnTo>
                    <a:lnTo>
                      <a:pt x="0" y="3382"/>
                    </a:lnTo>
                    <a:lnTo>
                      <a:pt x="0" y="3844"/>
                    </a:lnTo>
                    <a:lnTo>
                      <a:pt x="107" y="4343"/>
                    </a:lnTo>
                    <a:lnTo>
                      <a:pt x="214" y="4841"/>
                    </a:lnTo>
                    <a:lnTo>
                      <a:pt x="428" y="5339"/>
                    </a:lnTo>
                    <a:lnTo>
                      <a:pt x="677" y="5838"/>
                    </a:lnTo>
                    <a:lnTo>
                      <a:pt x="962" y="6336"/>
                    </a:lnTo>
                    <a:lnTo>
                      <a:pt x="1317" y="6834"/>
                    </a:lnTo>
                    <a:lnTo>
                      <a:pt x="1745" y="7333"/>
                    </a:lnTo>
                    <a:lnTo>
                      <a:pt x="2243" y="7831"/>
                    </a:lnTo>
                    <a:lnTo>
                      <a:pt x="2812" y="8294"/>
                    </a:lnTo>
                    <a:lnTo>
                      <a:pt x="3453" y="8721"/>
                    </a:lnTo>
                    <a:lnTo>
                      <a:pt x="4129" y="9183"/>
                    </a:lnTo>
                    <a:lnTo>
                      <a:pt x="4912" y="9575"/>
                    </a:lnTo>
                    <a:lnTo>
                      <a:pt x="5767" y="9967"/>
                    </a:lnTo>
                    <a:lnTo>
                      <a:pt x="6621" y="9575"/>
                    </a:lnTo>
                    <a:lnTo>
                      <a:pt x="7368" y="9183"/>
                    </a:lnTo>
                    <a:lnTo>
                      <a:pt x="8080" y="8721"/>
                    </a:lnTo>
                    <a:lnTo>
                      <a:pt x="8721" y="8294"/>
                    </a:lnTo>
                    <a:lnTo>
                      <a:pt x="9255" y="7831"/>
                    </a:lnTo>
                    <a:lnTo>
                      <a:pt x="9753" y="7333"/>
                    </a:lnTo>
                    <a:lnTo>
                      <a:pt x="10180" y="6834"/>
                    </a:lnTo>
                    <a:lnTo>
                      <a:pt x="10536" y="6336"/>
                    </a:lnTo>
                    <a:lnTo>
                      <a:pt x="10857" y="5838"/>
                    </a:lnTo>
                    <a:lnTo>
                      <a:pt x="11106" y="5339"/>
                    </a:lnTo>
                    <a:lnTo>
                      <a:pt x="11284" y="4841"/>
                    </a:lnTo>
                    <a:lnTo>
                      <a:pt x="11426" y="4343"/>
                    </a:lnTo>
                    <a:lnTo>
                      <a:pt x="11497" y="3844"/>
                    </a:lnTo>
                    <a:lnTo>
                      <a:pt x="11533" y="3382"/>
                    </a:lnTo>
                    <a:lnTo>
                      <a:pt x="11497" y="2919"/>
                    </a:lnTo>
                    <a:lnTo>
                      <a:pt x="11462" y="2492"/>
                    </a:lnTo>
                    <a:lnTo>
                      <a:pt x="11319" y="2100"/>
                    </a:lnTo>
                    <a:lnTo>
                      <a:pt x="11177" y="1709"/>
                    </a:lnTo>
                    <a:lnTo>
                      <a:pt x="10999" y="1353"/>
                    </a:lnTo>
                    <a:lnTo>
                      <a:pt x="10750" y="1032"/>
                    </a:lnTo>
                    <a:lnTo>
                      <a:pt x="10501" y="748"/>
                    </a:lnTo>
                    <a:lnTo>
                      <a:pt x="10180" y="499"/>
                    </a:lnTo>
                    <a:lnTo>
                      <a:pt x="9860" y="321"/>
                    </a:lnTo>
                    <a:lnTo>
                      <a:pt x="9504" y="143"/>
                    </a:lnTo>
                    <a:lnTo>
                      <a:pt x="9113" y="36"/>
                    </a:lnTo>
                    <a:lnTo>
                      <a:pt x="8685" y="0"/>
                    </a:lnTo>
                    <a:lnTo>
                      <a:pt x="8258" y="36"/>
                    </a:lnTo>
                    <a:lnTo>
                      <a:pt x="7796" y="107"/>
                    </a:lnTo>
                    <a:lnTo>
                      <a:pt x="7297" y="214"/>
                    </a:lnTo>
                    <a:lnTo>
                      <a:pt x="6799" y="427"/>
                    </a:lnTo>
                    <a:lnTo>
                      <a:pt x="6301" y="712"/>
                    </a:lnTo>
                    <a:lnTo>
                      <a:pt x="5767" y="1068"/>
                    </a:lnTo>
                    <a:lnTo>
                      <a:pt x="5233" y="712"/>
                    </a:lnTo>
                    <a:lnTo>
                      <a:pt x="4699" y="427"/>
                    </a:lnTo>
                    <a:lnTo>
                      <a:pt x="4201" y="214"/>
                    </a:lnTo>
                    <a:lnTo>
                      <a:pt x="3738" y="107"/>
                    </a:lnTo>
                    <a:lnTo>
                      <a:pt x="3275" y="36"/>
                    </a:lnTo>
                    <a:lnTo>
                      <a:pt x="28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6" name="Google Shape;236;p4"/>
            <p:cNvSpPr/>
            <p:nvPr/>
          </p:nvSpPr>
          <p:spPr>
            <a:xfrm>
              <a:off x="8802101" y="1247373"/>
              <a:ext cx="209954" cy="209954"/>
            </a:xfrm>
            <a:custGeom>
              <a:avLst/>
              <a:gdLst/>
              <a:ahLst/>
              <a:cxnLst/>
              <a:rect l="l" t="t" r="r" b="b"/>
              <a:pathLst>
                <a:path w="4237" h="4237" extrusionOk="0">
                  <a:moveTo>
                    <a:pt x="2599" y="285"/>
                  </a:moveTo>
                  <a:lnTo>
                    <a:pt x="2599" y="1496"/>
                  </a:lnTo>
                  <a:lnTo>
                    <a:pt x="2599" y="1531"/>
                  </a:lnTo>
                  <a:lnTo>
                    <a:pt x="2635" y="1602"/>
                  </a:lnTo>
                  <a:lnTo>
                    <a:pt x="2670" y="1602"/>
                  </a:lnTo>
                  <a:lnTo>
                    <a:pt x="2741" y="1638"/>
                  </a:lnTo>
                  <a:lnTo>
                    <a:pt x="3952" y="1638"/>
                  </a:lnTo>
                  <a:lnTo>
                    <a:pt x="3952" y="2599"/>
                  </a:lnTo>
                  <a:lnTo>
                    <a:pt x="2670" y="2599"/>
                  </a:lnTo>
                  <a:lnTo>
                    <a:pt x="2635" y="2635"/>
                  </a:lnTo>
                  <a:lnTo>
                    <a:pt x="2599" y="2670"/>
                  </a:lnTo>
                  <a:lnTo>
                    <a:pt x="2599" y="2741"/>
                  </a:lnTo>
                  <a:lnTo>
                    <a:pt x="2599" y="3952"/>
                  </a:lnTo>
                  <a:lnTo>
                    <a:pt x="1638" y="3952"/>
                  </a:lnTo>
                  <a:lnTo>
                    <a:pt x="1638" y="2741"/>
                  </a:lnTo>
                  <a:lnTo>
                    <a:pt x="1602" y="2670"/>
                  </a:lnTo>
                  <a:lnTo>
                    <a:pt x="1602" y="2635"/>
                  </a:lnTo>
                  <a:lnTo>
                    <a:pt x="1531" y="2599"/>
                  </a:lnTo>
                  <a:lnTo>
                    <a:pt x="285" y="2599"/>
                  </a:lnTo>
                  <a:lnTo>
                    <a:pt x="285" y="1638"/>
                  </a:lnTo>
                  <a:lnTo>
                    <a:pt x="1496" y="1638"/>
                  </a:lnTo>
                  <a:lnTo>
                    <a:pt x="1531" y="1602"/>
                  </a:lnTo>
                  <a:lnTo>
                    <a:pt x="1602" y="1602"/>
                  </a:lnTo>
                  <a:lnTo>
                    <a:pt x="1602" y="1531"/>
                  </a:lnTo>
                  <a:lnTo>
                    <a:pt x="1638" y="1496"/>
                  </a:lnTo>
                  <a:lnTo>
                    <a:pt x="1638" y="285"/>
                  </a:lnTo>
                  <a:close/>
                  <a:moveTo>
                    <a:pt x="1425" y="1"/>
                  </a:moveTo>
                  <a:lnTo>
                    <a:pt x="1389" y="36"/>
                  </a:lnTo>
                  <a:lnTo>
                    <a:pt x="1353" y="72"/>
                  </a:lnTo>
                  <a:lnTo>
                    <a:pt x="1353" y="143"/>
                  </a:lnTo>
                  <a:lnTo>
                    <a:pt x="1353" y="1353"/>
                  </a:lnTo>
                  <a:lnTo>
                    <a:pt x="72" y="1353"/>
                  </a:lnTo>
                  <a:lnTo>
                    <a:pt x="36" y="1389"/>
                  </a:lnTo>
                  <a:lnTo>
                    <a:pt x="1" y="1424"/>
                  </a:lnTo>
                  <a:lnTo>
                    <a:pt x="1" y="1496"/>
                  </a:lnTo>
                  <a:lnTo>
                    <a:pt x="1" y="2741"/>
                  </a:lnTo>
                  <a:lnTo>
                    <a:pt x="1" y="2777"/>
                  </a:lnTo>
                  <a:lnTo>
                    <a:pt x="36" y="2848"/>
                  </a:lnTo>
                  <a:lnTo>
                    <a:pt x="72" y="2884"/>
                  </a:lnTo>
                  <a:lnTo>
                    <a:pt x="1353" y="2884"/>
                  </a:lnTo>
                  <a:lnTo>
                    <a:pt x="1353" y="4094"/>
                  </a:lnTo>
                  <a:lnTo>
                    <a:pt x="1353" y="4129"/>
                  </a:lnTo>
                  <a:lnTo>
                    <a:pt x="1389" y="4201"/>
                  </a:lnTo>
                  <a:lnTo>
                    <a:pt x="1425" y="4201"/>
                  </a:lnTo>
                  <a:lnTo>
                    <a:pt x="1496" y="4236"/>
                  </a:lnTo>
                  <a:lnTo>
                    <a:pt x="2741" y="4236"/>
                  </a:lnTo>
                  <a:lnTo>
                    <a:pt x="2777" y="4201"/>
                  </a:lnTo>
                  <a:lnTo>
                    <a:pt x="2848" y="4201"/>
                  </a:lnTo>
                  <a:lnTo>
                    <a:pt x="2884" y="4129"/>
                  </a:lnTo>
                  <a:lnTo>
                    <a:pt x="2884" y="4094"/>
                  </a:lnTo>
                  <a:lnTo>
                    <a:pt x="2884" y="2884"/>
                  </a:lnTo>
                  <a:lnTo>
                    <a:pt x="4130" y="2884"/>
                  </a:lnTo>
                  <a:lnTo>
                    <a:pt x="4201" y="2848"/>
                  </a:lnTo>
                  <a:lnTo>
                    <a:pt x="4201" y="2777"/>
                  </a:lnTo>
                  <a:lnTo>
                    <a:pt x="4236" y="2741"/>
                  </a:lnTo>
                  <a:lnTo>
                    <a:pt x="4236" y="1496"/>
                  </a:lnTo>
                  <a:lnTo>
                    <a:pt x="4201" y="1424"/>
                  </a:lnTo>
                  <a:lnTo>
                    <a:pt x="4201" y="1389"/>
                  </a:lnTo>
                  <a:lnTo>
                    <a:pt x="4130" y="1353"/>
                  </a:lnTo>
                  <a:lnTo>
                    <a:pt x="2884" y="1353"/>
                  </a:lnTo>
                  <a:lnTo>
                    <a:pt x="2884" y="143"/>
                  </a:lnTo>
                  <a:lnTo>
                    <a:pt x="2884" y="72"/>
                  </a:lnTo>
                  <a:lnTo>
                    <a:pt x="2848" y="36"/>
                  </a:lnTo>
                  <a:lnTo>
                    <a:pt x="27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662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6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71551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5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14962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9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6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1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962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233360" y="1883470"/>
            <a:ext cx="3849988" cy="355203"/>
          </a:xfrm>
          <a:prstGeom prst="roundRect">
            <a:avLst>
              <a:gd name="adj" fmla="val 17880"/>
            </a:avLst>
          </a:prstGeom>
          <a:solidFill>
            <a:srgbClr val="E8E8E3"/>
          </a:solidFill>
          <a:ln/>
        </p:spPr>
      </p:sp>
      <p:sp>
        <p:nvSpPr>
          <p:cNvPr id="4" name="Text 1"/>
          <p:cNvSpPr/>
          <p:nvPr/>
        </p:nvSpPr>
        <p:spPr>
          <a:xfrm>
            <a:off x="5346765" y="1940123"/>
            <a:ext cx="4232764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ACUERDO DE SUBVENCIÓN SLV-C-MOH 2025–2027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233360" y="2314277"/>
            <a:ext cx="6296860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Visita de Monitoreo — Componente Tuberculosis 2026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5233360" y="4369693"/>
            <a:ext cx="629686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Revisión de indicadores clave del programa nacional de control de la tuberculosis. </a:t>
            </a:r>
            <a:r>
              <a:rPr lang="en-US" sz="14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18 de junio de 2026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593030"/>
            <a:ext cx="8316208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TBDT-4: Supuestos de estimación de metas</a:t>
            </a:r>
            <a:endParaRPr lang="en-US" sz="3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1453455"/>
            <a:ext cx="5888188" cy="33366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87207" y="2646263"/>
            <a:ext cx="3549164" cy="9509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El diagnóstico preciso es fundamental para la atención de la TB. Las </a:t>
            </a:r>
            <a:r>
              <a:rPr lang="en-US" sz="12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pruebas moleculares rápidas</a:t>
            </a: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garantizan detección temprana y tratamiento oportuno.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661574" y="5097264"/>
            <a:ext cx="5366013" cy="1167705"/>
          </a:xfrm>
          <a:prstGeom prst="roundRect">
            <a:avLst>
              <a:gd name="adj" fmla="val 5779"/>
            </a:avLst>
          </a:prstGeom>
          <a:solidFill>
            <a:srgbClr val="FFFFFF">
              <a:alpha val="95000"/>
            </a:srgbClr>
          </a:solidFill>
          <a:ln w="19050">
            <a:solidFill>
              <a:srgbClr val="CECEC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41255" y="5276949"/>
            <a:ext cx="2008236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Xpert MTB/RIF Ultra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841255" y="5609828"/>
            <a:ext cx="5006651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Prueba diagnóstica inicial para TB y detección de resistencia a rifampicina; priorizada en poblaciones de alto riesgo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164108" y="5097264"/>
            <a:ext cx="5366013" cy="1167705"/>
          </a:xfrm>
          <a:prstGeom prst="roundRect">
            <a:avLst>
              <a:gd name="adj" fmla="val 5779"/>
            </a:avLst>
          </a:prstGeom>
          <a:solidFill>
            <a:srgbClr val="FFFFFF">
              <a:alpha val="95000"/>
            </a:srgbClr>
          </a:solidFill>
          <a:ln w="19050">
            <a:solidFill>
              <a:srgbClr val="CECEC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43789" y="5276949"/>
            <a:ext cx="2008236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Baciloscopia y cultivos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343789" y="5609828"/>
            <a:ext cx="5006651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Pruebas complementarias disponibles en la red de laboratorios del programa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562372"/>
            <a:ext cx="9676067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TBDT-4: Definición operativa del indicador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1531045"/>
            <a:ext cx="5339720" cy="1706662"/>
          </a:xfrm>
          <a:prstGeom prst="roundRect">
            <a:avLst>
              <a:gd name="adj" fmla="val 4652"/>
            </a:avLst>
          </a:prstGeom>
          <a:solidFill>
            <a:srgbClr val="E8E8E3"/>
          </a:solidFill>
          <a:ln w="6350">
            <a:solidFill>
              <a:srgbClr val="CECEC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56931" y="1726406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Numerador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56931" y="2135088"/>
            <a:ext cx="494900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Número de pacientes con TB (nuevos y recaídas) analizados con </a:t>
            </a:r>
            <a:r>
              <a:rPr lang="en-US" sz="14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pruebas de diagnóstico rápido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recomendadas por la OMS en el momento del diagnóstico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190301" y="1531045"/>
            <a:ext cx="5339820" cy="1706662"/>
          </a:xfrm>
          <a:prstGeom prst="roundRect">
            <a:avLst>
              <a:gd name="adj" fmla="val 4652"/>
            </a:avLst>
          </a:prstGeom>
          <a:solidFill>
            <a:srgbClr val="E8E8E3"/>
          </a:solidFill>
          <a:ln w="6350">
            <a:solidFill>
              <a:srgbClr val="CECEC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385658" y="1726406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Denominador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85658" y="2135088"/>
            <a:ext cx="494910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Número total de pacientes con TB </a:t>
            </a:r>
            <a:r>
              <a:rPr lang="en-US" sz="14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notificados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(nuevos y recaídas) en el año de reporte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661574" y="3426718"/>
            <a:ext cx="5339720" cy="1404243"/>
          </a:xfrm>
          <a:prstGeom prst="roundRect">
            <a:avLst>
              <a:gd name="adj" fmla="val 5653"/>
            </a:avLst>
          </a:prstGeom>
          <a:solidFill>
            <a:srgbClr val="E8E8E3"/>
          </a:solidFill>
          <a:ln w="6350">
            <a:solidFill>
              <a:srgbClr val="CECEC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56931" y="3622080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Periodicidad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56931" y="4030762"/>
            <a:ext cx="494900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Reporte </a:t>
            </a:r>
            <a:r>
              <a:rPr lang="en-US" sz="14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anual, no acumulativo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190301" y="3426718"/>
            <a:ext cx="5339820" cy="1404243"/>
          </a:xfrm>
          <a:prstGeom prst="roundRect">
            <a:avLst>
              <a:gd name="adj" fmla="val 5653"/>
            </a:avLst>
          </a:prstGeom>
          <a:solidFill>
            <a:srgbClr val="E8E8E3"/>
          </a:solidFill>
          <a:ln w="6350">
            <a:solidFill>
              <a:srgbClr val="CECEC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385658" y="3622080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Fuente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6385658" y="4030762"/>
            <a:ext cx="494910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Sistema nacional de información del programa de control de TB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661574" y="5043587"/>
            <a:ext cx="10868547" cy="1039416"/>
          </a:xfrm>
          <a:prstGeom prst="roundRect">
            <a:avLst>
              <a:gd name="adj" fmla="val 7638"/>
            </a:avLst>
          </a:prstGeom>
          <a:solidFill>
            <a:srgbClr val="B6FCB8"/>
          </a:solidFill>
          <a:ln/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5311279"/>
            <a:ext cx="236234" cy="189012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275822" y="5260876"/>
            <a:ext cx="1006529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Este indicador refleja el compromiso del país con el </a:t>
            </a:r>
            <a:r>
              <a:rPr lang="en-US" sz="14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diagnóstico oportuno y de calidad</a:t>
            </a:r>
            <a:r>
              <a:rPr lang="en-US" sz="14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elemento clave para el control efectivo de la tuberculosis.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51EAD-F5F9-99D3-E346-5D9AC571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72374"/>
            <a:ext cx="9601200" cy="1485900"/>
          </a:xfrm>
        </p:spPr>
        <p:txBody>
          <a:bodyPr>
            <a:noAutofit/>
          </a:bodyPr>
          <a:lstStyle/>
          <a:p>
            <a:r>
              <a:rPr lang="es-SV" sz="2000" b="1" dirty="0"/>
              <a:t>TBDT-4 - Otro 4 Porcentaje de pacientes con tuberculosis notificados -casos nuevos y recaídas - analizados con las pruebas de diagnóstico rápido recomendadas por la OMS en el momento del diagnóstico.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CE21819D-761B-BF5A-7358-64C4ADB99B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1391055"/>
          <a:ext cx="10000034" cy="4523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6">
            <a:extLst>
              <a:ext uri="{FF2B5EF4-FFF2-40B4-BE49-F238E27FC236}">
                <a16:creationId xmlns:a16="http://schemas.microsoft.com/office/drawing/2014/main" id="{59A578DE-403B-9E06-EB77-07AC4366EB58}"/>
              </a:ext>
            </a:extLst>
          </p:cNvPr>
          <p:cNvGrpSpPr/>
          <p:nvPr/>
        </p:nvGrpSpPr>
        <p:grpSpPr>
          <a:xfrm flipV="1">
            <a:off x="-1" y="6089515"/>
            <a:ext cx="12192001" cy="400050"/>
            <a:chOff x="0" y="0"/>
            <a:chExt cx="5687937" cy="297569"/>
          </a:xfrm>
          <a:solidFill>
            <a:srgbClr val="313945"/>
          </a:solidFill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04AD52AA-D806-F293-BC43-4EA34AFF17D1}"/>
                </a:ext>
              </a:extLst>
            </p:cNvPr>
            <p:cNvSpPr/>
            <p:nvPr/>
          </p:nvSpPr>
          <p:spPr>
            <a:xfrm>
              <a:off x="0" y="0"/>
              <a:ext cx="5687937" cy="297569"/>
            </a:xfrm>
            <a:custGeom>
              <a:avLst/>
              <a:gdLst/>
              <a:ahLst/>
              <a:cxnLst/>
              <a:rect l="l" t="t" r="r" b="b"/>
              <a:pathLst>
                <a:path w="5687937" h="297569">
                  <a:moveTo>
                    <a:pt x="0" y="0"/>
                  </a:moveTo>
                  <a:lnTo>
                    <a:pt x="5687937" y="0"/>
                  </a:lnTo>
                  <a:lnTo>
                    <a:pt x="5687937" y="297569"/>
                  </a:lnTo>
                  <a:lnTo>
                    <a:pt x="0" y="297569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es-GT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66EC8245-84BA-2CD8-C6F6-8A62F9F692D3}"/>
                </a:ext>
              </a:extLst>
            </p:cNvPr>
            <p:cNvSpPr txBox="1"/>
            <p:nvPr/>
          </p:nvSpPr>
          <p:spPr>
            <a:xfrm>
              <a:off x="0" y="-19050"/>
              <a:ext cx="5687937" cy="3166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lIns="38100" tIns="38100" rIns="38100" bIns="38100" anchor="ctr"/>
            <a:lstStyle/>
            <a:p>
              <a:pPr algn="ctr">
                <a:lnSpc>
                  <a:spcPts val="2144"/>
                </a:lnSpc>
                <a:defRPr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96703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40">
          <a:extLst>
            <a:ext uri="{FF2B5EF4-FFF2-40B4-BE49-F238E27FC236}">
              <a16:creationId xmlns:a16="http://schemas.microsoft.com/office/drawing/2014/main" id="{75A6BDD7-3BEB-42FC-6CCA-3D12BE9D7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26">
            <a:extLst>
              <a:ext uri="{FF2B5EF4-FFF2-40B4-BE49-F238E27FC236}">
                <a16:creationId xmlns:a16="http://schemas.microsoft.com/office/drawing/2014/main" id="{C4CBF73E-88BF-75F3-9191-27003A8141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Indicador Contractual</a:t>
            </a:r>
            <a:endParaRPr dirty="0"/>
          </a:p>
        </p:txBody>
      </p:sp>
      <p:sp>
        <p:nvSpPr>
          <p:cNvPr id="1242" name="Google Shape;1242;p26">
            <a:extLst>
              <a:ext uri="{FF2B5EF4-FFF2-40B4-BE49-F238E27FC236}">
                <a16:creationId xmlns:a16="http://schemas.microsoft.com/office/drawing/2014/main" id="{F3D3AB11-006A-947A-63F3-CC50E19064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0000" y="1455899"/>
            <a:ext cx="10272000" cy="12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s-MX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TBDT-4 - Otro 4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Porcentaje de pacientes con tuberculosis notificados -casos nuevos y recaídas - analizados con las pruebas de diagnóstico rápido recomendadas por la OMS en el momento del diagnóstico.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31D71E0-1ED7-BE17-B6CD-951C54552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6979"/>
              </p:ext>
            </p:extLst>
          </p:nvPr>
        </p:nvGraphicFramePr>
        <p:xfrm>
          <a:off x="959998" y="2516155"/>
          <a:ext cx="8954275" cy="2375747"/>
        </p:xfrm>
        <a:graphic>
          <a:graphicData uri="http://schemas.openxmlformats.org/drawingml/2006/table">
            <a:tbl>
              <a:tblPr firstRow="1" bandRow="1"/>
              <a:tblGrid>
                <a:gridCol w="1790855">
                  <a:extLst>
                    <a:ext uri="{9D8B030D-6E8A-4147-A177-3AD203B41FA5}">
                      <a16:colId xmlns:a16="http://schemas.microsoft.com/office/drawing/2014/main" val="2765978994"/>
                    </a:ext>
                  </a:extLst>
                </a:gridCol>
                <a:gridCol w="1790855">
                  <a:extLst>
                    <a:ext uri="{9D8B030D-6E8A-4147-A177-3AD203B41FA5}">
                      <a16:colId xmlns:a16="http://schemas.microsoft.com/office/drawing/2014/main" val="2573303781"/>
                    </a:ext>
                  </a:extLst>
                </a:gridCol>
                <a:gridCol w="2018890">
                  <a:extLst>
                    <a:ext uri="{9D8B030D-6E8A-4147-A177-3AD203B41FA5}">
                      <a16:colId xmlns:a16="http://schemas.microsoft.com/office/drawing/2014/main" val="495041337"/>
                    </a:ext>
                  </a:extLst>
                </a:gridCol>
                <a:gridCol w="1562820">
                  <a:extLst>
                    <a:ext uri="{9D8B030D-6E8A-4147-A177-3AD203B41FA5}">
                      <a16:colId xmlns:a16="http://schemas.microsoft.com/office/drawing/2014/main" val="2049864215"/>
                    </a:ext>
                  </a:extLst>
                </a:gridCol>
                <a:gridCol w="1790855">
                  <a:extLst>
                    <a:ext uri="{9D8B030D-6E8A-4147-A177-3AD203B41FA5}">
                      <a16:colId xmlns:a16="http://schemas.microsoft.com/office/drawing/2014/main" val="3843431251"/>
                    </a:ext>
                  </a:extLst>
                </a:gridCol>
              </a:tblGrid>
              <a:tr h="568960">
                <a:tc gridSpan="2"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Meta año 2026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Resultados primer semestre</a:t>
                      </a:r>
                    </a:p>
                    <a:p>
                      <a:pPr algn="ctr"/>
                      <a:r>
                        <a:rPr lang="es-SV" sz="1500" dirty="0"/>
                        <a:t>(enero – marzo 2026)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31618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Meta n#</a:t>
                      </a:r>
                    </a:p>
                    <a:p>
                      <a:pPr algn="ctr"/>
                      <a:r>
                        <a:rPr lang="es-SV" sz="1500" dirty="0"/>
                        <a:t>Meta d#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Meta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Resultado</a:t>
                      </a:r>
                    </a:p>
                    <a:p>
                      <a:pPr algn="ctr"/>
                      <a:r>
                        <a:rPr lang="es-SV" sz="1500" dirty="0"/>
                        <a:t>(n# / d#)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Resultado</a:t>
                      </a:r>
                    </a:p>
                    <a:p>
                      <a:pPr algn="ctr"/>
                      <a:r>
                        <a:rPr lang="es-SV" sz="1500" dirty="0"/>
                        <a:t>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500" dirty="0"/>
                        <a:t>Alcance de resultado periodo evaluado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57164497"/>
                  </a:ext>
                </a:extLst>
              </a:tr>
              <a:tr h="988907">
                <a:tc>
                  <a:txBody>
                    <a:bodyPr/>
                    <a:lstStyle/>
                    <a:p>
                      <a:pPr algn="ctr"/>
                      <a:endParaRPr lang="es-SV" sz="24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400" dirty="0"/>
                        <a:t>60.00%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400" dirty="0"/>
                        <a:t>(866 / 2,074)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2400" dirty="0"/>
                        <a:t>41.75 %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s-SV" sz="24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2029755"/>
                  </a:ext>
                </a:extLst>
              </a:tr>
            </a:tbl>
          </a:graphicData>
        </a:graphic>
      </p:graphicFrame>
      <p:grpSp>
        <p:nvGrpSpPr>
          <p:cNvPr id="3" name="Google Shape;6508;p58">
            <a:extLst>
              <a:ext uri="{FF2B5EF4-FFF2-40B4-BE49-F238E27FC236}">
                <a16:creationId xmlns:a16="http://schemas.microsoft.com/office/drawing/2014/main" id="{7A8495F0-A567-8F1F-CC5F-B005AFAC061C}"/>
              </a:ext>
            </a:extLst>
          </p:cNvPr>
          <p:cNvGrpSpPr/>
          <p:nvPr/>
        </p:nvGrpSpPr>
        <p:grpSpPr>
          <a:xfrm>
            <a:off x="10211134" y="3429001"/>
            <a:ext cx="752215" cy="828823"/>
            <a:chOff x="-24709100" y="3888875"/>
            <a:chExt cx="243400" cy="296175"/>
          </a:xfrm>
          <a:solidFill>
            <a:schemeClr val="accent1">
              <a:lumMod val="25000"/>
            </a:schemeClr>
          </a:solidFill>
        </p:grpSpPr>
        <p:sp>
          <p:nvSpPr>
            <p:cNvPr id="4" name="Google Shape;6509;p58">
              <a:extLst>
                <a:ext uri="{FF2B5EF4-FFF2-40B4-BE49-F238E27FC236}">
                  <a16:creationId xmlns:a16="http://schemas.microsoft.com/office/drawing/2014/main" id="{4E4BE29C-A208-FA9A-01A6-3BD9B8322C62}"/>
                </a:ext>
              </a:extLst>
            </p:cNvPr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5" name="Google Shape;6510;p58">
              <a:extLst>
                <a:ext uri="{FF2B5EF4-FFF2-40B4-BE49-F238E27FC236}">
                  <a16:creationId xmlns:a16="http://schemas.microsoft.com/office/drawing/2014/main" id="{686EA8B0-0863-895D-AA2F-AF381510BE3B}"/>
                </a:ext>
              </a:extLst>
            </p:cNvPr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6" name="Google Shape;6511;p58">
              <a:extLst>
                <a:ext uri="{FF2B5EF4-FFF2-40B4-BE49-F238E27FC236}">
                  <a16:creationId xmlns:a16="http://schemas.microsoft.com/office/drawing/2014/main" id="{DD1BA759-B6B5-317B-0066-FAF4CBDC10CD}"/>
                </a:ext>
              </a:extLst>
            </p:cNvPr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grpSp>
        <p:nvGrpSpPr>
          <p:cNvPr id="7" name="Google Shape;6345;p58">
            <a:extLst>
              <a:ext uri="{FF2B5EF4-FFF2-40B4-BE49-F238E27FC236}">
                <a16:creationId xmlns:a16="http://schemas.microsoft.com/office/drawing/2014/main" id="{9BFABE8E-5318-F6CF-8235-34B5E0BA0998}"/>
              </a:ext>
            </a:extLst>
          </p:cNvPr>
          <p:cNvGrpSpPr/>
          <p:nvPr/>
        </p:nvGrpSpPr>
        <p:grpSpPr>
          <a:xfrm>
            <a:off x="10164713" y="4891425"/>
            <a:ext cx="893147" cy="828823"/>
            <a:chOff x="-42617300" y="3587775"/>
            <a:chExt cx="306950" cy="310875"/>
          </a:xfrm>
          <a:solidFill>
            <a:schemeClr val="accent1">
              <a:lumMod val="25000"/>
            </a:schemeClr>
          </a:solidFill>
        </p:grpSpPr>
        <p:sp>
          <p:nvSpPr>
            <p:cNvPr id="8" name="Google Shape;6346;p58">
              <a:extLst>
                <a:ext uri="{FF2B5EF4-FFF2-40B4-BE49-F238E27FC236}">
                  <a16:creationId xmlns:a16="http://schemas.microsoft.com/office/drawing/2014/main" id="{D0E9915D-8939-8DB8-4701-B22E585F96E4}"/>
                </a:ext>
              </a:extLst>
            </p:cNvPr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9" name="Google Shape;6347;p58">
              <a:extLst>
                <a:ext uri="{FF2B5EF4-FFF2-40B4-BE49-F238E27FC236}">
                  <a16:creationId xmlns:a16="http://schemas.microsoft.com/office/drawing/2014/main" id="{63FB9474-1C2C-F28B-B39C-E13096D94DD6}"/>
                </a:ext>
              </a:extLst>
            </p:cNvPr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BBF5FD-29F3-6BF5-C9F9-8DF8BC14F10C}"/>
              </a:ext>
            </a:extLst>
          </p:cNvPr>
          <p:cNvSpPr txBox="1"/>
          <p:nvPr/>
        </p:nvSpPr>
        <p:spPr>
          <a:xfrm>
            <a:off x="959998" y="5223754"/>
            <a:ext cx="895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la utilización de IA en Radiografías en los CP los casos de TB clínicamente diagnosticados, han ido en incremento en la notificación de casos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s-S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CC8187F-54CE-0EDD-295C-7FBE6129E9C4}"/>
              </a:ext>
            </a:extLst>
          </p:cNvPr>
          <p:cNvSpPr txBox="1"/>
          <p:nvPr/>
        </p:nvSpPr>
        <p:spPr>
          <a:xfrm flipV="1">
            <a:off x="-1" y="6242737"/>
            <a:ext cx="12192001" cy="42566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38100" tIns="38100" rIns="38100" bIns="38100" anchor="ctr"/>
          <a:lstStyle/>
          <a:p>
            <a:pPr marL="0" marR="0" lvl="0" indent="0" algn="ctr" defTabSz="457200" rtl="0" eaLnBrk="1" fontAlgn="auto" latinLnBrk="0" hangingPunct="1">
              <a:lnSpc>
                <a:spcPts val="21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ED1E101E-6F18-7E17-83A0-E80B73AAD110}"/>
              </a:ext>
            </a:extLst>
          </p:cNvPr>
          <p:cNvGrpSpPr/>
          <p:nvPr/>
        </p:nvGrpSpPr>
        <p:grpSpPr>
          <a:xfrm>
            <a:off x="7649550" y="0"/>
            <a:ext cx="2264719" cy="1713345"/>
            <a:chOff x="2112727" y="4025973"/>
            <a:chExt cx="3335491" cy="3335144"/>
          </a:xfrm>
        </p:grpSpPr>
        <p:graphicFrame>
          <p:nvGraphicFramePr>
            <p:cNvPr id="20" name="Chart 10">
              <a:extLst>
                <a:ext uri="{FF2B5EF4-FFF2-40B4-BE49-F238E27FC236}">
                  <a16:creationId xmlns:a16="http://schemas.microsoft.com/office/drawing/2014/main" id="{B55E1039-FA7A-EC96-4EA9-3783EAE753B7}"/>
                </a:ext>
              </a:extLst>
            </p:cNvPr>
            <p:cNvGraphicFramePr/>
            <p:nvPr/>
          </p:nvGraphicFramePr>
          <p:xfrm>
            <a:off x="2112727" y="4025973"/>
            <a:ext cx="3335491" cy="3335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Box 83">
              <a:extLst>
                <a:ext uri="{FF2B5EF4-FFF2-40B4-BE49-F238E27FC236}">
                  <a16:creationId xmlns:a16="http://schemas.microsoft.com/office/drawing/2014/main" id="{09CFE690-19E7-1E08-C0CD-7F016E6E69E4}"/>
                </a:ext>
              </a:extLst>
            </p:cNvPr>
            <p:cNvSpPr txBox="1"/>
            <p:nvPr/>
          </p:nvSpPr>
          <p:spPr>
            <a:xfrm>
              <a:off x="3159316" y="6229756"/>
              <a:ext cx="1242312" cy="898663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28394">
                      <a:lumMod val="10000"/>
                    </a:srgbClr>
                  </a:solidFill>
                  <a:effectLst/>
                  <a:uLnTx/>
                  <a:uFillTx/>
                  <a:latin typeface="Poppins SemiBold" pitchFamily="2" charset="77"/>
                  <a:ea typeface="League Spartan" charset="0"/>
                  <a:cs typeface="Poppins SemiBold" pitchFamily="2" charset="77"/>
                </a:rPr>
                <a:t>42.0</a:t>
              </a:r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id="{DBF9DD5A-1720-C629-8D78-62F5614E91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38740" y="5553940"/>
              <a:ext cx="283464" cy="279210"/>
            </a:xfrm>
            <a:prstGeom prst="ellipse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23" name="Triangle 11">
              <a:extLst>
                <a:ext uri="{FF2B5EF4-FFF2-40B4-BE49-F238E27FC236}">
                  <a16:creationId xmlns:a16="http://schemas.microsoft.com/office/drawing/2014/main" id="{8792F945-FF4A-B842-6664-D83445872B72}"/>
                </a:ext>
              </a:extLst>
            </p:cNvPr>
            <p:cNvSpPr/>
            <p:nvPr/>
          </p:nvSpPr>
          <p:spPr>
            <a:xfrm rot="19977325">
              <a:off x="3377941" y="4400911"/>
              <a:ext cx="248483" cy="1131527"/>
            </a:xfrm>
            <a:prstGeom prst="triangle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58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455043"/>
            <a:ext cx="6127894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Indicadores Seleccionados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075" y="2329160"/>
            <a:ext cx="6322259" cy="11399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52079" y="254357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TB I-2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952079" y="2952254"/>
            <a:ext cx="579184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Tasa de incidencia de tuberculosis por 100.000 habitantes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075" y="3658096"/>
            <a:ext cx="6322259" cy="17447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52079" y="3872508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TBDT-4 — Otro 4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952079" y="4281190"/>
            <a:ext cx="5791849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Porcentaje de pacientes con TB (casos nuevos y recaídas) analizados con pruebas de diagnóstico rápido recomendadas por la OMS en el momento del diagnóstico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1858268"/>
            <a:ext cx="5543511" cy="314136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72592" y="946249"/>
            <a:ext cx="1557199" cy="367903"/>
          </a:xfrm>
          <a:prstGeom prst="roundRect">
            <a:avLst>
              <a:gd name="adj" fmla="val 17263"/>
            </a:avLst>
          </a:prstGeom>
          <a:noFill/>
          <a:ln w="6350">
            <a:solidFill>
              <a:srgbClr val="E5E5E0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792346" y="1009253"/>
            <a:ext cx="1927276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E5E5E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CONCEPTO CLAVE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72592" y="1389757"/>
            <a:ext cx="486378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¿Qué es una tasa de incidencia?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6672592" y="2760067"/>
            <a:ext cx="4863780" cy="31942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i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"La tasa de incidencia nos dice </a:t>
            </a:r>
            <a:r>
              <a:rPr lang="en-US" sz="1450" b="1" i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qué tan rápido se está propagando la tuberculosis</a:t>
            </a:r>
            <a:r>
              <a:rPr lang="en-US" sz="1450" i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en nuestra comunidad durante este año. No cuenta a todos los que ya están en tratamiento desde hace años, sino únicamente a las </a:t>
            </a:r>
            <a:r>
              <a:rPr lang="en-US" sz="1450" b="1" i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personas que eran sanas y acaban de enfermarse</a:t>
            </a:r>
            <a:r>
              <a:rPr lang="en-US" sz="1450" i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este año. Es el termómetro que nos indica si el microbio de la tuberculosis está ganando terreno o si lo estamos frenando."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en-US" sz="14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Permite comparar la carga de enfermedad entre distintas poblaciones y períodos, siendo fundamental para la vigilancia y la planificación en salud pública.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03" y="561975"/>
            <a:ext cx="4473860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¿Cómo se calcula la tasa?</a:t>
            </a:r>
            <a:endParaRPr lang="en-US" sz="2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987" y="1204020"/>
            <a:ext cx="5073722" cy="44719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756789" y="4575422"/>
            <a:ext cx="1805376" cy="225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Identificar casos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3692598" y="4865293"/>
            <a:ext cx="1933758" cy="3136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Contar los casos nuevos de personas que se enfermaron.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209113" y="1700917"/>
            <a:ext cx="1805376" cy="225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Población Total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144922" y="1990787"/>
            <a:ext cx="1933758" cy="3136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Contar la población total en riesgo que podría enfermarse.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6629343" y="4575422"/>
            <a:ext cx="1805375" cy="225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Multiplicar ×100,000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565151" y="4865293"/>
            <a:ext cx="1933758" cy="4705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1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Dividir casos entre población y multiplicar para un número comparable y entendible.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746503" y="5791895"/>
            <a:ext cx="10698689" cy="504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Fórmula:</a:t>
            </a:r>
            <a:r>
              <a:rPr lang="en-US" sz="10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(Número de casos de TB ÷ Total de la población) × 100.000</a:t>
            </a:r>
            <a:endParaRPr lang="en-US" sz="1050" dirty="0"/>
          </a:p>
          <a:p>
            <a:pPr marL="0" indent="0" algn="l">
              <a:lnSpc>
                <a:spcPct val="116000"/>
              </a:lnSpc>
              <a:buNone/>
            </a:pPr>
            <a:r>
              <a:rPr lang="en-US" sz="10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Interpretación:</a:t>
            </a:r>
            <a:r>
              <a:rPr lang="en-US" sz="10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Por cada 100.000 habitantes, ese es el número de personas enfermas de tuberculosis registradas en el período.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599579"/>
            <a:ext cx="1290010" cy="286345"/>
          </a:xfrm>
          <a:prstGeom prst="roundRect">
            <a:avLst>
              <a:gd name="adj" fmla="val 18853"/>
            </a:avLst>
          </a:prstGeom>
          <a:solidFill>
            <a:srgbClr val="E8E8E3"/>
          </a:solidFill>
          <a:ln/>
        </p:spPr>
      </p:sp>
      <p:sp>
        <p:nvSpPr>
          <p:cNvPr id="3" name="Text 1"/>
          <p:cNvSpPr/>
          <p:nvPr/>
        </p:nvSpPr>
        <p:spPr>
          <a:xfrm>
            <a:off x="757913" y="647700"/>
            <a:ext cx="1706917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INDICADOR TB I-2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61574" y="940495"/>
            <a:ext cx="10868547" cy="1004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1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Tasa de incidencia notificada de tuberculosis por 100.000 habitantes</a:t>
            </a:r>
            <a:endParaRPr lang="en-US" sz="3150" dirty="0"/>
          </a:p>
        </p:txBody>
      </p:sp>
      <p:sp>
        <p:nvSpPr>
          <p:cNvPr id="5" name="Text 3"/>
          <p:cNvSpPr/>
          <p:nvPr/>
        </p:nvSpPr>
        <p:spPr>
          <a:xfrm>
            <a:off x="924795" y="2229644"/>
            <a:ext cx="2982639" cy="5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67.5</a:t>
            </a:r>
            <a:endParaRPr lang="en-US" sz="4150" dirty="0"/>
          </a:p>
        </p:txBody>
      </p:sp>
      <p:sp>
        <p:nvSpPr>
          <p:cNvPr id="6" name="Text 4"/>
          <p:cNvSpPr/>
          <p:nvPr/>
        </p:nvSpPr>
        <p:spPr>
          <a:xfrm>
            <a:off x="1411947" y="2942530"/>
            <a:ext cx="2008236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Tasa 2023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61574" y="3275409"/>
            <a:ext cx="3509081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Casos por 100.000 hab. — 4.282 casos diagnosticados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4604528" y="2229644"/>
            <a:ext cx="2982639" cy="5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91</a:t>
            </a:r>
            <a:endParaRPr lang="en-US" sz="4150" dirty="0"/>
          </a:p>
        </p:txBody>
      </p:sp>
      <p:sp>
        <p:nvSpPr>
          <p:cNvPr id="9" name="Text 7"/>
          <p:cNvSpPr/>
          <p:nvPr/>
        </p:nvSpPr>
        <p:spPr>
          <a:xfrm>
            <a:off x="5091680" y="2942530"/>
            <a:ext cx="2008236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Tasa 2024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4341307" y="3275409"/>
            <a:ext cx="3509081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Casos por 100,000 hab. - 5,796 casos diagnosticados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8284261" y="2229644"/>
            <a:ext cx="2982639" cy="5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98.4</a:t>
            </a:r>
            <a:endParaRPr lang="en-US" sz="4150" dirty="0"/>
          </a:p>
        </p:txBody>
      </p:sp>
      <p:sp>
        <p:nvSpPr>
          <p:cNvPr id="12" name="Text 10"/>
          <p:cNvSpPr/>
          <p:nvPr/>
        </p:nvSpPr>
        <p:spPr>
          <a:xfrm>
            <a:off x="8771413" y="2942530"/>
            <a:ext cx="2008236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Tasa 2025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8021040" y="3275409"/>
            <a:ext cx="3509081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Casos por 100,000 hab. - 6,050 casos diagnosticados</a:t>
            </a:r>
            <a:endParaRPr lang="en-US" sz="1250" dirty="0"/>
          </a:p>
        </p:txBody>
      </p:sp>
      <p:sp>
        <p:nvSpPr>
          <p:cNvPr id="14" name="Text 12"/>
          <p:cNvSpPr/>
          <p:nvPr/>
        </p:nvSpPr>
        <p:spPr>
          <a:xfrm>
            <a:off x="4604528" y="4104184"/>
            <a:ext cx="2982639" cy="5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1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50</a:t>
            </a:r>
            <a:endParaRPr lang="en-US" sz="4150" dirty="0"/>
          </a:p>
        </p:txBody>
      </p:sp>
      <p:sp>
        <p:nvSpPr>
          <p:cNvPr id="15" name="Text 13"/>
          <p:cNvSpPr/>
          <p:nvPr/>
        </p:nvSpPr>
        <p:spPr>
          <a:xfrm>
            <a:off x="5091680" y="4817070"/>
            <a:ext cx="2008236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Línea base OMS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4341307" y="5149949"/>
            <a:ext cx="3509081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3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Incidencia estimada en el Global Report TB 2023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661574" y="5541268"/>
            <a:ext cx="10868547" cy="563563"/>
          </a:xfrm>
          <a:prstGeom prst="roundRect">
            <a:avLst>
              <a:gd name="adj" fmla="val 11974"/>
            </a:avLst>
          </a:prstGeom>
          <a:solidFill>
            <a:srgbClr val="B6D6FC"/>
          </a:solidFill>
          <a:ln/>
        </p:spPr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05" y="5760145"/>
            <a:ext cx="200814" cy="160635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183650" y="5704185"/>
            <a:ext cx="10795424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El incremento entre 2022 y 2023 se atribuye principalmente al diagnóstico en </a:t>
            </a:r>
            <a:r>
              <a:rPr lang="en-US" sz="12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población de alta vulnerabilidad</a:t>
            </a:r>
            <a:r>
              <a:rPr lang="en-US" sz="12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6262" y="584895"/>
            <a:ext cx="10359071" cy="11261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Proyección estimada de metas para el período de la subvención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62" y="2161778"/>
            <a:ext cx="5283663" cy="36940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45803" y="2140248"/>
            <a:ext cx="2861496" cy="281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Tendencia observada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645803" y="2593380"/>
            <a:ext cx="4635781" cy="8444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 tasa estimada de la subvención SLV - C - MOH P02 ha aumentado de forma sostenida, reflejando una mayor capacidad de detección en poblaciones vulnerables.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645803" y="3609479"/>
            <a:ext cx="4557598" cy="281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Factores influyentes en la incidencia TB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645803" y="4062611"/>
            <a:ext cx="4635781" cy="21504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000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Impacto de la Población en mayor riesgo y vulnerabilidad (PPL).</a:t>
            </a:r>
            <a:endParaRPr lang="en-US" sz="1400" dirty="0"/>
          </a:p>
          <a:p>
            <a:pPr marL="342900" indent="-342900" algn="l">
              <a:lnSpc>
                <a:spcPct val="13000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Mejoras en la Capacidad Diagnóstica y Reducción del Subregistro</a:t>
            </a:r>
            <a:endParaRPr lang="en-US" sz="1400" dirty="0"/>
          </a:p>
          <a:p>
            <a:pPr marL="342900" indent="-342900" algn="l">
              <a:lnSpc>
                <a:spcPct val="130000"/>
              </a:lnSpc>
              <a:buSzPct val="100000"/>
              <a:buFont typeface="+mj-lt"/>
              <a:buAutoNum type="arabicPeriod" startAt="3"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Incidencia en Poblaciones de Alto Riesgo (VIH y Diabetes)</a:t>
            </a:r>
            <a:endParaRPr lang="en-US" sz="1400" dirty="0"/>
          </a:p>
          <a:p>
            <a:pPr marL="342900" indent="-342900" algn="l">
              <a:lnSpc>
                <a:spcPct val="130000"/>
              </a:lnSpc>
              <a:buSzPct val="100000"/>
              <a:buFont typeface="+mj-lt"/>
              <a:buAutoNum type="arabicPeriod" startAt="4"/>
            </a:pPr>
            <a:r>
              <a:rPr lang="en-US" sz="14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Secuelas de la Pandemia de COVID-19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AD88F-E8B6-5D5B-452A-A476C802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343878A-CD06-B99A-1F27-BF08EE3B36E5}"/>
              </a:ext>
            </a:extLst>
          </p:cNvPr>
          <p:cNvSpPr/>
          <p:nvPr/>
        </p:nvSpPr>
        <p:spPr>
          <a:xfrm>
            <a:off x="661574" y="364133"/>
            <a:ext cx="10584888" cy="44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 El Salvador adonde se encuentran la mayor incidencia de TB</a:t>
            </a:r>
            <a:endParaRPr lang="en-US" sz="27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B68C3C4-C8FF-7FB3-DCED-6AFAA842D8AF}"/>
              </a:ext>
            </a:extLst>
          </p:cNvPr>
          <p:cNvSpPr/>
          <p:nvPr/>
        </p:nvSpPr>
        <p:spPr>
          <a:xfrm>
            <a:off x="661574" y="1534616"/>
            <a:ext cx="6880152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endParaRPr lang="en-US" sz="11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C61D3DC7-57F5-6548-8E49-0D428178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11" y="942807"/>
            <a:ext cx="8177841" cy="51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3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836513"/>
            <a:ext cx="10584888" cy="44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 El Salvador adonde se encuentran la mayor incidencia de TB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661574" y="1534616"/>
            <a:ext cx="6880152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55" y="1852613"/>
            <a:ext cx="4695906" cy="328533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284359" y="1558528"/>
            <a:ext cx="4252012" cy="4343400"/>
          </a:xfrm>
          <a:prstGeom prst="roundRect">
            <a:avLst>
              <a:gd name="adj" fmla="val 1400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290709" y="1564878"/>
            <a:ext cx="4239313" cy="73540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7432489" y="1634927"/>
            <a:ext cx="1507492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Región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8620108" y="1634927"/>
            <a:ext cx="109564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Departamentos con Mayor Incidencia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10005465" y="1634927"/>
            <a:ext cx="1992461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Factores Clave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7290709" y="2300288"/>
            <a:ext cx="4239313" cy="13307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432489" y="2370336"/>
            <a:ext cx="897907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Central / Paracentral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8620108" y="2370336"/>
            <a:ext cx="1095645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San Salvador, La Libertad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10005465" y="2370336"/>
            <a:ext cx="138287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Mayor densidad poblacional, zonas urbanas de escasos recursos y centros penales de gran envergadura.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7290709" y="3631009"/>
            <a:ext cx="4239313" cy="13307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7127697" y="3701058"/>
            <a:ext cx="1507492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Occidental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8620108" y="3701058"/>
            <a:ext cx="1095645" cy="396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Santa Ana, Sonsonate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10005465" y="3701058"/>
            <a:ext cx="1382876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Mayor proporción histórica de casos por regiones de salud y alta concentración de traslados penitenciarios.</a:t>
            </a:r>
            <a:endParaRPr lang="en-US" sz="1100" dirty="0"/>
          </a:p>
        </p:txBody>
      </p:sp>
      <p:sp>
        <p:nvSpPr>
          <p:cNvPr id="18" name="Shape 15"/>
          <p:cNvSpPr/>
          <p:nvPr/>
        </p:nvSpPr>
        <p:spPr>
          <a:xfrm>
            <a:off x="7290709" y="4961731"/>
            <a:ext cx="4239313" cy="93384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7127697" y="5031780"/>
            <a:ext cx="1507492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Oriental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8315315" y="5031780"/>
            <a:ext cx="1705230" cy="198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San Miguel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10005465" y="5031780"/>
            <a:ext cx="1382876" cy="7937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Nodo urbano del oriente del país con centros penales periféricos.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2027535"/>
            <a:ext cx="2339619" cy="355203"/>
          </a:xfrm>
          <a:prstGeom prst="roundRect">
            <a:avLst>
              <a:gd name="adj" fmla="val 17880"/>
            </a:avLst>
          </a:prstGeom>
          <a:solidFill>
            <a:srgbClr val="E8E8E3"/>
          </a:solidFill>
          <a:ln/>
        </p:spPr>
      </p:sp>
      <p:sp>
        <p:nvSpPr>
          <p:cNvPr id="4" name="Text 1"/>
          <p:cNvSpPr/>
          <p:nvPr/>
        </p:nvSpPr>
        <p:spPr>
          <a:xfrm>
            <a:off x="774879" y="2084189"/>
            <a:ext cx="2722395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INDICADOR TBDT-4 — OTRO 4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2458343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Diagnóstico rápido de tuberculosis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661475" y="3923109"/>
            <a:ext cx="629686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Porcentaje de pacientes con tuberculosis notificados —casos nuevos y recaídas— analizados con las </a:t>
            </a:r>
            <a:r>
              <a:rPr lang="en-US" sz="145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pruebas de diagnóstico rápido recomendadas por la OMS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en el momento del diagnóstico.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corte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859</Words>
  <Application>Microsoft Office PowerPoint</Application>
  <PresentationFormat>Panorámica</PresentationFormat>
  <Paragraphs>108</Paragraphs>
  <Slides>13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Gelasio</vt:lpstr>
      <vt:lpstr>Poppins SemiBold</vt:lpstr>
      <vt:lpstr>Arial</vt:lpstr>
      <vt:lpstr>Franklin Gothic Book</vt:lpstr>
      <vt:lpstr>Calibri</vt:lpstr>
      <vt:lpstr>Lato</vt:lpstr>
      <vt:lpstr>Nunito Light</vt:lpstr>
      <vt:lpstr>Office Theme</vt:lpstr>
      <vt:lpstr>Recorte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TBDT-4 - Otro 4 Porcentaje de pacientes con tuberculosis notificados -casos nuevos y recaídas - analizados con las pruebas de diagnóstico rápido recomendadas por la OMS en el momento del diagnóstico.</vt:lpstr>
      <vt:lpstr>Indicador Contractual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Dr. Juan Carlos Ramirez Ramirez</cp:lastModifiedBy>
  <cp:revision>3</cp:revision>
  <dcterms:created xsi:type="dcterms:W3CDTF">2026-06-15T15:22:44Z</dcterms:created>
  <dcterms:modified xsi:type="dcterms:W3CDTF">2026-06-15T15:27:39Z</dcterms:modified>
</cp:coreProperties>
</file>