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8" r:id="rId3"/>
    <p:sldId id="262" r:id="rId4"/>
    <p:sldId id="263" r:id="rId5"/>
    <p:sldId id="261" r:id="rId6"/>
  </p:sldIdLst>
  <p:sldSz cx="18288000" cy="10287000"/>
  <p:notesSz cx="6858000" cy="9144000"/>
  <p:embeddedFontLst>
    <p:embeddedFont>
      <p:font typeface="Montserrat" panose="00000500000000000000" pitchFamily="2" charset="0"/>
      <p:regular r:id="rId7"/>
    </p:embeddedFont>
    <p:embeddedFont>
      <p:font typeface="Montserrat Bold" panose="00000800000000000000" charset="0"/>
      <p:regular r:id="rId8"/>
    </p:embeddedFont>
    <p:embeddedFont>
      <p:font typeface="The Seasons" panose="020B0604020202020204" charset="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0B4A3F6-0F65-44DB-AE47-A68D3092D092}" v="37" dt="2026-08-11T17:44:31.654"/>
  </p1510:revLst>
</p1510:revInfo>
</file>

<file path=ppt/tableStyles.xml><?xml version="1.0" encoding="utf-8"?>
<a:tblStyleLst xmlns:a="http://schemas.openxmlformats.org/drawingml/2006/main" def="{5C22544A-7EE6-4342-B048-85BDC9FD1C3A}">
  <a:tblStyle styleId="{5940675A-B579-460E-94D1-54222C63F5DA}" styleName="Sin estilo, cuadrícula de la tabla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228" y="-19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dministración y Comunicaciones MCP" userId="6e1c2796-b399-4b97-baca-0d887e5a0dc8" providerId="ADAL" clId="{4B4658E8-BF8C-4094-9923-A8A426596295}"/>
    <pc:docChg chg="undo custSel addSld delSld modSld">
      <pc:chgData name="Administración y Comunicaciones MCP" userId="6e1c2796-b399-4b97-baca-0d887e5a0dc8" providerId="ADAL" clId="{4B4658E8-BF8C-4094-9923-A8A426596295}" dt="2026-08-11T20:37:50.363" v="139" actId="20577"/>
      <pc:docMkLst>
        <pc:docMk/>
      </pc:docMkLst>
      <pc:sldChg chg="addSp modSp mod">
        <pc:chgData name="Administración y Comunicaciones MCP" userId="6e1c2796-b399-4b97-baca-0d887e5a0dc8" providerId="ADAL" clId="{4B4658E8-BF8C-4094-9923-A8A426596295}" dt="2026-08-11T18:02:12.236" v="96" actId="14100"/>
        <pc:sldMkLst>
          <pc:docMk/>
          <pc:sldMk cId="0" sldId="256"/>
        </pc:sldMkLst>
        <pc:spChg chg="mod">
          <ac:chgData name="Administración y Comunicaciones MCP" userId="6e1c2796-b399-4b97-baca-0d887e5a0dc8" providerId="ADAL" clId="{4B4658E8-BF8C-4094-9923-A8A426596295}" dt="2026-08-11T18:01:40.844" v="81" actId="1076"/>
          <ac:spMkLst>
            <pc:docMk/>
            <pc:sldMk cId="0" sldId="256"/>
            <ac:spMk id="6" creationId="{00000000-0000-0000-0000-000000000000}"/>
          </ac:spMkLst>
        </pc:spChg>
        <pc:spChg chg="add mod">
          <ac:chgData name="Administración y Comunicaciones MCP" userId="6e1c2796-b399-4b97-baca-0d887e5a0dc8" providerId="ADAL" clId="{4B4658E8-BF8C-4094-9923-A8A426596295}" dt="2026-08-11T18:02:12.236" v="96" actId="14100"/>
          <ac:spMkLst>
            <pc:docMk/>
            <pc:sldMk cId="0" sldId="256"/>
            <ac:spMk id="8" creationId="{E91CE51B-4509-126D-1F1B-479646A4E9EA}"/>
          </ac:spMkLst>
        </pc:spChg>
      </pc:sldChg>
      <pc:sldChg chg="addSp delSp modSp del mod">
        <pc:chgData name="Administración y Comunicaciones MCP" userId="6e1c2796-b399-4b97-baca-0d887e5a0dc8" providerId="ADAL" clId="{4B4658E8-BF8C-4094-9923-A8A426596295}" dt="2026-08-11T17:40:10.043" v="51" actId="2696"/>
        <pc:sldMkLst>
          <pc:docMk/>
          <pc:sldMk cId="0" sldId="257"/>
        </pc:sldMkLst>
        <pc:grpChg chg="mod">
          <ac:chgData name="Administración y Comunicaciones MCP" userId="6e1c2796-b399-4b97-baca-0d887e5a0dc8" providerId="ADAL" clId="{4B4658E8-BF8C-4094-9923-A8A426596295}" dt="2026-08-11T17:28:44.589" v="8"/>
          <ac:grpSpMkLst>
            <pc:docMk/>
            <pc:sldMk cId="0" sldId="257"/>
            <ac:grpSpMk id="12" creationId="{029168EF-3D28-C524-5B1C-24F0148A56BD}"/>
          </ac:grpSpMkLst>
        </pc:grpChg>
        <pc:graphicFrameChg chg="mod">
          <ac:chgData name="Administración y Comunicaciones MCP" userId="6e1c2796-b399-4b97-baca-0d887e5a0dc8" providerId="ADAL" clId="{4B4658E8-BF8C-4094-9923-A8A426596295}" dt="2026-08-11T17:29:48.154" v="24"/>
          <ac:graphicFrameMkLst>
            <pc:docMk/>
            <pc:sldMk cId="0" sldId="257"/>
            <ac:graphicFrameMk id="3" creationId="{00000000-0000-0000-0000-000000000000}"/>
          </ac:graphicFrameMkLst>
        </pc:graphicFrameChg>
        <pc:graphicFrameChg chg="add del mod modGraphic">
          <ac:chgData name="Administración y Comunicaciones MCP" userId="6e1c2796-b399-4b97-baca-0d887e5a0dc8" providerId="ADAL" clId="{4B4658E8-BF8C-4094-9923-A8A426596295}" dt="2026-08-11T17:29:33.044" v="21" actId="478"/>
          <ac:graphicFrameMkLst>
            <pc:docMk/>
            <pc:sldMk cId="0" sldId="257"/>
            <ac:graphicFrameMk id="13" creationId="{812DB455-BFBC-334D-5750-96CC40DB1CB8}"/>
          </ac:graphicFrameMkLst>
        </pc:graphicFrameChg>
        <pc:graphicFrameChg chg="add mod">
          <ac:chgData name="Administración y Comunicaciones MCP" userId="6e1c2796-b399-4b97-baca-0d887e5a0dc8" providerId="ADAL" clId="{4B4658E8-BF8C-4094-9923-A8A426596295}" dt="2026-08-11T17:29:53.074" v="25"/>
          <ac:graphicFrameMkLst>
            <pc:docMk/>
            <pc:sldMk cId="0" sldId="257"/>
            <ac:graphicFrameMk id="14" creationId="{56879CE7-78EA-AF9E-797F-3F4148E3C189}"/>
          </ac:graphicFrameMkLst>
        </pc:graphicFrameChg>
        <pc:inkChg chg="add del">
          <ac:chgData name="Administración y Comunicaciones MCP" userId="6e1c2796-b399-4b97-baca-0d887e5a0dc8" providerId="ADAL" clId="{4B4658E8-BF8C-4094-9923-A8A426596295}" dt="2026-08-11T17:28:33.627" v="1" actId="9405"/>
          <ac:inkMkLst>
            <pc:docMk/>
            <pc:sldMk cId="0" sldId="257"/>
            <ac:inkMk id="7" creationId="{53B2F9B8-E385-4430-B049-B31DA92B935B}"/>
          </ac:inkMkLst>
        </pc:inkChg>
        <pc:inkChg chg="add del">
          <ac:chgData name="Administración y Comunicaciones MCP" userId="6e1c2796-b399-4b97-baca-0d887e5a0dc8" providerId="ADAL" clId="{4B4658E8-BF8C-4094-9923-A8A426596295}" dt="2026-08-11T17:28:45.887" v="11" actId="9405"/>
          <ac:inkMkLst>
            <pc:docMk/>
            <pc:sldMk cId="0" sldId="257"/>
            <ac:inkMk id="8" creationId="{58446499-F55D-21E4-BA84-23154B0A64EB}"/>
          </ac:inkMkLst>
        </pc:inkChg>
        <pc:inkChg chg="add del mod">
          <ac:chgData name="Administración y Comunicaciones MCP" userId="6e1c2796-b399-4b97-baca-0d887e5a0dc8" providerId="ADAL" clId="{4B4658E8-BF8C-4094-9923-A8A426596295}" dt="2026-08-11T17:28:45.428" v="10" actId="9405"/>
          <ac:inkMkLst>
            <pc:docMk/>
            <pc:sldMk cId="0" sldId="257"/>
            <ac:inkMk id="9" creationId="{CBA7C1FB-A071-7FB7-B3E8-8C04AADC366C}"/>
          </ac:inkMkLst>
        </pc:inkChg>
        <pc:inkChg chg="add del mod">
          <ac:chgData name="Administración y Comunicaciones MCP" userId="6e1c2796-b399-4b97-baca-0d887e5a0dc8" providerId="ADAL" clId="{4B4658E8-BF8C-4094-9923-A8A426596295}" dt="2026-08-11T17:28:44.978" v="9" actId="9405"/>
          <ac:inkMkLst>
            <pc:docMk/>
            <pc:sldMk cId="0" sldId="257"/>
            <ac:inkMk id="10" creationId="{984FDAB2-16CC-43A7-D430-582F0EDA4F84}"/>
          </ac:inkMkLst>
        </pc:inkChg>
        <pc:inkChg chg="add del">
          <ac:chgData name="Administración y Comunicaciones MCP" userId="6e1c2796-b399-4b97-baca-0d887e5a0dc8" providerId="ADAL" clId="{4B4658E8-BF8C-4094-9923-A8A426596295}" dt="2026-08-11T17:28:44.589" v="8"/>
          <ac:inkMkLst>
            <pc:docMk/>
            <pc:sldMk cId="0" sldId="257"/>
            <ac:inkMk id="11" creationId="{CA612C92-2E7C-4DC7-6F10-74FF74A52ACA}"/>
          </ac:inkMkLst>
        </pc:inkChg>
      </pc:sldChg>
      <pc:sldChg chg="modSp mod">
        <pc:chgData name="Administración y Comunicaciones MCP" userId="6e1c2796-b399-4b97-baca-0d887e5a0dc8" providerId="ADAL" clId="{4B4658E8-BF8C-4094-9923-A8A426596295}" dt="2026-08-11T20:37:50.363" v="139" actId="20577"/>
        <pc:sldMkLst>
          <pc:docMk/>
          <pc:sldMk cId="0" sldId="258"/>
        </pc:sldMkLst>
        <pc:spChg chg="mod">
          <ac:chgData name="Administración y Comunicaciones MCP" userId="6e1c2796-b399-4b97-baca-0d887e5a0dc8" providerId="ADAL" clId="{4B4658E8-BF8C-4094-9923-A8A426596295}" dt="2026-08-11T17:40:18.874" v="52" actId="1076"/>
          <ac:spMkLst>
            <pc:docMk/>
            <pc:sldMk cId="0" sldId="258"/>
            <ac:spMk id="4" creationId="{00000000-0000-0000-0000-000000000000}"/>
          </ac:spMkLst>
        </pc:spChg>
        <pc:spChg chg="mod">
          <ac:chgData name="Administración y Comunicaciones MCP" userId="6e1c2796-b399-4b97-baca-0d887e5a0dc8" providerId="ADAL" clId="{4B4658E8-BF8C-4094-9923-A8A426596295}" dt="2026-08-11T17:40:34.417" v="56" actId="1076"/>
          <ac:spMkLst>
            <pc:docMk/>
            <pc:sldMk cId="0" sldId="258"/>
            <ac:spMk id="5" creationId="{00000000-0000-0000-0000-000000000000}"/>
          </ac:spMkLst>
        </pc:spChg>
        <pc:spChg chg="mod">
          <ac:chgData name="Administración y Comunicaciones MCP" userId="6e1c2796-b399-4b97-baca-0d887e5a0dc8" providerId="ADAL" clId="{4B4658E8-BF8C-4094-9923-A8A426596295}" dt="2026-08-11T17:35:59.008" v="46" actId="14100"/>
          <ac:spMkLst>
            <pc:docMk/>
            <pc:sldMk cId="0" sldId="258"/>
            <ac:spMk id="6" creationId="{00000000-0000-0000-0000-000000000000}"/>
          </ac:spMkLst>
        </pc:spChg>
        <pc:graphicFrameChg chg="mod modGraphic">
          <ac:chgData name="Administración y Comunicaciones MCP" userId="6e1c2796-b399-4b97-baca-0d887e5a0dc8" providerId="ADAL" clId="{4B4658E8-BF8C-4094-9923-A8A426596295}" dt="2026-08-11T20:37:50.363" v="139" actId="20577"/>
          <ac:graphicFrameMkLst>
            <pc:docMk/>
            <pc:sldMk cId="0" sldId="258"/>
            <ac:graphicFrameMk id="3" creationId="{00000000-0000-0000-0000-000000000000}"/>
          </ac:graphicFrameMkLst>
        </pc:graphicFrameChg>
      </pc:sldChg>
      <pc:sldChg chg="del">
        <pc:chgData name="Administración y Comunicaciones MCP" userId="6e1c2796-b399-4b97-baca-0d887e5a0dc8" providerId="ADAL" clId="{4B4658E8-BF8C-4094-9923-A8A426596295}" dt="2026-08-11T17:40:56.333" v="58" actId="2696"/>
        <pc:sldMkLst>
          <pc:docMk/>
          <pc:sldMk cId="0" sldId="259"/>
        </pc:sldMkLst>
      </pc:sldChg>
      <pc:sldChg chg="del">
        <pc:chgData name="Administración y Comunicaciones MCP" userId="6e1c2796-b399-4b97-baca-0d887e5a0dc8" providerId="ADAL" clId="{4B4658E8-BF8C-4094-9923-A8A426596295}" dt="2026-08-11T17:40:58.124" v="59" actId="2696"/>
        <pc:sldMkLst>
          <pc:docMk/>
          <pc:sldMk cId="0" sldId="260"/>
        </pc:sldMkLst>
      </pc:sldChg>
      <pc:sldChg chg="modSp add mod">
        <pc:chgData name="Administración y Comunicaciones MCP" userId="6e1c2796-b399-4b97-baca-0d887e5a0dc8" providerId="ADAL" clId="{4B4658E8-BF8C-4094-9923-A8A426596295}" dt="2026-08-11T17:43:43.624" v="75" actId="123"/>
        <pc:sldMkLst>
          <pc:docMk/>
          <pc:sldMk cId="3884031126" sldId="262"/>
        </pc:sldMkLst>
        <pc:graphicFrameChg chg="mod modGraphic">
          <ac:chgData name="Administración y Comunicaciones MCP" userId="6e1c2796-b399-4b97-baca-0d887e5a0dc8" providerId="ADAL" clId="{4B4658E8-BF8C-4094-9923-A8A426596295}" dt="2026-08-11T17:43:43.624" v="75" actId="123"/>
          <ac:graphicFrameMkLst>
            <pc:docMk/>
            <pc:sldMk cId="3884031126" sldId="262"/>
            <ac:graphicFrameMk id="3" creationId="{3D769CC1-63E5-D29C-7C46-B94471EC33D6}"/>
          </ac:graphicFrameMkLst>
        </pc:graphicFrameChg>
      </pc:sldChg>
      <pc:sldChg chg="modSp add mod">
        <pc:chgData name="Administración y Comunicaciones MCP" userId="6e1c2796-b399-4b97-baca-0d887e5a0dc8" providerId="ADAL" clId="{4B4658E8-BF8C-4094-9923-A8A426596295}" dt="2026-08-11T17:44:44.100" v="80" actId="20577"/>
        <pc:sldMkLst>
          <pc:docMk/>
          <pc:sldMk cId="673549699" sldId="263"/>
        </pc:sldMkLst>
        <pc:graphicFrameChg chg="mod modGraphic">
          <ac:chgData name="Administración y Comunicaciones MCP" userId="6e1c2796-b399-4b97-baca-0d887e5a0dc8" providerId="ADAL" clId="{4B4658E8-BF8C-4094-9923-A8A426596295}" dt="2026-08-11T17:44:44.100" v="80" actId="20577"/>
          <ac:graphicFrameMkLst>
            <pc:docMk/>
            <pc:sldMk cId="673549699" sldId="263"/>
            <ac:graphicFrameMk id="3" creationId="{B759FFD5-9BE0-D979-16FF-251F9BD76799}"/>
          </ac:graphicFrameMkLst>
        </pc:graphicFrame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8/11/2026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‹Nº›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AF7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8288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70000"/>
            </a:blip>
            <a:stretch>
              <a:fillRect t="-38888" b="-38888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Freeform 3"/>
          <p:cNvSpPr/>
          <p:nvPr/>
        </p:nvSpPr>
        <p:spPr>
          <a:xfrm>
            <a:off x="300237" y="242380"/>
            <a:ext cx="4536462" cy="1572640"/>
          </a:xfrm>
          <a:custGeom>
            <a:avLst/>
            <a:gdLst/>
            <a:ahLst/>
            <a:cxnLst/>
            <a:rect l="l" t="t" r="r" b="b"/>
            <a:pathLst>
              <a:path w="4536462" h="1572640">
                <a:moveTo>
                  <a:pt x="0" y="0"/>
                </a:moveTo>
                <a:lnTo>
                  <a:pt x="4536462" y="0"/>
                </a:lnTo>
                <a:lnTo>
                  <a:pt x="4536462" y="1572640"/>
                </a:lnTo>
                <a:lnTo>
                  <a:pt x="0" y="15726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4" name="TextBox 4"/>
          <p:cNvSpPr txBox="1"/>
          <p:nvPr/>
        </p:nvSpPr>
        <p:spPr>
          <a:xfrm>
            <a:off x="5504527" y="8680133"/>
            <a:ext cx="8139233" cy="177037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dirty="0" err="1">
                <a:solidFill>
                  <a:srgbClr val="404033"/>
                </a:solidFill>
                <a:latin typeface="Montserrat"/>
                <a:ea typeface="Montserrat"/>
                <a:cs typeface="Montserrat"/>
                <a:sym typeface="Montserrat"/>
              </a:rPr>
              <a:t>Presentado</a:t>
            </a:r>
            <a:r>
              <a:rPr lang="en-US" sz="2500" dirty="0">
                <a:solidFill>
                  <a:srgbClr val="404033"/>
                </a:solidFill>
                <a:latin typeface="Montserrat"/>
                <a:ea typeface="Montserrat"/>
                <a:cs typeface="Montserrat"/>
                <a:sym typeface="Montserrat"/>
              </a:rPr>
              <a:t> por: </a:t>
            </a:r>
          </a:p>
          <a:p>
            <a:pPr algn="ctr">
              <a:lnSpc>
                <a:spcPts val="4200"/>
              </a:lnSpc>
            </a:pPr>
            <a:r>
              <a:rPr lang="en-US" sz="3000" b="1" dirty="0">
                <a:solidFill>
                  <a:srgbClr val="404033"/>
                </a:solidFill>
                <a:latin typeface="Montserrat Bold"/>
                <a:ea typeface="Montserrat Bold"/>
                <a:cs typeface="Montserrat Bold"/>
                <a:sym typeface="Montserrat Bold"/>
              </a:rPr>
              <a:t>Dra. Maricela Herrera</a:t>
            </a:r>
          </a:p>
          <a:p>
            <a:pPr algn="ctr">
              <a:lnSpc>
                <a:spcPts val="3500"/>
              </a:lnSpc>
            </a:pPr>
            <a:r>
              <a:rPr lang="en-US" sz="2500" dirty="0">
                <a:solidFill>
                  <a:srgbClr val="404033"/>
                </a:solidFill>
                <a:latin typeface="Montserrat"/>
                <a:ea typeface="Montserrat"/>
                <a:cs typeface="Montserrat"/>
                <a:sym typeface="Montserrat"/>
              </a:rPr>
              <a:t>Coordinadora del Comité de </a:t>
            </a:r>
            <a:r>
              <a:rPr lang="en-US" sz="2500" dirty="0" err="1">
                <a:solidFill>
                  <a:srgbClr val="404033"/>
                </a:solidFill>
                <a:latin typeface="Montserrat"/>
                <a:ea typeface="Montserrat"/>
                <a:cs typeface="Montserrat"/>
                <a:sym typeface="Montserrat"/>
              </a:rPr>
              <a:t>Sostenibilidad</a:t>
            </a:r>
            <a:endParaRPr lang="en-US" sz="2500" dirty="0">
              <a:solidFill>
                <a:srgbClr val="404033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algn="ctr">
              <a:lnSpc>
                <a:spcPts val="2940"/>
              </a:lnSpc>
              <a:spcBef>
                <a:spcPct val="0"/>
              </a:spcBef>
            </a:pPr>
            <a:endParaRPr lang="en-US" sz="2500" dirty="0">
              <a:solidFill>
                <a:srgbClr val="4040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5" name="TextBox 5"/>
          <p:cNvSpPr txBox="1"/>
          <p:nvPr/>
        </p:nvSpPr>
        <p:spPr>
          <a:xfrm>
            <a:off x="2163251" y="3783763"/>
            <a:ext cx="14821784" cy="435266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1564"/>
              </a:lnSpc>
              <a:spcBef>
                <a:spcPct val="0"/>
              </a:spcBef>
            </a:pPr>
            <a:r>
              <a:rPr lang="en-US" sz="8260" dirty="0">
                <a:solidFill>
                  <a:srgbClr val="9F724A"/>
                </a:solidFill>
                <a:latin typeface="The Seasons"/>
                <a:ea typeface="The Seasons"/>
                <a:cs typeface="The Seasons"/>
                <a:sym typeface="The Seasons"/>
              </a:rPr>
              <a:t>Organización del </a:t>
            </a:r>
            <a:r>
              <a:rPr lang="en-US" sz="8260" dirty="0" err="1">
                <a:solidFill>
                  <a:srgbClr val="9F724A"/>
                </a:solidFill>
                <a:latin typeface="The Seasons"/>
                <a:ea typeface="The Seasons"/>
                <a:cs typeface="The Seasons"/>
                <a:sym typeface="The Seasons"/>
              </a:rPr>
              <a:t>trabajo</a:t>
            </a:r>
            <a:r>
              <a:rPr lang="en-US" sz="8260" dirty="0">
                <a:solidFill>
                  <a:srgbClr val="9F724A"/>
                </a:solidFill>
                <a:latin typeface="The Seasons"/>
                <a:ea typeface="The Seasons"/>
                <a:cs typeface="The Seasons"/>
                <a:sym typeface="The Seasons"/>
              </a:rPr>
              <a:t> para la transformación y </a:t>
            </a:r>
            <a:r>
              <a:rPr lang="en-US" sz="8260" dirty="0" err="1">
                <a:solidFill>
                  <a:srgbClr val="9F724A"/>
                </a:solidFill>
                <a:latin typeface="The Seasons"/>
                <a:ea typeface="The Seasons"/>
                <a:cs typeface="The Seasons"/>
                <a:sym typeface="The Seasons"/>
              </a:rPr>
              <a:t>sostenibilidad</a:t>
            </a:r>
            <a:r>
              <a:rPr lang="en-US" sz="8260" dirty="0">
                <a:solidFill>
                  <a:srgbClr val="9F724A"/>
                </a:solidFill>
                <a:latin typeface="The Seasons"/>
                <a:ea typeface="The Seasons"/>
                <a:cs typeface="The Seasons"/>
                <a:sym typeface="The Seasons"/>
              </a:rPr>
              <a:t> del MCP-ES </a:t>
            </a:r>
          </a:p>
        </p:txBody>
      </p:sp>
      <p:sp>
        <p:nvSpPr>
          <p:cNvPr id="6" name="TextBox 6"/>
          <p:cNvSpPr txBox="1"/>
          <p:nvPr/>
        </p:nvSpPr>
        <p:spPr>
          <a:xfrm>
            <a:off x="1330282" y="1844162"/>
            <a:ext cx="16230600" cy="18012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4643"/>
              </a:lnSpc>
              <a:spcBef>
                <a:spcPct val="0"/>
              </a:spcBef>
            </a:pPr>
            <a:r>
              <a:rPr lang="en-US" sz="10459" dirty="0">
                <a:solidFill>
                  <a:srgbClr val="404033"/>
                </a:solidFill>
                <a:latin typeface="The Seasons"/>
                <a:ea typeface="The Seasons"/>
                <a:cs typeface="The Seasons"/>
                <a:sym typeface="The Seasons"/>
              </a:rPr>
              <a:t>Reunión CST05-2026</a:t>
            </a:r>
          </a:p>
        </p:txBody>
      </p:sp>
      <p:sp>
        <p:nvSpPr>
          <p:cNvPr id="8" name="TextBox 4">
            <a:extLst>
              <a:ext uri="{FF2B5EF4-FFF2-40B4-BE49-F238E27FC236}">
                <a16:creationId xmlns:a16="http://schemas.microsoft.com/office/drawing/2014/main" id="{E91CE51B-4509-126D-1F1B-479646A4E9EA}"/>
              </a:ext>
            </a:extLst>
          </p:cNvPr>
          <p:cNvSpPr txBox="1"/>
          <p:nvPr/>
        </p:nvSpPr>
        <p:spPr>
          <a:xfrm>
            <a:off x="14782800" y="73784"/>
            <a:ext cx="335280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500"/>
              </a:lnSpc>
            </a:pPr>
            <a:r>
              <a:rPr lang="en-US" sz="2500" dirty="0">
                <a:solidFill>
                  <a:srgbClr val="404033"/>
                </a:solidFill>
                <a:latin typeface="Montserrat"/>
                <a:ea typeface="Montserrat"/>
                <a:cs typeface="Montserrat"/>
                <a:sym typeface="Montserrat"/>
              </a:rPr>
              <a:t>Anexo 2</a:t>
            </a:r>
          </a:p>
          <a:p>
            <a:pPr algn="ctr">
              <a:lnSpc>
                <a:spcPts val="2940"/>
              </a:lnSpc>
              <a:spcBef>
                <a:spcPct val="0"/>
              </a:spcBef>
            </a:pPr>
            <a:endParaRPr lang="en-US" sz="2500" dirty="0">
              <a:solidFill>
                <a:srgbClr val="404033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6623685" y="906094"/>
            <a:ext cx="10287000" cy="13041630"/>
          </a:xfrm>
          <a:custGeom>
            <a:avLst/>
            <a:gdLst/>
            <a:ahLst/>
            <a:cxnLst/>
            <a:rect l="l" t="t" r="r" b="b"/>
            <a:pathLst>
              <a:path w="10287000" h="13041630">
                <a:moveTo>
                  <a:pt x="0" y="0"/>
                </a:moveTo>
                <a:lnTo>
                  <a:pt x="10287000" y="0"/>
                </a:lnTo>
                <a:lnTo>
                  <a:pt x="10287000" y="13041630"/>
                </a:lnTo>
                <a:lnTo>
                  <a:pt x="0" y="130416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</a:blip>
            <a:stretch>
              <a:fillRect t="-22051" b="-18346"/>
            </a:stretch>
          </a:blipFill>
        </p:spPr>
        <p:txBody>
          <a:bodyPr/>
          <a:lstStyle/>
          <a:p>
            <a:endParaRPr lang="es-SV"/>
          </a:p>
        </p:txBody>
      </p:sp>
      <p:graphicFrame>
        <p:nvGraphicFramePr>
          <p:cNvPr id="3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24281443"/>
              </p:ext>
            </p:extLst>
          </p:nvPr>
        </p:nvGraphicFramePr>
        <p:xfrm>
          <a:off x="1162482" y="1838593"/>
          <a:ext cx="15963036" cy="826846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175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72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7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75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62075">
                <a:tc>
                  <a:txBody>
                    <a:bodyPr/>
                    <a:lstStyle/>
                    <a:p>
                      <a:pPr algn="l">
                        <a:lnSpc>
                          <a:spcPts val="3640"/>
                        </a:lnSpc>
                        <a:defRPr/>
                      </a:pPr>
                      <a:r>
                        <a:rPr lang="en-US" sz="2600" b="1">
                          <a:solidFill>
                            <a:srgbClr val="000000"/>
                          </a:solidFill>
                          <a:sym typeface="Montserrat Bold"/>
                        </a:rPr>
                        <a:t>Proceso estratégico</a:t>
                      </a:r>
                      <a:endParaRPr lang="en-US" sz="110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b="1">
                          <a:solidFill>
                            <a:srgbClr val="000000"/>
                          </a:solidFill>
                          <a:sym typeface="Montserrat Bold"/>
                        </a:rPr>
                        <a:t>¿Qué necesitamos trabajar?</a:t>
                      </a:r>
                      <a:endParaRPr lang="en-US" sz="110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b="1">
                          <a:solidFill>
                            <a:srgbClr val="000000"/>
                          </a:solidFill>
                          <a:sym typeface="Montserrat Bold"/>
                        </a:rPr>
                        <a:t>Posible liderazgo</a:t>
                      </a:r>
                      <a:endParaRPr lang="en-US" sz="110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b="1">
                          <a:solidFill>
                            <a:srgbClr val="000000"/>
                          </a:solidFill>
                          <a:sym typeface="Montserrat Bold"/>
                        </a:rPr>
                        <a:t>Apoyo</a:t>
                      </a:r>
                      <a:endParaRPr lang="en-US" sz="1100"/>
                    </a:p>
                  </a:txBody>
                  <a:tcPr marL="190500" marR="190500" marT="190500" marB="1905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421">
                <a:tc>
                  <a:txBody>
                    <a:bodyPr/>
                    <a:lstStyle/>
                    <a:p>
                      <a:pPr algn="l">
                        <a:lnSpc>
                          <a:spcPts val="2660"/>
                        </a:lnSpc>
                        <a:defRPr/>
                      </a:pPr>
                      <a:r>
                        <a:rPr lang="en-US" sz="1900" dirty="0">
                          <a:solidFill>
                            <a:srgbClr val="000000"/>
                          </a:solidFill>
                          <a:sym typeface="Montserrat"/>
                        </a:rPr>
                        <a:t> </a:t>
                      </a:r>
                      <a:r>
                        <a:rPr lang="es-MX" sz="1900" dirty="0">
                          <a:solidFill>
                            <a:srgbClr val="000000"/>
                          </a:solidFill>
                          <a:sym typeface="Montserrat"/>
                        </a:rPr>
                        <a:t>1. Transformación de la gobernanza y estructura del MCP-ES</a:t>
                      </a: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60"/>
                        </a:lnSpc>
                        <a:defRPr/>
                      </a:pPr>
                      <a:r>
                        <a:rPr lang="es-MX" sz="1900" dirty="0">
                          <a:solidFill>
                            <a:srgbClr val="000000"/>
                          </a:solidFill>
                          <a:sym typeface="Montserrat"/>
                        </a:rPr>
                        <a:t>Revisar el tamaño y composición del Pleno, representación de sectores, estructura y funcionamiento de los comités, mecanismos de participación y toma de decisiones, tomando como base la misión, visión, escenario institucional, roles y funciones ya acordados.</a:t>
                      </a: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6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6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421">
                <a:tc>
                  <a:txBody>
                    <a:bodyPr/>
                    <a:lstStyle/>
                    <a:p>
                      <a:pPr algn="l">
                        <a:lnSpc>
                          <a:spcPts val="2660"/>
                        </a:lnSpc>
                        <a:defRPr/>
                      </a:pPr>
                      <a:r>
                        <a:rPr lang="en-US" sz="1900" dirty="0">
                          <a:solidFill>
                            <a:srgbClr val="000000"/>
                          </a:solidFill>
                          <a:sym typeface="Montserrat"/>
                        </a:rPr>
                        <a:t>2. </a:t>
                      </a:r>
                      <a:r>
                        <a:rPr lang="en-US" sz="1900" dirty="0" err="1">
                          <a:solidFill>
                            <a:srgbClr val="000000"/>
                          </a:solidFill>
                          <a:sym typeface="Montserrat"/>
                        </a:rPr>
                        <a:t>Adecuación</a:t>
                      </a:r>
                      <a:r>
                        <a:rPr lang="en-US" sz="1900" dirty="0">
                          <a:solidFill>
                            <a:srgbClr val="000000"/>
                          </a:solidFill>
                          <a:sym typeface="Montserrat"/>
                        </a:rPr>
                        <a:t> del </a:t>
                      </a:r>
                      <a:r>
                        <a:rPr lang="en-US" sz="1900" dirty="0" err="1">
                          <a:solidFill>
                            <a:srgbClr val="000000"/>
                          </a:solidFill>
                          <a:sym typeface="Montserrat"/>
                        </a:rPr>
                        <a:t>marco</a:t>
                      </a:r>
                      <a:r>
                        <a:rPr lang="en-US" sz="1900" dirty="0">
                          <a:solidFill>
                            <a:srgbClr val="000000"/>
                          </a:solidFill>
                          <a:sym typeface="Montserrat"/>
                        </a:rPr>
                        <a:t> </a:t>
                      </a:r>
                      <a:r>
                        <a:rPr lang="en-US" sz="1900" dirty="0" err="1">
                          <a:solidFill>
                            <a:srgbClr val="000000"/>
                          </a:solidFill>
                          <a:sym typeface="Montserrat"/>
                        </a:rPr>
                        <a:t>normativo</a:t>
                      </a: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60"/>
                        </a:lnSpc>
                        <a:defRPr/>
                      </a:pPr>
                      <a:r>
                        <a:rPr lang="es-MX" sz="1900" dirty="0">
                          <a:solidFill>
                            <a:srgbClr val="000000"/>
                          </a:solidFill>
                          <a:sym typeface="Montserrat"/>
                        </a:rPr>
                        <a:t>Identificar y desarrollar los cambios que deberán incorporarse al Reglamento Interno y otros instrumentos como resultado de la transformación de la gobernanza y estructura del MCP-ES.</a:t>
                      </a: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6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6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9972">
                <a:tc>
                  <a:txBody>
                    <a:bodyPr/>
                    <a:lstStyle/>
                    <a:p>
                      <a:pPr algn="l">
                        <a:lnSpc>
                          <a:spcPts val="2660"/>
                        </a:lnSpc>
                        <a:defRPr/>
                      </a:pPr>
                      <a:r>
                        <a:rPr lang="en-US" sz="1900" dirty="0">
                          <a:solidFill>
                            <a:srgbClr val="000000"/>
                          </a:solidFill>
                          <a:sym typeface="Montserrat"/>
                        </a:rPr>
                        <a:t>3. </a:t>
                      </a:r>
                      <a:r>
                        <a:rPr lang="en-US" sz="1900" dirty="0" err="1">
                          <a:solidFill>
                            <a:srgbClr val="000000"/>
                          </a:solidFill>
                          <a:sym typeface="Montserrat"/>
                        </a:rPr>
                        <a:t>Sostenibilidad</a:t>
                      </a:r>
                      <a:r>
                        <a:rPr lang="en-US" sz="1900" dirty="0">
                          <a:solidFill>
                            <a:srgbClr val="000000"/>
                          </a:solidFill>
                          <a:sym typeface="Montserrat"/>
                        </a:rPr>
                        <a:t> </a:t>
                      </a:r>
                      <a:r>
                        <a:rPr lang="en-US" sz="1900" dirty="0" err="1">
                          <a:solidFill>
                            <a:srgbClr val="000000"/>
                          </a:solidFill>
                          <a:sym typeface="Montserrat"/>
                        </a:rPr>
                        <a:t>financiera</a:t>
                      </a: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60"/>
                        </a:lnSpc>
                        <a:defRPr/>
                      </a:pPr>
                      <a:r>
                        <a:rPr lang="es-MX" sz="1900" dirty="0">
                          <a:solidFill>
                            <a:srgbClr val="000000"/>
                          </a:solidFill>
                          <a:sym typeface="Montserrat"/>
                        </a:rPr>
                        <a:t>Construir progresivamente un modelo de sostenibilidad financiera acorde con el futuro modelo institucional del MCP-ES. La exploración inicial de alternativas se abordará en el punto 3 de esta sesión.</a:t>
                      </a: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6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6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4"/>
          <p:cNvSpPr txBox="1"/>
          <p:nvPr/>
        </p:nvSpPr>
        <p:spPr>
          <a:xfrm>
            <a:off x="3505200" y="9059"/>
            <a:ext cx="11021998" cy="686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31"/>
              </a:lnSpc>
            </a:pPr>
            <a:r>
              <a:rPr lang="en-US" sz="4799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Matriz</a:t>
            </a:r>
            <a:r>
              <a:rPr lang="en-US" sz="4799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del </a:t>
            </a:r>
            <a:r>
              <a:rPr lang="en-US" sz="4799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proceso</a:t>
            </a:r>
            <a:r>
              <a:rPr lang="en-US" sz="4799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</a:p>
        </p:txBody>
      </p:sp>
      <p:sp>
        <p:nvSpPr>
          <p:cNvPr id="5" name="TextBox 5"/>
          <p:cNvSpPr txBox="1"/>
          <p:nvPr/>
        </p:nvSpPr>
        <p:spPr>
          <a:xfrm>
            <a:off x="3020683" y="881106"/>
            <a:ext cx="13563600" cy="7716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52"/>
              </a:lnSpc>
            </a:pP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Esta es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una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propuesta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inicial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de los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procesos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que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hemos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identificado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. Hoy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necesitamos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validar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si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estos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son los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procesos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correctos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si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falta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alguno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y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quién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debería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liderar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o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acompañar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cada uno</a:t>
            </a:r>
          </a:p>
        </p:txBody>
      </p:sp>
      <p:sp>
        <p:nvSpPr>
          <p:cNvPr id="6" name="Freeform 6"/>
          <p:cNvSpPr/>
          <p:nvPr/>
        </p:nvSpPr>
        <p:spPr>
          <a:xfrm>
            <a:off x="300237" y="242381"/>
            <a:ext cx="2747763" cy="905718"/>
          </a:xfrm>
          <a:custGeom>
            <a:avLst/>
            <a:gdLst/>
            <a:ahLst/>
            <a:cxnLst/>
            <a:rect l="l" t="t" r="r" b="b"/>
            <a:pathLst>
              <a:path w="3312867" h="1148461">
                <a:moveTo>
                  <a:pt x="0" y="0"/>
                </a:moveTo>
                <a:lnTo>
                  <a:pt x="3312867" y="0"/>
                </a:lnTo>
                <a:lnTo>
                  <a:pt x="3312867" y="1148460"/>
                </a:lnTo>
                <a:lnTo>
                  <a:pt x="0" y="11484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BFB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1EC31ED-5C9A-FC81-83DE-2B92C34D87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6667D12-C8D3-DD87-1D3E-3CE991B4AB64}"/>
              </a:ext>
            </a:extLst>
          </p:cNvPr>
          <p:cNvSpPr/>
          <p:nvPr/>
        </p:nvSpPr>
        <p:spPr>
          <a:xfrm rot="-5400000">
            <a:off x="6623685" y="906094"/>
            <a:ext cx="10287000" cy="13041630"/>
          </a:xfrm>
          <a:custGeom>
            <a:avLst/>
            <a:gdLst/>
            <a:ahLst/>
            <a:cxnLst/>
            <a:rect l="l" t="t" r="r" b="b"/>
            <a:pathLst>
              <a:path w="10287000" h="13041630">
                <a:moveTo>
                  <a:pt x="0" y="0"/>
                </a:moveTo>
                <a:lnTo>
                  <a:pt x="10287000" y="0"/>
                </a:lnTo>
                <a:lnTo>
                  <a:pt x="10287000" y="13041630"/>
                </a:lnTo>
                <a:lnTo>
                  <a:pt x="0" y="130416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</a:blip>
            <a:stretch>
              <a:fillRect t="-22051" b="-18346"/>
            </a:stretch>
          </a:blipFill>
        </p:spPr>
        <p:txBody>
          <a:bodyPr/>
          <a:lstStyle/>
          <a:p>
            <a:endParaRPr lang="es-SV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3D769CC1-63E5-D29C-7C46-B94471EC33D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19684225"/>
              </p:ext>
            </p:extLst>
          </p:nvPr>
        </p:nvGraphicFramePr>
        <p:xfrm>
          <a:off x="1162482" y="1838593"/>
          <a:ext cx="15963036" cy="758266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175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72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7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75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62075">
                <a:tc>
                  <a:txBody>
                    <a:bodyPr/>
                    <a:lstStyle/>
                    <a:p>
                      <a:pPr algn="l">
                        <a:lnSpc>
                          <a:spcPts val="3640"/>
                        </a:lnSpc>
                        <a:defRPr/>
                      </a:pPr>
                      <a:r>
                        <a:rPr lang="en-US" sz="2600" b="1">
                          <a:solidFill>
                            <a:srgbClr val="000000"/>
                          </a:solidFill>
                          <a:sym typeface="Montserrat Bold"/>
                        </a:rPr>
                        <a:t>Proceso estratégico</a:t>
                      </a:r>
                      <a:endParaRPr lang="en-US" sz="110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b="1">
                          <a:solidFill>
                            <a:srgbClr val="000000"/>
                          </a:solidFill>
                          <a:sym typeface="Montserrat Bold"/>
                        </a:rPr>
                        <a:t>¿Qué necesitamos trabajar?</a:t>
                      </a:r>
                      <a:endParaRPr lang="en-US" sz="110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b="1">
                          <a:solidFill>
                            <a:srgbClr val="000000"/>
                          </a:solidFill>
                          <a:sym typeface="Montserrat Bold"/>
                        </a:rPr>
                        <a:t>Posible liderazgo</a:t>
                      </a:r>
                      <a:endParaRPr lang="en-US" sz="110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b="1">
                          <a:solidFill>
                            <a:srgbClr val="000000"/>
                          </a:solidFill>
                          <a:sym typeface="Montserrat Bold"/>
                        </a:rPr>
                        <a:t>Apoyo</a:t>
                      </a:r>
                      <a:endParaRPr lang="en-US" sz="1100"/>
                    </a:p>
                  </a:txBody>
                  <a:tcPr marL="190500" marR="190500" marT="190500" marB="1905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421">
                <a:tc>
                  <a:txBody>
                    <a:bodyPr/>
                    <a:lstStyle/>
                    <a:p>
                      <a:pPr algn="l">
                        <a:lnSpc>
                          <a:spcPts val="2660"/>
                        </a:lnSpc>
                        <a:defRPr/>
                      </a:pPr>
                      <a:r>
                        <a:rPr lang="en-US" sz="1900" dirty="0">
                          <a:solidFill>
                            <a:srgbClr val="000000"/>
                          </a:solidFill>
                          <a:sym typeface="Montserrat"/>
                        </a:rPr>
                        <a:t> </a:t>
                      </a:r>
                      <a:r>
                        <a:rPr lang="es-MX" sz="1900" dirty="0">
                          <a:solidFill>
                            <a:srgbClr val="000000"/>
                          </a:solidFill>
                          <a:sym typeface="Montserrat"/>
                        </a:rPr>
                        <a:t>4. Evolución del monitoreo estratégico</a:t>
                      </a:r>
                    </a:p>
                    <a:p>
                      <a:pPr algn="l">
                        <a:lnSpc>
                          <a:spcPts val="2660"/>
                        </a:lnSpc>
                        <a:defRPr/>
                      </a:pPr>
                      <a:endParaRPr lang="es-MX" sz="1900" dirty="0">
                        <a:solidFill>
                          <a:srgbClr val="000000"/>
                        </a:solidFill>
                        <a:sym typeface="Montserrat"/>
                      </a:endParaRPr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60"/>
                        </a:lnSpc>
                        <a:defRPr/>
                      </a:pPr>
                      <a:r>
                        <a:rPr lang="es-MX" sz="1900" dirty="0">
                          <a:solidFill>
                            <a:srgbClr val="000000"/>
                          </a:solidFill>
                          <a:sym typeface="Montserrat"/>
                        </a:rPr>
                        <a:t>Analizar cómo deberá evolucionar el monitoreo estratégico durante la transición y ante una disminución o finalización del financiamiento del Fondo Mundial, considerando las funciones ya definidas para el MCP-ES.</a:t>
                      </a: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6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6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421">
                <a:tc>
                  <a:txBody>
                    <a:bodyPr/>
                    <a:lstStyle/>
                    <a:p>
                      <a:pPr algn="l">
                        <a:lnSpc>
                          <a:spcPts val="2660"/>
                        </a:lnSpc>
                        <a:defRPr/>
                      </a:pPr>
                      <a:r>
                        <a:rPr lang="es-MX" sz="1900" dirty="0">
                          <a:solidFill>
                            <a:srgbClr val="000000"/>
                          </a:solidFill>
                          <a:sym typeface="Montserrat"/>
                        </a:rPr>
                        <a:t>5. Comunicación y posicionamiento institucional</a:t>
                      </a: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60"/>
                        </a:lnSpc>
                        <a:defRPr/>
                      </a:pPr>
                      <a:r>
                        <a:rPr lang="es-MX" sz="1900" dirty="0">
                          <a:solidFill>
                            <a:srgbClr val="000000"/>
                          </a:solidFill>
                          <a:sym typeface="Montserrat"/>
                        </a:rPr>
                        <a:t>Fortalecer el posicionamiento y visibilidad del MCP-ES, comunicar su valor agregado y acompañar comunicacionalmente el proceso de transición y transformación.</a:t>
                      </a: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6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6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9972">
                <a:tc>
                  <a:txBody>
                    <a:bodyPr/>
                    <a:lstStyle/>
                    <a:p>
                      <a:pPr algn="l">
                        <a:lnSpc>
                          <a:spcPts val="2660"/>
                        </a:lnSpc>
                        <a:defRPr/>
                      </a:pPr>
                      <a:r>
                        <a:rPr lang="es-MX" sz="1900" dirty="0">
                          <a:solidFill>
                            <a:srgbClr val="000000"/>
                          </a:solidFill>
                          <a:sym typeface="Montserrat"/>
                        </a:rPr>
                        <a:t>6. Gestión del conocimiento y memoria institucional</a:t>
                      </a: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60"/>
                        </a:lnSpc>
                        <a:defRPr/>
                      </a:pPr>
                      <a:r>
                        <a:rPr lang="es-MX" sz="1900" dirty="0">
                          <a:solidFill>
                            <a:srgbClr val="000000"/>
                          </a:solidFill>
                          <a:sym typeface="Montserrat"/>
                        </a:rPr>
                        <a:t>Sistematizar, preservar y facilitar el acceso a la experiencia, resultados, buenas prácticas, documentos y memoria histórica del MCP-ES como activos para la transición y sostenibilidad.</a:t>
                      </a: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6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6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4">
            <a:extLst>
              <a:ext uri="{FF2B5EF4-FFF2-40B4-BE49-F238E27FC236}">
                <a16:creationId xmlns:a16="http://schemas.microsoft.com/office/drawing/2014/main" id="{6B793FCF-D01A-D7BA-49F5-5109109F4839}"/>
              </a:ext>
            </a:extLst>
          </p:cNvPr>
          <p:cNvSpPr txBox="1"/>
          <p:nvPr/>
        </p:nvSpPr>
        <p:spPr>
          <a:xfrm>
            <a:off x="3505200" y="9059"/>
            <a:ext cx="11021998" cy="686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31"/>
              </a:lnSpc>
            </a:pPr>
            <a:r>
              <a:rPr lang="en-US" sz="4799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Matriz</a:t>
            </a:r>
            <a:r>
              <a:rPr lang="en-US" sz="4799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del </a:t>
            </a:r>
            <a:r>
              <a:rPr lang="en-US" sz="4799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proceso</a:t>
            </a:r>
            <a:r>
              <a:rPr lang="en-US" sz="4799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6F2CBA6C-54D4-3321-0CAA-235003E801B9}"/>
              </a:ext>
            </a:extLst>
          </p:cNvPr>
          <p:cNvSpPr txBox="1"/>
          <p:nvPr/>
        </p:nvSpPr>
        <p:spPr>
          <a:xfrm>
            <a:off x="3020683" y="881106"/>
            <a:ext cx="13563600" cy="7716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52"/>
              </a:lnSpc>
            </a:pP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Esta es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una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propuesta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inicial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de los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procesos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que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hemos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identificado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. Hoy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necesitamos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validar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si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estos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son los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procesos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correctos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si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falta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alguno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y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quién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debería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liderar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o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acompañar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cada uno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F93E143-9A24-9537-BF6E-22880D0FD4B2}"/>
              </a:ext>
            </a:extLst>
          </p:cNvPr>
          <p:cNvSpPr/>
          <p:nvPr/>
        </p:nvSpPr>
        <p:spPr>
          <a:xfrm>
            <a:off x="300237" y="242381"/>
            <a:ext cx="2747763" cy="905718"/>
          </a:xfrm>
          <a:custGeom>
            <a:avLst/>
            <a:gdLst/>
            <a:ahLst/>
            <a:cxnLst/>
            <a:rect l="l" t="t" r="r" b="b"/>
            <a:pathLst>
              <a:path w="3312867" h="1148461">
                <a:moveTo>
                  <a:pt x="0" y="0"/>
                </a:moveTo>
                <a:lnTo>
                  <a:pt x="3312867" y="0"/>
                </a:lnTo>
                <a:lnTo>
                  <a:pt x="3312867" y="1148460"/>
                </a:lnTo>
                <a:lnTo>
                  <a:pt x="0" y="11484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38840311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BFB6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74DF7DB-CF46-8C6F-9834-FB06C79B5D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E252B9E-28D0-72FE-0C60-2395E460F8A8}"/>
              </a:ext>
            </a:extLst>
          </p:cNvPr>
          <p:cNvSpPr/>
          <p:nvPr/>
        </p:nvSpPr>
        <p:spPr>
          <a:xfrm rot="-5400000">
            <a:off x="6623685" y="906094"/>
            <a:ext cx="10287000" cy="13041630"/>
          </a:xfrm>
          <a:custGeom>
            <a:avLst/>
            <a:gdLst/>
            <a:ahLst/>
            <a:cxnLst/>
            <a:rect l="l" t="t" r="r" b="b"/>
            <a:pathLst>
              <a:path w="10287000" h="13041630">
                <a:moveTo>
                  <a:pt x="0" y="0"/>
                </a:moveTo>
                <a:lnTo>
                  <a:pt x="10287000" y="0"/>
                </a:lnTo>
                <a:lnTo>
                  <a:pt x="10287000" y="13041630"/>
                </a:lnTo>
                <a:lnTo>
                  <a:pt x="0" y="130416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</a:blip>
            <a:stretch>
              <a:fillRect t="-22051" b="-18346"/>
            </a:stretch>
          </a:blipFill>
        </p:spPr>
        <p:txBody>
          <a:bodyPr/>
          <a:lstStyle/>
          <a:p>
            <a:endParaRPr lang="es-SV"/>
          </a:p>
        </p:txBody>
      </p:sp>
      <p:graphicFrame>
        <p:nvGraphicFramePr>
          <p:cNvPr id="3" name="Table 3">
            <a:extLst>
              <a:ext uri="{FF2B5EF4-FFF2-40B4-BE49-F238E27FC236}">
                <a16:creationId xmlns:a16="http://schemas.microsoft.com/office/drawing/2014/main" id="{B759FFD5-9BE0-D979-16FF-251F9BD7679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484642"/>
              </p:ext>
            </p:extLst>
          </p:nvPr>
        </p:nvGraphicFramePr>
        <p:xfrm>
          <a:off x="1162482" y="1838593"/>
          <a:ext cx="15963036" cy="7925562"/>
        </p:xfrm>
        <a:graphic>
          <a:graphicData uri="http://schemas.openxmlformats.org/drawingml/2006/table">
            <a:tbl>
              <a:tblPr>
                <a:tableStyleId>{5940675A-B579-460E-94D1-54222C63F5DA}</a:tableStyleId>
              </a:tblPr>
              <a:tblGrid>
                <a:gridCol w="617575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67210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5758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557587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62075">
                <a:tc>
                  <a:txBody>
                    <a:bodyPr/>
                    <a:lstStyle/>
                    <a:p>
                      <a:pPr algn="l">
                        <a:lnSpc>
                          <a:spcPts val="3640"/>
                        </a:lnSpc>
                        <a:defRPr/>
                      </a:pPr>
                      <a:r>
                        <a:rPr lang="en-US" sz="2600" b="1">
                          <a:solidFill>
                            <a:srgbClr val="000000"/>
                          </a:solidFill>
                          <a:sym typeface="Montserrat Bold"/>
                        </a:rPr>
                        <a:t>Proceso estratégico</a:t>
                      </a:r>
                      <a:endParaRPr lang="en-US" sz="110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b="1">
                          <a:solidFill>
                            <a:srgbClr val="000000"/>
                          </a:solidFill>
                          <a:sym typeface="Montserrat Bold"/>
                        </a:rPr>
                        <a:t>¿Qué necesitamos trabajar?</a:t>
                      </a:r>
                      <a:endParaRPr lang="en-US" sz="110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b="1">
                          <a:solidFill>
                            <a:srgbClr val="000000"/>
                          </a:solidFill>
                          <a:sym typeface="Montserrat Bold"/>
                        </a:rPr>
                        <a:t>Posible liderazgo</a:t>
                      </a:r>
                      <a:endParaRPr lang="en-US" sz="110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3640"/>
                        </a:lnSpc>
                        <a:defRPr/>
                      </a:pPr>
                      <a:r>
                        <a:rPr lang="en-US" sz="2600" b="1">
                          <a:solidFill>
                            <a:srgbClr val="000000"/>
                          </a:solidFill>
                          <a:sym typeface="Montserrat Bold"/>
                        </a:rPr>
                        <a:t>Apoyo</a:t>
                      </a:r>
                      <a:endParaRPr lang="en-US" sz="1100"/>
                    </a:p>
                  </a:txBody>
                  <a:tcPr marL="190500" marR="190500" marT="190500" marB="19050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706421">
                <a:tc>
                  <a:txBody>
                    <a:bodyPr/>
                    <a:lstStyle/>
                    <a:p>
                      <a:pPr algn="l">
                        <a:lnSpc>
                          <a:spcPts val="2660"/>
                        </a:lnSpc>
                        <a:defRPr/>
                      </a:pPr>
                      <a:r>
                        <a:rPr lang="en-US" sz="1900" dirty="0">
                          <a:solidFill>
                            <a:srgbClr val="000000"/>
                          </a:solidFill>
                          <a:sym typeface="Montserrat"/>
                        </a:rPr>
                        <a:t>7. Fortalecimiento de </a:t>
                      </a:r>
                      <a:r>
                        <a:rPr lang="en-US" sz="1900" dirty="0" err="1">
                          <a:solidFill>
                            <a:srgbClr val="000000"/>
                          </a:solidFill>
                          <a:sym typeface="Montserrat"/>
                        </a:rPr>
                        <a:t>capacidades</a:t>
                      </a:r>
                      <a:r>
                        <a:rPr lang="en-US" sz="1900" dirty="0">
                          <a:solidFill>
                            <a:srgbClr val="000000"/>
                          </a:solidFill>
                          <a:sym typeface="Montserrat"/>
                        </a:rPr>
                        <a:t> </a:t>
                      </a:r>
                      <a:r>
                        <a:rPr lang="en-US" sz="1900" dirty="0" err="1">
                          <a:solidFill>
                            <a:srgbClr val="000000"/>
                          </a:solidFill>
                          <a:sym typeface="Montserrat"/>
                        </a:rPr>
                        <a:t>institucionales</a:t>
                      </a:r>
                      <a:endParaRPr lang="es-MX" sz="1900" dirty="0">
                        <a:solidFill>
                          <a:srgbClr val="000000"/>
                        </a:solidFill>
                        <a:sym typeface="Montserrat"/>
                      </a:endParaRPr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60"/>
                        </a:lnSpc>
                        <a:defRPr/>
                      </a:pPr>
                      <a:r>
                        <a:rPr lang="es-MX" sz="1900" dirty="0">
                          <a:solidFill>
                            <a:srgbClr val="000000"/>
                          </a:solidFill>
                          <a:sym typeface="Montserrat"/>
                        </a:rPr>
                        <a:t>Identificar y desarrollar las capacidades que necesitarán el Pleno, los comités y la Dirección Ejecutiva para implementar y operar bajo el nuevo modelo institucional.</a:t>
                      </a: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6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6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06421">
                <a:tc>
                  <a:txBody>
                    <a:bodyPr/>
                    <a:lstStyle/>
                    <a:p>
                      <a:pPr algn="l">
                        <a:lnSpc>
                          <a:spcPts val="2660"/>
                        </a:lnSpc>
                        <a:defRPr/>
                      </a:pPr>
                      <a:r>
                        <a:rPr lang="es-MX" sz="1900" dirty="0">
                          <a:solidFill>
                            <a:srgbClr val="000000"/>
                          </a:solidFill>
                          <a:sym typeface="Montserrat"/>
                        </a:rPr>
                        <a:t>8. Alianzas estratégicas y movilización de recursos</a:t>
                      </a: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60"/>
                        </a:lnSpc>
                        <a:defRPr/>
                      </a:pPr>
                      <a:r>
                        <a:rPr lang="es-MX" sz="1900" dirty="0">
                          <a:solidFill>
                            <a:srgbClr val="000000"/>
                          </a:solidFill>
                          <a:sym typeface="Montserrat"/>
                        </a:rPr>
                        <a:t>Identificar y fortalecer relaciones con actores nacionales, cooperación internacional, academia, organismos regionales y otros aliados que puedan contribuir técnica, institucional o financieramente a la sostenibilidad del MCP-ES.</a:t>
                      </a: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6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6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99972">
                <a:tc>
                  <a:txBody>
                    <a:bodyPr/>
                    <a:lstStyle/>
                    <a:p>
                      <a:pPr algn="l">
                        <a:lnSpc>
                          <a:spcPts val="2660"/>
                        </a:lnSpc>
                        <a:defRPr/>
                      </a:pPr>
                      <a:r>
                        <a:rPr lang="es-MX" sz="1900">
                          <a:solidFill>
                            <a:srgbClr val="000000"/>
                          </a:solidFill>
                          <a:sym typeface="Montserrat"/>
                        </a:rPr>
                        <a:t>9</a:t>
                      </a:r>
                      <a:r>
                        <a:rPr lang="es-MX" sz="1900" dirty="0">
                          <a:solidFill>
                            <a:srgbClr val="000000"/>
                          </a:solidFill>
                          <a:sym typeface="Montserrat"/>
                        </a:rPr>
                        <a:t>. Planificación y gestión de la transición. Gestión del conocimiento y memoria institucional</a:t>
                      </a: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ts val="2660"/>
                        </a:lnSpc>
                        <a:defRPr/>
                      </a:pPr>
                      <a:r>
                        <a:rPr lang="es-MX" sz="1900" dirty="0">
                          <a:solidFill>
                            <a:srgbClr val="000000"/>
                          </a:solidFill>
                          <a:sym typeface="Montserrat"/>
                        </a:rPr>
                        <a:t>Integrar los diferentes procesos de transformación y sostenibilidad en una ruta crítica que establezca productos, responsables, secuencia, plazos e hitos de seguimiento.</a:t>
                      </a:r>
                      <a:endParaRPr lang="en-US" sz="1100" dirty="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60"/>
                        </a:lnSpc>
                        <a:defRPr/>
                      </a:pPr>
                      <a:endParaRPr lang="en-US" sz="1100"/>
                    </a:p>
                  </a:txBody>
                  <a:tcPr marL="190500" marR="190500" marT="190500" marB="19050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660"/>
                        </a:lnSpc>
                        <a:defRPr/>
                      </a:pPr>
                      <a:endParaRPr lang="en-US" sz="1100" dirty="0"/>
                    </a:p>
                  </a:txBody>
                  <a:tcPr marL="190500" marR="190500" marT="190500" marB="190500"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Box 4">
            <a:extLst>
              <a:ext uri="{FF2B5EF4-FFF2-40B4-BE49-F238E27FC236}">
                <a16:creationId xmlns:a16="http://schemas.microsoft.com/office/drawing/2014/main" id="{E97428C9-B3C6-DB6C-E7F5-8880F384FB39}"/>
              </a:ext>
            </a:extLst>
          </p:cNvPr>
          <p:cNvSpPr txBox="1"/>
          <p:nvPr/>
        </p:nvSpPr>
        <p:spPr>
          <a:xfrm>
            <a:off x="3505200" y="9059"/>
            <a:ext cx="11021998" cy="68618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31"/>
              </a:lnSpc>
            </a:pPr>
            <a:r>
              <a:rPr lang="en-US" sz="4799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Matriz</a:t>
            </a:r>
            <a:r>
              <a:rPr lang="en-US" sz="4799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del </a:t>
            </a:r>
            <a:r>
              <a:rPr lang="en-US" sz="4799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proceso</a:t>
            </a:r>
            <a:r>
              <a:rPr lang="en-US" sz="4799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</a:p>
        </p:txBody>
      </p:sp>
      <p:sp>
        <p:nvSpPr>
          <p:cNvPr id="5" name="TextBox 5">
            <a:extLst>
              <a:ext uri="{FF2B5EF4-FFF2-40B4-BE49-F238E27FC236}">
                <a16:creationId xmlns:a16="http://schemas.microsoft.com/office/drawing/2014/main" id="{41FBB97F-4542-9A56-0228-2CEECB65D12D}"/>
              </a:ext>
            </a:extLst>
          </p:cNvPr>
          <p:cNvSpPr txBox="1"/>
          <p:nvPr/>
        </p:nvSpPr>
        <p:spPr>
          <a:xfrm>
            <a:off x="3020683" y="881106"/>
            <a:ext cx="13563600" cy="7716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52"/>
              </a:lnSpc>
            </a:pP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Esta es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una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propuesta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inicial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de los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procesos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que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hemos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identificado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. Hoy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necesitamos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validar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si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estos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son los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procesos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correctos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,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si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falta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alguno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y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quién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debería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liderar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o </a:t>
            </a:r>
            <a:r>
              <a:rPr lang="en-US" sz="2400" dirty="0" err="1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acompañar</a:t>
            </a:r>
            <a:r>
              <a:rPr lang="en-US" sz="2400" dirty="0">
                <a:solidFill>
                  <a:srgbClr val="000000"/>
                </a:solidFill>
                <a:latin typeface="The Seasons"/>
                <a:ea typeface="The Seasons"/>
                <a:cs typeface="The Seasons"/>
                <a:sym typeface="The Seasons"/>
              </a:rPr>
              <a:t> cada uno</a:t>
            </a:r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2C8FB07-9CD3-D5E2-AE70-E7C9D0974453}"/>
              </a:ext>
            </a:extLst>
          </p:cNvPr>
          <p:cNvSpPr/>
          <p:nvPr/>
        </p:nvSpPr>
        <p:spPr>
          <a:xfrm>
            <a:off x="300237" y="242381"/>
            <a:ext cx="2747763" cy="905718"/>
          </a:xfrm>
          <a:custGeom>
            <a:avLst/>
            <a:gdLst/>
            <a:ahLst/>
            <a:cxnLst/>
            <a:rect l="l" t="t" r="r" b="b"/>
            <a:pathLst>
              <a:path w="3312867" h="1148461">
                <a:moveTo>
                  <a:pt x="0" y="0"/>
                </a:moveTo>
                <a:lnTo>
                  <a:pt x="3312867" y="0"/>
                </a:lnTo>
                <a:lnTo>
                  <a:pt x="3312867" y="1148460"/>
                </a:lnTo>
                <a:lnTo>
                  <a:pt x="0" y="114846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  <p:extLst>
      <p:ext uri="{BB962C8B-B14F-4D97-AF65-F5344CB8AC3E}">
        <p14:creationId xmlns:p14="http://schemas.microsoft.com/office/powerpoint/2010/main" val="6735496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C6BFB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 rot="-5400000">
            <a:off x="6623685" y="906094"/>
            <a:ext cx="10287000" cy="13041630"/>
          </a:xfrm>
          <a:custGeom>
            <a:avLst/>
            <a:gdLst/>
            <a:ahLst/>
            <a:cxnLst/>
            <a:rect l="l" t="t" r="r" b="b"/>
            <a:pathLst>
              <a:path w="10287000" h="13041630">
                <a:moveTo>
                  <a:pt x="0" y="0"/>
                </a:moveTo>
                <a:lnTo>
                  <a:pt x="10287000" y="0"/>
                </a:lnTo>
                <a:lnTo>
                  <a:pt x="10287000" y="13041630"/>
                </a:lnTo>
                <a:lnTo>
                  <a:pt x="0" y="1304163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6000"/>
            </a:blip>
            <a:stretch>
              <a:fillRect t="-22051" b="-18346"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3" name="Freeform 3"/>
          <p:cNvSpPr/>
          <p:nvPr/>
        </p:nvSpPr>
        <p:spPr>
          <a:xfrm>
            <a:off x="6139240" y="438101"/>
            <a:ext cx="4536462" cy="1572640"/>
          </a:xfrm>
          <a:custGeom>
            <a:avLst/>
            <a:gdLst/>
            <a:ahLst/>
            <a:cxnLst/>
            <a:rect l="l" t="t" r="r" b="b"/>
            <a:pathLst>
              <a:path w="4536462" h="1572640">
                <a:moveTo>
                  <a:pt x="0" y="0"/>
                </a:moveTo>
                <a:lnTo>
                  <a:pt x="4536462" y="0"/>
                </a:lnTo>
                <a:lnTo>
                  <a:pt x="4536462" y="1572640"/>
                </a:lnTo>
                <a:lnTo>
                  <a:pt x="0" y="157264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  <p:sp>
        <p:nvSpPr>
          <p:cNvPr id="4" name="Freeform 4"/>
          <p:cNvSpPr/>
          <p:nvPr/>
        </p:nvSpPr>
        <p:spPr>
          <a:xfrm>
            <a:off x="4285771" y="2283409"/>
            <a:ext cx="10222059" cy="7214376"/>
          </a:xfrm>
          <a:custGeom>
            <a:avLst/>
            <a:gdLst/>
            <a:ahLst/>
            <a:cxnLst/>
            <a:rect l="l" t="t" r="r" b="b"/>
            <a:pathLst>
              <a:path w="10222059" h="7214376">
                <a:moveTo>
                  <a:pt x="0" y="0"/>
                </a:moveTo>
                <a:lnTo>
                  <a:pt x="10222059" y="0"/>
                </a:lnTo>
                <a:lnTo>
                  <a:pt x="10222059" y="7214376"/>
                </a:lnTo>
                <a:lnTo>
                  <a:pt x="0" y="721437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/>
            </a:stretch>
          </a:blipFill>
        </p:spPr>
        <p:txBody>
          <a:bodyPr/>
          <a:lstStyle/>
          <a:p>
            <a:endParaRPr lang="es-SV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</TotalTime>
  <Words>504</Words>
  <Application>Microsoft Office PowerPoint</Application>
  <PresentationFormat>Personalizado</PresentationFormat>
  <Paragraphs>42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11" baseType="lpstr">
      <vt:lpstr>Calibri</vt:lpstr>
      <vt:lpstr>Arial</vt:lpstr>
      <vt:lpstr>Montserrat</vt:lpstr>
      <vt:lpstr>Montserrat Bold</vt:lpstr>
      <vt:lpstr>The Seasons</vt:lpstr>
      <vt:lpstr>Office Theme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Reunión CST05-2026</dc:title>
  <dc:creator>María Eugenia Ochoa Valencia</dc:creator>
  <cp:lastModifiedBy>Administración y Comunicaciones MCP</cp:lastModifiedBy>
  <cp:revision>1</cp:revision>
  <dcterms:created xsi:type="dcterms:W3CDTF">2006-08-16T00:00:00Z</dcterms:created>
  <dcterms:modified xsi:type="dcterms:W3CDTF">2026-08-11T20:37:57Z</dcterms:modified>
  <dc:identifier>DAHSANd43do</dc:identifier>
</cp:coreProperties>
</file>