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64" r:id="rId3"/>
    <p:sldId id="258" r:id="rId4"/>
    <p:sldId id="262" r:id="rId5"/>
    <p:sldId id="263" r:id="rId6"/>
    <p:sldId id="261" r:id="rId7"/>
  </p:sldIdLst>
  <p:sldSz cx="18288000" cy="10287000"/>
  <p:notesSz cx="6858000" cy="9144000"/>
  <p:embeddedFontLst>
    <p:embeddedFont>
      <p:font typeface="Montserrat" panose="00000500000000000000" pitchFamily="2" charset="0"/>
      <p:regular r:id="rId8"/>
      <p:bold r:id="rId9"/>
      <p:italic r:id="rId10"/>
      <p:boldItalic r:id="rId11"/>
    </p:embeddedFont>
    <p:embeddedFont>
      <p:font typeface="Montserrat Bold" panose="00000800000000000000" charset="0"/>
      <p:regular r:id="rId12"/>
    </p:embeddedFont>
    <p:embeddedFont>
      <p:font typeface="The Seasons" panose="020B0604020202020204" charset="0"/>
      <p:regular r:id="rId1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CF65215-FBC0-4A25-8983-C432D6C0B0A0}" v="22" dt="2026-08-11T18:02:26.915"/>
    <p1510:client id="{B0B4A3F6-0F65-44DB-AE47-A68D3092D092}" v="37" dt="2026-08-11T17:44:31.654"/>
  </p1510:revLst>
</p1510:revInfo>
</file>

<file path=ppt/tableStyles.xml><?xml version="1.0" encoding="utf-8"?>
<a:tblStyleLst xmlns:a="http://schemas.openxmlformats.org/drawingml/2006/main" def="{5C22544A-7EE6-4342-B048-85BDC9FD1C3A}">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37" d="100"/>
          <a:sy n="37" d="100"/>
        </p:scale>
        <p:origin x="988" y="4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3" Type="http://schemas.openxmlformats.org/officeDocument/2006/relationships/font" Target="fonts/font6.fntdata"/><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5.fntdata"/><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font" Target="fonts/font3.fntdata"/><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font" Target="fonts/font2.fntdata"/><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dministración y Comunicaciones MCP" userId="6e1c2796-b399-4b97-baca-0d887e5a0dc8" providerId="ADAL" clId="{4B4658E8-BF8C-4094-9923-A8A426596295}"/>
    <pc:docChg chg="undo custSel addSld delSld modSld sldOrd">
      <pc:chgData name="Administración y Comunicaciones MCP" userId="6e1c2796-b399-4b97-baca-0d887e5a0dc8" providerId="ADAL" clId="{4B4658E8-BF8C-4094-9923-A8A426596295}" dt="2026-08-11T18:02:34.613" v="149" actId="20577"/>
      <pc:docMkLst>
        <pc:docMk/>
      </pc:docMkLst>
      <pc:sldChg chg="addSp modSp mod">
        <pc:chgData name="Administración y Comunicaciones MCP" userId="6e1c2796-b399-4b97-baca-0d887e5a0dc8" providerId="ADAL" clId="{4B4658E8-BF8C-4094-9923-A8A426596295}" dt="2026-08-11T18:02:34.613" v="149" actId="20577"/>
        <pc:sldMkLst>
          <pc:docMk/>
          <pc:sldMk cId="0" sldId="256"/>
        </pc:sldMkLst>
        <pc:spChg chg="mod">
          <ac:chgData name="Administración y Comunicaciones MCP" userId="6e1c2796-b399-4b97-baca-0d887e5a0dc8" providerId="ADAL" clId="{4B4658E8-BF8C-4094-9923-A8A426596295}" dt="2026-08-11T17:50:04.924" v="81"/>
          <ac:spMkLst>
            <pc:docMk/>
            <pc:sldMk cId="0" sldId="256"/>
            <ac:spMk id="5" creationId="{00000000-0000-0000-0000-000000000000}"/>
          </ac:spMkLst>
        </pc:spChg>
        <pc:spChg chg="add mod">
          <ac:chgData name="Administración y Comunicaciones MCP" userId="6e1c2796-b399-4b97-baca-0d887e5a0dc8" providerId="ADAL" clId="{4B4658E8-BF8C-4094-9923-A8A426596295}" dt="2026-08-11T18:02:34.613" v="149" actId="20577"/>
          <ac:spMkLst>
            <pc:docMk/>
            <pc:sldMk cId="0" sldId="256"/>
            <ac:spMk id="7" creationId="{E91CE51B-4509-126D-1F1B-479646A4E9EA}"/>
          </ac:spMkLst>
        </pc:spChg>
      </pc:sldChg>
      <pc:sldChg chg="addSp delSp modSp del mod">
        <pc:chgData name="Administración y Comunicaciones MCP" userId="6e1c2796-b399-4b97-baca-0d887e5a0dc8" providerId="ADAL" clId="{4B4658E8-BF8C-4094-9923-A8A426596295}" dt="2026-08-11T17:40:10.043" v="51" actId="2696"/>
        <pc:sldMkLst>
          <pc:docMk/>
          <pc:sldMk cId="0" sldId="257"/>
        </pc:sldMkLst>
        <pc:grpChg chg="mod">
          <ac:chgData name="Administración y Comunicaciones MCP" userId="6e1c2796-b399-4b97-baca-0d887e5a0dc8" providerId="ADAL" clId="{4B4658E8-BF8C-4094-9923-A8A426596295}" dt="2026-08-11T17:28:44.589" v="8"/>
          <ac:grpSpMkLst>
            <pc:docMk/>
            <pc:sldMk cId="0" sldId="257"/>
            <ac:grpSpMk id="12" creationId="{029168EF-3D28-C524-5B1C-24F0148A56BD}"/>
          </ac:grpSpMkLst>
        </pc:grpChg>
        <pc:graphicFrameChg chg="mod">
          <ac:chgData name="Administración y Comunicaciones MCP" userId="6e1c2796-b399-4b97-baca-0d887e5a0dc8" providerId="ADAL" clId="{4B4658E8-BF8C-4094-9923-A8A426596295}" dt="2026-08-11T17:29:48.154" v="24"/>
          <ac:graphicFrameMkLst>
            <pc:docMk/>
            <pc:sldMk cId="0" sldId="257"/>
            <ac:graphicFrameMk id="3" creationId="{00000000-0000-0000-0000-000000000000}"/>
          </ac:graphicFrameMkLst>
        </pc:graphicFrameChg>
        <pc:graphicFrameChg chg="add del mod modGraphic">
          <ac:chgData name="Administración y Comunicaciones MCP" userId="6e1c2796-b399-4b97-baca-0d887e5a0dc8" providerId="ADAL" clId="{4B4658E8-BF8C-4094-9923-A8A426596295}" dt="2026-08-11T17:29:33.044" v="21" actId="478"/>
          <ac:graphicFrameMkLst>
            <pc:docMk/>
            <pc:sldMk cId="0" sldId="257"/>
            <ac:graphicFrameMk id="13" creationId="{812DB455-BFBC-334D-5750-96CC40DB1CB8}"/>
          </ac:graphicFrameMkLst>
        </pc:graphicFrameChg>
        <pc:graphicFrameChg chg="add mod">
          <ac:chgData name="Administración y Comunicaciones MCP" userId="6e1c2796-b399-4b97-baca-0d887e5a0dc8" providerId="ADAL" clId="{4B4658E8-BF8C-4094-9923-A8A426596295}" dt="2026-08-11T17:29:53.074" v="25"/>
          <ac:graphicFrameMkLst>
            <pc:docMk/>
            <pc:sldMk cId="0" sldId="257"/>
            <ac:graphicFrameMk id="14" creationId="{56879CE7-78EA-AF9E-797F-3F4148E3C189}"/>
          </ac:graphicFrameMkLst>
        </pc:graphicFrameChg>
        <pc:inkChg chg="add del">
          <ac:chgData name="Administración y Comunicaciones MCP" userId="6e1c2796-b399-4b97-baca-0d887e5a0dc8" providerId="ADAL" clId="{4B4658E8-BF8C-4094-9923-A8A426596295}" dt="2026-08-11T17:28:33.627" v="1" actId="9405"/>
          <ac:inkMkLst>
            <pc:docMk/>
            <pc:sldMk cId="0" sldId="257"/>
            <ac:inkMk id="7" creationId="{53B2F9B8-E385-4430-B049-B31DA92B935B}"/>
          </ac:inkMkLst>
        </pc:inkChg>
        <pc:inkChg chg="add del">
          <ac:chgData name="Administración y Comunicaciones MCP" userId="6e1c2796-b399-4b97-baca-0d887e5a0dc8" providerId="ADAL" clId="{4B4658E8-BF8C-4094-9923-A8A426596295}" dt="2026-08-11T17:28:45.887" v="11" actId="9405"/>
          <ac:inkMkLst>
            <pc:docMk/>
            <pc:sldMk cId="0" sldId="257"/>
            <ac:inkMk id="8" creationId="{58446499-F55D-21E4-BA84-23154B0A64EB}"/>
          </ac:inkMkLst>
        </pc:inkChg>
        <pc:inkChg chg="add del mod">
          <ac:chgData name="Administración y Comunicaciones MCP" userId="6e1c2796-b399-4b97-baca-0d887e5a0dc8" providerId="ADAL" clId="{4B4658E8-BF8C-4094-9923-A8A426596295}" dt="2026-08-11T17:28:45.428" v="10" actId="9405"/>
          <ac:inkMkLst>
            <pc:docMk/>
            <pc:sldMk cId="0" sldId="257"/>
            <ac:inkMk id="9" creationId="{CBA7C1FB-A071-7FB7-B3E8-8C04AADC366C}"/>
          </ac:inkMkLst>
        </pc:inkChg>
        <pc:inkChg chg="add del mod">
          <ac:chgData name="Administración y Comunicaciones MCP" userId="6e1c2796-b399-4b97-baca-0d887e5a0dc8" providerId="ADAL" clId="{4B4658E8-BF8C-4094-9923-A8A426596295}" dt="2026-08-11T17:28:44.978" v="9" actId="9405"/>
          <ac:inkMkLst>
            <pc:docMk/>
            <pc:sldMk cId="0" sldId="257"/>
            <ac:inkMk id="10" creationId="{984FDAB2-16CC-43A7-D430-582F0EDA4F84}"/>
          </ac:inkMkLst>
        </pc:inkChg>
        <pc:inkChg chg="add del">
          <ac:chgData name="Administración y Comunicaciones MCP" userId="6e1c2796-b399-4b97-baca-0d887e5a0dc8" providerId="ADAL" clId="{4B4658E8-BF8C-4094-9923-A8A426596295}" dt="2026-08-11T17:28:44.589" v="8"/>
          <ac:inkMkLst>
            <pc:docMk/>
            <pc:sldMk cId="0" sldId="257"/>
            <ac:inkMk id="11" creationId="{CA612C92-2E7C-4DC7-6F10-74FF74A52ACA}"/>
          </ac:inkMkLst>
        </pc:inkChg>
      </pc:sldChg>
      <pc:sldChg chg="delSp modSp mod">
        <pc:chgData name="Administración y Comunicaciones MCP" userId="6e1c2796-b399-4b97-baca-0d887e5a0dc8" providerId="ADAL" clId="{4B4658E8-BF8C-4094-9923-A8A426596295}" dt="2026-08-11T17:54:48.394" v="110" actId="108"/>
        <pc:sldMkLst>
          <pc:docMk/>
          <pc:sldMk cId="0" sldId="258"/>
        </pc:sldMkLst>
        <pc:spChg chg="mod">
          <ac:chgData name="Administración y Comunicaciones MCP" userId="6e1c2796-b399-4b97-baca-0d887e5a0dc8" providerId="ADAL" clId="{4B4658E8-BF8C-4094-9923-A8A426596295}" dt="2026-08-11T17:50:58.316" v="85" actId="20577"/>
          <ac:spMkLst>
            <pc:docMk/>
            <pc:sldMk cId="0" sldId="258"/>
            <ac:spMk id="4" creationId="{00000000-0000-0000-0000-000000000000}"/>
          </ac:spMkLst>
        </pc:spChg>
        <pc:spChg chg="del mod">
          <ac:chgData name="Administración y Comunicaciones MCP" userId="6e1c2796-b399-4b97-baca-0d887e5a0dc8" providerId="ADAL" clId="{4B4658E8-BF8C-4094-9923-A8A426596295}" dt="2026-08-11T17:50:50.704" v="83" actId="478"/>
          <ac:spMkLst>
            <pc:docMk/>
            <pc:sldMk cId="0" sldId="258"/>
            <ac:spMk id="5" creationId="{00000000-0000-0000-0000-000000000000}"/>
          </ac:spMkLst>
        </pc:spChg>
        <pc:spChg chg="mod">
          <ac:chgData name="Administración y Comunicaciones MCP" userId="6e1c2796-b399-4b97-baca-0d887e5a0dc8" providerId="ADAL" clId="{4B4658E8-BF8C-4094-9923-A8A426596295}" dt="2026-08-11T17:35:59.008" v="46" actId="14100"/>
          <ac:spMkLst>
            <pc:docMk/>
            <pc:sldMk cId="0" sldId="258"/>
            <ac:spMk id="6" creationId="{00000000-0000-0000-0000-000000000000}"/>
          </ac:spMkLst>
        </pc:spChg>
        <pc:graphicFrameChg chg="mod modGraphic">
          <ac:chgData name="Administración y Comunicaciones MCP" userId="6e1c2796-b399-4b97-baca-0d887e5a0dc8" providerId="ADAL" clId="{4B4658E8-BF8C-4094-9923-A8A426596295}" dt="2026-08-11T17:54:48.394" v="110" actId="108"/>
          <ac:graphicFrameMkLst>
            <pc:docMk/>
            <pc:sldMk cId="0" sldId="258"/>
            <ac:graphicFrameMk id="3" creationId="{00000000-0000-0000-0000-000000000000}"/>
          </ac:graphicFrameMkLst>
        </pc:graphicFrameChg>
      </pc:sldChg>
      <pc:sldChg chg="del">
        <pc:chgData name="Administración y Comunicaciones MCP" userId="6e1c2796-b399-4b97-baca-0d887e5a0dc8" providerId="ADAL" clId="{4B4658E8-BF8C-4094-9923-A8A426596295}" dt="2026-08-11T17:40:56.333" v="58" actId="2696"/>
        <pc:sldMkLst>
          <pc:docMk/>
          <pc:sldMk cId="0" sldId="259"/>
        </pc:sldMkLst>
      </pc:sldChg>
      <pc:sldChg chg="del">
        <pc:chgData name="Administración y Comunicaciones MCP" userId="6e1c2796-b399-4b97-baca-0d887e5a0dc8" providerId="ADAL" clId="{4B4658E8-BF8C-4094-9923-A8A426596295}" dt="2026-08-11T17:40:58.124" v="59" actId="2696"/>
        <pc:sldMkLst>
          <pc:docMk/>
          <pc:sldMk cId="0" sldId="260"/>
        </pc:sldMkLst>
      </pc:sldChg>
      <pc:sldChg chg="modSp add mod">
        <pc:chgData name="Administración y Comunicaciones MCP" userId="6e1c2796-b399-4b97-baca-0d887e5a0dc8" providerId="ADAL" clId="{4B4658E8-BF8C-4094-9923-A8A426596295}" dt="2026-08-11T17:57:24.264" v="126"/>
        <pc:sldMkLst>
          <pc:docMk/>
          <pc:sldMk cId="2274774047" sldId="262"/>
        </pc:sldMkLst>
        <pc:graphicFrameChg chg="mod modGraphic">
          <ac:chgData name="Administración y Comunicaciones MCP" userId="6e1c2796-b399-4b97-baca-0d887e5a0dc8" providerId="ADAL" clId="{4B4658E8-BF8C-4094-9923-A8A426596295}" dt="2026-08-11T17:57:24.264" v="126"/>
          <ac:graphicFrameMkLst>
            <pc:docMk/>
            <pc:sldMk cId="2274774047" sldId="262"/>
            <ac:graphicFrameMk id="3" creationId="{E8644827-B12A-0EBA-250D-8F32F4D1EF9E}"/>
          </ac:graphicFrameMkLst>
        </pc:graphicFrameChg>
      </pc:sldChg>
      <pc:sldChg chg="modSp add del mod">
        <pc:chgData name="Administración y Comunicaciones MCP" userId="6e1c2796-b399-4b97-baca-0d887e5a0dc8" providerId="ADAL" clId="{4B4658E8-BF8C-4094-9923-A8A426596295}" dt="2026-08-11T17:55:00.206" v="111" actId="2696"/>
        <pc:sldMkLst>
          <pc:docMk/>
          <pc:sldMk cId="3884031126" sldId="262"/>
        </pc:sldMkLst>
        <pc:graphicFrameChg chg="mod modGraphic">
          <ac:chgData name="Administración y Comunicaciones MCP" userId="6e1c2796-b399-4b97-baca-0d887e5a0dc8" providerId="ADAL" clId="{4B4658E8-BF8C-4094-9923-A8A426596295}" dt="2026-08-11T17:43:43.624" v="75" actId="123"/>
          <ac:graphicFrameMkLst>
            <pc:docMk/>
            <pc:sldMk cId="3884031126" sldId="262"/>
            <ac:graphicFrameMk id="3" creationId="{3D769CC1-63E5-D29C-7C46-B94471EC33D6}"/>
          </ac:graphicFrameMkLst>
        </pc:graphicFrameChg>
      </pc:sldChg>
      <pc:sldChg chg="modSp add del mod">
        <pc:chgData name="Administración y Comunicaciones MCP" userId="6e1c2796-b399-4b97-baca-0d887e5a0dc8" providerId="ADAL" clId="{4B4658E8-BF8C-4094-9923-A8A426596295}" dt="2026-08-11T17:55:02.103" v="112" actId="2696"/>
        <pc:sldMkLst>
          <pc:docMk/>
          <pc:sldMk cId="673549699" sldId="263"/>
        </pc:sldMkLst>
        <pc:graphicFrameChg chg="mod modGraphic">
          <ac:chgData name="Administración y Comunicaciones MCP" userId="6e1c2796-b399-4b97-baca-0d887e5a0dc8" providerId="ADAL" clId="{4B4658E8-BF8C-4094-9923-A8A426596295}" dt="2026-08-11T17:44:44.100" v="80" actId="20577"/>
          <ac:graphicFrameMkLst>
            <pc:docMk/>
            <pc:sldMk cId="673549699" sldId="263"/>
            <ac:graphicFrameMk id="3" creationId="{B759FFD5-9BE0-D979-16FF-251F9BD76799}"/>
          </ac:graphicFrameMkLst>
        </pc:graphicFrameChg>
      </pc:sldChg>
      <pc:sldChg chg="add del">
        <pc:chgData name="Administración y Comunicaciones MCP" userId="6e1c2796-b399-4b97-baca-0d887e5a0dc8" providerId="ADAL" clId="{4B4658E8-BF8C-4094-9923-A8A426596295}" dt="2026-08-11T17:57:03.893" v="124" actId="2696"/>
        <pc:sldMkLst>
          <pc:docMk/>
          <pc:sldMk cId="1258215412" sldId="263"/>
        </pc:sldMkLst>
      </pc:sldChg>
      <pc:sldChg chg="delSp modSp add mod">
        <pc:chgData name="Administración y Comunicaciones MCP" userId="6e1c2796-b399-4b97-baca-0d887e5a0dc8" providerId="ADAL" clId="{4B4658E8-BF8C-4094-9923-A8A426596295}" dt="2026-08-11T18:00:11.943" v="145" actId="113"/>
        <pc:sldMkLst>
          <pc:docMk/>
          <pc:sldMk cId="3541613501" sldId="263"/>
        </pc:sldMkLst>
        <pc:spChg chg="mod">
          <ac:chgData name="Administración y Comunicaciones MCP" userId="6e1c2796-b399-4b97-baca-0d887e5a0dc8" providerId="ADAL" clId="{4B4658E8-BF8C-4094-9923-A8A426596295}" dt="2026-08-11T18:00:11.943" v="145" actId="113"/>
          <ac:spMkLst>
            <pc:docMk/>
            <pc:sldMk cId="3541613501" sldId="263"/>
            <ac:spMk id="4" creationId="{3885C167-1639-2B36-CA34-DC3D594C201C}"/>
          </ac:spMkLst>
        </pc:spChg>
        <pc:graphicFrameChg chg="del">
          <ac:chgData name="Administración y Comunicaciones MCP" userId="6e1c2796-b399-4b97-baca-0d887e5a0dc8" providerId="ADAL" clId="{4B4658E8-BF8C-4094-9923-A8A426596295}" dt="2026-08-11T17:58:09.294" v="128" actId="478"/>
          <ac:graphicFrameMkLst>
            <pc:docMk/>
            <pc:sldMk cId="3541613501" sldId="263"/>
            <ac:graphicFrameMk id="3" creationId="{2C37DAED-4D5E-1CF7-1DE9-F5BA448E7615}"/>
          </ac:graphicFrameMkLst>
        </pc:graphicFrameChg>
      </pc:sldChg>
      <pc:sldChg chg="modSp add mod ord">
        <pc:chgData name="Administración y Comunicaciones MCP" userId="6e1c2796-b399-4b97-baca-0d887e5a0dc8" providerId="ADAL" clId="{4B4658E8-BF8C-4094-9923-A8A426596295}" dt="2026-08-11T17:59:50.308" v="142" actId="113"/>
        <pc:sldMkLst>
          <pc:docMk/>
          <pc:sldMk cId="2405636456" sldId="264"/>
        </pc:sldMkLst>
        <pc:spChg chg="mod">
          <ac:chgData name="Administración y Comunicaciones MCP" userId="6e1c2796-b399-4b97-baca-0d887e5a0dc8" providerId="ADAL" clId="{4B4658E8-BF8C-4094-9923-A8A426596295}" dt="2026-08-11T17:59:50.308" v="142" actId="113"/>
          <ac:spMkLst>
            <pc:docMk/>
            <pc:sldMk cId="2405636456" sldId="264"/>
            <ac:spMk id="4" creationId="{BA51DF55-EBE1-E8C8-2C94-819A29541682}"/>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AF7F1"/>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alphaModFix amt="70000"/>
            </a:blip>
            <a:stretch>
              <a:fillRect t="-38888" b="-38888"/>
            </a:stretch>
          </a:blipFill>
        </p:spPr>
        <p:txBody>
          <a:bodyPr/>
          <a:lstStyle/>
          <a:p>
            <a:endParaRPr lang="es-SV"/>
          </a:p>
        </p:txBody>
      </p:sp>
      <p:sp>
        <p:nvSpPr>
          <p:cNvPr id="3" name="Freeform 3"/>
          <p:cNvSpPr/>
          <p:nvPr/>
        </p:nvSpPr>
        <p:spPr>
          <a:xfrm>
            <a:off x="300237" y="242380"/>
            <a:ext cx="4536462" cy="1572640"/>
          </a:xfrm>
          <a:custGeom>
            <a:avLst/>
            <a:gdLst/>
            <a:ahLst/>
            <a:cxnLst/>
            <a:rect l="l" t="t" r="r" b="b"/>
            <a:pathLst>
              <a:path w="4536462" h="1572640">
                <a:moveTo>
                  <a:pt x="0" y="0"/>
                </a:moveTo>
                <a:lnTo>
                  <a:pt x="4536462" y="0"/>
                </a:lnTo>
                <a:lnTo>
                  <a:pt x="4536462" y="1572640"/>
                </a:lnTo>
                <a:lnTo>
                  <a:pt x="0" y="1572640"/>
                </a:lnTo>
                <a:lnTo>
                  <a:pt x="0" y="0"/>
                </a:lnTo>
                <a:close/>
              </a:path>
            </a:pathLst>
          </a:custGeom>
          <a:blipFill>
            <a:blip r:embed="rId3"/>
            <a:stretch>
              <a:fillRect/>
            </a:stretch>
          </a:blipFill>
        </p:spPr>
        <p:txBody>
          <a:bodyPr/>
          <a:lstStyle/>
          <a:p>
            <a:endParaRPr lang="es-SV"/>
          </a:p>
        </p:txBody>
      </p:sp>
      <p:sp>
        <p:nvSpPr>
          <p:cNvPr id="4" name="TextBox 4"/>
          <p:cNvSpPr txBox="1"/>
          <p:nvPr/>
        </p:nvSpPr>
        <p:spPr>
          <a:xfrm>
            <a:off x="5504527" y="8680133"/>
            <a:ext cx="8139233" cy="1770378"/>
          </a:xfrm>
          <a:prstGeom prst="rect">
            <a:avLst/>
          </a:prstGeom>
        </p:spPr>
        <p:txBody>
          <a:bodyPr lIns="0" tIns="0" rIns="0" bIns="0" rtlCol="0" anchor="t">
            <a:spAutoFit/>
          </a:bodyPr>
          <a:lstStyle/>
          <a:p>
            <a:pPr algn="ctr">
              <a:lnSpc>
                <a:spcPts val="3500"/>
              </a:lnSpc>
            </a:pPr>
            <a:r>
              <a:rPr lang="en-US" sz="2500">
                <a:solidFill>
                  <a:srgbClr val="404033"/>
                </a:solidFill>
                <a:latin typeface="Montserrat"/>
                <a:ea typeface="Montserrat"/>
                <a:cs typeface="Montserrat"/>
                <a:sym typeface="Montserrat"/>
              </a:rPr>
              <a:t>Presentado por: </a:t>
            </a:r>
          </a:p>
          <a:p>
            <a:pPr algn="ctr">
              <a:lnSpc>
                <a:spcPts val="4200"/>
              </a:lnSpc>
            </a:pPr>
            <a:r>
              <a:rPr lang="en-US" sz="3000" b="1">
                <a:solidFill>
                  <a:srgbClr val="404033"/>
                </a:solidFill>
                <a:latin typeface="Montserrat Bold"/>
                <a:ea typeface="Montserrat Bold"/>
                <a:cs typeface="Montserrat Bold"/>
                <a:sym typeface="Montserrat Bold"/>
              </a:rPr>
              <a:t>Dra. Maricela Herrera</a:t>
            </a:r>
          </a:p>
          <a:p>
            <a:pPr algn="ctr">
              <a:lnSpc>
                <a:spcPts val="3500"/>
              </a:lnSpc>
            </a:pPr>
            <a:r>
              <a:rPr lang="en-US" sz="2500">
                <a:solidFill>
                  <a:srgbClr val="404033"/>
                </a:solidFill>
                <a:latin typeface="Montserrat"/>
                <a:ea typeface="Montserrat"/>
                <a:cs typeface="Montserrat"/>
                <a:sym typeface="Montserrat"/>
              </a:rPr>
              <a:t>Coordinadora del Comité de Sostenibilidad</a:t>
            </a:r>
          </a:p>
          <a:p>
            <a:pPr algn="ctr">
              <a:lnSpc>
                <a:spcPts val="2940"/>
              </a:lnSpc>
              <a:spcBef>
                <a:spcPct val="0"/>
              </a:spcBef>
            </a:pPr>
            <a:endParaRPr lang="en-US" sz="2500">
              <a:solidFill>
                <a:srgbClr val="404033"/>
              </a:solidFill>
              <a:latin typeface="Montserrat"/>
              <a:ea typeface="Montserrat"/>
              <a:cs typeface="Montserrat"/>
              <a:sym typeface="Montserrat"/>
            </a:endParaRPr>
          </a:p>
        </p:txBody>
      </p:sp>
      <p:sp>
        <p:nvSpPr>
          <p:cNvPr id="5" name="TextBox 5"/>
          <p:cNvSpPr txBox="1"/>
          <p:nvPr/>
        </p:nvSpPr>
        <p:spPr>
          <a:xfrm>
            <a:off x="2163251" y="3783763"/>
            <a:ext cx="14821784" cy="4352666"/>
          </a:xfrm>
          <a:prstGeom prst="rect">
            <a:avLst/>
          </a:prstGeom>
        </p:spPr>
        <p:txBody>
          <a:bodyPr lIns="0" tIns="0" rIns="0" bIns="0" rtlCol="0" anchor="t">
            <a:spAutoFit/>
          </a:bodyPr>
          <a:lstStyle/>
          <a:p>
            <a:pPr algn="ctr">
              <a:lnSpc>
                <a:spcPts val="11564"/>
              </a:lnSpc>
              <a:spcBef>
                <a:spcPct val="0"/>
              </a:spcBef>
            </a:pPr>
            <a:r>
              <a:rPr lang="es-MX" sz="8260" dirty="0">
                <a:solidFill>
                  <a:srgbClr val="9F724A"/>
                </a:solidFill>
                <a:latin typeface="The Seasons"/>
                <a:ea typeface="The Seasons"/>
                <a:cs typeface="The Seasons"/>
                <a:sym typeface="The Seasons"/>
              </a:rPr>
              <a:t>Exploración de alternativas para la sostenibilidad financiera del MCP-ES</a:t>
            </a:r>
            <a:endParaRPr lang="en-US" sz="8260" dirty="0">
              <a:solidFill>
                <a:srgbClr val="9F724A"/>
              </a:solidFill>
              <a:latin typeface="The Seasons"/>
              <a:ea typeface="The Seasons"/>
              <a:cs typeface="The Seasons"/>
              <a:sym typeface="The Seasons"/>
            </a:endParaRPr>
          </a:p>
        </p:txBody>
      </p:sp>
      <p:sp>
        <p:nvSpPr>
          <p:cNvPr id="6" name="TextBox 6"/>
          <p:cNvSpPr txBox="1"/>
          <p:nvPr/>
        </p:nvSpPr>
        <p:spPr>
          <a:xfrm>
            <a:off x="1458843" y="2144438"/>
            <a:ext cx="16230600" cy="1801250"/>
          </a:xfrm>
          <a:prstGeom prst="rect">
            <a:avLst/>
          </a:prstGeom>
        </p:spPr>
        <p:txBody>
          <a:bodyPr lIns="0" tIns="0" rIns="0" bIns="0" rtlCol="0" anchor="t">
            <a:spAutoFit/>
          </a:bodyPr>
          <a:lstStyle/>
          <a:p>
            <a:pPr algn="ctr">
              <a:lnSpc>
                <a:spcPts val="14643"/>
              </a:lnSpc>
              <a:spcBef>
                <a:spcPct val="0"/>
              </a:spcBef>
            </a:pPr>
            <a:r>
              <a:rPr lang="en-US" sz="10459">
                <a:solidFill>
                  <a:srgbClr val="404033"/>
                </a:solidFill>
                <a:latin typeface="The Seasons"/>
                <a:ea typeface="The Seasons"/>
                <a:cs typeface="The Seasons"/>
                <a:sym typeface="The Seasons"/>
              </a:rPr>
              <a:t>Reunión CST05-2026</a:t>
            </a:r>
          </a:p>
        </p:txBody>
      </p:sp>
      <p:sp>
        <p:nvSpPr>
          <p:cNvPr id="7" name="TextBox 4">
            <a:extLst>
              <a:ext uri="{FF2B5EF4-FFF2-40B4-BE49-F238E27FC236}">
                <a16:creationId xmlns:a16="http://schemas.microsoft.com/office/drawing/2014/main" id="{E91CE51B-4509-126D-1F1B-479646A4E9EA}"/>
              </a:ext>
            </a:extLst>
          </p:cNvPr>
          <p:cNvSpPr txBox="1"/>
          <p:nvPr/>
        </p:nvSpPr>
        <p:spPr>
          <a:xfrm>
            <a:off x="14935200" y="207962"/>
            <a:ext cx="3352800" cy="820738"/>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3500"/>
              </a:lnSpc>
            </a:pPr>
            <a:r>
              <a:rPr lang="en-US" sz="2500" dirty="0">
                <a:solidFill>
                  <a:srgbClr val="404033"/>
                </a:solidFill>
                <a:latin typeface="Montserrat"/>
                <a:ea typeface="Montserrat"/>
                <a:cs typeface="Montserrat"/>
                <a:sym typeface="Montserrat"/>
              </a:rPr>
              <a:t>Anexo 3</a:t>
            </a:r>
          </a:p>
          <a:p>
            <a:pPr algn="ctr">
              <a:lnSpc>
                <a:spcPts val="2940"/>
              </a:lnSpc>
              <a:spcBef>
                <a:spcPct val="0"/>
              </a:spcBef>
            </a:pPr>
            <a:endParaRPr lang="en-US" sz="2500" dirty="0">
              <a:solidFill>
                <a:srgbClr val="404033"/>
              </a:solidFill>
              <a:latin typeface="Montserrat"/>
              <a:ea typeface="Montserrat"/>
              <a:cs typeface="Montserrat"/>
              <a:sym typeface="Montserra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C6BFB6"/>
        </a:solidFill>
        <a:effectLst/>
      </p:bgPr>
    </p:bg>
    <p:spTree>
      <p:nvGrpSpPr>
        <p:cNvPr id="1" name="">
          <a:extLst>
            <a:ext uri="{FF2B5EF4-FFF2-40B4-BE49-F238E27FC236}">
              <a16:creationId xmlns:a16="http://schemas.microsoft.com/office/drawing/2014/main" id="{1CD9A21A-EAFE-B9D2-3963-57DA215DF51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D8687EE-2AB0-127F-2F6E-7F288FA04EBF}"/>
              </a:ext>
            </a:extLst>
          </p:cNvPr>
          <p:cNvSpPr/>
          <p:nvPr/>
        </p:nvSpPr>
        <p:spPr>
          <a:xfrm rot="-5400000">
            <a:off x="6623685" y="906094"/>
            <a:ext cx="10287000" cy="13041630"/>
          </a:xfrm>
          <a:custGeom>
            <a:avLst/>
            <a:gdLst/>
            <a:ahLst/>
            <a:cxnLst/>
            <a:rect l="l" t="t" r="r" b="b"/>
            <a:pathLst>
              <a:path w="10287000" h="13041630">
                <a:moveTo>
                  <a:pt x="0" y="0"/>
                </a:moveTo>
                <a:lnTo>
                  <a:pt x="10287000" y="0"/>
                </a:lnTo>
                <a:lnTo>
                  <a:pt x="10287000" y="13041630"/>
                </a:lnTo>
                <a:lnTo>
                  <a:pt x="0" y="13041630"/>
                </a:lnTo>
                <a:lnTo>
                  <a:pt x="0" y="0"/>
                </a:lnTo>
                <a:close/>
              </a:path>
            </a:pathLst>
          </a:custGeom>
          <a:blipFill>
            <a:blip r:embed="rId2">
              <a:alphaModFix amt="26000"/>
            </a:blip>
            <a:stretch>
              <a:fillRect t="-22051" b="-18346"/>
            </a:stretch>
          </a:blipFill>
        </p:spPr>
        <p:txBody>
          <a:bodyPr/>
          <a:lstStyle/>
          <a:p>
            <a:endParaRPr lang="es-SV"/>
          </a:p>
        </p:txBody>
      </p:sp>
      <p:sp>
        <p:nvSpPr>
          <p:cNvPr id="4" name="TextBox 4">
            <a:extLst>
              <a:ext uri="{FF2B5EF4-FFF2-40B4-BE49-F238E27FC236}">
                <a16:creationId xmlns:a16="http://schemas.microsoft.com/office/drawing/2014/main" id="{BA51DF55-EBE1-E8C8-2C94-819A29541682}"/>
              </a:ext>
            </a:extLst>
          </p:cNvPr>
          <p:cNvSpPr txBox="1"/>
          <p:nvPr/>
        </p:nvSpPr>
        <p:spPr>
          <a:xfrm>
            <a:off x="300237" y="2250625"/>
            <a:ext cx="17759163" cy="7335341"/>
          </a:xfrm>
          <a:prstGeom prst="rect">
            <a:avLst/>
          </a:prstGeom>
        </p:spPr>
        <p:txBody>
          <a:bodyPr wrap="square" lIns="0" tIns="0" rIns="0" bIns="0" rtlCol="0" anchor="t">
            <a:spAutoFit/>
          </a:bodyPr>
          <a:lstStyle/>
          <a:p>
            <a:pPr algn="just">
              <a:lnSpc>
                <a:spcPts val="5231"/>
              </a:lnSpc>
            </a:pPr>
            <a:r>
              <a:rPr lang="es-MX" sz="4799">
                <a:solidFill>
                  <a:srgbClr val="000000"/>
                </a:solidFill>
                <a:latin typeface="The Seasons"/>
                <a:ea typeface="The Seasons"/>
                <a:cs typeface="The Seasons"/>
                <a:sym typeface="The Seasons"/>
              </a:rPr>
              <a:t>Sostenibilidad financiera del MCP-ES: ¿qué caminos podemos explorar?</a:t>
            </a:r>
          </a:p>
          <a:p>
            <a:pPr algn="just">
              <a:lnSpc>
                <a:spcPts val="5231"/>
              </a:lnSpc>
            </a:pPr>
            <a:endParaRPr lang="es-MX" sz="4799">
              <a:solidFill>
                <a:srgbClr val="000000"/>
              </a:solidFill>
              <a:latin typeface="The Seasons"/>
              <a:ea typeface="The Seasons"/>
              <a:cs typeface="The Seasons"/>
              <a:sym typeface="The Seasons"/>
            </a:endParaRPr>
          </a:p>
          <a:p>
            <a:pPr algn="just">
              <a:lnSpc>
                <a:spcPts val="5231"/>
              </a:lnSpc>
            </a:pPr>
            <a:r>
              <a:rPr lang="es-MX" sz="4799" b="1">
                <a:solidFill>
                  <a:srgbClr val="000000"/>
                </a:solidFill>
                <a:latin typeface="The Seasons"/>
                <a:ea typeface="The Seasons"/>
                <a:cs typeface="The Seasons"/>
                <a:sym typeface="The Seasons"/>
              </a:rPr>
              <a:t>Propósito: </a:t>
            </a:r>
            <a:r>
              <a:rPr lang="es-MX" sz="4799">
                <a:solidFill>
                  <a:srgbClr val="000000"/>
                </a:solidFill>
                <a:latin typeface="The Seasons"/>
                <a:ea typeface="The Seasons"/>
                <a:cs typeface="The Seasons"/>
                <a:sym typeface="The Seasons"/>
              </a:rPr>
              <a:t>Identificar posibles alternativas y mecanismos que podrían contribuir a la sostenibilidad financiera del MCP-ES durante su proceso de transformación y transición, así como en el período posterior al financiamiento del Fondo Mundial.</a:t>
            </a:r>
          </a:p>
          <a:p>
            <a:pPr algn="just">
              <a:lnSpc>
                <a:spcPts val="5231"/>
              </a:lnSpc>
            </a:pPr>
            <a:endParaRPr lang="es-MX" sz="4799">
              <a:solidFill>
                <a:srgbClr val="000000"/>
              </a:solidFill>
              <a:latin typeface="The Seasons"/>
              <a:ea typeface="The Seasons"/>
              <a:cs typeface="The Seasons"/>
              <a:sym typeface="The Seasons"/>
            </a:endParaRPr>
          </a:p>
          <a:p>
            <a:pPr algn="just">
              <a:lnSpc>
                <a:spcPts val="5231"/>
              </a:lnSpc>
            </a:pPr>
            <a:r>
              <a:rPr lang="es-MX" sz="4799">
                <a:solidFill>
                  <a:srgbClr val="000000"/>
                </a:solidFill>
                <a:latin typeface="The Seasons"/>
                <a:ea typeface="The Seasons"/>
                <a:cs typeface="The Seasons"/>
                <a:sym typeface="The Seasons"/>
              </a:rPr>
              <a:t>En esta sesión no vamos a seleccionar, descartar ni aprobar alternativas. Construiremos un banco de opciones para su posterior análisis de factibilidad.</a:t>
            </a:r>
          </a:p>
        </p:txBody>
      </p:sp>
      <p:sp>
        <p:nvSpPr>
          <p:cNvPr id="6" name="Freeform 6">
            <a:extLst>
              <a:ext uri="{FF2B5EF4-FFF2-40B4-BE49-F238E27FC236}">
                <a16:creationId xmlns:a16="http://schemas.microsoft.com/office/drawing/2014/main" id="{0515F658-4E59-49B4-34F9-8AB3F20BC917}"/>
              </a:ext>
            </a:extLst>
          </p:cNvPr>
          <p:cNvSpPr/>
          <p:nvPr/>
        </p:nvSpPr>
        <p:spPr>
          <a:xfrm>
            <a:off x="300237" y="242381"/>
            <a:ext cx="2747763" cy="905718"/>
          </a:xfrm>
          <a:custGeom>
            <a:avLst/>
            <a:gdLst/>
            <a:ahLst/>
            <a:cxnLst/>
            <a:rect l="l" t="t" r="r" b="b"/>
            <a:pathLst>
              <a:path w="3312867" h="1148461">
                <a:moveTo>
                  <a:pt x="0" y="0"/>
                </a:moveTo>
                <a:lnTo>
                  <a:pt x="3312867" y="0"/>
                </a:lnTo>
                <a:lnTo>
                  <a:pt x="3312867" y="1148460"/>
                </a:lnTo>
                <a:lnTo>
                  <a:pt x="0" y="1148460"/>
                </a:lnTo>
                <a:lnTo>
                  <a:pt x="0" y="0"/>
                </a:lnTo>
                <a:close/>
              </a:path>
            </a:pathLst>
          </a:custGeom>
          <a:blipFill>
            <a:blip r:embed="rId3"/>
            <a:stretch>
              <a:fillRect/>
            </a:stretch>
          </a:blipFill>
        </p:spPr>
        <p:txBody>
          <a:bodyPr/>
          <a:lstStyle/>
          <a:p>
            <a:endParaRPr lang="es-SV"/>
          </a:p>
        </p:txBody>
      </p:sp>
    </p:spTree>
    <p:extLst>
      <p:ext uri="{BB962C8B-B14F-4D97-AF65-F5344CB8AC3E}">
        <p14:creationId xmlns:p14="http://schemas.microsoft.com/office/powerpoint/2010/main" val="24056364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C6BFB6"/>
        </a:solidFill>
        <a:effectLst/>
      </p:bgPr>
    </p:bg>
    <p:spTree>
      <p:nvGrpSpPr>
        <p:cNvPr id="1" name=""/>
        <p:cNvGrpSpPr/>
        <p:nvPr/>
      </p:nvGrpSpPr>
      <p:grpSpPr>
        <a:xfrm>
          <a:off x="0" y="0"/>
          <a:ext cx="0" cy="0"/>
          <a:chOff x="0" y="0"/>
          <a:chExt cx="0" cy="0"/>
        </a:xfrm>
      </p:grpSpPr>
      <p:sp>
        <p:nvSpPr>
          <p:cNvPr id="2" name="Freeform 2"/>
          <p:cNvSpPr/>
          <p:nvPr/>
        </p:nvSpPr>
        <p:spPr>
          <a:xfrm rot="-5400000">
            <a:off x="6623685" y="906094"/>
            <a:ext cx="10287000" cy="13041630"/>
          </a:xfrm>
          <a:custGeom>
            <a:avLst/>
            <a:gdLst/>
            <a:ahLst/>
            <a:cxnLst/>
            <a:rect l="l" t="t" r="r" b="b"/>
            <a:pathLst>
              <a:path w="10287000" h="13041630">
                <a:moveTo>
                  <a:pt x="0" y="0"/>
                </a:moveTo>
                <a:lnTo>
                  <a:pt x="10287000" y="0"/>
                </a:lnTo>
                <a:lnTo>
                  <a:pt x="10287000" y="13041630"/>
                </a:lnTo>
                <a:lnTo>
                  <a:pt x="0" y="13041630"/>
                </a:lnTo>
                <a:lnTo>
                  <a:pt x="0" y="0"/>
                </a:lnTo>
                <a:close/>
              </a:path>
            </a:pathLst>
          </a:custGeom>
          <a:blipFill>
            <a:blip r:embed="rId2">
              <a:alphaModFix amt="26000"/>
            </a:blip>
            <a:stretch>
              <a:fillRect t="-22051" b="-18346"/>
            </a:stretch>
          </a:blipFill>
        </p:spPr>
        <p:txBody>
          <a:bodyPr/>
          <a:lstStyle/>
          <a:p>
            <a:endParaRPr lang="es-SV"/>
          </a:p>
        </p:txBody>
      </p:sp>
      <p:graphicFrame>
        <p:nvGraphicFramePr>
          <p:cNvPr id="3" name="Table 3"/>
          <p:cNvGraphicFramePr>
            <a:graphicFrameLocks noGrp="1"/>
          </p:cNvGraphicFramePr>
          <p:nvPr>
            <p:extLst>
              <p:ext uri="{D42A27DB-BD31-4B8C-83A1-F6EECF244321}">
                <p14:modId xmlns:p14="http://schemas.microsoft.com/office/powerpoint/2010/main" val="1956236613"/>
              </p:ext>
            </p:extLst>
          </p:nvPr>
        </p:nvGraphicFramePr>
        <p:xfrm>
          <a:off x="1162482" y="1838593"/>
          <a:ext cx="15963036" cy="6444967"/>
        </p:xfrm>
        <a:graphic>
          <a:graphicData uri="http://schemas.openxmlformats.org/drawingml/2006/table">
            <a:tbl>
              <a:tblPr>
                <a:tableStyleId>{5940675A-B579-460E-94D1-54222C63F5DA}</a:tableStyleId>
              </a:tblPr>
              <a:tblGrid>
                <a:gridCol w="5771718">
                  <a:extLst>
                    <a:ext uri="{9D8B030D-6E8A-4147-A177-3AD203B41FA5}">
                      <a16:colId xmlns:a16="http://schemas.microsoft.com/office/drawing/2014/main" val="20000"/>
                    </a:ext>
                  </a:extLst>
                </a:gridCol>
                <a:gridCol w="5076144">
                  <a:extLst>
                    <a:ext uri="{9D8B030D-6E8A-4147-A177-3AD203B41FA5}">
                      <a16:colId xmlns:a16="http://schemas.microsoft.com/office/drawing/2014/main" val="20001"/>
                    </a:ext>
                  </a:extLst>
                </a:gridCol>
                <a:gridCol w="2557587">
                  <a:extLst>
                    <a:ext uri="{9D8B030D-6E8A-4147-A177-3AD203B41FA5}">
                      <a16:colId xmlns:a16="http://schemas.microsoft.com/office/drawing/2014/main" val="20002"/>
                    </a:ext>
                  </a:extLst>
                </a:gridCol>
                <a:gridCol w="2557587">
                  <a:extLst>
                    <a:ext uri="{9D8B030D-6E8A-4147-A177-3AD203B41FA5}">
                      <a16:colId xmlns:a16="http://schemas.microsoft.com/office/drawing/2014/main" val="20003"/>
                    </a:ext>
                  </a:extLst>
                </a:gridCol>
              </a:tblGrid>
              <a:tr h="1362075">
                <a:tc>
                  <a:txBody>
                    <a:bodyPr/>
                    <a:lstStyle/>
                    <a:p>
                      <a:pPr algn="l">
                        <a:lnSpc>
                          <a:spcPts val="3640"/>
                        </a:lnSpc>
                        <a:defRPr/>
                      </a:pPr>
                      <a:r>
                        <a:rPr lang="pt-PT" sz="2800" b="1" kern="1200">
                          <a:solidFill>
                            <a:schemeClr val="tx1"/>
                          </a:solidFill>
                          <a:effectLst/>
                          <a:latin typeface="+mn-lt"/>
                          <a:ea typeface="+mn-ea"/>
                          <a:cs typeface="+mn-cs"/>
                        </a:rPr>
                        <a:t>Alternativa o mecanismo a explorar</a:t>
                      </a:r>
                      <a:endParaRPr lang="en-US" sz="2800"/>
                    </a:p>
                  </a:txBody>
                  <a:tcPr marL="190500" marR="190500" marT="190500" marB="190500" anchor="ctr"/>
                </a:tc>
                <a:tc>
                  <a:txBody>
                    <a:bodyPr/>
                    <a:lstStyle/>
                    <a:p>
                      <a:pPr algn="ctr">
                        <a:lnSpc>
                          <a:spcPts val="3640"/>
                        </a:lnSpc>
                        <a:defRPr/>
                      </a:pPr>
                      <a:r>
                        <a:rPr lang="en-US" sz="2800" b="1">
                          <a:solidFill>
                            <a:srgbClr val="000000"/>
                          </a:solidFill>
                          <a:sym typeface="Montserrat Bold"/>
                        </a:rPr>
                        <a:t>¿En </a:t>
                      </a:r>
                      <a:r>
                        <a:rPr lang="en-US" sz="2800" b="1" err="1">
                          <a:solidFill>
                            <a:srgbClr val="000000"/>
                          </a:solidFill>
                          <a:sym typeface="Montserrat Bold"/>
                        </a:rPr>
                        <a:t>qué</a:t>
                      </a:r>
                      <a:r>
                        <a:rPr lang="en-US" sz="2800" b="1">
                          <a:solidFill>
                            <a:srgbClr val="000000"/>
                          </a:solidFill>
                          <a:sym typeface="Montserrat Bold"/>
                        </a:rPr>
                        <a:t> </a:t>
                      </a:r>
                      <a:r>
                        <a:rPr lang="en-US" sz="2800" b="1" err="1">
                          <a:solidFill>
                            <a:srgbClr val="000000"/>
                          </a:solidFill>
                          <a:sym typeface="Montserrat Bold"/>
                        </a:rPr>
                        <a:t>podría</a:t>
                      </a:r>
                      <a:r>
                        <a:rPr lang="en-US" sz="2800" b="1">
                          <a:solidFill>
                            <a:srgbClr val="000000"/>
                          </a:solidFill>
                          <a:sym typeface="Montserrat Bold"/>
                        </a:rPr>
                        <a:t> </a:t>
                      </a:r>
                      <a:r>
                        <a:rPr lang="en-US" sz="2800" b="1" err="1">
                          <a:solidFill>
                            <a:srgbClr val="000000"/>
                          </a:solidFill>
                          <a:sym typeface="Montserrat Bold"/>
                        </a:rPr>
                        <a:t>consistir</a:t>
                      </a:r>
                      <a:r>
                        <a:rPr lang="en-US" sz="2800" b="1">
                          <a:solidFill>
                            <a:srgbClr val="000000"/>
                          </a:solidFill>
                          <a:sym typeface="Montserrat Bold"/>
                        </a:rPr>
                        <a:t>?</a:t>
                      </a:r>
                      <a:endParaRPr lang="en-US" sz="2800"/>
                    </a:p>
                  </a:txBody>
                  <a:tcPr marL="190500" marR="190500" marT="190500" marB="190500" anchor="ctr"/>
                </a:tc>
                <a:tc>
                  <a:txBody>
                    <a:bodyPr/>
                    <a:lstStyle/>
                    <a:p>
                      <a:pPr algn="ctr">
                        <a:lnSpc>
                          <a:spcPts val="3640"/>
                        </a:lnSpc>
                        <a:defRPr/>
                      </a:pPr>
                      <a:r>
                        <a:rPr lang="en-US" sz="2800" b="1" err="1">
                          <a:solidFill>
                            <a:srgbClr val="000000"/>
                          </a:solidFill>
                          <a:sym typeface="Montserrat Bold"/>
                        </a:rPr>
                        <a:t>Posibles</a:t>
                      </a:r>
                      <a:r>
                        <a:rPr lang="en-US" sz="2800" b="1">
                          <a:solidFill>
                            <a:srgbClr val="000000"/>
                          </a:solidFill>
                          <a:sym typeface="Montserrat Bold"/>
                        </a:rPr>
                        <a:t> </a:t>
                      </a:r>
                      <a:r>
                        <a:rPr lang="en-US" sz="2800" b="1" err="1">
                          <a:solidFill>
                            <a:srgbClr val="000000"/>
                          </a:solidFill>
                          <a:sym typeface="Montserrat Bold"/>
                        </a:rPr>
                        <a:t>actores</a:t>
                      </a:r>
                      <a:r>
                        <a:rPr lang="en-US" sz="2800" b="1">
                          <a:solidFill>
                            <a:srgbClr val="000000"/>
                          </a:solidFill>
                          <a:sym typeface="Montserrat Bold"/>
                        </a:rPr>
                        <a:t> a </a:t>
                      </a:r>
                      <a:r>
                        <a:rPr lang="en-US" sz="2800" b="1" err="1">
                          <a:solidFill>
                            <a:srgbClr val="000000"/>
                          </a:solidFill>
                          <a:sym typeface="Montserrat Bold"/>
                        </a:rPr>
                        <a:t>explorar</a:t>
                      </a:r>
                      <a:endParaRPr lang="en-US" sz="2800"/>
                    </a:p>
                  </a:txBody>
                  <a:tcPr marL="190500" marR="190500" marT="190500" marB="190500" anchor="ctr"/>
                </a:tc>
                <a:tc>
                  <a:txBody>
                    <a:bodyPr/>
                    <a:lstStyle/>
                    <a:p>
                      <a:pPr algn="ctr">
                        <a:lnSpc>
                          <a:spcPts val="3640"/>
                        </a:lnSpc>
                        <a:defRPr/>
                      </a:pPr>
                      <a:r>
                        <a:rPr lang="en-US" sz="2800" b="1">
                          <a:solidFill>
                            <a:srgbClr val="000000"/>
                          </a:solidFill>
                          <a:sym typeface="Montserrat Bold"/>
                        </a:rPr>
                        <a:t>¿</a:t>
                      </a:r>
                      <a:r>
                        <a:rPr lang="en-US" sz="2800" b="1" err="1">
                          <a:solidFill>
                            <a:srgbClr val="000000"/>
                          </a:solidFill>
                          <a:sym typeface="Montserrat Bold"/>
                        </a:rPr>
                        <a:t>Qué</a:t>
                      </a:r>
                      <a:r>
                        <a:rPr lang="en-US" sz="2800" b="1">
                          <a:solidFill>
                            <a:srgbClr val="000000"/>
                          </a:solidFill>
                          <a:sym typeface="Montserrat Bold"/>
                        </a:rPr>
                        <a:t> </a:t>
                      </a:r>
                      <a:r>
                        <a:rPr lang="en-US" sz="2800" b="1" err="1">
                          <a:solidFill>
                            <a:srgbClr val="000000"/>
                          </a:solidFill>
                          <a:sym typeface="Montserrat Bold"/>
                        </a:rPr>
                        <a:t>necesitamos</a:t>
                      </a:r>
                      <a:r>
                        <a:rPr lang="en-US" sz="2800" b="1">
                          <a:solidFill>
                            <a:srgbClr val="000000"/>
                          </a:solidFill>
                          <a:sym typeface="Montserrat Bold"/>
                        </a:rPr>
                        <a:t> </a:t>
                      </a:r>
                      <a:r>
                        <a:rPr lang="en-US" sz="2800" b="1" err="1">
                          <a:solidFill>
                            <a:srgbClr val="000000"/>
                          </a:solidFill>
                          <a:sym typeface="Montserrat Bold"/>
                        </a:rPr>
                        <a:t>investigar</a:t>
                      </a:r>
                      <a:r>
                        <a:rPr lang="en-US" sz="2800" b="1">
                          <a:solidFill>
                            <a:srgbClr val="000000"/>
                          </a:solidFill>
                          <a:sym typeface="Montserrat Bold"/>
                        </a:rPr>
                        <a:t>?</a:t>
                      </a:r>
                      <a:endParaRPr lang="en-US" sz="2800"/>
                    </a:p>
                  </a:txBody>
                  <a:tcPr marL="190500" marR="190500" marT="190500" marB="190500" anchor="ctr"/>
                </a:tc>
                <a:extLst>
                  <a:ext uri="{0D108BD9-81ED-4DB2-BD59-A6C34878D82A}">
                    <a16:rowId xmlns:a16="http://schemas.microsoft.com/office/drawing/2014/main" val="10000"/>
                  </a:ext>
                </a:extLst>
              </a:tr>
              <a:tr h="1706421">
                <a:tc>
                  <a:txBody>
                    <a:bodyPr/>
                    <a:lstStyle/>
                    <a:p>
                      <a:pPr algn="l">
                        <a:lnSpc>
                          <a:spcPts val="2660"/>
                        </a:lnSpc>
                        <a:defRPr/>
                      </a:pPr>
                      <a:r>
                        <a:rPr lang="en-US" sz="1900">
                          <a:solidFill>
                            <a:srgbClr val="000000"/>
                          </a:solidFill>
                          <a:sym typeface="Montserrat"/>
                        </a:rPr>
                        <a:t> </a:t>
                      </a:r>
                      <a:r>
                        <a:rPr lang="es-MX" sz="1900">
                          <a:solidFill>
                            <a:srgbClr val="000000"/>
                          </a:solidFill>
                          <a:sym typeface="Montserrat"/>
                        </a:rPr>
                        <a:t>Financiamiento público</a:t>
                      </a:r>
                      <a:endParaRPr lang="en-US" sz="1100"/>
                    </a:p>
                  </a:txBody>
                  <a:tcPr marL="190500" marR="190500" marT="190500" marB="190500" anchor="ctr"/>
                </a:tc>
                <a:tc>
                  <a:txBody>
                    <a:bodyPr/>
                    <a:lstStyle/>
                    <a:p>
                      <a:pPr algn="just">
                        <a:lnSpc>
                          <a:spcPts val="2660"/>
                        </a:lnSpc>
                        <a:defRPr/>
                      </a:pPr>
                      <a:endParaRPr lang="en-US" sz="1100"/>
                    </a:p>
                  </a:txBody>
                  <a:tcPr marL="190500" marR="190500" marT="190500" marB="190500" anchor="ctr"/>
                </a:tc>
                <a:tc>
                  <a:txBody>
                    <a:bodyPr/>
                    <a:lstStyle/>
                    <a:p>
                      <a:pPr algn="ctr">
                        <a:lnSpc>
                          <a:spcPts val="2660"/>
                        </a:lnSpc>
                        <a:defRPr/>
                      </a:pPr>
                      <a:endParaRPr lang="en-US" sz="1100"/>
                    </a:p>
                  </a:txBody>
                  <a:tcPr marL="190500" marR="190500" marT="190500" marB="190500" anchor="ctr"/>
                </a:tc>
                <a:tc>
                  <a:txBody>
                    <a:bodyPr/>
                    <a:lstStyle/>
                    <a:p>
                      <a:pPr algn="ctr">
                        <a:lnSpc>
                          <a:spcPts val="2660"/>
                        </a:lnSpc>
                        <a:defRPr/>
                      </a:pPr>
                      <a:endParaRPr lang="en-US" sz="1100"/>
                    </a:p>
                  </a:txBody>
                  <a:tcPr marL="190500" marR="190500" marT="190500" marB="190500" anchor="ctr"/>
                </a:tc>
                <a:extLst>
                  <a:ext uri="{0D108BD9-81ED-4DB2-BD59-A6C34878D82A}">
                    <a16:rowId xmlns:a16="http://schemas.microsoft.com/office/drawing/2014/main" val="10001"/>
                  </a:ext>
                </a:extLst>
              </a:tr>
              <a:tr h="1706421">
                <a:tc>
                  <a:txBody>
                    <a:bodyPr/>
                    <a:lstStyle/>
                    <a:p>
                      <a:pPr algn="l">
                        <a:lnSpc>
                          <a:spcPts val="2660"/>
                        </a:lnSpc>
                        <a:defRPr/>
                      </a:pPr>
                      <a:r>
                        <a:rPr lang="en-US" sz="1900">
                          <a:solidFill>
                            <a:srgbClr val="000000"/>
                          </a:solidFill>
                          <a:sym typeface="Montserrat"/>
                        </a:rPr>
                        <a:t>Cooperación </a:t>
                      </a:r>
                      <a:r>
                        <a:rPr lang="en-US" sz="1900" err="1">
                          <a:solidFill>
                            <a:srgbClr val="000000"/>
                          </a:solidFill>
                          <a:sym typeface="Montserrat"/>
                        </a:rPr>
                        <a:t>internacional</a:t>
                      </a:r>
                      <a:endParaRPr lang="en-US" sz="1100"/>
                    </a:p>
                  </a:txBody>
                  <a:tcPr marL="190500" marR="190500" marT="190500" marB="190500" anchor="ctr"/>
                </a:tc>
                <a:tc>
                  <a:txBody>
                    <a:bodyPr/>
                    <a:lstStyle/>
                    <a:p>
                      <a:pPr algn="just">
                        <a:lnSpc>
                          <a:spcPts val="2660"/>
                        </a:lnSpc>
                        <a:defRPr/>
                      </a:pPr>
                      <a:endParaRPr lang="en-US" sz="1100"/>
                    </a:p>
                  </a:txBody>
                  <a:tcPr marL="190500" marR="190500" marT="190500" marB="190500" anchor="ctr"/>
                </a:tc>
                <a:tc>
                  <a:txBody>
                    <a:bodyPr/>
                    <a:lstStyle/>
                    <a:p>
                      <a:pPr algn="ctr">
                        <a:lnSpc>
                          <a:spcPts val="2660"/>
                        </a:lnSpc>
                        <a:defRPr/>
                      </a:pPr>
                      <a:endParaRPr lang="en-US" sz="1100"/>
                    </a:p>
                  </a:txBody>
                  <a:tcPr marL="190500" marR="190500" marT="190500" marB="190500" anchor="ctr"/>
                </a:tc>
                <a:tc>
                  <a:txBody>
                    <a:bodyPr/>
                    <a:lstStyle/>
                    <a:p>
                      <a:pPr algn="ctr">
                        <a:lnSpc>
                          <a:spcPts val="2660"/>
                        </a:lnSpc>
                        <a:defRPr/>
                      </a:pPr>
                      <a:endParaRPr lang="en-US" sz="1100"/>
                    </a:p>
                  </a:txBody>
                  <a:tcPr marL="190500" marR="190500" marT="190500" marB="190500" anchor="ctr"/>
                </a:tc>
                <a:extLst>
                  <a:ext uri="{0D108BD9-81ED-4DB2-BD59-A6C34878D82A}">
                    <a16:rowId xmlns:a16="http://schemas.microsoft.com/office/drawing/2014/main" val="10002"/>
                  </a:ext>
                </a:extLst>
              </a:tr>
              <a:tr h="1299972">
                <a:tc>
                  <a:txBody>
                    <a:bodyPr/>
                    <a:lstStyle/>
                    <a:p>
                      <a:pPr>
                        <a:lnSpc>
                          <a:spcPct val="115000"/>
                        </a:lnSpc>
                        <a:spcAft>
                          <a:spcPts val="800"/>
                        </a:spcAft>
                        <a:buNone/>
                      </a:pPr>
                      <a:r>
                        <a:rPr lang="es-SV" sz="1900" kern="1200">
                          <a:solidFill>
                            <a:srgbClr val="000000"/>
                          </a:solidFill>
                          <a:latin typeface="+mn-lt"/>
                          <a:ea typeface="+mn-ea"/>
                          <a:cs typeface="+mn-cs"/>
                        </a:rPr>
                        <a:t>Aportes en especie</a:t>
                      </a:r>
                    </a:p>
                  </a:txBody>
                  <a:tcPr marL="9525" marR="9525" marT="9525" marB="9525" anchor="ctr"/>
                </a:tc>
                <a:tc>
                  <a:txBody>
                    <a:bodyPr/>
                    <a:lstStyle/>
                    <a:p>
                      <a:pPr>
                        <a:lnSpc>
                          <a:spcPct val="115000"/>
                        </a:lnSpc>
                        <a:buNone/>
                      </a:pPr>
                      <a:endParaRPr lang="es-SV" sz="1200" kern="100">
                        <a:effectLst/>
                        <a:latin typeface="Aptos" panose="020B0004020202020204" pitchFamily="34" charset="0"/>
                      </a:endParaRPr>
                    </a:p>
                  </a:txBody>
                  <a:tcPr marL="9525" marR="9525" marT="9525" marB="9525" anchor="ctr"/>
                </a:tc>
                <a:tc>
                  <a:txBody>
                    <a:bodyPr/>
                    <a:lstStyle/>
                    <a:p>
                      <a:pPr>
                        <a:lnSpc>
                          <a:spcPct val="115000"/>
                        </a:lnSpc>
                        <a:buNone/>
                      </a:pPr>
                      <a:endParaRPr lang="es-SV" sz="1200" kern="100">
                        <a:effectLst/>
                        <a:latin typeface="Aptos" panose="020B0004020202020204" pitchFamily="34" charset="0"/>
                      </a:endParaRPr>
                    </a:p>
                  </a:txBody>
                  <a:tcPr marL="9525" marR="9525" marT="9525" marB="9525" anchor="ctr"/>
                </a:tc>
                <a:tc>
                  <a:txBody>
                    <a:bodyPr/>
                    <a:lstStyle/>
                    <a:p>
                      <a:pPr>
                        <a:lnSpc>
                          <a:spcPct val="115000"/>
                        </a:lnSpc>
                        <a:buNone/>
                      </a:pPr>
                      <a:endParaRPr lang="es-SV" sz="1200" kern="100">
                        <a:effectLst/>
                        <a:latin typeface="Aptos" panose="020B0004020202020204" pitchFamily="34" charset="0"/>
                      </a:endParaRPr>
                    </a:p>
                  </a:txBody>
                  <a:tcPr marL="9525" marR="9525" marT="9525" marB="9525" anchor="ctr"/>
                </a:tc>
                <a:extLst>
                  <a:ext uri="{0D108BD9-81ED-4DB2-BD59-A6C34878D82A}">
                    <a16:rowId xmlns:a16="http://schemas.microsoft.com/office/drawing/2014/main" val="10003"/>
                  </a:ext>
                </a:extLst>
              </a:tr>
            </a:tbl>
          </a:graphicData>
        </a:graphic>
      </p:graphicFrame>
      <p:sp>
        <p:nvSpPr>
          <p:cNvPr id="4" name="TextBox 4"/>
          <p:cNvSpPr txBox="1"/>
          <p:nvPr/>
        </p:nvSpPr>
        <p:spPr>
          <a:xfrm>
            <a:off x="3633001" y="282487"/>
            <a:ext cx="11021998" cy="1333698"/>
          </a:xfrm>
          <a:prstGeom prst="rect">
            <a:avLst/>
          </a:prstGeom>
        </p:spPr>
        <p:txBody>
          <a:bodyPr lIns="0" tIns="0" rIns="0" bIns="0" rtlCol="0" anchor="t">
            <a:spAutoFit/>
          </a:bodyPr>
          <a:lstStyle/>
          <a:p>
            <a:pPr algn="ctr">
              <a:lnSpc>
                <a:spcPts val="5231"/>
              </a:lnSpc>
            </a:pPr>
            <a:r>
              <a:rPr lang="es-MX" sz="4799">
                <a:solidFill>
                  <a:srgbClr val="000000"/>
                </a:solidFill>
                <a:latin typeface="The Seasons"/>
                <a:ea typeface="The Seasons"/>
                <a:cs typeface="The Seasons"/>
                <a:sym typeface="The Seasons"/>
              </a:rPr>
              <a:t>Matriz  de alternativas para la sostenibilidad financiera</a:t>
            </a:r>
            <a:endParaRPr lang="en-US" sz="4799">
              <a:solidFill>
                <a:srgbClr val="000000"/>
              </a:solidFill>
              <a:latin typeface="The Seasons"/>
              <a:ea typeface="The Seasons"/>
              <a:cs typeface="The Seasons"/>
              <a:sym typeface="The Seasons"/>
            </a:endParaRPr>
          </a:p>
        </p:txBody>
      </p:sp>
      <p:sp>
        <p:nvSpPr>
          <p:cNvPr id="6" name="Freeform 6"/>
          <p:cNvSpPr/>
          <p:nvPr/>
        </p:nvSpPr>
        <p:spPr>
          <a:xfrm>
            <a:off x="300237" y="242381"/>
            <a:ext cx="2747763" cy="905718"/>
          </a:xfrm>
          <a:custGeom>
            <a:avLst/>
            <a:gdLst/>
            <a:ahLst/>
            <a:cxnLst/>
            <a:rect l="l" t="t" r="r" b="b"/>
            <a:pathLst>
              <a:path w="3312867" h="1148461">
                <a:moveTo>
                  <a:pt x="0" y="0"/>
                </a:moveTo>
                <a:lnTo>
                  <a:pt x="3312867" y="0"/>
                </a:lnTo>
                <a:lnTo>
                  <a:pt x="3312867" y="1148460"/>
                </a:lnTo>
                <a:lnTo>
                  <a:pt x="0" y="1148460"/>
                </a:lnTo>
                <a:lnTo>
                  <a:pt x="0" y="0"/>
                </a:lnTo>
                <a:close/>
              </a:path>
            </a:pathLst>
          </a:custGeom>
          <a:blipFill>
            <a:blip r:embed="rId3"/>
            <a:stretch>
              <a:fillRect/>
            </a:stretch>
          </a:blipFill>
        </p:spPr>
        <p:txBody>
          <a:bodyPr/>
          <a:lstStyle/>
          <a:p>
            <a:endParaRPr lang="es-SV"/>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C6BFB6"/>
        </a:solidFill>
        <a:effectLst/>
      </p:bgPr>
    </p:bg>
    <p:spTree>
      <p:nvGrpSpPr>
        <p:cNvPr id="1" name="">
          <a:extLst>
            <a:ext uri="{FF2B5EF4-FFF2-40B4-BE49-F238E27FC236}">
              <a16:creationId xmlns:a16="http://schemas.microsoft.com/office/drawing/2014/main" id="{84B7A1C3-338A-E233-92F3-B8C596372C3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7EFDB2C-0DC2-F44F-DD55-9C240544877C}"/>
              </a:ext>
            </a:extLst>
          </p:cNvPr>
          <p:cNvSpPr/>
          <p:nvPr/>
        </p:nvSpPr>
        <p:spPr>
          <a:xfrm rot="-5400000">
            <a:off x="6623685" y="906094"/>
            <a:ext cx="10287000" cy="13041630"/>
          </a:xfrm>
          <a:custGeom>
            <a:avLst/>
            <a:gdLst/>
            <a:ahLst/>
            <a:cxnLst/>
            <a:rect l="l" t="t" r="r" b="b"/>
            <a:pathLst>
              <a:path w="10287000" h="13041630">
                <a:moveTo>
                  <a:pt x="0" y="0"/>
                </a:moveTo>
                <a:lnTo>
                  <a:pt x="10287000" y="0"/>
                </a:lnTo>
                <a:lnTo>
                  <a:pt x="10287000" y="13041630"/>
                </a:lnTo>
                <a:lnTo>
                  <a:pt x="0" y="13041630"/>
                </a:lnTo>
                <a:lnTo>
                  <a:pt x="0" y="0"/>
                </a:lnTo>
                <a:close/>
              </a:path>
            </a:pathLst>
          </a:custGeom>
          <a:blipFill>
            <a:blip r:embed="rId2">
              <a:alphaModFix amt="26000"/>
            </a:blip>
            <a:stretch>
              <a:fillRect t="-22051" b="-18346"/>
            </a:stretch>
          </a:blipFill>
        </p:spPr>
        <p:txBody>
          <a:bodyPr/>
          <a:lstStyle/>
          <a:p>
            <a:endParaRPr lang="es-SV"/>
          </a:p>
        </p:txBody>
      </p:sp>
      <p:graphicFrame>
        <p:nvGraphicFramePr>
          <p:cNvPr id="3" name="Table 3">
            <a:extLst>
              <a:ext uri="{FF2B5EF4-FFF2-40B4-BE49-F238E27FC236}">
                <a16:creationId xmlns:a16="http://schemas.microsoft.com/office/drawing/2014/main" id="{E8644827-B12A-0EBA-250D-8F32F4D1EF9E}"/>
              </a:ext>
            </a:extLst>
          </p:cNvPr>
          <p:cNvGraphicFramePr>
            <a:graphicFrameLocks noGrp="1"/>
          </p:cNvGraphicFramePr>
          <p:nvPr>
            <p:extLst>
              <p:ext uri="{D42A27DB-BD31-4B8C-83A1-F6EECF244321}">
                <p14:modId xmlns:p14="http://schemas.microsoft.com/office/powerpoint/2010/main" val="813031200"/>
              </p:ext>
            </p:extLst>
          </p:nvPr>
        </p:nvGraphicFramePr>
        <p:xfrm>
          <a:off x="1162482" y="1838593"/>
          <a:ext cx="15963036" cy="7744939"/>
        </p:xfrm>
        <a:graphic>
          <a:graphicData uri="http://schemas.openxmlformats.org/drawingml/2006/table">
            <a:tbl>
              <a:tblPr>
                <a:tableStyleId>{5940675A-B579-460E-94D1-54222C63F5DA}</a:tableStyleId>
              </a:tblPr>
              <a:tblGrid>
                <a:gridCol w="5771718">
                  <a:extLst>
                    <a:ext uri="{9D8B030D-6E8A-4147-A177-3AD203B41FA5}">
                      <a16:colId xmlns:a16="http://schemas.microsoft.com/office/drawing/2014/main" val="20000"/>
                    </a:ext>
                  </a:extLst>
                </a:gridCol>
                <a:gridCol w="5076144">
                  <a:extLst>
                    <a:ext uri="{9D8B030D-6E8A-4147-A177-3AD203B41FA5}">
                      <a16:colId xmlns:a16="http://schemas.microsoft.com/office/drawing/2014/main" val="20001"/>
                    </a:ext>
                  </a:extLst>
                </a:gridCol>
                <a:gridCol w="2557587">
                  <a:extLst>
                    <a:ext uri="{9D8B030D-6E8A-4147-A177-3AD203B41FA5}">
                      <a16:colId xmlns:a16="http://schemas.microsoft.com/office/drawing/2014/main" val="20002"/>
                    </a:ext>
                  </a:extLst>
                </a:gridCol>
                <a:gridCol w="2557587">
                  <a:extLst>
                    <a:ext uri="{9D8B030D-6E8A-4147-A177-3AD203B41FA5}">
                      <a16:colId xmlns:a16="http://schemas.microsoft.com/office/drawing/2014/main" val="20003"/>
                    </a:ext>
                  </a:extLst>
                </a:gridCol>
              </a:tblGrid>
              <a:tr h="1362075">
                <a:tc>
                  <a:txBody>
                    <a:bodyPr/>
                    <a:lstStyle/>
                    <a:p>
                      <a:pPr algn="l">
                        <a:lnSpc>
                          <a:spcPts val="3640"/>
                        </a:lnSpc>
                        <a:defRPr/>
                      </a:pPr>
                      <a:r>
                        <a:rPr lang="pt-PT" sz="2800" b="1" kern="1200">
                          <a:solidFill>
                            <a:schemeClr val="tx1"/>
                          </a:solidFill>
                          <a:effectLst/>
                          <a:latin typeface="+mn-lt"/>
                          <a:ea typeface="+mn-ea"/>
                          <a:cs typeface="+mn-cs"/>
                        </a:rPr>
                        <a:t>Alternativa o mecanismo a explorar</a:t>
                      </a:r>
                      <a:endParaRPr lang="en-US" sz="2800"/>
                    </a:p>
                  </a:txBody>
                  <a:tcPr marL="190500" marR="190500" marT="190500" marB="190500" anchor="ctr"/>
                </a:tc>
                <a:tc>
                  <a:txBody>
                    <a:bodyPr/>
                    <a:lstStyle/>
                    <a:p>
                      <a:pPr algn="ctr">
                        <a:lnSpc>
                          <a:spcPts val="3640"/>
                        </a:lnSpc>
                        <a:defRPr/>
                      </a:pPr>
                      <a:r>
                        <a:rPr lang="en-US" sz="2800" b="1">
                          <a:solidFill>
                            <a:srgbClr val="000000"/>
                          </a:solidFill>
                          <a:sym typeface="Montserrat Bold"/>
                        </a:rPr>
                        <a:t>¿En </a:t>
                      </a:r>
                      <a:r>
                        <a:rPr lang="en-US" sz="2800" b="1" err="1">
                          <a:solidFill>
                            <a:srgbClr val="000000"/>
                          </a:solidFill>
                          <a:sym typeface="Montserrat Bold"/>
                        </a:rPr>
                        <a:t>qué</a:t>
                      </a:r>
                      <a:r>
                        <a:rPr lang="en-US" sz="2800" b="1">
                          <a:solidFill>
                            <a:srgbClr val="000000"/>
                          </a:solidFill>
                          <a:sym typeface="Montserrat Bold"/>
                        </a:rPr>
                        <a:t> </a:t>
                      </a:r>
                      <a:r>
                        <a:rPr lang="en-US" sz="2800" b="1" err="1">
                          <a:solidFill>
                            <a:srgbClr val="000000"/>
                          </a:solidFill>
                          <a:sym typeface="Montserrat Bold"/>
                        </a:rPr>
                        <a:t>podría</a:t>
                      </a:r>
                      <a:r>
                        <a:rPr lang="en-US" sz="2800" b="1">
                          <a:solidFill>
                            <a:srgbClr val="000000"/>
                          </a:solidFill>
                          <a:sym typeface="Montserrat Bold"/>
                        </a:rPr>
                        <a:t> </a:t>
                      </a:r>
                      <a:r>
                        <a:rPr lang="en-US" sz="2800" b="1" err="1">
                          <a:solidFill>
                            <a:srgbClr val="000000"/>
                          </a:solidFill>
                          <a:sym typeface="Montserrat Bold"/>
                        </a:rPr>
                        <a:t>consistir</a:t>
                      </a:r>
                      <a:r>
                        <a:rPr lang="en-US" sz="2800" b="1">
                          <a:solidFill>
                            <a:srgbClr val="000000"/>
                          </a:solidFill>
                          <a:sym typeface="Montserrat Bold"/>
                        </a:rPr>
                        <a:t>?</a:t>
                      </a:r>
                      <a:endParaRPr lang="en-US" sz="2800"/>
                    </a:p>
                  </a:txBody>
                  <a:tcPr marL="190500" marR="190500" marT="190500" marB="190500" anchor="ctr"/>
                </a:tc>
                <a:tc>
                  <a:txBody>
                    <a:bodyPr/>
                    <a:lstStyle/>
                    <a:p>
                      <a:pPr algn="ctr">
                        <a:lnSpc>
                          <a:spcPts val="3640"/>
                        </a:lnSpc>
                        <a:defRPr/>
                      </a:pPr>
                      <a:r>
                        <a:rPr lang="en-US" sz="2800" b="1" err="1">
                          <a:solidFill>
                            <a:srgbClr val="000000"/>
                          </a:solidFill>
                          <a:sym typeface="Montserrat Bold"/>
                        </a:rPr>
                        <a:t>Posibles</a:t>
                      </a:r>
                      <a:r>
                        <a:rPr lang="en-US" sz="2800" b="1">
                          <a:solidFill>
                            <a:srgbClr val="000000"/>
                          </a:solidFill>
                          <a:sym typeface="Montserrat Bold"/>
                        </a:rPr>
                        <a:t> </a:t>
                      </a:r>
                      <a:r>
                        <a:rPr lang="en-US" sz="2800" b="1" err="1">
                          <a:solidFill>
                            <a:srgbClr val="000000"/>
                          </a:solidFill>
                          <a:sym typeface="Montserrat Bold"/>
                        </a:rPr>
                        <a:t>actores</a:t>
                      </a:r>
                      <a:r>
                        <a:rPr lang="en-US" sz="2800" b="1">
                          <a:solidFill>
                            <a:srgbClr val="000000"/>
                          </a:solidFill>
                          <a:sym typeface="Montserrat Bold"/>
                        </a:rPr>
                        <a:t> a </a:t>
                      </a:r>
                      <a:r>
                        <a:rPr lang="en-US" sz="2800" b="1" err="1">
                          <a:solidFill>
                            <a:srgbClr val="000000"/>
                          </a:solidFill>
                          <a:sym typeface="Montserrat Bold"/>
                        </a:rPr>
                        <a:t>explorar</a:t>
                      </a:r>
                      <a:endParaRPr lang="en-US" sz="2800"/>
                    </a:p>
                  </a:txBody>
                  <a:tcPr marL="190500" marR="190500" marT="190500" marB="190500" anchor="ctr"/>
                </a:tc>
                <a:tc>
                  <a:txBody>
                    <a:bodyPr/>
                    <a:lstStyle/>
                    <a:p>
                      <a:pPr algn="ctr">
                        <a:lnSpc>
                          <a:spcPts val="3640"/>
                        </a:lnSpc>
                        <a:defRPr/>
                      </a:pPr>
                      <a:r>
                        <a:rPr lang="en-US" sz="2800" b="1">
                          <a:solidFill>
                            <a:srgbClr val="000000"/>
                          </a:solidFill>
                          <a:sym typeface="Montserrat Bold"/>
                        </a:rPr>
                        <a:t>¿</a:t>
                      </a:r>
                      <a:r>
                        <a:rPr lang="en-US" sz="2800" b="1" err="1">
                          <a:solidFill>
                            <a:srgbClr val="000000"/>
                          </a:solidFill>
                          <a:sym typeface="Montserrat Bold"/>
                        </a:rPr>
                        <a:t>Qué</a:t>
                      </a:r>
                      <a:r>
                        <a:rPr lang="en-US" sz="2800" b="1">
                          <a:solidFill>
                            <a:srgbClr val="000000"/>
                          </a:solidFill>
                          <a:sym typeface="Montserrat Bold"/>
                        </a:rPr>
                        <a:t> </a:t>
                      </a:r>
                      <a:r>
                        <a:rPr lang="en-US" sz="2800" b="1" err="1">
                          <a:solidFill>
                            <a:srgbClr val="000000"/>
                          </a:solidFill>
                          <a:sym typeface="Montserrat Bold"/>
                        </a:rPr>
                        <a:t>necesitamos</a:t>
                      </a:r>
                      <a:r>
                        <a:rPr lang="en-US" sz="2800" b="1">
                          <a:solidFill>
                            <a:srgbClr val="000000"/>
                          </a:solidFill>
                          <a:sym typeface="Montserrat Bold"/>
                        </a:rPr>
                        <a:t> </a:t>
                      </a:r>
                      <a:r>
                        <a:rPr lang="en-US" sz="2800" b="1" err="1">
                          <a:solidFill>
                            <a:srgbClr val="000000"/>
                          </a:solidFill>
                          <a:sym typeface="Montserrat Bold"/>
                        </a:rPr>
                        <a:t>investigar</a:t>
                      </a:r>
                      <a:r>
                        <a:rPr lang="en-US" sz="2800" b="1">
                          <a:solidFill>
                            <a:srgbClr val="000000"/>
                          </a:solidFill>
                          <a:sym typeface="Montserrat Bold"/>
                        </a:rPr>
                        <a:t>?</a:t>
                      </a:r>
                      <a:endParaRPr lang="en-US" sz="2800"/>
                    </a:p>
                  </a:txBody>
                  <a:tcPr marL="190500" marR="190500" marT="190500" marB="190500" anchor="ctr"/>
                </a:tc>
                <a:extLst>
                  <a:ext uri="{0D108BD9-81ED-4DB2-BD59-A6C34878D82A}">
                    <a16:rowId xmlns:a16="http://schemas.microsoft.com/office/drawing/2014/main" val="10000"/>
                  </a:ext>
                </a:extLst>
              </a:tr>
              <a:tr h="1706421">
                <a:tc>
                  <a:txBody>
                    <a:bodyPr/>
                    <a:lstStyle/>
                    <a:p>
                      <a:pPr marL="0" algn="l" defTabSz="914400" rtl="0" eaLnBrk="1" latinLnBrk="0" hangingPunct="1">
                        <a:lnSpc>
                          <a:spcPts val="2660"/>
                        </a:lnSpc>
                        <a:spcAft>
                          <a:spcPts val="800"/>
                        </a:spcAft>
                        <a:buNone/>
                        <a:defRPr/>
                      </a:pPr>
                      <a:r>
                        <a:rPr lang="es-SV" sz="1900" kern="1200">
                          <a:solidFill>
                            <a:srgbClr val="000000"/>
                          </a:solidFill>
                          <a:latin typeface="+mn-lt"/>
                          <a:ea typeface="+mn-ea"/>
                          <a:cs typeface="+mn-cs"/>
                        </a:rPr>
                        <a:t>Proyectos específicos</a:t>
                      </a:r>
                    </a:p>
                  </a:txBody>
                  <a:tcPr marL="9525" marR="9525" marT="9525" marB="9525" anchor="ctr"/>
                </a:tc>
                <a:tc>
                  <a:txBody>
                    <a:bodyPr/>
                    <a:lstStyle/>
                    <a:p>
                      <a:pPr>
                        <a:lnSpc>
                          <a:spcPct val="115000"/>
                        </a:lnSpc>
                        <a:buNone/>
                      </a:pPr>
                      <a:endParaRPr lang="es-SV" sz="1200" kern="100">
                        <a:effectLst/>
                        <a:latin typeface="Aptos" panose="020B0004020202020204" pitchFamily="34" charset="0"/>
                      </a:endParaRPr>
                    </a:p>
                  </a:txBody>
                  <a:tcPr marL="9525" marR="9525" marT="9525" marB="9525" anchor="ctr"/>
                </a:tc>
                <a:tc>
                  <a:txBody>
                    <a:bodyPr/>
                    <a:lstStyle/>
                    <a:p>
                      <a:pPr algn="ctr">
                        <a:lnSpc>
                          <a:spcPts val="2660"/>
                        </a:lnSpc>
                        <a:defRPr/>
                      </a:pPr>
                      <a:endParaRPr lang="en-US" sz="1100"/>
                    </a:p>
                  </a:txBody>
                  <a:tcPr marL="190500" marR="190500" marT="190500" marB="190500" anchor="ctr"/>
                </a:tc>
                <a:tc>
                  <a:txBody>
                    <a:bodyPr/>
                    <a:lstStyle/>
                    <a:p>
                      <a:pPr algn="ctr">
                        <a:lnSpc>
                          <a:spcPts val="2660"/>
                        </a:lnSpc>
                        <a:defRPr/>
                      </a:pPr>
                      <a:endParaRPr lang="en-US" sz="1100"/>
                    </a:p>
                  </a:txBody>
                  <a:tcPr marL="190500" marR="190500" marT="190500" marB="190500" anchor="ctr"/>
                </a:tc>
                <a:extLst>
                  <a:ext uri="{0D108BD9-81ED-4DB2-BD59-A6C34878D82A}">
                    <a16:rowId xmlns:a16="http://schemas.microsoft.com/office/drawing/2014/main" val="10001"/>
                  </a:ext>
                </a:extLst>
              </a:tr>
              <a:tr h="1706421">
                <a:tc>
                  <a:txBody>
                    <a:bodyPr/>
                    <a:lstStyle/>
                    <a:p>
                      <a:pPr marL="0" algn="l" defTabSz="914400" rtl="0" eaLnBrk="1" latinLnBrk="0" hangingPunct="1">
                        <a:lnSpc>
                          <a:spcPts val="2660"/>
                        </a:lnSpc>
                        <a:spcAft>
                          <a:spcPts val="800"/>
                        </a:spcAft>
                        <a:buNone/>
                        <a:defRPr/>
                      </a:pPr>
                      <a:r>
                        <a:rPr lang="es-SV" sz="1900" kern="1200">
                          <a:solidFill>
                            <a:srgbClr val="000000"/>
                          </a:solidFill>
                          <a:latin typeface="+mn-lt"/>
                          <a:ea typeface="+mn-ea"/>
                          <a:cs typeface="+mn-cs"/>
                        </a:rPr>
                        <a:t>Alianzas académicas</a:t>
                      </a:r>
                    </a:p>
                  </a:txBody>
                  <a:tcPr marL="9525" marR="9525" marT="9525" marB="9525" anchor="ctr"/>
                </a:tc>
                <a:tc>
                  <a:txBody>
                    <a:bodyPr/>
                    <a:lstStyle/>
                    <a:p>
                      <a:pPr>
                        <a:lnSpc>
                          <a:spcPct val="115000"/>
                        </a:lnSpc>
                        <a:buNone/>
                      </a:pPr>
                      <a:endParaRPr lang="es-SV" sz="1200" kern="100">
                        <a:effectLst/>
                        <a:latin typeface="Aptos" panose="020B0004020202020204" pitchFamily="34" charset="0"/>
                      </a:endParaRPr>
                    </a:p>
                  </a:txBody>
                  <a:tcPr marL="9525" marR="9525" marT="9525" marB="9525" anchor="ctr"/>
                </a:tc>
                <a:tc>
                  <a:txBody>
                    <a:bodyPr/>
                    <a:lstStyle/>
                    <a:p>
                      <a:pPr algn="ctr">
                        <a:lnSpc>
                          <a:spcPts val="2660"/>
                        </a:lnSpc>
                        <a:defRPr/>
                      </a:pPr>
                      <a:endParaRPr lang="en-US" sz="1100"/>
                    </a:p>
                  </a:txBody>
                  <a:tcPr marL="190500" marR="190500" marT="190500" marB="190500" anchor="ctr"/>
                </a:tc>
                <a:tc>
                  <a:txBody>
                    <a:bodyPr/>
                    <a:lstStyle/>
                    <a:p>
                      <a:pPr algn="ctr">
                        <a:lnSpc>
                          <a:spcPts val="2660"/>
                        </a:lnSpc>
                        <a:defRPr/>
                      </a:pPr>
                      <a:endParaRPr lang="en-US" sz="1100"/>
                    </a:p>
                  </a:txBody>
                  <a:tcPr marL="190500" marR="190500" marT="190500" marB="190500" anchor="ctr"/>
                </a:tc>
                <a:extLst>
                  <a:ext uri="{0D108BD9-81ED-4DB2-BD59-A6C34878D82A}">
                    <a16:rowId xmlns:a16="http://schemas.microsoft.com/office/drawing/2014/main" val="10002"/>
                  </a:ext>
                </a:extLst>
              </a:tr>
              <a:tr h="1299972">
                <a:tc>
                  <a:txBody>
                    <a:bodyPr/>
                    <a:lstStyle/>
                    <a:p>
                      <a:pPr marL="0" algn="l" defTabSz="914400" rtl="0" eaLnBrk="1" latinLnBrk="0" hangingPunct="1">
                        <a:lnSpc>
                          <a:spcPts val="2660"/>
                        </a:lnSpc>
                        <a:spcAft>
                          <a:spcPts val="800"/>
                        </a:spcAft>
                        <a:buNone/>
                        <a:defRPr/>
                      </a:pPr>
                      <a:r>
                        <a:rPr lang="es-SV" sz="1900" kern="1200">
                          <a:solidFill>
                            <a:srgbClr val="000000"/>
                          </a:solidFill>
                          <a:latin typeface="+mn-lt"/>
                          <a:ea typeface="+mn-ea"/>
                          <a:cs typeface="+mn-cs"/>
                        </a:rPr>
                        <a:t>Cooperación regional</a:t>
                      </a:r>
                    </a:p>
                  </a:txBody>
                  <a:tcPr marL="9525" marR="9525" marT="9525" marB="9525" anchor="ctr"/>
                </a:tc>
                <a:tc>
                  <a:txBody>
                    <a:bodyPr/>
                    <a:lstStyle/>
                    <a:p>
                      <a:pPr>
                        <a:lnSpc>
                          <a:spcPct val="115000"/>
                        </a:lnSpc>
                        <a:buNone/>
                      </a:pPr>
                      <a:endParaRPr lang="es-SV" sz="1200" kern="100">
                        <a:effectLst/>
                        <a:latin typeface="Aptos" panose="020B0004020202020204" pitchFamily="34" charset="0"/>
                      </a:endParaRPr>
                    </a:p>
                  </a:txBody>
                  <a:tcPr marL="9525" marR="9525" marT="9525" marB="9525" anchor="ctr"/>
                </a:tc>
                <a:tc>
                  <a:txBody>
                    <a:bodyPr/>
                    <a:lstStyle/>
                    <a:p>
                      <a:pPr>
                        <a:lnSpc>
                          <a:spcPct val="115000"/>
                        </a:lnSpc>
                        <a:buNone/>
                      </a:pPr>
                      <a:endParaRPr lang="es-SV" sz="1200" kern="100">
                        <a:effectLst/>
                        <a:latin typeface="Aptos" panose="020B0004020202020204" pitchFamily="34" charset="0"/>
                      </a:endParaRPr>
                    </a:p>
                  </a:txBody>
                  <a:tcPr marL="9525" marR="9525" marT="9525" marB="9525" anchor="ctr"/>
                </a:tc>
                <a:tc>
                  <a:txBody>
                    <a:bodyPr/>
                    <a:lstStyle/>
                    <a:p>
                      <a:pPr>
                        <a:lnSpc>
                          <a:spcPct val="115000"/>
                        </a:lnSpc>
                        <a:buNone/>
                      </a:pPr>
                      <a:endParaRPr lang="es-SV" sz="1200" kern="100">
                        <a:effectLst/>
                        <a:latin typeface="Aptos" panose="020B0004020202020204" pitchFamily="34" charset="0"/>
                      </a:endParaRPr>
                    </a:p>
                  </a:txBody>
                  <a:tcPr marL="9525" marR="9525" marT="9525" marB="9525" anchor="ctr"/>
                </a:tc>
                <a:extLst>
                  <a:ext uri="{0D108BD9-81ED-4DB2-BD59-A6C34878D82A}">
                    <a16:rowId xmlns:a16="http://schemas.microsoft.com/office/drawing/2014/main" val="10003"/>
                  </a:ext>
                </a:extLst>
              </a:tr>
              <a:tr h="1299972">
                <a:tc>
                  <a:txBody>
                    <a:bodyPr/>
                    <a:lstStyle/>
                    <a:p>
                      <a:pPr marL="0" algn="l" defTabSz="914400" rtl="0" eaLnBrk="1" latinLnBrk="0" hangingPunct="1">
                        <a:lnSpc>
                          <a:spcPts val="2660"/>
                        </a:lnSpc>
                        <a:spcAft>
                          <a:spcPts val="800"/>
                        </a:spcAft>
                        <a:buNone/>
                        <a:defRPr/>
                      </a:pPr>
                      <a:r>
                        <a:rPr lang="es-SV" sz="1900" kern="1200">
                          <a:solidFill>
                            <a:srgbClr val="000000"/>
                          </a:solidFill>
                          <a:latin typeface="+mn-lt"/>
                          <a:ea typeface="+mn-ea"/>
                          <a:cs typeface="+mn-cs"/>
                        </a:rPr>
                        <a:t>Asistencia técnica</a:t>
                      </a:r>
                    </a:p>
                  </a:txBody>
                  <a:tcPr marL="9525" marR="9525" marT="9525" marB="9525" anchor="ctr"/>
                </a:tc>
                <a:tc>
                  <a:txBody>
                    <a:bodyPr/>
                    <a:lstStyle/>
                    <a:p>
                      <a:pPr>
                        <a:lnSpc>
                          <a:spcPct val="115000"/>
                        </a:lnSpc>
                        <a:buNone/>
                      </a:pPr>
                      <a:endParaRPr lang="es-SV" sz="1200" kern="100">
                        <a:effectLst/>
                        <a:latin typeface="Aptos" panose="020B0004020202020204" pitchFamily="34" charset="0"/>
                      </a:endParaRPr>
                    </a:p>
                  </a:txBody>
                  <a:tcPr marL="9525" marR="9525" marT="9525" marB="9525" anchor="ctr"/>
                </a:tc>
                <a:tc>
                  <a:txBody>
                    <a:bodyPr/>
                    <a:lstStyle/>
                    <a:p>
                      <a:pPr>
                        <a:lnSpc>
                          <a:spcPct val="115000"/>
                        </a:lnSpc>
                        <a:buNone/>
                      </a:pPr>
                      <a:endParaRPr lang="es-SV" sz="1200" kern="100">
                        <a:effectLst/>
                        <a:latin typeface="Aptos" panose="020B0004020202020204" pitchFamily="34" charset="0"/>
                      </a:endParaRPr>
                    </a:p>
                  </a:txBody>
                  <a:tcPr marL="9525" marR="9525" marT="9525" marB="9525" anchor="ctr"/>
                </a:tc>
                <a:tc>
                  <a:txBody>
                    <a:bodyPr/>
                    <a:lstStyle/>
                    <a:p>
                      <a:pPr>
                        <a:lnSpc>
                          <a:spcPct val="115000"/>
                        </a:lnSpc>
                        <a:buNone/>
                      </a:pPr>
                      <a:endParaRPr lang="es-SV" sz="1200" kern="100">
                        <a:effectLst/>
                        <a:latin typeface="Aptos" panose="020B0004020202020204" pitchFamily="34" charset="0"/>
                      </a:endParaRPr>
                    </a:p>
                  </a:txBody>
                  <a:tcPr marL="9525" marR="9525" marT="9525" marB="9525" anchor="ctr"/>
                </a:tc>
                <a:extLst>
                  <a:ext uri="{0D108BD9-81ED-4DB2-BD59-A6C34878D82A}">
                    <a16:rowId xmlns:a16="http://schemas.microsoft.com/office/drawing/2014/main" val="65550510"/>
                  </a:ext>
                </a:extLst>
              </a:tr>
            </a:tbl>
          </a:graphicData>
        </a:graphic>
      </p:graphicFrame>
      <p:sp>
        <p:nvSpPr>
          <p:cNvPr id="4" name="TextBox 4">
            <a:extLst>
              <a:ext uri="{FF2B5EF4-FFF2-40B4-BE49-F238E27FC236}">
                <a16:creationId xmlns:a16="http://schemas.microsoft.com/office/drawing/2014/main" id="{E75A056D-9098-6DF5-DCB7-AB5ECAEE0FE2}"/>
              </a:ext>
            </a:extLst>
          </p:cNvPr>
          <p:cNvSpPr txBox="1"/>
          <p:nvPr/>
        </p:nvSpPr>
        <p:spPr>
          <a:xfrm>
            <a:off x="3633001" y="282487"/>
            <a:ext cx="11021998" cy="1333698"/>
          </a:xfrm>
          <a:prstGeom prst="rect">
            <a:avLst/>
          </a:prstGeom>
        </p:spPr>
        <p:txBody>
          <a:bodyPr lIns="0" tIns="0" rIns="0" bIns="0" rtlCol="0" anchor="t">
            <a:spAutoFit/>
          </a:bodyPr>
          <a:lstStyle/>
          <a:p>
            <a:pPr algn="ctr">
              <a:lnSpc>
                <a:spcPts val="5231"/>
              </a:lnSpc>
            </a:pPr>
            <a:r>
              <a:rPr lang="es-MX" sz="4799">
                <a:solidFill>
                  <a:srgbClr val="000000"/>
                </a:solidFill>
                <a:latin typeface="The Seasons"/>
                <a:ea typeface="The Seasons"/>
                <a:cs typeface="The Seasons"/>
                <a:sym typeface="The Seasons"/>
              </a:rPr>
              <a:t>Matriz  de alternativas para la sostenibilidad financiera</a:t>
            </a:r>
            <a:endParaRPr lang="en-US" sz="4799">
              <a:solidFill>
                <a:srgbClr val="000000"/>
              </a:solidFill>
              <a:latin typeface="The Seasons"/>
              <a:ea typeface="The Seasons"/>
              <a:cs typeface="The Seasons"/>
              <a:sym typeface="The Seasons"/>
            </a:endParaRPr>
          </a:p>
        </p:txBody>
      </p:sp>
      <p:sp>
        <p:nvSpPr>
          <p:cNvPr id="6" name="Freeform 6">
            <a:extLst>
              <a:ext uri="{FF2B5EF4-FFF2-40B4-BE49-F238E27FC236}">
                <a16:creationId xmlns:a16="http://schemas.microsoft.com/office/drawing/2014/main" id="{33E9AD96-EA28-7BFA-C3D3-B3C9055DA902}"/>
              </a:ext>
            </a:extLst>
          </p:cNvPr>
          <p:cNvSpPr/>
          <p:nvPr/>
        </p:nvSpPr>
        <p:spPr>
          <a:xfrm>
            <a:off x="300237" y="242381"/>
            <a:ext cx="2747763" cy="905718"/>
          </a:xfrm>
          <a:custGeom>
            <a:avLst/>
            <a:gdLst/>
            <a:ahLst/>
            <a:cxnLst/>
            <a:rect l="l" t="t" r="r" b="b"/>
            <a:pathLst>
              <a:path w="3312867" h="1148461">
                <a:moveTo>
                  <a:pt x="0" y="0"/>
                </a:moveTo>
                <a:lnTo>
                  <a:pt x="3312867" y="0"/>
                </a:lnTo>
                <a:lnTo>
                  <a:pt x="3312867" y="1148460"/>
                </a:lnTo>
                <a:lnTo>
                  <a:pt x="0" y="1148460"/>
                </a:lnTo>
                <a:lnTo>
                  <a:pt x="0" y="0"/>
                </a:lnTo>
                <a:close/>
              </a:path>
            </a:pathLst>
          </a:custGeom>
          <a:blipFill>
            <a:blip r:embed="rId3"/>
            <a:stretch>
              <a:fillRect/>
            </a:stretch>
          </a:blipFill>
        </p:spPr>
        <p:txBody>
          <a:bodyPr/>
          <a:lstStyle/>
          <a:p>
            <a:endParaRPr lang="es-SV"/>
          </a:p>
        </p:txBody>
      </p:sp>
    </p:spTree>
    <p:extLst>
      <p:ext uri="{BB962C8B-B14F-4D97-AF65-F5344CB8AC3E}">
        <p14:creationId xmlns:p14="http://schemas.microsoft.com/office/powerpoint/2010/main" val="22747740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C6BFB6"/>
        </a:solidFill>
        <a:effectLst/>
      </p:bgPr>
    </p:bg>
    <p:spTree>
      <p:nvGrpSpPr>
        <p:cNvPr id="1" name="">
          <a:extLst>
            <a:ext uri="{FF2B5EF4-FFF2-40B4-BE49-F238E27FC236}">
              <a16:creationId xmlns:a16="http://schemas.microsoft.com/office/drawing/2014/main" id="{7BA1E78F-257A-DA55-4B80-E563AD13963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E52253B-956A-781D-5EE8-D0ABDEDBBB38}"/>
              </a:ext>
            </a:extLst>
          </p:cNvPr>
          <p:cNvSpPr/>
          <p:nvPr/>
        </p:nvSpPr>
        <p:spPr>
          <a:xfrm rot="-5400000">
            <a:off x="6623685" y="906094"/>
            <a:ext cx="10287000" cy="13041630"/>
          </a:xfrm>
          <a:custGeom>
            <a:avLst/>
            <a:gdLst/>
            <a:ahLst/>
            <a:cxnLst/>
            <a:rect l="l" t="t" r="r" b="b"/>
            <a:pathLst>
              <a:path w="10287000" h="13041630">
                <a:moveTo>
                  <a:pt x="0" y="0"/>
                </a:moveTo>
                <a:lnTo>
                  <a:pt x="10287000" y="0"/>
                </a:lnTo>
                <a:lnTo>
                  <a:pt x="10287000" y="13041630"/>
                </a:lnTo>
                <a:lnTo>
                  <a:pt x="0" y="13041630"/>
                </a:lnTo>
                <a:lnTo>
                  <a:pt x="0" y="0"/>
                </a:lnTo>
                <a:close/>
              </a:path>
            </a:pathLst>
          </a:custGeom>
          <a:blipFill>
            <a:blip r:embed="rId2">
              <a:alphaModFix amt="26000"/>
            </a:blip>
            <a:stretch>
              <a:fillRect t="-22051" b="-18346"/>
            </a:stretch>
          </a:blipFill>
        </p:spPr>
        <p:txBody>
          <a:bodyPr/>
          <a:lstStyle/>
          <a:p>
            <a:endParaRPr lang="es-SV"/>
          </a:p>
        </p:txBody>
      </p:sp>
      <p:sp>
        <p:nvSpPr>
          <p:cNvPr id="4" name="TextBox 4">
            <a:extLst>
              <a:ext uri="{FF2B5EF4-FFF2-40B4-BE49-F238E27FC236}">
                <a16:creationId xmlns:a16="http://schemas.microsoft.com/office/drawing/2014/main" id="{3885C167-1639-2B36-CA34-DC3D594C201C}"/>
              </a:ext>
            </a:extLst>
          </p:cNvPr>
          <p:cNvSpPr txBox="1"/>
          <p:nvPr/>
        </p:nvSpPr>
        <p:spPr>
          <a:xfrm>
            <a:off x="2514600" y="2250625"/>
            <a:ext cx="14020800" cy="6001643"/>
          </a:xfrm>
          <a:prstGeom prst="rect">
            <a:avLst/>
          </a:prstGeom>
        </p:spPr>
        <p:txBody>
          <a:bodyPr wrap="square" lIns="0" tIns="0" rIns="0" bIns="0" rtlCol="0" anchor="t">
            <a:spAutoFit/>
          </a:bodyPr>
          <a:lstStyle/>
          <a:p>
            <a:pPr>
              <a:lnSpc>
                <a:spcPts val="5231"/>
              </a:lnSpc>
            </a:pPr>
            <a:r>
              <a:rPr lang="es-MX" sz="4799" b="1">
                <a:solidFill>
                  <a:srgbClr val="000000"/>
                </a:solidFill>
                <a:latin typeface="The Seasons"/>
                <a:ea typeface="The Seasons"/>
                <a:cs typeface="The Seasons"/>
                <a:sym typeface="The Seasons"/>
              </a:rPr>
              <a:t>Nota: </a:t>
            </a:r>
          </a:p>
          <a:p>
            <a:pPr algn="ctr">
              <a:lnSpc>
                <a:spcPts val="5231"/>
              </a:lnSpc>
            </a:pPr>
            <a:endParaRPr lang="es-MX" sz="4799">
              <a:solidFill>
                <a:srgbClr val="000000"/>
              </a:solidFill>
              <a:latin typeface="The Seasons"/>
              <a:ea typeface="The Seasons"/>
              <a:cs typeface="The Seasons"/>
              <a:sym typeface="The Seasons"/>
            </a:endParaRPr>
          </a:p>
          <a:p>
            <a:pPr algn="just">
              <a:lnSpc>
                <a:spcPts val="5231"/>
              </a:lnSpc>
            </a:pPr>
            <a:r>
              <a:rPr lang="es-MX" sz="4799">
                <a:solidFill>
                  <a:srgbClr val="000000"/>
                </a:solidFill>
                <a:latin typeface="The Seasons"/>
                <a:ea typeface="The Seasons"/>
                <a:cs typeface="The Seasons"/>
                <a:sym typeface="The Seasons"/>
              </a:rPr>
              <a:t>Las alternativas identificadas durante esta sesión tendrán carácter exploratorio. Su inclusión en la matriz no supone valoración de viabilidad ni compromiso institucional. Posteriormente deberán analizarse considerando el modelo institucional, roles, funciones y requerimientos de recursos que se definan para el MCP-ES.</a:t>
            </a:r>
            <a:endParaRPr lang="en-US" sz="4799">
              <a:solidFill>
                <a:srgbClr val="000000"/>
              </a:solidFill>
              <a:latin typeface="The Seasons"/>
              <a:ea typeface="The Seasons"/>
              <a:cs typeface="The Seasons"/>
              <a:sym typeface="The Seasons"/>
            </a:endParaRPr>
          </a:p>
        </p:txBody>
      </p:sp>
      <p:sp>
        <p:nvSpPr>
          <p:cNvPr id="6" name="Freeform 6">
            <a:extLst>
              <a:ext uri="{FF2B5EF4-FFF2-40B4-BE49-F238E27FC236}">
                <a16:creationId xmlns:a16="http://schemas.microsoft.com/office/drawing/2014/main" id="{B81CFFE0-67BB-C988-96DA-18DB539FFF8D}"/>
              </a:ext>
            </a:extLst>
          </p:cNvPr>
          <p:cNvSpPr/>
          <p:nvPr/>
        </p:nvSpPr>
        <p:spPr>
          <a:xfrm>
            <a:off x="300237" y="242381"/>
            <a:ext cx="2747763" cy="905718"/>
          </a:xfrm>
          <a:custGeom>
            <a:avLst/>
            <a:gdLst/>
            <a:ahLst/>
            <a:cxnLst/>
            <a:rect l="l" t="t" r="r" b="b"/>
            <a:pathLst>
              <a:path w="3312867" h="1148461">
                <a:moveTo>
                  <a:pt x="0" y="0"/>
                </a:moveTo>
                <a:lnTo>
                  <a:pt x="3312867" y="0"/>
                </a:lnTo>
                <a:lnTo>
                  <a:pt x="3312867" y="1148460"/>
                </a:lnTo>
                <a:lnTo>
                  <a:pt x="0" y="1148460"/>
                </a:lnTo>
                <a:lnTo>
                  <a:pt x="0" y="0"/>
                </a:lnTo>
                <a:close/>
              </a:path>
            </a:pathLst>
          </a:custGeom>
          <a:blipFill>
            <a:blip r:embed="rId3"/>
            <a:stretch>
              <a:fillRect/>
            </a:stretch>
          </a:blipFill>
        </p:spPr>
        <p:txBody>
          <a:bodyPr/>
          <a:lstStyle/>
          <a:p>
            <a:endParaRPr lang="es-SV"/>
          </a:p>
        </p:txBody>
      </p:sp>
    </p:spTree>
    <p:extLst>
      <p:ext uri="{BB962C8B-B14F-4D97-AF65-F5344CB8AC3E}">
        <p14:creationId xmlns:p14="http://schemas.microsoft.com/office/powerpoint/2010/main" val="35416135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C6BFB6"/>
        </a:solidFill>
        <a:effectLst/>
      </p:bgPr>
    </p:bg>
    <p:spTree>
      <p:nvGrpSpPr>
        <p:cNvPr id="1" name=""/>
        <p:cNvGrpSpPr/>
        <p:nvPr/>
      </p:nvGrpSpPr>
      <p:grpSpPr>
        <a:xfrm>
          <a:off x="0" y="0"/>
          <a:ext cx="0" cy="0"/>
          <a:chOff x="0" y="0"/>
          <a:chExt cx="0" cy="0"/>
        </a:xfrm>
      </p:grpSpPr>
      <p:sp>
        <p:nvSpPr>
          <p:cNvPr id="2" name="Freeform 2"/>
          <p:cNvSpPr/>
          <p:nvPr/>
        </p:nvSpPr>
        <p:spPr>
          <a:xfrm rot="-5400000">
            <a:off x="6623685" y="906094"/>
            <a:ext cx="10287000" cy="13041630"/>
          </a:xfrm>
          <a:custGeom>
            <a:avLst/>
            <a:gdLst/>
            <a:ahLst/>
            <a:cxnLst/>
            <a:rect l="l" t="t" r="r" b="b"/>
            <a:pathLst>
              <a:path w="10287000" h="13041630">
                <a:moveTo>
                  <a:pt x="0" y="0"/>
                </a:moveTo>
                <a:lnTo>
                  <a:pt x="10287000" y="0"/>
                </a:lnTo>
                <a:lnTo>
                  <a:pt x="10287000" y="13041630"/>
                </a:lnTo>
                <a:lnTo>
                  <a:pt x="0" y="13041630"/>
                </a:lnTo>
                <a:lnTo>
                  <a:pt x="0" y="0"/>
                </a:lnTo>
                <a:close/>
              </a:path>
            </a:pathLst>
          </a:custGeom>
          <a:blipFill>
            <a:blip r:embed="rId2">
              <a:alphaModFix amt="26000"/>
            </a:blip>
            <a:stretch>
              <a:fillRect t="-22051" b="-18346"/>
            </a:stretch>
          </a:blipFill>
        </p:spPr>
        <p:txBody>
          <a:bodyPr/>
          <a:lstStyle/>
          <a:p>
            <a:endParaRPr lang="es-SV"/>
          </a:p>
        </p:txBody>
      </p:sp>
      <p:sp>
        <p:nvSpPr>
          <p:cNvPr id="3" name="Freeform 3"/>
          <p:cNvSpPr/>
          <p:nvPr/>
        </p:nvSpPr>
        <p:spPr>
          <a:xfrm>
            <a:off x="6139240" y="438101"/>
            <a:ext cx="4536462" cy="1572640"/>
          </a:xfrm>
          <a:custGeom>
            <a:avLst/>
            <a:gdLst/>
            <a:ahLst/>
            <a:cxnLst/>
            <a:rect l="l" t="t" r="r" b="b"/>
            <a:pathLst>
              <a:path w="4536462" h="1572640">
                <a:moveTo>
                  <a:pt x="0" y="0"/>
                </a:moveTo>
                <a:lnTo>
                  <a:pt x="4536462" y="0"/>
                </a:lnTo>
                <a:lnTo>
                  <a:pt x="4536462" y="1572640"/>
                </a:lnTo>
                <a:lnTo>
                  <a:pt x="0" y="1572640"/>
                </a:lnTo>
                <a:lnTo>
                  <a:pt x="0" y="0"/>
                </a:lnTo>
                <a:close/>
              </a:path>
            </a:pathLst>
          </a:custGeom>
          <a:blipFill>
            <a:blip r:embed="rId3"/>
            <a:stretch>
              <a:fillRect/>
            </a:stretch>
          </a:blipFill>
        </p:spPr>
        <p:txBody>
          <a:bodyPr/>
          <a:lstStyle/>
          <a:p>
            <a:endParaRPr lang="es-SV"/>
          </a:p>
        </p:txBody>
      </p:sp>
      <p:sp>
        <p:nvSpPr>
          <p:cNvPr id="4" name="Freeform 4"/>
          <p:cNvSpPr/>
          <p:nvPr/>
        </p:nvSpPr>
        <p:spPr>
          <a:xfrm>
            <a:off x="4285771" y="2283409"/>
            <a:ext cx="10222059" cy="7214376"/>
          </a:xfrm>
          <a:custGeom>
            <a:avLst/>
            <a:gdLst/>
            <a:ahLst/>
            <a:cxnLst/>
            <a:rect l="l" t="t" r="r" b="b"/>
            <a:pathLst>
              <a:path w="10222059" h="7214376">
                <a:moveTo>
                  <a:pt x="0" y="0"/>
                </a:moveTo>
                <a:lnTo>
                  <a:pt x="10222059" y="0"/>
                </a:lnTo>
                <a:lnTo>
                  <a:pt x="10222059" y="7214376"/>
                </a:lnTo>
                <a:lnTo>
                  <a:pt x="0" y="7214376"/>
                </a:lnTo>
                <a:lnTo>
                  <a:pt x="0" y="0"/>
                </a:lnTo>
                <a:close/>
              </a:path>
            </a:pathLst>
          </a:custGeom>
          <a:blipFill>
            <a:blip r:embed="rId4"/>
            <a:stretch>
              <a:fillRect/>
            </a:stretch>
          </a:blipFill>
        </p:spPr>
        <p:txBody>
          <a:bodyPr/>
          <a:lstStyle/>
          <a:p>
            <a:endParaRPr lang="es-SV"/>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215</Words>
  <Application>Microsoft Office PowerPoint</Application>
  <PresentationFormat>Personalizado</PresentationFormat>
  <Paragraphs>31</Paragraphs>
  <Slides>6</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6</vt:i4>
      </vt:variant>
    </vt:vector>
  </HeadingPairs>
  <TitlesOfParts>
    <vt:vector size="13" baseType="lpstr">
      <vt:lpstr>Aptos</vt:lpstr>
      <vt:lpstr>Montserrat</vt:lpstr>
      <vt:lpstr>Montserrat Bold</vt:lpstr>
      <vt:lpstr>The Seasons</vt:lpstr>
      <vt:lpstr>Calibri</vt:lpstr>
      <vt:lpstr>Arial</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Reunión CST05-2026</dc:title>
  <dc:creator>María Eugenia Ochoa Valencia</dc:creator>
  <cp:lastModifiedBy>Administración y Comunicaciones MCP</cp:lastModifiedBy>
  <cp:revision>1</cp:revision>
  <dcterms:created xsi:type="dcterms:W3CDTF">2006-08-16T00:00:00Z</dcterms:created>
  <dcterms:modified xsi:type="dcterms:W3CDTF">2026-08-11T18:02:37Z</dcterms:modified>
  <dc:identifier>DAHSANd43do</dc:identifier>
</cp:coreProperties>
</file>