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Faustina" panose="020B0604020202020204" charset="0"/>
      <p:regular r:id="rId12"/>
    </p:embeddedFont>
    <p:embeddedFont>
      <p:font typeface="Faustina Bold" panose="020B0604020202020204" charset="0"/>
      <p:regular r:id="rId13"/>
    </p:embeddedFont>
    <p:embeddedFont>
      <p:font typeface="Oilvare Base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946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ministración y Comunicaciones MCP" userId="6e1c2796-b399-4b97-baca-0d887e5a0dc8" providerId="ADAL" clId="{4B4658E8-BF8C-4094-9923-A8A426596295}"/>
    <pc:docChg chg="modSld">
      <pc:chgData name="Administración y Comunicaciones MCP" userId="6e1c2796-b399-4b97-baca-0d887e5a0dc8" providerId="ADAL" clId="{4B4658E8-BF8C-4094-9923-A8A426596295}" dt="2026-07-30T16:21:45.700" v="0" actId="6549"/>
      <pc:docMkLst>
        <pc:docMk/>
      </pc:docMkLst>
      <pc:sldChg chg="modSp mod">
        <pc:chgData name="Administración y Comunicaciones MCP" userId="6e1c2796-b399-4b97-baca-0d887e5a0dc8" providerId="ADAL" clId="{4B4658E8-BF8C-4094-9923-A8A426596295}" dt="2026-07-30T16:21:45.700" v="0" actId="6549"/>
        <pc:sldMkLst>
          <pc:docMk/>
          <pc:sldMk cId="0" sldId="256"/>
        </pc:sldMkLst>
        <pc:spChg chg="mod">
          <ac:chgData name="Administración y Comunicaciones MCP" userId="6e1c2796-b399-4b97-baca-0d887e5a0dc8" providerId="ADAL" clId="{4B4658E8-BF8C-4094-9923-A8A426596295}" dt="2026-07-30T16:21:45.700" v="0" actId="6549"/>
          <ac:spMkLst>
            <pc:docMk/>
            <pc:sldMk cId="0" sldId="25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TextBox 4"/>
          <p:cNvSpPr txBox="1"/>
          <p:nvPr/>
        </p:nvSpPr>
        <p:spPr>
          <a:xfrm>
            <a:off x="1858634" y="4112659"/>
            <a:ext cx="14896700" cy="3407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0"/>
              </a:lnSpc>
            </a:pPr>
            <a:r>
              <a:rPr lang="en-US" sz="5741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INFORME SEMESTRAL DE GESTIÓN</a:t>
            </a:r>
          </a:p>
          <a:p>
            <a:pPr algn="ctr">
              <a:lnSpc>
                <a:spcPts val="5110"/>
              </a:lnSpc>
            </a:pPr>
            <a:r>
              <a:rPr lang="en-US" sz="5741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 </a:t>
            </a:r>
          </a:p>
          <a:p>
            <a:pPr algn="ctr">
              <a:lnSpc>
                <a:spcPts val="5110"/>
              </a:lnSpc>
            </a:pPr>
            <a:r>
              <a:rPr lang="en-US" sz="5741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ENERO – JUNIO 2026</a:t>
            </a:r>
          </a:p>
          <a:p>
            <a:pPr marL="0" lvl="0" indent="0" algn="ctr">
              <a:lnSpc>
                <a:spcPts val="10271"/>
              </a:lnSpc>
            </a:pPr>
            <a:endParaRPr lang="en-US" sz="5741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291086" y="1998379"/>
            <a:ext cx="8864245" cy="1580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14"/>
              </a:lnSpc>
              <a:spcBef>
                <a:spcPct val="0"/>
              </a:spcBef>
            </a:pPr>
            <a:r>
              <a:rPr lang="en-US" sz="4510">
                <a:solidFill>
                  <a:srgbClr val="45384A"/>
                </a:solidFill>
                <a:latin typeface="Oilvare Base"/>
                <a:ea typeface="Oilvare Base"/>
                <a:cs typeface="Oilvare Base"/>
                <a:sym typeface="Oilvare Base"/>
              </a:rPr>
              <a:t>REUNIÓN</a:t>
            </a:r>
            <a:r>
              <a:rPr lang="en-US" sz="4510" u="none" strike="noStrike">
                <a:solidFill>
                  <a:srgbClr val="45384A"/>
                </a:solidFill>
                <a:latin typeface="Oilvare Base"/>
                <a:ea typeface="Oilvare Base"/>
                <a:cs typeface="Oilvare Base"/>
                <a:sym typeface="Oilvare Base"/>
              </a:rPr>
              <a:t> PLENARIA ME04-2026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217183" y="7042900"/>
            <a:ext cx="6179603" cy="1715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7"/>
              </a:lnSpc>
            </a:pPr>
            <a:r>
              <a:rPr lang="en-US" sz="3319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Presentando</a:t>
            </a:r>
            <a:r>
              <a:rPr lang="en-US" sz="3319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por </a:t>
            </a:r>
          </a:p>
          <a:p>
            <a:pPr algn="ctr">
              <a:lnSpc>
                <a:spcPts val="4647"/>
              </a:lnSpc>
            </a:pPr>
            <a:r>
              <a:rPr lang="en-US" sz="3319" b="1" dirty="0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Lcda. Marta Alicia de Magaña</a:t>
            </a:r>
          </a:p>
          <a:p>
            <a:pPr marL="0" lvl="0" indent="0" algn="ctr">
              <a:lnSpc>
                <a:spcPts val="4647"/>
              </a:lnSpc>
              <a:spcBef>
                <a:spcPct val="0"/>
              </a:spcBef>
            </a:pPr>
            <a:r>
              <a:rPr lang="en-US" sz="3319" dirty="0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Directora Ejecutiva del MCP-ES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08397" y="8571102"/>
            <a:ext cx="6179603" cy="530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47"/>
              </a:lnSpc>
              <a:spcBef>
                <a:spcPct val="0"/>
              </a:spcBef>
            </a:pPr>
            <a:endParaRPr lang="en-US" sz="3319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>
            <a:off x="3641208" y="1440292"/>
            <a:ext cx="12179840" cy="8596109"/>
          </a:xfrm>
          <a:custGeom>
            <a:avLst/>
            <a:gdLst/>
            <a:ahLst/>
            <a:cxnLst/>
            <a:rect l="l" t="t" r="r" b="b"/>
            <a:pathLst>
              <a:path w="12179840" h="8596109">
                <a:moveTo>
                  <a:pt x="0" y="0"/>
                </a:moveTo>
                <a:lnTo>
                  <a:pt x="12179840" y="0"/>
                </a:lnTo>
                <a:lnTo>
                  <a:pt x="12179840" y="8596110"/>
                </a:lnTo>
                <a:lnTo>
                  <a:pt x="0" y="85961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TextBox 4"/>
          <p:cNvSpPr txBox="1"/>
          <p:nvPr/>
        </p:nvSpPr>
        <p:spPr>
          <a:xfrm>
            <a:off x="4257718" y="595998"/>
            <a:ext cx="8303545" cy="1132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214"/>
              </a:lnSpc>
              <a:spcBef>
                <a:spcPct val="0"/>
              </a:spcBef>
            </a:pPr>
            <a:r>
              <a:rPr lang="en-US" sz="9230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GRACIAS</a:t>
            </a: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596532" y="3726203"/>
            <a:ext cx="16310773" cy="636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95863" lvl="1" indent="-647932" algn="l">
              <a:lnSpc>
                <a:spcPts val="8403"/>
              </a:lnSpc>
              <a:buFont typeface="Arial"/>
              <a:buChar char="•"/>
            </a:pPr>
            <a:r>
              <a:rPr lang="en-US" sz="6002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</a:t>
            </a:r>
            <a:r>
              <a:rPr lang="en-US" sz="600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resentar los principales resultados institucionales del primer semestre de 2026.</a:t>
            </a:r>
          </a:p>
          <a:p>
            <a:pPr marL="1295863" lvl="1" indent="-647932" algn="l">
              <a:lnSpc>
                <a:spcPts val="8403"/>
              </a:lnSpc>
              <a:buFont typeface="Arial"/>
              <a:buChar char="•"/>
            </a:pPr>
            <a:r>
              <a:rPr lang="en-US" sz="600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Informar el avance del Plan de Trabajo.</a:t>
            </a:r>
          </a:p>
          <a:p>
            <a:pPr marL="1295863" lvl="1" indent="-647932" algn="l">
              <a:lnSpc>
                <a:spcPts val="8403"/>
              </a:lnSpc>
              <a:buFont typeface="Arial"/>
              <a:buChar char="•"/>
            </a:pPr>
            <a:r>
              <a:rPr lang="en-US" sz="600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Compartir las prioridades para el segundo semestre.</a:t>
            </a:r>
          </a:p>
          <a:p>
            <a:pPr marL="0" lvl="0" indent="0" algn="ctr">
              <a:lnSpc>
                <a:spcPts val="8403"/>
              </a:lnSpc>
              <a:spcBef>
                <a:spcPct val="0"/>
              </a:spcBef>
            </a:pPr>
            <a:endParaRPr lang="en-US" sz="6002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820857" y="2097700"/>
            <a:ext cx="12800004" cy="1284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375"/>
              </a:lnSpc>
              <a:spcBef>
                <a:spcPct val="0"/>
              </a:spcBef>
            </a:pPr>
            <a:r>
              <a:rPr lang="en-US" sz="10533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OBJETIVO</a:t>
            </a: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2336064" y="3873741"/>
            <a:ext cx="14923236" cy="6651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2"/>
              </a:lnSpc>
            </a:pPr>
            <a:r>
              <a:rPr lang="en-US" sz="4887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29</a:t>
            </a:r>
            <a:r>
              <a:rPr lang="en-US" sz="488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actividades ejecutadas.</a:t>
            </a:r>
          </a:p>
          <a:p>
            <a:pPr algn="l">
              <a:lnSpc>
                <a:spcPts val="6842"/>
              </a:lnSpc>
            </a:pPr>
            <a:r>
              <a:rPr lang="en-US" sz="488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13 espacios de gobernanza y coordinación.</a:t>
            </a:r>
          </a:p>
          <a:p>
            <a:pPr algn="l">
              <a:lnSpc>
                <a:spcPts val="7262"/>
              </a:lnSpc>
            </a:pPr>
            <a:r>
              <a:rPr lang="en-US" sz="518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5 acciones de preparación del CS8.</a:t>
            </a:r>
          </a:p>
          <a:p>
            <a:pPr algn="l">
              <a:lnSpc>
                <a:spcPts val="6842"/>
              </a:lnSpc>
            </a:pPr>
            <a:r>
              <a:rPr lang="en-US" sz="488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5 acciones de monitoreo estratégico.</a:t>
            </a:r>
          </a:p>
          <a:p>
            <a:pPr algn="l">
              <a:lnSpc>
                <a:spcPts val="6842"/>
              </a:lnSpc>
            </a:pPr>
            <a:r>
              <a:rPr lang="en-US" sz="488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3 reuniones del Comité de Sostenibilidad.</a:t>
            </a:r>
          </a:p>
          <a:p>
            <a:pPr algn="l">
              <a:lnSpc>
                <a:spcPts val="6842"/>
              </a:lnSpc>
            </a:pPr>
            <a:r>
              <a:rPr lang="en-US" sz="488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1 actividad de fortalecimiento de capacidades.</a:t>
            </a:r>
          </a:p>
          <a:p>
            <a:pPr algn="l">
              <a:lnSpc>
                <a:spcPts val="6842"/>
              </a:lnSpc>
            </a:pPr>
            <a:r>
              <a:rPr lang="en-US" sz="488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2 acciones de comunicación institucional.</a:t>
            </a:r>
          </a:p>
          <a:p>
            <a:pPr marL="0" lvl="0" indent="0" algn="l">
              <a:lnSpc>
                <a:spcPts val="4322"/>
              </a:lnSpc>
              <a:spcBef>
                <a:spcPct val="0"/>
              </a:spcBef>
            </a:pPr>
            <a:endParaRPr lang="en-US" sz="4887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5" name="Freeform 5"/>
          <p:cNvSpPr/>
          <p:nvPr/>
        </p:nvSpPr>
        <p:spPr>
          <a:xfrm>
            <a:off x="1028700" y="3968991"/>
            <a:ext cx="631773" cy="631773"/>
          </a:xfrm>
          <a:custGeom>
            <a:avLst/>
            <a:gdLst/>
            <a:ahLst/>
            <a:cxnLst/>
            <a:rect l="l" t="t" r="r" b="b"/>
            <a:pathLst>
              <a:path w="631773" h="631773">
                <a:moveTo>
                  <a:pt x="0" y="0"/>
                </a:moveTo>
                <a:lnTo>
                  <a:pt x="631773" y="0"/>
                </a:lnTo>
                <a:lnTo>
                  <a:pt x="631773" y="631773"/>
                </a:lnTo>
                <a:lnTo>
                  <a:pt x="0" y="631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6" name="TextBox 6"/>
          <p:cNvSpPr txBox="1"/>
          <p:nvPr/>
        </p:nvSpPr>
        <p:spPr>
          <a:xfrm>
            <a:off x="1028700" y="2198785"/>
            <a:ext cx="16363070" cy="1068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98"/>
              </a:lnSpc>
              <a:spcBef>
                <a:spcPct val="0"/>
              </a:spcBef>
            </a:pPr>
            <a:r>
              <a:rPr lang="en-US" sz="8762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EL</a:t>
            </a:r>
            <a:r>
              <a:rPr lang="en-US" sz="8762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 SEMESTRE EN CIFRAS</a:t>
            </a:r>
          </a:p>
        </p:txBody>
      </p:sp>
      <p:sp>
        <p:nvSpPr>
          <p:cNvPr id="7" name="Freeform 7"/>
          <p:cNvSpPr/>
          <p:nvPr/>
        </p:nvSpPr>
        <p:spPr>
          <a:xfrm>
            <a:off x="1028700" y="5012816"/>
            <a:ext cx="631773" cy="631773"/>
          </a:xfrm>
          <a:custGeom>
            <a:avLst/>
            <a:gdLst/>
            <a:ahLst/>
            <a:cxnLst/>
            <a:rect l="l" t="t" r="r" b="b"/>
            <a:pathLst>
              <a:path w="631773" h="631773">
                <a:moveTo>
                  <a:pt x="0" y="0"/>
                </a:moveTo>
                <a:lnTo>
                  <a:pt x="631773" y="0"/>
                </a:lnTo>
                <a:lnTo>
                  <a:pt x="631773" y="631773"/>
                </a:lnTo>
                <a:lnTo>
                  <a:pt x="0" y="631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8" name="Freeform 8"/>
          <p:cNvSpPr/>
          <p:nvPr/>
        </p:nvSpPr>
        <p:spPr>
          <a:xfrm>
            <a:off x="1028700" y="5820257"/>
            <a:ext cx="631773" cy="631773"/>
          </a:xfrm>
          <a:custGeom>
            <a:avLst/>
            <a:gdLst/>
            <a:ahLst/>
            <a:cxnLst/>
            <a:rect l="l" t="t" r="r" b="b"/>
            <a:pathLst>
              <a:path w="631773" h="631773">
                <a:moveTo>
                  <a:pt x="0" y="0"/>
                </a:moveTo>
                <a:lnTo>
                  <a:pt x="631773" y="0"/>
                </a:lnTo>
                <a:lnTo>
                  <a:pt x="631773" y="631774"/>
                </a:lnTo>
                <a:lnTo>
                  <a:pt x="0" y="6317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9" name="Freeform 9"/>
          <p:cNvSpPr/>
          <p:nvPr/>
        </p:nvSpPr>
        <p:spPr>
          <a:xfrm>
            <a:off x="1028700" y="6861606"/>
            <a:ext cx="631773" cy="631773"/>
          </a:xfrm>
          <a:custGeom>
            <a:avLst/>
            <a:gdLst/>
            <a:ahLst/>
            <a:cxnLst/>
            <a:rect l="l" t="t" r="r" b="b"/>
            <a:pathLst>
              <a:path w="631773" h="631773">
                <a:moveTo>
                  <a:pt x="0" y="0"/>
                </a:moveTo>
                <a:lnTo>
                  <a:pt x="631773" y="0"/>
                </a:lnTo>
                <a:lnTo>
                  <a:pt x="631773" y="631773"/>
                </a:lnTo>
                <a:lnTo>
                  <a:pt x="0" y="631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10" name="Freeform 10"/>
          <p:cNvSpPr/>
          <p:nvPr/>
        </p:nvSpPr>
        <p:spPr>
          <a:xfrm>
            <a:off x="1028700" y="7851384"/>
            <a:ext cx="631773" cy="631773"/>
          </a:xfrm>
          <a:custGeom>
            <a:avLst/>
            <a:gdLst/>
            <a:ahLst/>
            <a:cxnLst/>
            <a:rect l="l" t="t" r="r" b="b"/>
            <a:pathLst>
              <a:path w="631773" h="631773">
                <a:moveTo>
                  <a:pt x="0" y="0"/>
                </a:moveTo>
                <a:lnTo>
                  <a:pt x="631773" y="0"/>
                </a:lnTo>
                <a:lnTo>
                  <a:pt x="631773" y="631773"/>
                </a:lnTo>
                <a:lnTo>
                  <a:pt x="0" y="631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11" name="Freeform 11"/>
          <p:cNvSpPr/>
          <p:nvPr/>
        </p:nvSpPr>
        <p:spPr>
          <a:xfrm>
            <a:off x="1028700" y="8841163"/>
            <a:ext cx="631773" cy="631773"/>
          </a:xfrm>
          <a:custGeom>
            <a:avLst/>
            <a:gdLst/>
            <a:ahLst/>
            <a:cxnLst/>
            <a:rect l="l" t="t" r="r" b="b"/>
            <a:pathLst>
              <a:path w="631773" h="631773">
                <a:moveTo>
                  <a:pt x="0" y="0"/>
                </a:moveTo>
                <a:lnTo>
                  <a:pt x="631773" y="0"/>
                </a:lnTo>
                <a:lnTo>
                  <a:pt x="631773" y="631773"/>
                </a:lnTo>
                <a:lnTo>
                  <a:pt x="0" y="631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12" name="Freeform 12"/>
          <p:cNvSpPr/>
          <p:nvPr/>
        </p:nvSpPr>
        <p:spPr>
          <a:xfrm>
            <a:off x="1028700" y="9644386"/>
            <a:ext cx="631773" cy="631773"/>
          </a:xfrm>
          <a:custGeom>
            <a:avLst/>
            <a:gdLst/>
            <a:ahLst/>
            <a:cxnLst/>
            <a:rect l="l" t="t" r="r" b="b"/>
            <a:pathLst>
              <a:path w="631773" h="631773">
                <a:moveTo>
                  <a:pt x="0" y="0"/>
                </a:moveTo>
                <a:lnTo>
                  <a:pt x="631773" y="0"/>
                </a:lnTo>
                <a:lnTo>
                  <a:pt x="631773" y="631773"/>
                </a:lnTo>
                <a:lnTo>
                  <a:pt x="0" y="631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588829" y="2028936"/>
            <a:ext cx="15257441" cy="2344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68"/>
              </a:lnSpc>
              <a:spcBef>
                <a:spcPct val="0"/>
              </a:spcBef>
            </a:pPr>
            <a:r>
              <a:rPr lang="en-US" sz="9964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PRI</a:t>
            </a:r>
            <a:r>
              <a:rPr lang="en-US" sz="9964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NCIPALES LOGROS</a:t>
            </a:r>
          </a:p>
        </p:txBody>
      </p:sp>
      <p:sp>
        <p:nvSpPr>
          <p:cNvPr id="4" name="Freeform 4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5" name="Freeform 5"/>
          <p:cNvSpPr/>
          <p:nvPr/>
        </p:nvSpPr>
        <p:spPr>
          <a:xfrm>
            <a:off x="1588829" y="5770701"/>
            <a:ext cx="2009921" cy="1798879"/>
          </a:xfrm>
          <a:custGeom>
            <a:avLst/>
            <a:gdLst/>
            <a:ahLst/>
            <a:cxnLst/>
            <a:rect l="l" t="t" r="r" b="b"/>
            <a:pathLst>
              <a:path w="2009921" h="1798879">
                <a:moveTo>
                  <a:pt x="0" y="0"/>
                </a:moveTo>
                <a:lnTo>
                  <a:pt x="2009920" y="0"/>
                </a:lnTo>
                <a:lnTo>
                  <a:pt x="2009920" y="1798879"/>
                </a:lnTo>
                <a:lnTo>
                  <a:pt x="0" y="17988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6" name="Freeform 6"/>
          <p:cNvSpPr/>
          <p:nvPr/>
        </p:nvSpPr>
        <p:spPr>
          <a:xfrm>
            <a:off x="5992050" y="5516251"/>
            <a:ext cx="1925171" cy="1925171"/>
          </a:xfrm>
          <a:custGeom>
            <a:avLst/>
            <a:gdLst/>
            <a:ahLst/>
            <a:cxnLst/>
            <a:rect l="l" t="t" r="r" b="b"/>
            <a:pathLst>
              <a:path w="1925171" h="1925171">
                <a:moveTo>
                  <a:pt x="0" y="0"/>
                </a:moveTo>
                <a:lnTo>
                  <a:pt x="1925170" y="0"/>
                </a:lnTo>
                <a:lnTo>
                  <a:pt x="1925170" y="1925171"/>
                </a:lnTo>
                <a:lnTo>
                  <a:pt x="0" y="19251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7" name="Freeform 7"/>
          <p:cNvSpPr/>
          <p:nvPr/>
        </p:nvSpPr>
        <p:spPr>
          <a:xfrm>
            <a:off x="9720847" y="5337537"/>
            <a:ext cx="2975967" cy="1859979"/>
          </a:xfrm>
          <a:custGeom>
            <a:avLst/>
            <a:gdLst/>
            <a:ahLst/>
            <a:cxnLst/>
            <a:rect l="l" t="t" r="r" b="b"/>
            <a:pathLst>
              <a:path w="2975967" h="1859979">
                <a:moveTo>
                  <a:pt x="0" y="0"/>
                </a:moveTo>
                <a:lnTo>
                  <a:pt x="2975967" y="0"/>
                </a:lnTo>
                <a:lnTo>
                  <a:pt x="2975967" y="1859980"/>
                </a:lnTo>
                <a:lnTo>
                  <a:pt x="0" y="18599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8" name="Freeform 8"/>
          <p:cNvSpPr/>
          <p:nvPr/>
        </p:nvSpPr>
        <p:spPr>
          <a:xfrm>
            <a:off x="14730807" y="5141445"/>
            <a:ext cx="2298127" cy="2252164"/>
          </a:xfrm>
          <a:custGeom>
            <a:avLst/>
            <a:gdLst/>
            <a:ahLst/>
            <a:cxnLst/>
            <a:rect l="l" t="t" r="r" b="b"/>
            <a:pathLst>
              <a:path w="2298127" h="2252164">
                <a:moveTo>
                  <a:pt x="0" y="0"/>
                </a:moveTo>
                <a:lnTo>
                  <a:pt x="2298126" y="0"/>
                </a:lnTo>
                <a:lnTo>
                  <a:pt x="2298126" y="2252164"/>
                </a:lnTo>
                <a:lnTo>
                  <a:pt x="0" y="22521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9" name="TextBox 9"/>
          <p:cNvSpPr txBox="1"/>
          <p:nvPr/>
        </p:nvSpPr>
        <p:spPr>
          <a:xfrm>
            <a:off x="289188" y="7711677"/>
            <a:ext cx="4609202" cy="2227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17"/>
              </a:lnSpc>
              <a:spcBef>
                <a:spcPct val="0"/>
              </a:spcBef>
            </a:pPr>
            <a:r>
              <a:rPr lang="en-US" sz="5012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G</a:t>
            </a:r>
            <a:r>
              <a:rPr lang="en-US" sz="501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obernanza fortalecida.</a:t>
            </a:r>
          </a:p>
          <a:p>
            <a:pPr marL="0" lvl="0" indent="0" algn="ctr">
              <a:lnSpc>
                <a:spcPts val="3657"/>
              </a:lnSpc>
              <a:spcBef>
                <a:spcPct val="0"/>
              </a:spcBef>
            </a:pPr>
            <a:endParaRPr lang="en-US" sz="5012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967377" y="7304051"/>
            <a:ext cx="3974516" cy="309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73"/>
              </a:lnSpc>
              <a:spcBef>
                <a:spcPct val="0"/>
              </a:spcBef>
            </a:pPr>
            <a:r>
              <a:rPr lang="en-US" sz="5052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Monit</a:t>
            </a:r>
            <a:r>
              <a:rPr lang="en-US" sz="505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oreo estratégico consolidado.</a:t>
            </a:r>
          </a:p>
          <a:p>
            <a:pPr marL="0" lvl="0" indent="0" algn="ctr">
              <a:lnSpc>
                <a:spcPts val="3153"/>
              </a:lnSpc>
              <a:spcBef>
                <a:spcPct val="0"/>
              </a:spcBef>
            </a:pPr>
            <a:endParaRPr lang="en-US" sz="5052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286284" y="7102267"/>
            <a:ext cx="4258991" cy="3511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19"/>
              </a:lnSpc>
              <a:spcBef>
                <a:spcPct val="0"/>
              </a:spcBef>
            </a:pPr>
            <a:r>
              <a:rPr lang="en-US" sz="5014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Bas</a:t>
            </a:r>
            <a:r>
              <a:rPr lang="en-US" sz="5014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es institucionales para el CS8.</a:t>
            </a:r>
          </a:p>
          <a:p>
            <a:pPr marL="0" lvl="0" indent="0" algn="ctr">
              <a:lnSpc>
                <a:spcPts val="7019"/>
              </a:lnSpc>
              <a:spcBef>
                <a:spcPct val="0"/>
              </a:spcBef>
            </a:pPr>
            <a:endParaRPr lang="en-US" sz="5014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926594" y="7313576"/>
            <a:ext cx="3906552" cy="262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19"/>
              </a:lnSpc>
              <a:spcBef>
                <a:spcPct val="0"/>
              </a:spcBef>
            </a:pPr>
            <a:r>
              <a:rPr lang="en-US" sz="5014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Inicio del proceso de sostenibilidad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822986" y="2843937"/>
            <a:ext cx="16610351" cy="1114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74"/>
              </a:lnSpc>
              <a:spcBef>
                <a:spcPct val="0"/>
              </a:spcBef>
            </a:pPr>
            <a:r>
              <a:rPr lang="en-US" sz="9185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PREPARACIÓN DEL CS8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41985" y="5029200"/>
            <a:ext cx="15517315" cy="4914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03517" lvl="1" indent="-651759" algn="l">
              <a:lnSpc>
                <a:spcPts val="8452"/>
              </a:lnSpc>
              <a:buFont typeface="Arial"/>
              <a:buChar char="•"/>
            </a:pPr>
            <a:r>
              <a:rPr lang="en-US" sz="6037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Ca</a:t>
            </a:r>
            <a:r>
              <a:rPr lang="en-US" sz="603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rta de Asignación analizada.</a:t>
            </a:r>
          </a:p>
          <a:p>
            <a:pPr marL="1303517" lvl="1" indent="-651759" algn="l">
              <a:lnSpc>
                <a:spcPts val="8452"/>
              </a:lnSpc>
              <a:buFont typeface="Arial"/>
              <a:buChar char="•"/>
            </a:pPr>
            <a:r>
              <a:rPr lang="en-US" sz="603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Comité de Propuestas conformado.</a:t>
            </a:r>
          </a:p>
          <a:p>
            <a:pPr marL="1303517" lvl="1" indent="-651759" algn="l">
              <a:lnSpc>
                <a:spcPts val="8452"/>
              </a:lnSpc>
              <a:buFont typeface="Arial"/>
              <a:buChar char="•"/>
            </a:pPr>
            <a:r>
              <a:rPr lang="en-US" sz="603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Primer Diálogo de País desarrollado.</a:t>
            </a:r>
          </a:p>
          <a:p>
            <a:pPr marL="1303517" lvl="1" indent="-651759" algn="l">
              <a:lnSpc>
                <a:spcPts val="8452"/>
              </a:lnSpc>
              <a:buFont typeface="Arial"/>
              <a:buChar char="•"/>
            </a:pPr>
            <a:r>
              <a:rPr lang="en-US" sz="6037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Coordinación con el Fondo Mundial.</a:t>
            </a:r>
          </a:p>
          <a:p>
            <a:pPr marL="0" lvl="0" indent="0" algn="l">
              <a:lnSpc>
                <a:spcPts val="5232"/>
              </a:lnSpc>
              <a:spcBef>
                <a:spcPct val="0"/>
              </a:spcBef>
            </a:pPr>
            <a:endParaRPr lang="en-US" sz="6037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3282662" y="1912929"/>
            <a:ext cx="11722676" cy="2232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83"/>
              </a:lnSpc>
              <a:spcBef>
                <a:spcPct val="0"/>
              </a:spcBef>
            </a:pPr>
            <a:r>
              <a:rPr lang="en-US" sz="9531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EJECUC</a:t>
            </a:r>
            <a:r>
              <a:rPr lang="en-US" sz="9531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IÓN FINANCIERA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4601765"/>
            <a:ext cx="13288353" cy="4862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95795" lvl="1" indent="-647898" algn="l">
              <a:lnSpc>
                <a:spcPts val="8402"/>
              </a:lnSpc>
              <a:buFont typeface="Arial"/>
              <a:buChar char="•"/>
            </a:pPr>
            <a:r>
              <a:rPr lang="en-US" sz="600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</a:t>
            </a:r>
            <a:r>
              <a:rPr lang="en-US" sz="6001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resupuesto anual: US$125,000</a:t>
            </a:r>
          </a:p>
          <a:p>
            <a:pPr marL="1295795" lvl="1" indent="-647898" algn="l">
              <a:lnSpc>
                <a:spcPts val="8402"/>
              </a:lnSpc>
              <a:buFont typeface="Arial"/>
              <a:buChar char="•"/>
            </a:pPr>
            <a:r>
              <a:rPr lang="en-US" sz="6001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Ejecutado: US$53,782.08 (43.03%).</a:t>
            </a:r>
          </a:p>
          <a:p>
            <a:pPr marL="1295795" lvl="1" indent="-647898" algn="l">
              <a:lnSpc>
                <a:spcPts val="8402"/>
              </a:lnSpc>
              <a:buFont typeface="Arial"/>
              <a:buChar char="•"/>
            </a:pPr>
            <a:r>
              <a:rPr lang="en-US" sz="6001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Recursos suficientes para las actividades del segundo semestre.</a:t>
            </a:r>
          </a:p>
          <a:p>
            <a:pPr marL="0" lvl="0" indent="0" algn="l">
              <a:lnSpc>
                <a:spcPts val="4762"/>
              </a:lnSpc>
              <a:spcBef>
                <a:spcPct val="0"/>
              </a:spcBef>
            </a:pPr>
            <a:endParaRPr lang="en-US" sz="6001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095780" y="1971786"/>
            <a:ext cx="16163520" cy="2794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96"/>
              </a:lnSpc>
              <a:spcBef>
                <a:spcPct val="0"/>
              </a:spcBef>
            </a:pPr>
            <a:r>
              <a:rPr lang="en-US" sz="8085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CONTRAPARTIDA INSTITUCIONAL I SEMESTRE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69147" y="6010275"/>
            <a:ext cx="14484224" cy="2095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17"/>
              </a:lnSpc>
              <a:spcBef>
                <a:spcPct val="0"/>
              </a:spcBef>
            </a:pPr>
            <a:r>
              <a:rPr lang="en-US" sz="6012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</a:t>
            </a:r>
            <a:r>
              <a:rPr lang="en-US" sz="601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portes en especie: </a:t>
            </a:r>
            <a:r>
              <a:rPr lang="en-US" sz="6012" b="1" u="none" strike="noStrike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$2,080.</a:t>
            </a:r>
          </a:p>
          <a:p>
            <a:pPr marL="0" lvl="0" indent="0" algn="ctr">
              <a:lnSpc>
                <a:spcPts val="8417"/>
              </a:lnSpc>
              <a:spcBef>
                <a:spcPct val="0"/>
              </a:spcBef>
            </a:pPr>
            <a:r>
              <a:rPr lang="en-US" sz="601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CSSP, ONUSIDA, CALMA, PLAN y PASMO</a:t>
            </a: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857507" y="1649233"/>
            <a:ext cx="15144487" cy="2119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86"/>
              </a:lnSpc>
              <a:spcBef>
                <a:spcPct val="0"/>
              </a:spcBef>
            </a:pPr>
            <a:r>
              <a:rPr lang="en-US" sz="9085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P</a:t>
            </a:r>
            <a:r>
              <a:rPr lang="en-US" sz="9085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RIORIDADES SEGUNDO SEMESTRE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57507" y="4784646"/>
            <a:ext cx="15745390" cy="3798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08307" lvl="1" indent="-654154" algn="l">
              <a:lnSpc>
                <a:spcPts val="7514"/>
              </a:lnSpc>
              <a:buFont typeface="Arial"/>
              <a:buChar char="•"/>
            </a:pPr>
            <a:r>
              <a:rPr lang="en-US" sz="6059" spc="-12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Continuar la preparación </a:t>
            </a:r>
            <a:r>
              <a:rPr lang="en-US" sz="6059" u="none" strike="noStrike" spc="-12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del CS8.</a:t>
            </a:r>
          </a:p>
          <a:p>
            <a:pPr marL="1308307" lvl="1" indent="-654154" algn="l">
              <a:lnSpc>
                <a:spcPts val="7514"/>
              </a:lnSpc>
              <a:buFont typeface="Arial"/>
              <a:buChar char="•"/>
            </a:pPr>
            <a:r>
              <a:rPr lang="en-US" sz="6059" u="none" strike="noStrike" spc="-12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Hoja de ruta de sostenibilidad.</a:t>
            </a:r>
          </a:p>
          <a:p>
            <a:pPr marL="1308307" lvl="1" indent="-654154" algn="l">
              <a:lnSpc>
                <a:spcPts val="7514"/>
              </a:lnSpc>
              <a:buFont typeface="Arial"/>
              <a:buChar char="•"/>
            </a:pPr>
            <a:r>
              <a:rPr lang="en-US" sz="6059" u="none" strike="noStrike" spc="-12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Fortalecer el monitoreo estratégico.</a:t>
            </a:r>
          </a:p>
          <a:p>
            <a:pPr marL="1308307" lvl="1" indent="-654154" algn="l">
              <a:lnSpc>
                <a:spcPts val="7514"/>
              </a:lnSpc>
              <a:buFont typeface="Arial"/>
              <a:buChar char="•"/>
            </a:pPr>
            <a:r>
              <a:rPr lang="en-US" sz="6059" u="none" strike="noStrike" spc="-12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Fortalecer gobernanza y capacidades.</a:t>
            </a: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028700" y="3241213"/>
            <a:ext cx="16590698" cy="3324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369"/>
              </a:lnSpc>
              <a:spcBef>
                <a:spcPct val="0"/>
              </a:spcBef>
            </a:pPr>
            <a:r>
              <a:rPr lang="en-US" sz="6033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El primer semestre fortaleció la gobernanza </a:t>
            </a:r>
            <a:r>
              <a:rPr lang="en-US" sz="6033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del MCP-ES y sentó las bases para el CS8 y la sostenibilidad.</a:t>
            </a:r>
          </a:p>
          <a:p>
            <a:pPr marL="0" lvl="0" indent="0" algn="just">
              <a:lnSpc>
                <a:spcPts val="5369"/>
              </a:lnSpc>
              <a:spcBef>
                <a:spcPct val="0"/>
              </a:spcBef>
            </a:pPr>
            <a:r>
              <a:rPr lang="en-US" sz="6033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Gracias por su compromiso.</a:t>
            </a:r>
          </a:p>
          <a:p>
            <a:pPr marL="0" lvl="0" indent="0" algn="just">
              <a:lnSpc>
                <a:spcPts val="4568"/>
              </a:lnSpc>
              <a:spcBef>
                <a:spcPct val="0"/>
              </a:spcBef>
            </a:pPr>
            <a:endParaRPr lang="en-US" sz="6033" u="none" strike="noStrike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241</Words>
  <Application>Microsoft Office PowerPoint</Application>
  <PresentationFormat>Personalizado</PresentationFormat>
  <Paragraphs>44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Oilvare Base</vt:lpstr>
      <vt:lpstr>Faustina</vt:lpstr>
      <vt:lpstr>Calibri</vt:lpstr>
      <vt:lpstr>Faustina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Plenaria MCP-ES</dc:title>
  <dc:creator>María Eugenia Ochoa Valencia</dc:creator>
  <cp:lastModifiedBy>Administración y Comunicaciones MCP</cp:lastModifiedBy>
  <cp:revision>2</cp:revision>
  <dcterms:created xsi:type="dcterms:W3CDTF">2006-08-16T00:00:00Z</dcterms:created>
  <dcterms:modified xsi:type="dcterms:W3CDTF">2026-07-30T16:21:55Z</dcterms:modified>
  <dc:identifier>DAHQIbo_sBs</dc:identifier>
</cp:coreProperties>
</file>