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3" r:id="rId7"/>
    <p:sldId id="265" r:id="rId8"/>
    <p:sldId id="262" r:id="rId9"/>
    <p:sldId id="264" r:id="rId10"/>
  </p:sldIdLst>
  <p:sldSz cx="18288000" cy="10287000"/>
  <p:notesSz cx="6858000" cy="9144000"/>
  <p:embeddedFontLst>
    <p:embeddedFont>
      <p:font typeface="Abadi" panose="020B0604020104020204" pitchFamily="34" charset="0"/>
      <p:regular r:id="rId12"/>
      <p:bold r:id="rId13"/>
    </p:embeddedFont>
    <p:embeddedFont>
      <p:font typeface="Faustina" panose="020B0604020202020204" charset="0"/>
      <p:regular r:id="rId14"/>
    </p:embeddedFont>
    <p:embeddedFont>
      <p:font typeface="Faustina Bold" panose="020B0604020202020204" charset="0"/>
      <p:regular r:id="rId15"/>
    </p:embeddedFont>
    <p:embeddedFont>
      <p:font typeface="Oilvare Base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94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Alicia Alvarado de Magaña" userId="8294032b-ec43-48bf-992a-ad1cff917001" providerId="ADAL" clId="{3EE23A7F-2B0F-4BD2-A371-BBD138CE0044}"/>
    <pc:docChg chg="custSel addSld delSld modSld sldOrd">
      <pc:chgData name="Marta Alicia Alvarado de Magaña" userId="8294032b-ec43-48bf-992a-ad1cff917001" providerId="ADAL" clId="{3EE23A7F-2B0F-4BD2-A371-BBD138CE0044}" dt="2026-07-24T16:04:48.762" v="272" actId="108"/>
      <pc:docMkLst>
        <pc:docMk/>
      </pc:docMkLst>
      <pc:sldChg chg="modSp mod">
        <pc:chgData name="Marta Alicia Alvarado de Magaña" userId="8294032b-ec43-48bf-992a-ad1cff917001" providerId="ADAL" clId="{3EE23A7F-2B0F-4BD2-A371-BBD138CE0044}" dt="2026-07-24T15:51:22.379" v="5" actId="6549"/>
        <pc:sldMkLst>
          <pc:docMk/>
          <pc:sldMk cId="0" sldId="257"/>
        </pc:sldMkLst>
        <pc:spChg chg="mod">
          <ac:chgData name="Marta Alicia Alvarado de Magaña" userId="8294032b-ec43-48bf-992a-ad1cff917001" providerId="ADAL" clId="{3EE23A7F-2B0F-4BD2-A371-BBD138CE0044}" dt="2026-07-24T15:51:22.379" v="5" actId="6549"/>
          <ac:spMkLst>
            <pc:docMk/>
            <pc:sldMk cId="0" sldId="257"/>
            <ac:spMk id="3" creationId="{00000000-0000-0000-0000-000000000000}"/>
          </ac:spMkLst>
        </pc:spChg>
      </pc:sldChg>
      <pc:sldChg chg="ord">
        <pc:chgData name="Marta Alicia Alvarado de Magaña" userId="8294032b-ec43-48bf-992a-ad1cff917001" providerId="ADAL" clId="{3EE23A7F-2B0F-4BD2-A371-BBD138CE0044}" dt="2026-07-24T16:01:23.348" v="80"/>
        <pc:sldMkLst>
          <pc:docMk/>
          <pc:sldMk cId="0" sldId="262"/>
        </pc:sldMkLst>
      </pc:sldChg>
      <pc:sldChg chg="modSp mod">
        <pc:chgData name="Marta Alicia Alvarado de Magaña" userId="8294032b-ec43-48bf-992a-ad1cff917001" providerId="ADAL" clId="{3EE23A7F-2B0F-4BD2-A371-BBD138CE0044}" dt="2026-07-24T16:02:16.816" v="82" actId="5793"/>
        <pc:sldMkLst>
          <pc:docMk/>
          <pc:sldMk cId="0" sldId="263"/>
        </pc:sldMkLst>
        <pc:spChg chg="mod">
          <ac:chgData name="Marta Alicia Alvarado de Magaña" userId="8294032b-ec43-48bf-992a-ad1cff917001" providerId="ADAL" clId="{3EE23A7F-2B0F-4BD2-A371-BBD138CE0044}" dt="2026-07-24T15:56:36.294" v="62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Marta Alicia Alvarado de Magaña" userId="8294032b-ec43-48bf-992a-ad1cff917001" providerId="ADAL" clId="{3EE23A7F-2B0F-4BD2-A371-BBD138CE0044}" dt="2026-07-24T16:02:16.816" v="82" actId="5793"/>
          <ac:spMkLst>
            <pc:docMk/>
            <pc:sldMk cId="0" sldId="263"/>
            <ac:spMk id="4" creationId="{00000000-0000-0000-0000-000000000000}"/>
          </ac:spMkLst>
        </pc:spChg>
      </pc:sldChg>
      <pc:sldChg chg="addSp delSp modSp add mod">
        <pc:chgData name="Marta Alicia Alvarado de Magaña" userId="8294032b-ec43-48bf-992a-ad1cff917001" providerId="ADAL" clId="{3EE23A7F-2B0F-4BD2-A371-BBD138CE0044}" dt="2026-07-24T16:04:48.762" v="272" actId="108"/>
        <pc:sldMkLst>
          <pc:docMk/>
          <pc:sldMk cId="2337198156" sldId="265"/>
        </pc:sldMkLst>
        <pc:spChg chg="mod">
          <ac:chgData name="Marta Alicia Alvarado de Magaña" userId="8294032b-ec43-48bf-992a-ad1cff917001" providerId="ADAL" clId="{3EE23A7F-2B0F-4BD2-A371-BBD138CE0044}" dt="2026-07-24T15:53:23.890" v="28" actId="20577"/>
          <ac:spMkLst>
            <pc:docMk/>
            <pc:sldMk cId="2337198156" sldId="265"/>
            <ac:spMk id="3" creationId="{51063FD9-9A2C-1E48-63A8-93A9201B0336}"/>
          </ac:spMkLst>
        </pc:spChg>
        <pc:graphicFrameChg chg="add mod modGraphic">
          <ac:chgData name="Marta Alicia Alvarado de Magaña" userId="8294032b-ec43-48bf-992a-ad1cff917001" providerId="ADAL" clId="{3EE23A7F-2B0F-4BD2-A371-BBD138CE0044}" dt="2026-07-24T16:04:48.762" v="272" actId="108"/>
          <ac:graphicFrameMkLst>
            <pc:docMk/>
            <pc:sldMk cId="2337198156" sldId="265"/>
            <ac:graphicFrameMk id="6" creationId="{4F2E2319-1A8B-3835-52D7-28DF7C812896}"/>
          </ac:graphicFrameMkLst>
        </pc:graphicFrameChg>
      </pc:sldChg>
    </pc:docChg>
  </pc:docChgLst>
  <pc:docChgLst>
    <pc:chgData name="Administración y Comunicaciones MCP" userId="6e1c2796-b399-4b97-baca-0d887e5a0dc8" providerId="ADAL" clId="{4B4658E8-BF8C-4094-9923-A8A426596295}"/>
    <pc:docChg chg="undo custSel modSld">
      <pc:chgData name="Administración y Comunicaciones MCP" userId="6e1c2796-b399-4b97-baca-0d887e5a0dc8" providerId="ADAL" clId="{4B4658E8-BF8C-4094-9923-A8A426596295}" dt="2026-07-30T16:29:42.612" v="102" actId="20577"/>
      <pc:docMkLst>
        <pc:docMk/>
      </pc:docMkLst>
      <pc:sldChg chg="modSp mod">
        <pc:chgData name="Administración y Comunicaciones MCP" userId="6e1c2796-b399-4b97-baca-0d887e5a0dc8" providerId="ADAL" clId="{4B4658E8-BF8C-4094-9923-A8A426596295}" dt="2026-07-30T16:29:42.612" v="102" actId="20577"/>
        <pc:sldMkLst>
          <pc:docMk/>
          <pc:sldMk cId="0" sldId="256"/>
        </pc:sldMkLst>
        <pc:spChg chg="mod">
          <ac:chgData name="Administración y Comunicaciones MCP" userId="6e1c2796-b399-4b97-baca-0d887e5a0dc8" providerId="ADAL" clId="{4B4658E8-BF8C-4094-9923-A8A426596295}" dt="2026-07-24T16:10:42.780" v="1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7-30T16:29:42.612" v="102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7-24T16:10:47.550" v="2" actId="1076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15:34.793" v="15" actId="1076"/>
        <pc:sldMkLst>
          <pc:docMk/>
          <pc:sldMk cId="0" sldId="257"/>
        </pc:sldMkLst>
        <pc:spChg chg="mod">
          <ac:chgData name="Administración y Comunicaciones MCP" userId="6e1c2796-b399-4b97-baca-0d887e5a0dc8" providerId="ADAL" clId="{4B4658E8-BF8C-4094-9923-A8A426596295}" dt="2026-07-24T16:15:31.024" v="14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7-24T16:15:23.650" v="12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7-24T16:15:34.793" v="15" actId="1076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17:05.214" v="21" actId="1076"/>
        <pc:sldMkLst>
          <pc:docMk/>
          <pc:sldMk cId="0" sldId="259"/>
        </pc:sldMkLst>
        <pc:spChg chg="mod">
          <ac:chgData name="Administración y Comunicaciones MCP" userId="6e1c2796-b399-4b97-baca-0d887e5a0dc8" providerId="ADAL" clId="{4B4658E8-BF8C-4094-9923-A8A426596295}" dt="2026-07-24T16:17:02.425" v="20" actId="255"/>
          <ac:spMkLst>
            <pc:docMk/>
            <pc:sldMk cId="0" sldId="259"/>
            <ac:spMk id="3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7-24T16:17:05.214" v="21" actId="1076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17:30.180" v="22" actId="255"/>
        <pc:sldMkLst>
          <pc:docMk/>
          <pc:sldMk cId="0" sldId="260"/>
        </pc:sldMkLst>
        <pc:spChg chg="mod">
          <ac:chgData name="Administración y Comunicaciones MCP" userId="6e1c2796-b399-4b97-baca-0d887e5a0dc8" providerId="ADAL" clId="{4B4658E8-BF8C-4094-9923-A8A426596295}" dt="2026-07-24T16:17:30.180" v="22" actId="255"/>
          <ac:spMkLst>
            <pc:docMk/>
            <pc:sldMk cId="0" sldId="260"/>
            <ac:spMk id="4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17:43.887" v="23" actId="255"/>
        <pc:sldMkLst>
          <pc:docMk/>
          <pc:sldMk cId="0" sldId="261"/>
        </pc:sldMkLst>
        <pc:spChg chg="mod">
          <ac:chgData name="Administración y Comunicaciones MCP" userId="6e1c2796-b399-4b97-baca-0d887e5a0dc8" providerId="ADAL" clId="{4B4658E8-BF8C-4094-9923-A8A426596295}" dt="2026-07-24T16:17:43.887" v="23" actId="255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20:10.723" v="26" actId="255"/>
        <pc:sldMkLst>
          <pc:docMk/>
          <pc:sldMk cId="0" sldId="263"/>
        </pc:sldMkLst>
        <pc:spChg chg="mod">
          <ac:chgData name="Administración y Comunicaciones MCP" userId="6e1c2796-b399-4b97-baca-0d887e5a0dc8" providerId="ADAL" clId="{4B4658E8-BF8C-4094-9923-A8A426596295}" dt="2026-07-24T16:20:10.723" v="26" actId="255"/>
          <ac:spMkLst>
            <pc:docMk/>
            <pc:sldMk cId="0" sldId="263"/>
            <ac:spMk id="4" creationId="{00000000-0000-0000-0000-000000000000}"/>
          </ac:spMkLst>
        </pc:spChg>
      </pc:sldChg>
      <pc:sldChg chg="modSp mod">
        <pc:chgData name="Administración y Comunicaciones MCP" userId="6e1c2796-b399-4b97-baca-0d887e5a0dc8" providerId="ADAL" clId="{4B4658E8-BF8C-4094-9923-A8A426596295}" dt="2026-07-24T16:36:00.381" v="87" actId="113"/>
        <pc:sldMkLst>
          <pc:docMk/>
          <pc:sldMk cId="2337198156" sldId="265"/>
        </pc:sldMkLst>
        <pc:graphicFrameChg chg="mod modGraphic">
          <ac:chgData name="Administración y Comunicaciones MCP" userId="6e1c2796-b399-4b97-baca-0d887e5a0dc8" providerId="ADAL" clId="{4B4658E8-BF8C-4094-9923-A8A426596295}" dt="2026-07-24T16:36:00.381" v="87" actId="113"/>
          <ac:graphicFrameMkLst>
            <pc:docMk/>
            <pc:sldMk cId="2337198156" sldId="265"/>
            <ac:graphicFrameMk id="6" creationId="{4F2E2319-1A8B-3835-52D7-28DF7C812896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FBADA-29AA-499D-B8E0-3F6775F24F1E}" type="datetimeFigureOut">
              <a:rPr lang="es-SV" smtClean="0"/>
              <a:t>30/7/2026</a:t>
            </a:fld>
            <a:endParaRPr lang="es-SV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D3E45-94AC-4213-B2AB-8E553A2B6CB3}" type="slidenum">
              <a:rPr lang="es-SV" smtClean="0"/>
              <a:t>‹Nº›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1502441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SV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D3E45-94AC-4213-B2AB-8E553A2B6CB3}" type="slidenum">
              <a:rPr lang="es-SV" smtClean="0"/>
              <a:t>6</a:t>
            </a:fld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232616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1858634" y="3647696"/>
            <a:ext cx="14896700" cy="4458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0"/>
              </a:lnSpc>
            </a:pPr>
            <a:r>
              <a:rPr lang="en-US" sz="5741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CONFORMACIÓN DEL COMITÉ AD HOC PARA </a:t>
            </a:r>
            <a:r>
              <a:rPr lang="en-US" sz="5741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LA IDENTIFICACIÓN  </a:t>
            </a:r>
            <a:r>
              <a:rPr lang="en-US" sz="5741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DEL RECEPTOR PRINCIPAL</a:t>
            </a:r>
          </a:p>
          <a:p>
            <a:pPr algn="ctr">
              <a:lnSpc>
                <a:spcPts val="5110"/>
              </a:lnSpc>
            </a:pPr>
            <a:endParaRPr lang="en-US" sz="5741" dirty="0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  <a:p>
            <a:pPr algn="ctr">
              <a:lnSpc>
                <a:spcPts val="5110"/>
              </a:lnSpc>
            </a:pPr>
            <a:r>
              <a:rPr lang="en-US" sz="5741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CICLO DE SUBVENCIONES 8 (CS8)</a:t>
            </a:r>
          </a:p>
          <a:p>
            <a:pPr marL="0" lvl="0" indent="0" algn="ctr">
              <a:lnSpc>
                <a:spcPts val="10271"/>
              </a:lnSpc>
            </a:pPr>
            <a:endParaRPr lang="en-US" sz="5741" dirty="0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80274" y="1560273"/>
            <a:ext cx="8864245" cy="1580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14"/>
              </a:lnSpc>
              <a:spcBef>
                <a:spcPct val="0"/>
              </a:spcBef>
            </a:pPr>
            <a:r>
              <a:rPr lang="en-US" sz="4510" dirty="0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REUNIÓN</a:t>
            </a:r>
            <a:r>
              <a:rPr lang="en-US" sz="4510" u="none" strike="noStrike" dirty="0">
                <a:solidFill>
                  <a:srgbClr val="45384A"/>
                </a:solidFill>
                <a:latin typeface="Oilvare Base"/>
                <a:ea typeface="Oilvare Base"/>
                <a:cs typeface="Oilvare Base"/>
                <a:sym typeface="Oilvare Base"/>
              </a:rPr>
              <a:t> PLENARIA ME04-2026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217183" y="7741728"/>
            <a:ext cx="6179603" cy="1715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7"/>
              </a:lnSpc>
            </a:pPr>
            <a:r>
              <a:rPr lang="en-US" sz="3319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Presentando</a:t>
            </a:r>
            <a:r>
              <a:rPr lang="en-US" sz="3319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por </a:t>
            </a:r>
          </a:p>
          <a:p>
            <a:pPr algn="ctr">
              <a:lnSpc>
                <a:spcPts val="4647"/>
              </a:lnSpc>
            </a:pPr>
            <a:r>
              <a:rPr lang="en-US" sz="3319" b="1" dirty="0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Lcda. Marta Alicia de Magaña</a:t>
            </a:r>
          </a:p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r>
              <a:rPr lang="en-US" sz="3319" b="1" dirty="0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Directora Ejecutiva del MCP-ES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108397" y="9201150"/>
            <a:ext cx="6179603" cy="1134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7"/>
              </a:lnSpc>
            </a:pPr>
            <a:r>
              <a:rPr lang="en-US" sz="3319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30 de julio de 2026</a:t>
            </a:r>
          </a:p>
          <a:p>
            <a:pPr marL="0" lvl="0" indent="0" algn="ctr">
              <a:lnSpc>
                <a:spcPts val="4647"/>
              </a:lnSpc>
              <a:spcBef>
                <a:spcPct val="0"/>
              </a:spcBef>
            </a:pPr>
            <a:endParaRPr lang="en-US" sz="3319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988613" y="3128658"/>
            <a:ext cx="16310773" cy="764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lvl="1" indent="-571500" algn="just">
              <a:lnSpc>
                <a:spcPts val="4647"/>
              </a:lnSpc>
              <a:buFont typeface="Arial" panose="020B0604020202020204" pitchFamily="34" charset="0"/>
              <a:buChar char="•"/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El Salvador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cuenta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con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una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asignación de US$8.36 millones para el CS8.</a:t>
            </a:r>
          </a:p>
          <a:p>
            <a:pPr lvl="1" indent="-457200" algn="just">
              <a:lnSpc>
                <a:spcPts val="4647"/>
              </a:lnSpc>
              <a:buFont typeface="Arial" panose="020B0604020202020204" pitchFamily="34" charset="0"/>
              <a:buChar char="•"/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La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implementación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está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prevista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para el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período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2028–2030.</a:t>
            </a:r>
          </a:p>
          <a:p>
            <a:pPr lvl="1" indent="-457200" algn="just">
              <a:lnSpc>
                <a:spcPts val="4647"/>
              </a:lnSpc>
              <a:buFont typeface="Arial" panose="020B0604020202020204" pitchFamily="34" charset="0"/>
              <a:buChar char="•"/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El CS8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constituye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el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último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ciclo de financiamiento del Fondo Mundial para VIH y Tuberculosis.</a:t>
            </a:r>
          </a:p>
          <a:p>
            <a:pPr lvl="1" indent="-457200" algn="just">
              <a:lnSpc>
                <a:spcPts val="4647"/>
              </a:lnSpc>
              <a:buFont typeface="Arial" panose="020B0604020202020204" pitchFamily="34" charset="0"/>
              <a:buChar char="•"/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El Fondo Mundial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promueve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una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subvención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consolidada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,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orientada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a la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eficiencia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, la integración y la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sostenibilidad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. </a:t>
            </a:r>
          </a:p>
          <a:p>
            <a:pPr lvl="1" indent="-457200" algn="just">
              <a:lnSpc>
                <a:spcPts val="4647"/>
              </a:lnSpc>
              <a:buFont typeface="Arial" panose="020B0604020202020204" pitchFamily="34" charset="0"/>
              <a:buChar char="•"/>
            </a:pPr>
            <a:r>
              <a:rPr lang="es-SV" sz="3319" dirty="0">
                <a:solidFill>
                  <a:srgbClr val="45384A"/>
                </a:solidFill>
                <a:latin typeface="Faustina"/>
              </a:rPr>
              <a:t>En las reuniones técnicas del CS8 se ha reiterado la conveniencia de un único Receptor Principal.</a:t>
            </a:r>
            <a:endParaRPr lang="en-US" sz="3319" dirty="0">
              <a:solidFill>
                <a:srgbClr val="45384A"/>
              </a:solidFill>
              <a:latin typeface="Faustina"/>
              <a:sym typeface="Faustina"/>
            </a:endParaRPr>
          </a:p>
          <a:p>
            <a:pPr algn="just">
              <a:lnSpc>
                <a:spcPts val="4647"/>
              </a:lnSpc>
            </a:pPr>
            <a:endParaRPr lang="en-US" sz="3319" dirty="0">
              <a:solidFill>
                <a:srgbClr val="45384A"/>
              </a:solidFill>
              <a:latin typeface="Faustina"/>
              <a:sym typeface="Faustina"/>
            </a:endParaRPr>
          </a:p>
          <a:p>
            <a:pPr algn="just">
              <a:lnSpc>
                <a:spcPts val="4647"/>
              </a:lnSpc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En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este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contexto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, el MCP-ES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debe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recomendar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oportunamente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el Receptor Principal para el CS8.</a:t>
            </a:r>
          </a:p>
          <a:p>
            <a:pPr algn="just">
              <a:lnSpc>
                <a:spcPts val="4647"/>
              </a:lnSpc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Un solo RP</a:t>
            </a:r>
          </a:p>
          <a:p>
            <a:pPr marL="0" lvl="0" indent="0" algn="ctr">
              <a:lnSpc>
                <a:spcPts val="4903"/>
              </a:lnSpc>
              <a:spcBef>
                <a:spcPct val="0"/>
              </a:spcBef>
            </a:pPr>
            <a:endParaRPr lang="en-US" sz="350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743997" y="1699874"/>
            <a:ext cx="12800004" cy="1284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375"/>
              </a:lnSpc>
              <a:spcBef>
                <a:spcPct val="0"/>
              </a:spcBef>
            </a:pPr>
            <a:r>
              <a:rPr lang="en-US" sz="10533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CONTEXTO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515279" y="2053399"/>
            <a:ext cx="15257441" cy="3482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68"/>
              </a:lnSpc>
              <a:spcBef>
                <a:spcPct val="0"/>
              </a:spcBef>
            </a:pPr>
            <a:r>
              <a:rPr lang="en-US" sz="7200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¿POR QUÉ CO</a:t>
            </a:r>
            <a:r>
              <a:rPr lang="en-US" sz="7200" u="none" strike="noStrike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NFORMAR UN COMITÉ AD HOC?</a:t>
            </a:r>
          </a:p>
          <a:p>
            <a:pPr marL="0" lvl="0" indent="0" algn="ctr">
              <a:lnSpc>
                <a:spcPts val="8868"/>
              </a:lnSpc>
              <a:spcBef>
                <a:spcPct val="0"/>
              </a:spcBef>
            </a:pPr>
            <a:endParaRPr lang="en-US" sz="9964" u="none" strike="noStrike" dirty="0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8" name="TextBox 8"/>
          <p:cNvSpPr txBox="1"/>
          <p:nvPr/>
        </p:nvSpPr>
        <p:spPr>
          <a:xfrm>
            <a:off x="762000" y="4914900"/>
            <a:ext cx="15868288" cy="461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6713" lvl="1" indent="-368357" algn="l">
              <a:lnSpc>
                <a:spcPts val="4777"/>
              </a:lnSpc>
              <a:buFont typeface="Arial"/>
              <a:buChar char="•"/>
            </a:pP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Garantizar un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proceso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transparente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y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objetivo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.</a:t>
            </a:r>
          </a:p>
          <a:p>
            <a:pPr marL="736713" lvl="1" indent="-368357" algn="l">
              <a:lnSpc>
                <a:spcPts val="4777"/>
              </a:lnSpc>
              <a:buFont typeface="Arial"/>
              <a:buChar char="•"/>
            </a:pP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Asegurar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la participación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multisectorial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.</a:t>
            </a:r>
          </a:p>
          <a:p>
            <a:pPr marL="736713" lvl="1" indent="-368357" algn="l">
              <a:lnSpc>
                <a:spcPts val="4777"/>
              </a:lnSpc>
              <a:buFont typeface="Arial"/>
              <a:buChar char="•"/>
            </a:pP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Gestionar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adecuadamente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los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conflictos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de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interés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.</a:t>
            </a:r>
          </a:p>
          <a:p>
            <a:pPr marL="736713" lvl="1" indent="-368357" algn="l">
              <a:lnSpc>
                <a:spcPts val="4777"/>
              </a:lnSpc>
              <a:buFont typeface="Arial"/>
              <a:buChar char="•"/>
            </a:pP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Documentar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el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proceso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y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sustentar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la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decisión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del Pleno.</a:t>
            </a:r>
          </a:p>
          <a:p>
            <a:pPr marL="779892" lvl="1" indent="-389946" algn="l">
              <a:lnSpc>
                <a:spcPts val="5057"/>
              </a:lnSpc>
              <a:buFont typeface="Arial"/>
              <a:buChar char="•"/>
            </a:pP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Cumplir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el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compromiso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asumido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con el Fondo Mundial de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adoptar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una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decisión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</a:t>
            </a:r>
            <a:r>
              <a:rPr lang="en-US" sz="3319" dirty="0" err="1">
                <a:solidFill>
                  <a:srgbClr val="45384A"/>
                </a:solidFill>
                <a:latin typeface="Faustina"/>
                <a:sym typeface="Faustina"/>
              </a:rPr>
              <a:t>durante</a:t>
            </a:r>
            <a:r>
              <a:rPr lang="en-US" sz="3319" dirty="0">
                <a:solidFill>
                  <a:srgbClr val="45384A"/>
                </a:solidFill>
                <a:latin typeface="Faustina"/>
                <a:sym typeface="Faustina"/>
              </a:rPr>
              <a:t> septiembre de 2026.</a:t>
            </a:r>
          </a:p>
          <a:p>
            <a:pPr marL="0" lvl="0" indent="0" algn="ctr">
              <a:lnSpc>
                <a:spcPts val="4777"/>
              </a:lnSpc>
              <a:spcBef>
                <a:spcPct val="0"/>
              </a:spcBef>
            </a:pPr>
            <a:endParaRPr lang="en-US" sz="36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ctr">
              <a:lnSpc>
                <a:spcPts val="1417"/>
              </a:lnSpc>
              <a:spcBef>
                <a:spcPct val="0"/>
              </a:spcBef>
            </a:pPr>
            <a:endParaRPr lang="en-US" sz="36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838824" y="2641435"/>
            <a:ext cx="16610351" cy="1114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74"/>
              </a:lnSpc>
              <a:spcBef>
                <a:spcPct val="0"/>
              </a:spcBef>
            </a:pPr>
            <a:r>
              <a:rPr lang="en-US" sz="91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FUN</a:t>
            </a:r>
            <a:r>
              <a:rPr lang="en-US" sz="9185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CIONES DEL COMITÉ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41985" y="5067300"/>
            <a:ext cx="15517315" cy="587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Revisar los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lineamientos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aplicables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del Fondo Mundial.</a:t>
            </a:r>
          </a:p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Definir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metodología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y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cronograma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trabajo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Analizar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la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capacidad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institucional de la(s)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entidad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(es)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considerada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(s).</a:t>
            </a:r>
          </a:p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Verificar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el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cumplimiento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requisitos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Gestionar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conflictos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interés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marL="850139" lvl="1" indent="-425069" algn="l">
              <a:lnSpc>
                <a:spcPts val="5512"/>
              </a:lnSpc>
              <a:buFont typeface="Arial"/>
              <a:buChar char="•"/>
            </a:pP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Presentar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una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recomendación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35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técnica</a:t>
            </a:r>
            <a:r>
              <a:rPr lang="en-US" sz="35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al Pleno.</a:t>
            </a:r>
          </a:p>
          <a:p>
            <a:pPr algn="l">
              <a:lnSpc>
                <a:spcPts val="8452"/>
              </a:lnSpc>
            </a:pPr>
            <a:endParaRPr lang="en-US" sz="39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l">
              <a:lnSpc>
                <a:spcPts val="5232"/>
              </a:lnSpc>
              <a:spcBef>
                <a:spcPct val="0"/>
              </a:spcBef>
            </a:pPr>
            <a:endParaRPr lang="en-US" sz="3937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3282662" y="1912929"/>
            <a:ext cx="11722676" cy="3303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83"/>
              </a:lnSpc>
              <a:spcBef>
                <a:spcPct val="0"/>
              </a:spcBef>
            </a:pPr>
            <a:r>
              <a:rPr lang="en-US" sz="9531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CRO</a:t>
            </a:r>
            <a:r>
              <a:rPr lang="en-US" sz="9531" u="none" strike="noStrike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NOGRAMA PROPUESTO</a:t>
            </a:r>
          </a:p>
          <a:p>
            <a:pPr marL="0" lvl="0" indent="0" algn="ctr">
              <a:lnSpc>
                <a:spcPts val="8483"/>
              </a:lnSpc>
              <a:spcBef>
                <a:spcPct val="0"/>
              </a:spcBef>
            </a:pPr>
            <a:endParaRPr lang="en-US" sz="9531" u="none" strike="noStrike" dirty="0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4630340"/>
            <a:ext cx="14989366" cy="491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722" lvl="1" indent="-518361" algn="l">
              <a:lnSpc>
                <a:spcPts val="6722"/>
              </a:lnSpc>
              <a:buFont typeface="Arial"/>
              <a:buChar char="•"/>
            </a:pPr>
            <a:r>
              <a:rPr lang="en-US" sz="3600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30 </a:t>
            </a:r>
            <a:r>
              <a:rPr lang="en-US" sz="3600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j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ulio</a:t>
            </a: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: Conformación del Comité</a:t>
            </a:r>
          </a:p>
          <a:p>
            <a:pPr marL="1036722" lvl="1" indent="-518361" algn="l">
              <a:lnSpc>
                <a:spcPts val="6722"/>
              </a:lnSpc>
              <a:buFont typeface="Arial"/>
              <a:buChar char="•"/>
            </a:pP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Agosto: Revisión de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criterios</a:t>
            </a: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y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análisis</a:t>
            </a:r>
            <a:endParaRPr lang="en-US" sz="3600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1036722" lvl="1" indent="-518361" algn="l">
              <a:lnSpc>
                <a:spcPts val="6722"/>
              </a:lnSpc>
              <a:buFont typeface="Arial"/>
              <a:buChar char="•"/>
            </a:pP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Finales de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agosto</a:t>
            </a: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: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Elaboración</a:t>
            </a: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recomendación</a:t>
            </a:r>
            <a:endParaRPr lang="en-US" sz="3600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1036722" lvl="1" indent="-518361" algn="l">
              <a:lnSpc>
                <a:spcPts val="6722"/>
              </a:lnSpc>
              <a:buFont typeface="Arial"/>
              <a:buChar char="•"/>
            </a:pP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Septiembre: Presentación al Pleno y </a:t>
            </a:r>
            <a:r>
              <a:rPr lang="en-US" sz="3600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decisión</a:t>
            </a:r>
            <a:endParaRPr lang="en-US" sz="3600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1036722" lvl="1" indent="-518361" algn="l">
              <a:lnSpc>
                <a:spcPts val="6722"/>
              </a:lnSpc>
              <a:buFont typeface="Arial"/>
              <a:buChar char="•"/>
            </a:pPr>
            <a:r>
              <a:rPr lang="en-US" sz="3600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Septiembre: Comunicación al Fondo Mundial</a:t>
            </a:r>
          </a:p>
          <a:p>
            <a:pPr marL="0" lvl="0" indent="0" algn="l">
              <a:lnSpc>
                <a:spcPts val="4762"/>
              </a:lnSpc>
              <a:spcBef>
                <a:spcPct val="0"/>
              </a:spcBef>
            </a:pPr>
            <a:endParaRPr lang="en-US" sz="4801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4633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857507" y="1649233"/>
            <a:ext cx="15144487" cy="3138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86"/>
              </a:lnSpc>
              <a:spcBef>
                <a:spcPct val="0"/>
              </a:spcBef>
            </a:pPr>
            <a:r>
              <a:rPr lang="en-US" sz="90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P</a:t>
            </a:r>
            <a:r>
              <a:rPr lang="en-US" sz="9085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ROPUESTA DE INTEGRACIÓN ADHOC </a:t>
            </a:r>
          </a:p>
          <a:p>
            <a:pPr marL="0" lvl="0" indent="0" algn="ctr">
              <a:lnSpc>
                <a:spcPts val="8086"/>
              </a:lnSpc>
              <a:spcBef>
                <a:spcPct val="0"/>
              </a:spcBef>
            </a:pPr>
            <a:endParaRPr lang="en-US" sz="9085" u="none" strike="noStrike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3998" y="4784646"/>
            <a:ext cx="17524002" cy="280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4153" lvl="1" algn="ctr">
              <a:lnSpc>
                <a:spcPts val="7514"/>
              </a:lnSpc>
            </a:pPr>
            <a:r>
              <a:rPr lang="en-US" sz="4000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Un </a:t>
            </a:r>
            <a:r>
              <a:rPr lang="en-US" sz="4000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representante</a:t>
            </a:r>
            <a:r>
              <a:rPr lang="en-US" sz="4000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por sector con </a:t>
            </a:r>
            <a:r>
              <a:rPr lang="en-US" sz="4000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as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esoría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del 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comité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ética 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cuando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el 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comité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lo 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considere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000" u="none" strike="noStrike" spc="-121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necesarios</a:t>
            </a:r>
            <a:r>
              <a:rPr lang="en-US" sz="4000" u="none" strike="noStrike" spc="-121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.</a:t>
            </a:r>
          </a:p>
          <a:p>
            <a:pPr algn="l">
              <a:lnSpc>
                <a:spcPts val="7514"/>
              </a:lnSpc>
            </a:pPr>
            <a:endParaRPr lang="en-US" sz="6059" u="none" strike="noStrike" spc="-121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8C549-C952-A5D9-5F51-9D679A50B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9731750-CD07-676E-BADF-B7FD6BC6BA3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51063FD9-9A2C-1E48-63A8-93A9201B0336}"/>
              </a:ext>
            </a:extLst>
          </p:cNvPr>
          <p:cNvSpPr txBox="1"/>
          <p:nvPr/>
        </p:nvSpPr>
        <p:spPr>
          <a:xfrm>
            <a:off x="1857507" y="1649233"/>
            <a:ext cx="15144487" cy="420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86"/>
              </a:lnSpc>
              <a:spcBef>
                <a:spcPct val="0"/>
              </a:spcBef>
            </a:pPr>
            <a:r>
              <a:rPr lang="en-US" sz="9085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P</a:t>
            </a:r>
            <a:r>
              <a:rPr lang="en-US" sz="9085" u="none" strike="noStrike" dirty="0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ROPUESTA DE INTEGRATES DEL COMITE DHOC </a:t>
            </a:r>
          </a:p>
          <a:p>
            <a:pPr marL="0" lvl="0" indent="0" algn="ctr">
              <a:lnSpc>
                <a:spcPts val="8086"/>
              </a:lnSpc>
              <a:spcBef>
                <a:spcPct val="0"/>
              </a:spcBef>
            </a:pPr>
            <a:endParaRPr lang="en-US" sz="9085" u="none" strike="noStrike" dirty="0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1A7F4E9-03B2-D3CE-53DC-7AD6BE55364B}"/>
              </a:ext>
            </a:extLst>
          </p:cNvPr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F2E2319-1A8B-3835-52D7-28DF7C812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456795"/>
              </p:ext>
            </p:extLst>
          </p:nvPr>
        </p:nvGraphicFramePr>
        <p:xfrm>
          <a:off x="1857507" y="4838700"/>
          <a:ext cx="12087093" cy="43132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174870">
                  <a:extLst>
                    <a:ext uri="{9D8B030D-6E8A-4147-A177-3AD203B41FA5}">
                      <a16:colId xmlns:a16="http://schemas.microsoft.com/office/drawing/2014/main" val="3807509258"/>
                    </a:ext>
                  </a:extLst>
                </a:gridCol>
                <a:gridCol w="4912223">
                  <a:extLst>
                    <a:ext uri="{9D8B030D-6E8A-4147-A177-3AD203B41FA5}">
                      <a16:colId xmlns:a16="http://schemas.microsoft.com/office/drawing/2014/main" val="2190732205"/>
                    </a:ext>
                  </a:extLst>
                </a:gridCol>
              </a:tblGrid>
              <a:tr h="6955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2800" b="1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S</a:t>
                      </a:r>
                      <a:r>
                        <a:rPr lang="es-SV" sz="3200" b="1" kern="1200" dirty="0" err="1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ector</a:t>
                      </a:r>
                      <a:endParaRPr lang="es-SV" sz="3200" b="1" kern="1200" dirty="0">
                        <a:solidFill>
                          <a:schemeClr val="tx1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1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Representantes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3561412"/>
                  </a:ext>
                </a:extLst>
              </a:tr>
              <a:tr h="6572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dirty="0"/>
                        <a:t>Gobierno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644476"/>
                  </a:ext>
                </a:extLst>
              </a:tr>
              <a:tr h="6572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dirty="0"/>
                        <a:t>Sociedad Civil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0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3259513"/>
                  </a:ext>
                </a:extLst>
              </a:tr>
              <a:tr h="6572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dirty="0"/>
                        <a:t>Cooperación Internacional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8696932"/>
                  </a:ext>
                </a:extLst>
              </a:tr>
              <a:tr h="6572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dirty="0"/>
                        <a:t>Dirección Ejecutiva  con voz y sin voto                                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3200" b="0" dirty="0"/>
                        <a:t>1</a:t>
                      </a:r>
                    </a:p>
                    <a:p>
                      <a:pPr algn="ctr">
                        <a:buNone/>
                      </a:pPr>
                      <a:r>
                        <a:rPr lang="es-SV" sz="3200" b="0" dirty="0"/>
                        <a:t>            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5352169"/>
                  </a:ext>
                </a:extLst>
              </a:tr>
              <a:tr h="4569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1" dirty="0"/>
                        <a:t>Total de miembros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SV" sz="3200" b="1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716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198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TextBox 3"/>
          <p:cNvSpPr txBox="1"/>
          <p:nvPr/>
        </p:nvSpPr>
        <p:spPr>
          <a:xfrm>
            <a:off x="1095780" y="1971786"/>
            <a:ext cx="16163520" cy="1889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6"/>
              </a:lnSpc>
            </a:pPr>
            <a:r>
              <a:rPr lang="en-US" sz="8085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ACUERDO PROPUESTO</a:t>
            </a:r>
          </a:p>
          <a:p>
            <a:pPr marL="0" lvl="0" indent="0" algn="ctr">
              <a:lnSpc>
                <a:spcPts val="7196"/>
              </a:lnSpc>
              <a:spcBef>
                <a:spcPct val="0"/>
              </a:spcBef>
            </a:pPr>
            <a:endParaRPr lang="en-US" sz="8085">
              <a:solidFill>
                <a:srgbClr val="920974"/>
              </a:solidFill>
              <a:latin typeface="Oilvare Base"/>
              <a:ea typeface="Oilvare Base"/>
              <a:cs typeface="Oilvare Base"/>
              <a:sym typeface="Oilvare Bas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19173" y="3776025"/>
            <a:ext cx="15249653" cy="635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37"/>
              </a:lnSpc>
            </a:pPr>
            <a:r>
              <a:rPr lang="en-US" sz="4312" b="1" dirty="0">
                <a:solidFill>
                  <a:srgbClr val="45384A"/>
                </a:solidFill>
                <a:latin typeface="Faustina Bold"/>
                <a:ea typeface="Faustina Bold"/>
                <a:cs typeface="Faustina Bold"/>
                <a:sym typeface="Faustina Bold"/>
              </a:rPr>
              <a:t>Se propone al Pleno:</a:t>
            </a:r>
          </a:p>
          <a:p>
            <a:pPr algn="just">
              <a:lnSpc>
                <a:spcPts val="6037"/>
              </a:lnSpc>
            </a:pPr>
            <a:endParaRPr lang="en-US" sz="4312" b="1" dirty="0">
              <a:solidFill>
                <a:srgbClr val="45384A"/>
              </a:solidFill>
              <a:latin typeface="Faustina Bold"/>
              <a:ea typeface="Faustina Bold"/>
              <a:cs typeface="Faustina Bold"/>
              <a:sym typeface="Faustina Bold"/>
            </a:endParaRPr>
          </a:p>
          <a:p>
            <a:pPr marL="0" lvl="0" indent="0" algn="just">
              <a:lnSpc>
                <a:spcPts val="6037"/>
              </a:lnSpc>
              <a:spcBef>
                <a:spcPct val="0"/>
              </a:spcBef>
            </a:pPr>
            <a:r>
              <a:rPr lang="en-US" sz="4312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Conformar</a:t>
            </a:r>
            <a:r>
              <a:rPr lang="en-US" sz="4312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el Comité Ad Hoc 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para la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Selección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del Receptor Principal del CS8, con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representación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multisectorial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,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encargado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conducir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el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proceso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de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análisis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y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presentar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una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recomendación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fundamentada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al Pleno para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su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decisión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en septiembre de 2026.</a:t>
            </a:r>
          </a:p>
          <a:p>
            <a:pPr marL="0" lvl="0" indent="0" algn="just">
              <a:lnSpc>
                <a:spcPts val="6037"/>
              </a:lnSpc>
              <a:spcBef>
                <a:spcPct val="0"/>
              </a:spcBef>
            </a:pP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Se le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pida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al comité de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ética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ser un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ente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consultivo</a:t>
            </a:r>
            <a:r>
              <a:rPr lang="en-US" sz="4312" u="none" strike="noStrike" dirty="0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 al </a:t>
            </a:r>
            <a:r>
              <a:rPr lang="en-US" sz="4312" u="none" strike="noStrike" dirty="0" err="1">
                <a:solidFill>
                  <a:srgbClr val="45384A"/>
                </a:solidFill>
                <a:latin typeface="Faustina"/>
                <a:ea typeface="Faustina"/>
                <a:cs typeface="Faustina"/>
                <a:sym typeface="Faustina"/>
              </a:rPr>
              <a:t>proceso</a:t>
            </a:r>
            <a:endParaRPr lang="en-US" sz="43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  <a:p>
            <a:pPr marL="0" lvl="0" indent="0" algn="just">
              <a:lnSpc>
                <a:spcPts val="8417"/>
              </a:lnSpc>
              <a:spcBef>
                <a:spcPct val="0"/>
              </a:spcBef>
            </a:pPr>
            <a:endParaRPr lang="en-US" sz="4312" u="none" strike="noStrike" dirty="0">
              <a:solidFill>
                <a:srgbClr val="45384A"/>
              </a:solidFill>
              <a:latin typeface="Faustina"/>
              <a:ea typeface="Faustina"/>
              <a:cs typeface="Faustina"/>
              <a:sym typeface="Faustin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3641208" y="1440292"/>
            <a:ext cx="12179840" cy="8596109"/>
          </a:xfrm>
          <a:custGeom>
            <a:avLst/>
            <a:gdLst/>
            <a:ahLst/>
            <a:cxnLst/>
            <a:rect l="l" t="t" r="r" b="b"/>
            <a:pathLst>
              <a:path w="12179840" h="8596109">
                <a:moveTo>
                  <a:pt x="0" y="0"/>
                </a:moveTo>
                <a:lnTo>
                  <a:pt x="12179840" y="0"/>
                </a:lnTo>
                <a:lnTo>
                  <a:pt x="12179840" y="8596110"/>
                </a:lnTo>
                <a:lnTo>
                  <a:pt x="0" y="85961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4257718" y="595998"/>
            <a:ext cx="8303545" cy="1132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14"/>
              </a:lnSpc>
              <a:spcBef>
                <a:spcPct val="0"/>
              </a:spcBef>
            </a:pPr>
            <a:r>
              <a:rPr lang="en-US" sz="9230" u="none" strike="noStrike">
                <a:solidFill>
                  <a:srgbClr val="920974"/>
                </a:solidFill>
                <a:latin typeface="Oilvare Base"/>
                <a:ea typeface="Oilvare Base"/>
                <a:cs typeface="Oilvare Base"/>
                <a:sym typeface="Oilvare Base"/>
              </a:rPr>
              <a:t>GRACIAS</a:t>
            </a:r>
          </a:p>
        </p:txBody>
      </p:sp>
      <p:sp>
        <p:nvSpPr>
          <p:cNvPr id="5" name="Freeform 5"/>
          <p:cNvSpPr/>
          <p:nvPr/>
        </p:nvSpPr>
        <p:spPr>
          <a:xfrm>
            <a:off x="289188" y="346336"/>
            <a:ext cx="4001898" cy="1387325"/>
          </a:xfrm>
          <a:custGeom>
            <a:avLst/>
            <a:gdLst/>
            <a:ahLst/>
            <a:cxnLst/>
            <a:rect l="l" t="t" r="r" b="b"/>
            <a:pathLst>
              <a:path w="4001898" h="1387325">
                <a:moveTo>
                  <a:pt x="0" y="0"/>
                </a:moveTo>
                <a:lnTo>
                  <a:pt x="4001898" y="0"/>
                </a:lnTo>
                <a:lnTo>
                  <a:pt x="4001898" y="1387325"/>
                </a:lnTo>
                <a:lnTo>
                  <a:pt x="0" y="1387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390</Words>
  <Application>Microsoft Office PowerPoint</Application>
  <PresentationFormat>Personalizado</PresentationFormat>
  <Paragraphs>59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Oilvare Base</vt:lpstr>
      <vt:lpstr>Faustina</vt:lpstr>
      <vt:lpstr>Abadi</vt:lpstr>
      <vt:lpstr>Calibri</vt:lpstr>
      <vt:lpstr>Faustina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Anexo 8 Conformación Comité de Selección RP</dc:title>
  <dc:creator>María Eugenia Ochoa Valencia</dc:creator>
  <cp:lastModifiedBy>Administración y Comunicaciones MCP</cp:lastModifiedBy>
  <cp:revision>2</cp:revision>
  <dcterms:created xsi:type="dcterms:W3CDTF">2006-08-16T00:00:00Z</dcterms:created>
  <dcterms:modified xsi:type="dcterms:W3CDTF">2026-07-30T16:29:48Z</dcterms:modified>
  <dc:identifier>DAHQP6ByT-o</dc:identifier>
</cp:coreProperties>
</file>