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Faustina" panose="020B0604020202020204" charset="0"/>
      <p:regular r:id="rId8"/>
    </p:embeddedFont>
    <p:embeddedFont>
      <p:font typeface="Faustina Bold" panose="020B0604020202020204" charset="0"/>
      <p:regular r:id="rId9"/>
    </p:embeddedFont>
    <p:embeddedFont>
      <p:font typeface="Oilvare Base" panose="020B0604020202020204" charset="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-4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a Alicia Alvarado de Magaña" userId="8294032b-ec43-48bf-992a-ad1cff917001" providerId="ADAL" clId="{3EE23A7F-2B0F-4BD2-A371-BBD138CE0044}"/>
    <pc:docChg chg="modSld">
      <pc:chgData name="Marta Alicia Alvarado de Magaña" userId="8294032b-ec43-48bf-992a-ad1cff917001" providerId="ADAL" clId="{3EE23A7F-2B0F-4BD2-A371-BBD138CE0044}" dt="2026-07-24T16:15:05.711" v="0" actId="113"/>
      <pc:docMkLst>
        <pc:docMk/>
      </pc:docMkLst>
      <pc:sldChg chg="modSp mod">
        <pc:chgData name="Marta Alicia Alvarado de Magaña" userId="8294032b-ec43-48bf-992a-ad1cff917001" providerId="ADAL" clId="{3EE23A7F-2B0F-4BD2-A371-BBD138CE0044}" dt="2026-07-24T16:15:05.711" v="0" actId="113"/>
        <pc:sldMkLst>
          <pc:docMk/>
          <pc:sldMk cId="0" sldId="258"/>
        </pc:sldMkLst>
        <pc:spChg chg="mod">
          <ac:chgData name="Marta Alicia Alvarado de Magaña" userId="8294032b-ec43-48bf-992a-ad1cff917001" providerId="ADAL" clId="{3EE23A7F-2B0F-4BD2-A371-BBD138CE0044}" dt="2026-07-24T16:15:05.711" v="0" actId="113"/>
          <ac:spMkLst>
            <pc:docMk/>
            <pc:sldMk cId="0" sldId="258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3" name="Freeform 3"/>
          <p:cNvSpPr/>
          <p:nvPr/>
        </p:nvSpPr>
        <p:spPr>
          <a:xfrm>
            <a:off x="289188" y="346336"/>
            <a:ext cx="4001898" cy="1387325"/>
          </a:xfrm>
          <a:custGeom>
            <a:avLst/>
            <a:gdLst/>
            <a:ahLst/>
            <a:cxnLst/>
            <a:rect l="l" t="t" r="r" b="b"/>
            <a:pathLst>
              <a:path w="4001898" h="1387325">
                <a:moveTo>
                  <a:pt x="0" y="0"/>
                </a:moveTo>
                <a:lnTo>
                  <a:pt x="4001898" y="0"/>
                </a:lnTo>
                <a:lnTo>
                  <a:pt x="4001898" y="1387325"/>
                </a:lnTo>
                <a:lnTo>
                  <a:pt x="0" y="13873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4" name="TextBox 4"/>
          <p:cNvSpPr txBox="1"/>
          <p:nvPr/>
        </p:nvSpPr>
        <p:spPr>
          <a:xfrm>
            <a:off x="1858634" y="4112659"/>
            <a:ext cx="14896700" cy="47026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10"/>
              </a:lnSpc>
            </a:pPr>
            <a:r>
              <a:rPr lang="en-US" sz="5741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CONSIDERACIÓN Y ADOPCIÓN DE ACUERDO PARA EL CIERRE ADMINISTRATIVO DE EXPEDIENTES RELACIONADOS CON ACTIVOS INSTITUCIONALES</a:t>
            </a:r>
          </a:p>
          <a:p>
            <a:pPr marL="0" lvl="0" indent="0" algn="ctr">
              <a:lnSpc>
                <a:spcPts val="10271"/>
              </a:lnSpc>
            </a:pPr>
            <a:endParaRPr lang="en-US" sz="5741">
              <a:solidFill>
                <a:srgbClr val="920974"/>
              </a:solidFill>
              <a:latin typeface="Oilvare Base"/>
              <a:ea typeface="Oilvare Base"/>
              <a:cs typeface="Oilvare Base"/>
              <a:sym typeface="Oilvare Base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291086" y="1998379"/>
            <a:ext cx="8864245" cy="1580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14"/>
              </a:lnSpc>
              <a:spcBef>
                <a:spcPct val="0"/>
              </a:spcBef>
            </a:pPr>
            <a:r>
              <a:rPr lang="en-US" sz="4510">
                <a:solidFill>
                  <a:srgbClr val="45384A"/>
                </a:solidFill>
                <a:latin typeface="Oilvare Base"/>
                <a:ea typeface="Oilvare Base"/>
                <a:cs typeface="Oilvare Base"/>
                <a:sym typeface="Oilvare Base"/>
              </a:rPr>
              <a:t>REUNIÓN</a:t>
            </a:r>
            <a:r>
              <a:rPr lang="en-US" sz="4510" u="none" strike="noStrike">
                <a:solidFill>
                  <a:srgbClr val="45384A"/>
                </a:solidFill>
                <a:latin typeface="Oilvare Base"/>
                <a:ea typeface="Oilvare Base"/>
                <a:cs typeface="Oilvare Base"/>
                <a:sym typeface="Oilvare Base"/>
              </a:rPr>
              <a:t> PLENARIA ME04-2026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217183" y="7741728"/>
            <a:ext cx="6179603" cy="1715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7"/>
              </a:lnSpc>
            </a:pPr>
            <a:r>
              <a:rPr lang="en-US" sz="3319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Presentando por </a:t>
            </a:r>
          </a:p>
          <a:p>
            <a:pPr algn="ctr">
              <a:lnSpc>
                <a:spcPts val="4647"/>
              </a:lnSpc>
            </a:pPr>
            <a:r>
              <a:rPr lang="en-US" sz="3319" b="1">
                <a:solidFill>
                  <a:srgbClr val="45384A"/>
                </a:solidFill>
                <a:latin typeface="Faustina Bold"/>
                <a:ea typeface="Faustina Bold"/>
                <a:cs typeface="Faustina Bold"/>
                <a:sym typeface="Faustina Bold"/>
              </a:rPr>
              <a:t>Lcda. Marta Alicia de Magaña</a:t>
            </a:r>
          </a:p>
          <a:p>
            <a:pPr marL="0" lvl="0" indent="0" algn="ctr">
              <a:lnSpc>
                <a:spcPts val="4647"/>
              </a:lnSpc>
              <a:spcBef>
                <a:spcPct val="0"/>
              </a:spcBef>
            </a:pPr>
            <a:r>
              <a:rPr lang="en-US" sz="3319" b="1">
                <a:solidFill>
                  <a:srgbClr val="45384A"/>
                </a:solidFill>
                <a:latin typeface="Faustina Bold"/>
                <a:ea typeface="Faustina Bold"/>
                <a:cs typeface="Faustina Bold"/>
                <a:sym typeface="Faustina Bold"/>
              </a:rPr>
              <a:t>Directora Ejecutiva del MCP-ES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108397" y="9201150"/>
            <a:ext cx="6179603" cy="11348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7"/>
              </a:lnSpc>
            </a:pPr>
            <a:r>
              <a:rPr lang="en-US" sz="3319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30 de julio de 2026</a:t>
            </a:r>
          </a:p>
          <a:p>
            <a:pPr marL="0" lvl="0" indent="0" algn="ctr">
              <a:lnSpc>
                <a:spcPts val="4647"/>
              </a:lnSpc>
              <a:spcBef>
                <a:spcPct val="0"/>
              </a:spcBef>
            </a:pPr>
            <a:endParaRPr lang="en-US" sz="3319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3" name="TextBox 3"/>
          <p:cNvSpPr txBox="1"/>
          <p:nvPr/>
        </p:nvSpPr>
        <p:spPr>
          <a:xfrm>
            <a:off x="1596532" y="3764303"/>
            <a:ext cx="16310773" cy="5559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3"/>
              </a:lnSpc>
            </a:pPr>
            <a:r>
              <a:rPr lang="en-US" sz="3502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Cie</a:t>
            </a:r>
            <a:r>
              <a:rPr lang="en-US" sz="3502" u="none" strike="noStrike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rre administrativo de expedientes relacionados con activos institucionales</a:t>
            </a:r>
          </a:p>
          <a:p>
            <a:pPr algn="l">
              <a:lnSpc>
                <a:spcPts val="4903"/>
              </a:lnSpc>
            </a:pPr>
            <a:endParaRPr lang="en-US" sz="3502" u="none" strike="noStrike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  <a:p>
            <a:pPr algn="just">
              <a:lnSpc>
                <a:spcPts val="4903"/>
              </a:lnSpc>
            </a:pPr>
            <a:r>
              <a:rPr lang="en-US" sz="3502" u="none" strike="noStrike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Acuerdo de la Reunión Plenaria ME02-2026 (28 de mayo de 2026).</a:t>
            </a:r>
          </a:p>
          <a:p>
            <a:pPr algn="just">
              <a:lnSpc>
                <a:spcPts val="4903"/>
              </a:lnSpc>
            </a:pPr>
            <a:r>
              <a:rPr lang="en-US" sz="3502" u="none" strike="noStrike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El Pleno acordó solicitar la orientación del CCM Hub del Fondo Mundial sobre el procedimiento a seguir respecto de dos activos institucionales no recuperados.</a:t>
            </a:r>
          </a:p>
          <a:p>
            <a:pPr algn="just">
              <a:lnSpc>
                <a:spcPts val="4903"/>
              </a:lnSpc>
            </a:pPr>
            <a:r>
              <a:rPr lang="en-US" sz="3502" u="none" strike="noStrike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En cumplimiento de dicho acuerdo, la Dirección Ejecutiva remitió los antecedentes y la documentación de ambos casos al CCM Hub.</a:t>
            </a:r>
          </a:p>
          <a:p>
            <a:pPr algn="l">
              <a:lnSpc>
                <a:spcPts val="4903"/>
              </a:lnSpc>
            </a:pPr>
            <a:endParaRPr lang="en-US" sz="3502" u="none" strike="noStrike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  <a:p>
            <a:pPr marL="0" lvl="0" indent="0" algn="ctr">
              <a:lnSpc>
                <a:spcPts val="4903"/>
              </a:lnSpc>
              <a:spcBef>
                <a:spcPct val="0"/>
              </a:spcBef>
            </a:pPr>
            <a:endParaRPr lang="en-US" sz="3502" u="none" strike="noStrike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820857" y="1992925"/>
            <a:ext cx="12800004" cy="28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71"/>
              </a:lnSpc>
            </a:pPr>
            <a:r>
              <a:rPr lang="en-US" sz="6934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SEGUIMIENTO A ACUERDO DEL PLENO</a:t>
            </a:r>
          </a:p>
          <a:p>
            <a:pPr marL="0" lvl="0" indent="0" algn="ctr">
              <a:lnSpc>
                <a:spcPts val="9375"/>
              </a:lnSpc>
              <a:spcBef>
                <a:spcPct val="0"/>
              </a:spcBef>
            </a:pPr>
            <a:endParaRPr lang="en-US" sz="6934">
              <a:solidFill>
                <a:srgbClr val="920974"/>
              </a:solidFill>
              <a:latin typeface="Oilvare Base"/>
              <a:ea typeface="Oilvare Base"/>
              <a:cs typeface="Oilvare Base"/>
              <a:sym typeface="Oilvare Base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289188" y="346336"/>
            <a:ext cx="4001898" cy="1387325"/>
          </a:xfrm>
          <a:custGeom>
            <a:avLst/>
            <a:gdLst/>
            <a:ahLst/>
            <a:cxnLst/>
            <a:rect l="l" t="t" r="r" b="b"/>
            <a:pathLst>
              <a:path w="4001898" h="1387325">
                <a:moveTo>
                  <a:pt x="0" y="0"/>
                </a:moveTo>
                <a:lnTo>
                  <a:pt x="4001898" y="0"/>
                </a:lnTo>
                <a:lnTo>
                  <a:pt x="4001898" y="1387325"/>
                </a:lnTo>
                <a:lnTo>
                  <a:pt x="0" y="13873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3" name="TextBox 3"/>
          <p:cNvSpPr txBox="1"/>
          <p:nvPr/>
        </p:nvSpPr>
        <p:spPr>
          <a:xfrm>
            <a:off x="1588829" y="1990836"/>
            <a:ext cx="15257441" cy="5272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711"/>
              </a:lnSpc>
              <a:spcBef>
                <a:spcPct val="0"/>
              </a:spcBef>
            </a:pPr>
            <a:r>
              <a:rPr lang="en-US" sz="8664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ANÁLISIS REALIZADO POR EL CCM HUB DEL FO</a:t>
            </a:r>
            <a:r>
              <a:rPr lang="en-US" sz="8664" u="none" strike="noStrike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NDO MUNDIAL</a:t>
            </a:r>
          </a:p>
          <a:p>
            <a:pPr marL="0" lvl="0" indent="0" algn="ctr">
              <a:lnSpc>
                <a:spcPts val="8868"/>
              </a:lnSpc>
              <a:spcBef>
                <a:spcPct val="0"/>
              </a:spcBef>
            </a:pPr>
            <a:endParaRPr lang="en-US" sz="8664" u="none" strike="noStrike">
              <a:solidFill>
                <a:srgbClr val="920974"/>
              </a:solidFill>
              <a:latin typeface="Oilvare Base"/>
              <a:ea typeface="Oilvare Base"/>
              <a:cs typeface="Oilvare Base"/>
              <a:sym typeface="Oilvare Base"/>
            </a:endParaRPr>
          </a:p>
          <a:p>
            <a:pPr marL="0" lvl="0" indent="0" algn="ctr">
              <a:lnSpc>
                <a:spcPts val="8868"/>
              </a:lnSpc>
              <a:spcBef>
                <a:spcPct val="0"/>
              </a:spcBef>
            </a:pPr>
            <a:endParaRPr lang="en-US" sz="8664" u="none" strike="noStrike">
              <a:solidFill>
                <a:srgbClr val="920974"/>
              </a:solidFill>
              <a:latin typeface="Oilvare Base"/>
              <a:ea typeface="Oilvare Base"/>
              <a:cs typeface="Oilvare Base"/>
              <a:sym typeface="Oilvare Base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289188" y="346336"/>
            <a:ext cx="4001898" cy="1387325"/>
          </a:xfrm>
          <a:custGeom>
            <a:avLst/>
            <a:gdLst/>
            <a:ahLst/>
            <a:cxnLst/>
            <a:rect l="l" t="t" r="r" b="b"/>
            <a:pathLst>
              <a:path w="4001898" h="1387325">
                <a:moveTo>
                  <a:pt x="0" y="0"/>
                </a:moveTo>
                <a:lnTo>
                  <a:pt x="4001898" y="0"/>
                </a:lnTo>
                <a:lnTo>
                  <a:pt x="4001898" y="1387325"/>
                </a:lnTo>
                <a:lnTo>
                  <a:pt x="0" y="13873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5" name="TextBox 5"/>
          <p:cNvSpPr txBox="1"/>
          <p:nvPr/>
        </p:nvSpPr>
        <p:spPr>
          <a:xfrm>
            <a:off x="618070" y="5747050"/>
            <a:ext cx="16821273" cy="3918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77"/>
              </a:lnSpc>
            </a:pPr>
            <a:r>
              <a:rPr lang="en-US" sz="3412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El MCP-ES </a:t>
            </a:r>
            <a:r>
              <a:rPr lang="en-US" sz="3412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realizó</a:t>
            </a:r>
            <a:r>
              <a:rPr lang="en-US" sz="3412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412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gestiones</a:t>
            </a:r>
            <a:r>
              <a:rPr lang="en-US" sz="3412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412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razonables</a:t>
            </a:r>
            <a:r>
              <a:rPr lang="en-US" sz="3412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para </a:t>
            </a:r>
            <a:r>
              <a:rPr lang="en-US" sz="3412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recuperar</a:t>
            </a:r>
            <a:r>
              <a:rPr lang="en-US" sz="3412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am</a:t>
            </a:r>
            <a:r>
              <a:rPr lang="en-US" sz="34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bos </a:t>
            </a:r>
            <a:r>
              <a:rPr lang="en-US" sz="34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activos</a:t>
            </a:r>
            <a:r>
              <a:rPr lang="en-US" sz="34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.</a:t>
            </a:r>
          </a:p>
          <a:p>
            <a:pPr algn="l">
              <a:lnSpc>
                <a:spcPts val="4777"/>
              </a:lnSpc>
            </a:pPr>
            <a:r>
              <a:rPr lang="en-US" sz="34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No se </a:t>
            </a:r>
            <a:r>
              <a:rPr lang="en-US" sz="34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identificaron</a:t>
            </a:r>
            <a:r>
              <a:rPr lang="en-US" sz="34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4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elementos</a:t>
            </a:r>
            <a:r>
              <a:rPr lang="en-US" sz="34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4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que</a:t>
            </a:r>
            <a:r>
              <a:rPr lang="en-US" sz="34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4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sugieran</a:t>
            </a:r>
            <a:r>
              <a:rPr lang="en-US" sz="34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4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uso</a:t>
            </a:r>
            <a:r>
              <a:rPr lang="en-US" sz="34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4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indebido</a:t>
            </a:r>
            <a:r>
              <a:rPr lang="en-US" sz="34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o </a:t>
            </a:r>
            <a:r>
              <a:rPr lang="en-US" sz="34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apropiación</a:t>
            </a:r>
            <a:r>
              <a:rPr lang="en-US" sz="34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irregular.</a:t>
            </a:r>
          </a:p>
          <a:p>
            <a:pPr algn="l">
              <a:lnSpc>
                <a:spcPts val="4777"/>
              </a:lnSpc>
            </a:pPr>
            <a:r>
              <a:rPr lang="en-US" sz="34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Los </a:t>
            </a:r>
            <a:r>
              <a:rPr lang="en-US" sz="34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activos</a:t>
            </a:r>
            <a:r>
              <a:rPr lang="en-US" sz="34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se </a:t>
            </a:r>
            <a:r>
              <a:rPr lang="en-US" sz="34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encuentran</a:t>
            </a:r>
            <a:r>
              <a:rPr lang="en-US" sz="34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4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prácticamente</a:t>
            </a:r>
            <a:r>
              <a:rPr lang="en-US" sz="34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4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depreciados</a:t>
            </a:r>
            <a:r>
              <a:rPr lang="en-US" sz="34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.</a:t>
            </a:r>
          </a:p>
          <a:p>
            <a:pPr algn="l">
              <a:lnSpc>
                <a:spcPts val="4777"/>
              </a:lnSpc>
            </a:pPr>
            <a:r>
              <a:rPr lang="en-US" sz="3412" b="1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Recomendación</a:t>
            </a:r>
            <a:r>
              <a:rPr lang="en-US" sz="34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: </a:t>
            </a:r>
            <a:r>
              <a:rPr lang="en-US" sz="34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someter</a:t>
            </a:r>
            <a:r>
              <a:rPr lang="en-US" sz="34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al Pleno la </a:t>
            </a:r>
            <a:r>
              <a:rPr lang="en-US" sz="34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adopción</a:t>
            </a:r>
            <a:r>
              <a:rPr lang="en-US" sz="34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de un </a:t>
            </a:r>
            <a:r>
              <a:rPr lang="en-US" sz="34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acuerdo</a:t>
            </a:r>
            <a:r>
              <a:rPr lang="en-US" sz="34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formal de </a:t>
            </a:r>
            <a:r>
              <a:rPr lang="en-US" sz="34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cierre</a:t>
            </a:r>
            <a:r>
              <a:rPr lang="en-US" sz="34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4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administrativo</a:t>
            </a:r>
            <a:r>
              <a:rPr lang="en-US" sz="34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de ambos </a:t>
            </a:r>
            <a:r>
              <a:rPr lang="en-US" sz="34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expedientes</a:t>
            </a:r>
            <a:r>
              <a:rPr lang="en-US" sz="34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para </a:t>
            </a:r>
            <a:r>
              <a:rPr lang="en-US" sz="34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proceder</a:t>
            </a:r>
            <a:r>
              <a:rPr lang="en-US" sz="34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a la baja </a:t>
            </a:r>
            <a:r>
              <a:rPr lang="en-US" sz="34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definitiva</a:t>
            </a:r>
            <a:r>
              <a:rPr lang="en-US" sz="34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de los </a:t>
            </a:r>
            <a:r>
              <a:rPr lang="en-US" sz="34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activos</a:t>
            </a:r>
            <a:r>
              <a:rPr lang="en-US" sz="34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.</a:t>
            </a:r>
          </a:p>
          <a:p>
            <a:pPr marL="0" lvl="0" indent="0" algn="ctr">
              <a:lnSpc>
                <a:spcPts val="4777"/>
              </a:lnSpc>
              <a:spcBef>
                <a:spcPct val="0"/>
              </a:spcBef>
            </a:pPr>
            <a:endParaRPr lang="en-US" sz="3412" u="none" strike="noStrike" dirty="0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  <a:p>
            <a:pPr marL="0" lvl="0" indent="0" algn="ctr">
              <a:lnSpc>
                <a:spcPts val="1417"/>
              </a:lnSpc>
              <a:spcBef>
                <a:spcPct val="0"/>
              </a:spcBef>
            </a:pPr>
            <a:endParaRPr lang="en-US" sz="3412" u="none" strike="noStrike" dirty="0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3" name="TextBox 3"/>
          <p:cNvSpPr txBox="1"/>
          <p:nvPr/>
        </p:nvSpPr>
        <p:spPr>
          <a:xfrm>
            <a:off x="838824" y="2593810"/>
            <a:ext cx="16610351" cy="28447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751"/>
              </a:lnSpc>
              <a:spcBef>
                <a:spcPct val="0"/>
              </a:spcBef>
            </a:pPr>
            <a:r>
              <a:rPr lang="en-US" sz="7585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CONSIDERA</a:t>
            </a:r>
            <a:r>
              <a:rPr lang="en-US" sz="7585" u="none" strike="noStrike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CIONES ADICIONALES DEL CCM HUB</a:t>
            </a:r>
          </a:p>
          <a:p>
            <a:pPr marL="0" lvl="0" indent="0" algn="l">
              <a:lnSpc>
                <a:spcPts val="8174"/>
              </a:lnSpc>
              <a:spcBef>
                <a:spcPct val="0"/>
              </a:spcBef>
            </a:pPr>
            <a:endParaRPr lang="en-US" sz="7585" u="none" strike="noStrike">
              <a:solidFill>
                <a:srgbClr val="920974"/>
              </a:solidFill>
              <a:latin typeface="Oilvare Base"/>
              <a:ea typeface="Oilvare Base"/>
              <a:cs typeface="Oilvare Base"/>
              <a:sym typeface="Oilvare Base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741985" y="4568117"/>
            <a:ext cx="15517315" cy="7890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812"/>
              </a:lnSpc>
            </a:pPr>
            <a:r>
              <a:rPr lang="en-US" sz="3437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Caso de la Sra. 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Rodríguez: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mantener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estricta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confidencialidad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respecto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de las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circunstancias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personales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y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evitar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incluir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detalles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en la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documentación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pública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.</a:t>
            </a:r>
          </a:p>
          <a:p>
            <a:pPr algn="just">
              <a:lnSpc>
                <a:spcPts val="4812"/>
              </a:lnSpc>
            </a:pPr>
            <a:endParaRPr lang="en-US" sz="3437" u="none" strike="noStrike" dirty="0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  <a:p>
            <a:pPr algn="just">
              <a:lnSpc>
                <a:spcPts val="4812"/>
              </a:lnSpc>
            </a:pP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Caso del anterior Presidente: el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cierre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administrativo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no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impide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futuras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gestiones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de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recuperación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si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llegaran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a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existir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oportunidades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viables.</a:t>
            </a:r>
          </a:p>
          <a:p>
            <a:pPr algn="just">
              <a:lnSpc>
                <a:spcPts val="4812"/>
              </a:lnSpc>
            </a:pPr>
            <a:endParaRPr lang="en-US" sz="3437" u="none" strike="noStrike" dirty="0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  <a:p>
            <a:pPr algn="just">
              <a:lnSpc>
                <a:spcPts val="4812"/>
              </a:lnSpc>
            </a:pP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El CCM Hub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recomienda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que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este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antecedente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sea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conocido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por el Comité de Ética para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que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determine,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conforme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a las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normas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de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gobernanza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del MCP-ES, el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tratamiento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que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corresponda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ante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una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eventual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postulación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437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futura</a:t>
            </a:r>
            <a:r>
              <a:rPr lang="en-US" sz="3437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.</a:t>
            </a:r>
          </a:p>
          <a:p>
            <a:pPr algn="l">
              <a:lnSpc>
                <a:spcPts val="5512"/>
              </a:lnSpc>
            </a:pPr>
            <a:endParaRPr lang="en-US" sz="3437" u="none" strike="noStrike" dirty="0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  <a:p>
            <a:pPr algn="l">
              <a:lnSpc>
                <a:spcPts val="8452"/>
              </a:lnSpc>
            </a:pPr>
            <a:endParaRPr lang="en-US" sz="3437" u="none" strike="noStrike" dirty="0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  <a:p>
            <a:pPr marL="0" lvl="0" indent="0" algn="l">
              <a:lnSpc>
                <a:spcPts val="5232"/>
              </a:lnSpc>
              <a:spcBef>
                <a:spcPct val="0"/>
              </a:spcBef>
            </a:pPr>
            <a:endParaRPr lang="en-US" sz="3437" u="none" strike="noStrike" dirty="0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289188" y="346336"/>
            <a:ext cx="4001898" cy="1387325"/>
          </a:xfrm>
          <a:custGeom>
            <a:avLst/>
            <a:gdLst/>
            <a:ahLst/>
            <a:cxnLst/>
            <a:rect l="l" t="t" r="r" b="b"/>
            <a:pathLst>
              <a:path w="4001898" h="1387325">
                <a:moveTo>
                  <a:pt x="0" y="0"/>
                </a:moveTo>
                <a:lnTo>
                  <a:pt x="4001898" y="0"/>
                </a:lnTo>
                <a:lnTo>
                  <a:pt x="4001898" y="1387325"/>
                </a:lnTo>
                <a:lnTo>
                  <a:pt x="0" y="13873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3" name="TextBox 3"/>
          <p:cNvSpPr txBox="1"/>
          <p:nvPr/>
        </p:nvSpPr>
        <p:spPr>
          <a:xfrm>
            <a:off x="2102776" y="1865304"/>
            <a:ext cx="15693447" cy="4173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04"/>
              </a:lnSpc>
              <a:spcBef>
                <a:spcPct val="0"/>
              </a:spcBef>
            </a:pPr>
            <a:r>
              <a:rPr lang="en-US" sz="8431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ACUERDOS</a:t>
            </a:r>
            <a:r>
              <a:rPr lang="en-US" sz="8431" u="none" strike="noStrike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 PROPUESTOS AL PLENO</a:t>
            </a:r>
          </a:p>
          <a:p>
            <a:pPr marL="0" lvl="0" indent="0" algn="ctr">
              <a:lnSpc>
                <a:spcPts val="8483"/>
              </a:lnSpc>
              <a:spcBef>
                <a:spcPct val="0"/>
              </a:spcBef>
            </a:pPr>
            <a:endParaRPr lang="en-US" sz="8431" u="none" strike="noStrike">
              <a:solidFill>
                <a:srgbClr val="920974"/>
              </a:solidFill>
              <a:latin typeface="Oilvare Base"/>
              <a:ea typeface="Oilvare Base"/>
              <a:cs typeface="Oilvare Base"/>
              <a:sym typeface="Oilvare Base"/>
            </a:endParaRPr>
          </a:p>
          <a:p>
            <a:pPr marL="0" lvl="0" indent="0" algn="ctr">
              <a:lnSpc>
                <a:spcPts val="8483"/>
              </a:lnSpc>
              <a:spcBef>
                <a:spcPct val="0"/>
              </a:spcBef>
            </a:pPr>
            <a:endParaRPr lang="en-US" sz="8431" u="none" strike="noStrike">
              <a:solidFill>
                <a:srgbClr val="920974"/>
              </a:solidFill>
              <a:latin typeface="Oilvare Base"/>
              <a:ea typeface="Oilvare Base"/>
              <a:cs typeface="Oilvare Base"/>
              <a:sym typeface="Oilvare Base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187531" y="4033117"/>
            <a:ext cx="14989366" cy="69055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42"/>
              </a:lnSpc>
            </a:pPr>
            <a:r>
              <a:rPr lang="en-US" sz="2601" b="1">
                <a:solidFill>
                  <a:srgbClr val="45384A"/>
                </a:solidFill>
                <a:latin typeface="Faustina Bold"/>
                <a:ea typeface="Faustina Bold"/>
                <a:cs typeface="Faustina Bold"/>
                <a:sym typeface="Faustina Bold"/>
              </a:rPr>
              <a:t>Se s</a:t>
            </a:r>
            <a:r>
              <a:rPr lang="en-US" sz="2601" b="1" u="none" strike="noStrike">
                <a:solidFill>
                  <a:srgbClr val="45384A"/>
                </a:solidFill>
                <a:latin typeface="Faustina Bold"/>
                <a:ea typeface="Faustina Bold"/>
                <a:cs typeface="Faustina Bold"/>
                <a:sym typeface="Faustina Bold"/>
              </a:rPr>
              <a:t>omete a consideración del Pleno la adopción de los siguientes acuerdos:</a:t>
            </a:r>
          </a:p>
          <a:p>
            <a:pPr algn="just">
              <a:lnSpc>
                <a:spcPts val="3642"/>
              </a:lnSpc>
            </a:pPr>
            <a:endParaRPr lang="en-US" sz="2601" b="1" u="none" strike="noStrike">
              <a:solidFill>
                <a:srgbClr val="45384A"/>
              </a:solidFill>
              <a:latin typeface="Faustina Bold"/>
              <a:ea typeface="Faustina Bold"/>
              <a:cs typeface="Faustina Bold"/>
              <a:sym typeface="Faustina Bold"/>
            </a:endParaRPr>
          </a:p>
          <a:p>
            <a:pPr algn="just">
              <a:lnSpc>
                <a:spcPts val="3642"/>
              </a:lnSpc>
            </a:pPr>
            <a:r>
              <a:rPr lang="en-US" sz="2601" b="1" u="none" strike="noStrike">
                <a:solidFill>
                  <a:srgbClr val="45384A"/>
                </a:solidFill>
                <a:latin typeface="Faustina Bold"/>
                <a:ea typeface="Faustina Bold"/>
                <a:cs typeface="Faustina Bold"/>
                <a:sym typeface="Faustina Bold"/>
              </a:rPr>
              <a:t>ACUERDO 1</a:t>
            </a:r>
          </a:p>
          <a:p>
            <a:pPr marL="561753" lvl="1" indent="-280877" algn="just">
              <a:lnSpc>
                <a:spcPts val="3642"/>
              </a:lnSpc>
              <a:buFont typeface="Arial"/>
              <a:buChar char="•"/>
            </a:pPr>
            <a:r>
              <a:rPr lang="en-US" sz="2601" u="none" strike="noStrike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Aprobar el cierre administrativo de los expedientes relacionados con los dos activos institucionales no recuperados y autorizar a la Dirección Ejecutiva para realizar la baja definitiva de dichos activos en los registros institucionales, de conformidad con los procedimientos internos aplicables.</a:t>
            </a:r>
          </a:p>
          <a:p>
            <a:pPr algn="just">
              <a:lnSpc>
                <a:spcPts val="3642"/>
              </a:lnSpc>
            </a:pPr>
            <a:endParaRPr lang="en-US" sz="2601" u="none" strike="noStrike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  <a:p>
            <a:pPr algn="just">
              <a:lnSpc>
                <a:spcPts val="3642"/>
              </a:lnSpc>
            </a:pPr>
            <a:r>
              <a:rPr lang="en-US" sz="2601" b="1" u="none" strike="noStrike">
                <a:solidFill>
                  <a:srgbClr val="45384A"/>
                </a:solidFill>
                <a:latin typeface="Faustina Bold"/>
                <a:ea typeface="Faustina Bold"/>
                <a:cs typeface="Faustina Bold"/>
                <a:sym typeface="Faustina Bold"/>
              </a:rPr>
              <a:t>ACUERDO 2</a:t>
            </a:r>
          </a:p>
          <a:p>
            <a:pPr marL="561753" lvl="1" indent="-280877" algn="just">
              <a:lnSpc>
                <a:spcPts val="3642"/>
              </a:lnSpc>
              <a:buFont typeface="Arial"/>
              <a:buChar char="•"/>
            </a:pPr>
            <a:r>
              <a:rPr lang="en-US" sz="2601" u="none" strike="noStrike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Instruir a la Dirección Ejecutiva para remitir al Comité de Ética los antecedentes del caso relacionado con el anterior Presidente del MCP-ES, a fin de que dicho Comité determine, conforme al Código de Ética y las normas de gobernanza del MCP-ES, el tratamiento que corresponda respecto al antecedente señalado ante una eventual postulación futura como miembro del MCP-ES.</a:t>
            </a:r>
          </a:p>
          <a:p>
            <a:pPr algn="l">
              <a:lnSpc>
                <a:spcPts val="6722"/>
              </a:lnSpc>
            </a:pPr>
            <a:endParaRPr lang="en-US" sz="2601" u="none" strike="noStrike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  <a:p>
            <a:pPr marL="0" lvl="0" indent="0" algn="l">
              <a:lnSpc>
                <a:spcPts val="4762"/>
              </a:lnSpc>
              <a:spcBef>
                <a:spcPct val="0"/>
              </a:spcBef>
            </a:pPr>
            <a:endParaRPr lang="en-US" sz="2601" u="none" strike="noStrike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289188" y="346336"/>
            <a:ext cx="4001898" cy="1387325"/>
          </a:xfrm>
          <a:custGeom>
            <a:avLst/>
            <a:gdLst/>
            <a:ahLst/>
            <a:cxnLst/>
            <a:rect l="l" t="t" r="r" b="b"/>
            <a:pathLst>
              <a:path w="4001898" h="1387325">
                <a:moveTo>
                  <a:pt x="0" y="0"/>
                </a:moveTo>
                <a:lnTo>
                  <a:pt x="4001898" y="0"/>
                </a:lnTo>
                <a:lnTo>
                  <a:pt x="4001898" y="1387325"/>
                </a:lnTo>
                <a:lnTo>
                  <a:pt x="0" y="13873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3" name="Freeform 3"/>
          <p:cNvSpPr/>
          <p:nvPr/>
        </p:nvSpPr>
        <p:spPr>
          <a:xfrm>
            <a:off x="3641208" y="1440292"/>
            <a:ext cx="12179840" cy="8596109"/>
          </a:xfrm>
          <a:custGeom>
            <a:avLst/>
            <a:gdLst/>
            <a:ahLst/>
            <a:cxnLst/>
            <a:rect l="l" t="t" r="r" b="b"/>
            <a:pathLst>
              <a:path w="12179840" h="8596109">
                <a:moveTo>
                  <a:pt x="0" y="0"/>
                </a:moveTo>
                <a:lnTo>
                  <a:pt x="12179840" y="0"/>
                </a:lnTo>
                <a:lnTo>
                  <a:pt x="12179840" y="8596110"/>
                </a:lnTo>
                <a:lnTo>
                  <a:pt x="0" y="85961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4" name="TextBox 4"/>
          <p:cNvSpPr txBox="1"/>
          <p:nvPr/>
        </p:nvSpPr>
        <p:spPr>
          <a:xfrm>
            <a:off x="4257718" y="595998"/>
            <a:ext cx="8303545" cy="1132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214"/>
              </a:lnSpc>
              <a:spcBef>
                <a:spcPct val="0"/>
              </a:spcBef>
            </a:pPr>
            <a:r>
              <a:rPr lang="en-US" sz="9230" u="none" strike="noStrike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GRACIAS</a:t>
            </a:r>
          </a:p>
        </p:txBody>
      </p:sp>
      <p:sp>
        <p:nvSpPr>
          <p:cNvPr id="5" name="Freeform 5"/>
          <p:cNvSpPr/>
          <p:nvPr/>
        </p:nvSpPr>
        <p:spPr>
          <a:xfrm>
            <a:off x="289188" y="346336"/>
            <a:ext cx="4001898" cy="1387325"/>
          </a:xfrm>
          <a:custGeom>
            <a:avLst/>
            <a:gdLst/>
            <a:ahLst/>
            <a:cxnLst/>
            <a:rect l="l" t="t" r="r" b="b"/>
            <a:pathLst>
              <a:path w="4001898" h="1387325">
                <a:moveTo>
                  <a:pt x="0" y="0"/>
                </a:moveTo>
                <a:lnTo>
                  <a:pt x="4001898" y="0"/>
                </a:lnTo>
                <a:lnTo>
                  <a:pt x="4001898" y="1387325"/>
                </a:lnTo>
                <a:lnTo>
                  <a:pt x="0" y="13873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386</Words>
  <Application>Microsoft Office PowerPoint</Application>
  <PresentationFormat>Personalizado</PresentationFormat>
  <Paragraphs>33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2" baseType="lpstr">
      <vt:lpstr>Arial</vt:lpstr>
      <vt:lpstr>Oilvare Base</vt:lpstr>
      <vt:lpstr>Calibri</vt:lpstr>
      <vt:lpstr>Faustina</vt:lpstr>
      <vt:lpstr>Faustina 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Anexo 9 Consideración y adopción de acuerdo para el cierre administrativo de expedientes relacionados con activos institucionales. </dc:title>
  <cp:lastModifiedBy>Marta Alicia Alvarado de Magaña</cp:lastModifiedBy>
  <cp:revision>1</cp:revision>
  <dcterms:created xsi:type="dcterms:W3CDTF">2006-08-16T00:00:00Z</dcterms:created>
  <dcterms:modified xsi:type="dcterms:W3CDTF">2026-07-24T16:15:41Z</dcterms:modified>
  <dc:identifier>DAHQT0j3Bhk</dc:identifier>
</cp:coreProperties>
</file>